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9"/>
  </p:notesMasterIdLst>
  <p:sldIdLst>
    <p:sldId id="310" r:id="rId5"/>
    <p:sldId id="307" r:id="rId6"/>
    <p:sldId id="312" r:id="rId7"/>
    <p:sldId id="274" r:id="rId8"/>
    <p:sldId id="325" r:id="rId9"/>
    <p:sldId id="326" r:id="rId10"/>
    <p:sldId id="327" r:id="rId11"/>
    <p:sldId id="328" r:id="rId12"/>
    <p:sldId id="329" r:id="rId13"/>
    <p:sldId id="330" r:id="rId14"/>
    <p:sldId id="331" r:id="rId15"/>
    <p:sldId id="332" r:id="rId16"/>
    <p:sldId id="318"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02" autoAdjust="0"/>
  </p:normalViewPr>
  <p:slideViewPr>
    <p:cSldViewPr snapToGrid="0">
      <p:cViewPr varScale="1">
        <p:scale>
          <a:sx n="86" d="100"/>
          <a:sy n="86" d="100"/>
        </p:scale>
        <p:origin x="562" y="58"/>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1_2" csCatId="accent1" phldr="1"/>
      <dgm:spPr/>
      <dgm:t>
        <a:bodyPr/>
        <a:lstStyle/>
        <a:p>
          <a:endParaRPr lang="en-US"/>
        </a:p>
      </dgm:t>
    </dgm:pt>
    <dgm:pt modelId="{D423FB80-F2BD-4DDE-80B1-76F84FE09A02}">
      <dgm:prSet phldrT="[Text]" custT="1"/>
      <dgm:spPr>
        <a:solidFill>
          <a:schemeClr val="accent3"/>
        </a:solidFill>
        <a:ln>
          <a:noFill/>
        </a:ln>
      </dgm:spPr>
      <dgm:t>
        <a:bodyPr/>
        <a:lstStyle/>
        <a:p>
          <a:pPr>
            <a:defRPr b="1"/>
          </a:pPr>
          <a:r>
            <a:rPr lang="en-US" sz="1500" b="1" dirty="0"/>
            <a:t>Classical Approaches in </a:t>
          </a:r>
        </a:p>
        <a:p>
          <a:pPr>
            <a:defRPr b="1"/>
          </a:pPr>
          <a:r>
            <a:rPr lang="en-US" sz="1500" b="1" dirty="0"/>
            <a:t>Motion Targeting</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a:solidFill>
          <a:schemeClr val="accent2">
            <a:lumMod val="20000"/>
            <a:lumOff val="80000"/>
            <a:alpha val="90000"/>
          </a:schemeClr>
        </a:solidFill>
        <a:ln>
          <a:noFill/>
        </a:ln>
      </dgm:spPr>
      <dgm:t>
        <a:bodyPr/>
        <a:lstStyle/>
        <a:p>
          <a:r>
            <a:rPr lang="en-US" sz="1500" dirty="0"/>
            <a:t>Based on optimization with </a:t>
          </a:r>
          <a:r>
            <a:rPr lang="en-US" sz="1500" b="1" dirty="0"/>
            <a:t>hand-crafted kinematic motion constraints</a:t>
          </a:r>
        </a:p>
        <a:p>
          <a:r>
            <a:rPr lang="en-US" sz="1500" dirty="0"/>
            <a:t>(1) Lee &amp; Shin (1999)</a:t>
          </a:r>
        </a:p>
        <a:p>
          <a:r>
            <a:rPr lang="en-US" sz="1500" dirty="0"/>
            <a:t>(2) Feng et. al. (2012)</a:t>
          </a:r>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custT="1"/>
      <dgm:spPr>
        <a:solidFill>
          <a:schemeClr val="accent3"/>
        </a:solidFill>
        <a:ln>
          <a:noFill/>
        </a:ln>
      </dgm:spPr>
      <dgm:t>
        <a:bodyPr/>
        <a:lstStyle/>
        <a:p>
          <a:pPr>
            <a:defRPr b="1"/>
          </a:pPr>
          <a:r>
            <a:rPr lang="en-US" sz="1500" dirty="0"/>
            <a:t>Latent Space Representation in </a:t>
          </a:r>
        </a:p>
        <a:p>
          <a:pPr>
            <a:defRPr b="1"/>
          </a:pPr>
          <a:r>
            <a:rPr lang="en-US" sz="1500" dirty="0"/>
            <a:t>Motion Retargeting </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a:solidFill>
          <a:schemeClr val="accent2">
            <a:lumMod val="20000"/>
            <a:lumOff val="80000"/>
            <a:alpha val="90000"/>
          </a:schemeClr>
        </a:solidFill>
        <a:ln>
          <a:noFill/>
        </a:ln>
      </dgm:spPr>
      <dgm:t>
        <a:bodyPr/>
        <a:lstStyle/>
        <a:p>
          <a:r>
            <a:rPr lang="en-US" sz="1500" dirty="0"/>
            <a:t>(1) Delhaisse et al. (2017)</a:t>
          </a:r>
          <a:br>
            <a:rPr lang="en-US" sz="1500" dirty="0"/>
          </a:br>
          <a:r>
            <a:rPr lang="en-US" sz="1500" dirty="0"/>
            <a:t>(2) Jang et al.(2018): Deep Autoencoders</a:t>
          </a:r>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custT="1"/>
      <dgm:spPr>
        <a:solidFill>
          <a:schemeClr val="accent3"/>
        </a:solidFill>
        <a:ln>
          <a:noFill/>
        </a:ln>
      </dgm:spPr>
      <dgm:t>
        <a:bodyPr/>
        <a:lstStyle/>
        <a:p>
          <a:pPr>
            <a:defRPr b="1"/>
          </a:pPr>
          <a:r>
            <a:rPr lang="en-US" sz="1500" dirty="0"/>
            <a:t>Neural Motion Processing</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a:solidFill>
          <a:schemeClr val="accent2">
            <a:lumMod val="20000"/>
            <a:lumOff val="80000"/>
            <a:alpha val="90000"/>
          </a:schemeClr>
        </a:solidFill>
        <a:ln>
          <a:noFill/>
        </a:ln>
      </dgm:spPr>
      <dgm:t>
        <a:bodyPr/>
        <a:lstStyle/>
        <a:p>
          <a:r>
            <a:rPr lang="en-US" sz="1500" dirty="0"/>
            <a:t>Aberman</a:t>
          </a:r>
          <a:r>
            <a:rPr lang="en-US" sz="1500" baseline="0" dirty="0"/>
            <a:t> et al. : First automatic method of retargeting between different skeleton structure without paired examples using neural motion processing  </a:t>
          </a:r>
          <a:endParaRPr lang="en-US" sz="15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76450EAB-9938-40F4-9200-A8D2B88D1B1B}">
      <dgm:prSet phldrT="[Text]" custT="1"/>
      <dgm:spPr>
        <a:solidFill>
          <a:schemeClr val="accent3"/>
        </a:solidFill>
        <a:ln>
          <a:noFill/>
        </a:ln>
      </dgm:spPr>
      <dgm:t>
        <a:bodyPr/>
        <a:lstStyle/>
        <a:p>
          <a:pPr>
            <a:defRPr b="1"/>
          </a:pPr>
          <a:r>
            <a:rPr lang="en-US" sz="1500" dirty="0"/>
            <a:t>Skeleton Aware Networks for Deep Motion Retargeting</a:t>
          </a:r>
        </a:p>
      </dgm:t>
    </dgm:pt>
    <dgm:pt modelId="{FAB5823D-CE6E-44DE-8B5A-71782A17FE7E}" type="parTrans" cxnId="{6FD83F74-4161-4581-8BA8-B7B514FF6808}">
      <dgm:prSet/>
      <dgm:spPr/>
      <dgm:t>
        <a:bodyPr/>
        <a:lstStyle/>
        <a:p>
          <a:endParaRPr lang="en-US"/>
        </a:p>
      </dgm:t>
    </dgm:pt>
    <dgm:pt modelId="{82F625FB-1FB2-4D3E-91F8-D5C58CBA5C5F}" type="sibTrans" cxnId="{6FD83F74-4161-4581-8BA8-B7B514FF6808}">
      <dgm:prSet/>
      <dgm:spPr/>
      <dgm:t>
        <a:bodyPr/>
        <a:lstStyle/>
        <a:p>
          <a:endParaRPr lang="en-US"/>
        </a:p>
      </dgm:t>
    </dgm:pt>
    <dgm:pt modelId="{9AF37458-0230-40CA-8925-892AF1C7E64E}">
      <dgm:prSet phldrT="[Text]" custT="1"/>
      <dgm:spPr>
        <a:solidFill>
          <a:schemeClr val="accent3"/>
        </a:solidFill>
        <a:ln>
          <a:noFill/>
        </a:ln>
      </dgm:spPr>
      <dgm:t>
        <a:bodyPr/>
        <a:lstStyle/>
        <a:p>
          <a:pPr>
            <a:defRPr b="1"/>
          </a:pPr>
          <a:r>
            <a:rPr lang="en-US" sz="1500" dirty="0"/>
            <a:t>Neural Motion Processing</a:t>
          </a:r>
        </a:p>
      </dgm:t>
    </dgm:pt>
    <dgm:pt modelId="{D575A58F-61CB-4DBD-B271-C7726B0368DC}" type="parTrans" cxnId="{13B073DF-B512-4DC4-BFED-259DE69EBDB5}">
      <dgm:prSet/>
      <dgm:spPr/>
      <dgm:t>
        <a:bodyPr/>
        <a:lstStyle/>
        <a:p>
          <a:endParaRPr lang="en-US"/>
        </a:p>
      </dgm:t>
    </dgm:pt>
    <dgm:pt modelId="{C1F3A2AD-E46A-4751-95FE-2E415D96E62A}" type="sibTrans" cxnId="{13B073DF-B512-4DC4-BFED-259DE69EBDB5}">
      <dgm:prSet/>
      <dgm:spPr/>
      <dgm:t>
        <a:bodyPr/>
        <a:lstStyle/>
        <a:p>
          <a:endParaRPr lang="en-US"/>
        </a:p>
      </dgm:t>
    </dgm:pt>
    <dgm:pt modelId="{3B94DD6F-2724-4746-9711-0EF4A09B54FB}">
      <dgm:prSet phldrT="[Text]" custT="1"/>
      <dgm:spPr>
        <a:solidFill>
          <a:schemeClr val="accent2">
            <a:lumMod val="20000"/>
            <a:lumOff val="80000"/>
            <a:alpha val="90000"/>
          </a:schemeClr>
        </a:solidFill>
        <a:ln>
          <a:solidFill>
            <a:schemeClr val="accent2">
              <a:lumMod val="20000"/>
              <a:lumOff val="80000"/>
            </a:schemeClr>
          </a:solidFill>
        </a:ln>
      </dgm:spPr>
      <dgm:t>
        <a:bodyPr/>
        <a:lstStyle/>
        <a:p>
          <a:r>
            <a:rPr lang="en-US" sz="1500" b="0" i="0" u="none" dirty="0"/>
            <a:t>(1) Holden et al. : First to apply CNN to 3D Character Animation</a:t>
          </a:r>
        </a:p>
        <a:p>
          <a:r>
            <a:rPr lang="en-US" sz="1500" b="0" i="0" u="none" dirty="0"/>
            <a:t>Motion is represented as a </a:t>
          </a:r>
          <a:r>
            <a:rPr lang="en-US" sz="1500" b="1" i="0" u="none" dirty="0"/>
            <a:t>temporal sequence of 3D-joint processing  </a:t>
          </a:r>
          <a:endParaRPr lang="en-US" sz="1500" b="1" dirty="0"/>
        </a:p>
      </dgm:t>
    </dgm:pt>
    <dgm:pt modelId="{9C02415F-27A0-4AA8-A7F4-A64915C8C255}" type="parTrans" cxnId="{2562A5AF-EDEA-4C98-ADD3-C5343E4A030C}">
      <dgm:prSet/>
      <dgm:spPr/>
      <dgm:t>
        <a:bodyPr/>
        <a:lstStyle/>
        <a:p>
          <a:endParaRPr lang="en-US"/>
        </a:p>
      </dgm:t>
    </dgm:pt>
    <dgm:pt modelId="{141B8AC4-61FB-4245-A314-F0F85626A652}" type="sibTrans" cxnId="{2562A5AF-EDEA-4C98-ADD3-C5343E4A030C}">
      <dgm:prSet/>
      <dgm:spPr/>
      <dgm:t>
        <a:bodyPr/>
        <a:lstStyle/>
        <a:p>
          <a:endParaRPr lang="en-US"/>
        </a:p>
      </dgm:t>
    </dgm:pt>
    <dgm:pt modelId="{C08851DC-1146-4F85-9775-449DE6F6843C}">
      <dgm:prSet phldrT="[Text]" custT="1"/>
      <dgm:spPr>
        <a:solidFill>
          <a:schemeClr val="accent2">
            <a:lumMod val="20000"/>
            <a:lumOff val="80000"/>
            <a:alpha val="90000"/>
          </a:schemeClr>
        </a:solidFill>
        <a:ln>
          <a:noFill/>
        </a:ln>
      </dgm:spPr>
      <dgm:t>
        <a:bodyPr/>
        <a:lstStyle/>
        <a:p>
          <a:r>
            <a:rPr lang="en-US" sz="1500" b="1" i="0" u="none" dirty="0"/>
            <a:t>Graphs Convolutional Networks </a:t>
          </a:r>
          <a:r>
            <a:rPr lang="en-US" sz="1500" b="0" i="0" u="none" dirty="0"/>
            <a:t>(GCNs) </a:t>
          </a:r>
        </a:p>
        <a:p>
          <a:r>
            <a:rPr lang="en-US" sz="1500" b="0" i="0" u="none" dirty="0"/>
            <a:t>(1) Yan et al. : ST-GCN used spatial convolution for 1 neighbor for each node and temporal conv. on successive position of each joint in time </a:t>
          </a:r>
          <a:endParaRPr lang="en-US" sz="1500" b="0" dirty="0"/>
        </a:p>
      </dgm:t>
    </dgm:pt>
    <dgm:pt modelId="{1F1D48A3-6C7D-4209-8D13-3C308AE84CE7}" type="parTrans" cxnId="{A3F50128-0096-4282-AE4B-6685DF8CD221}">
      <dgm:prSet/>
      <dgm:spPr/>
      <dgm:t>
        <a:bodyPr/>
        <a:lstStyle/>
        <a:p>
          <a:endParaRPr lang="en-US"/>
        </a:p>
      </dgm:t>
    </dgm:pt>
    <dgm:pt modelId="{9C3153B7-DC76-496E-BC6C-3A1CA73135B5}" type="sibTrans" cxnId="{A3F50128-0096-4282-AE4B-6685DF8CD221}">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a:ln>
          <a:solidFill>
            <a:schemeClr val="accent3"/>
          </a:solidFill>
        </a:ln>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a:ln>
          <a:solidFill>
            <a:schemeClr val="accent3"/>
          </a:solidFill>
        </a:ln>
      </dgm:spPr>
    </dgm:pt>
    <dgm:pt modelId="{6D7F9BE3-3008-4E5E-96F3-C71D72649902}" type="pres">
      <dgm:prSet presAssocID="{D423FB80-F2BD-4DDE-80B1-76F84FE09A02}" presName="ConnectorPoint" presStyleLbl="node1" presStyleIdx="0" presStyleCnt="5"/>
      <dgm:spPr>
        <a:solidFill>
          <a:schemeClr val="accent3"/>
        </a:solidFill>
        <a:ln w="6350" cap="flat" cmpd="sng" algn="ctr">
          <a:no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custScaleX="110000">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custScaleX="110000"/>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a:ln>
          <a:solidFill>
            <a:schemeClr val="accent3"/>
          </a:solidFill>
        </a:ln>
      </dgm:spPr>
    </dgm:pt>
    <dgm:pt modelId="{8E0947F0-E28B-4B2E-B1D6-BFEED1AF012B}" type="pres">
      <dgm:prSet presAssocID="{2DC4903D-31E8-4ED6-875F-63877788B702}" presName="ConnectorPoint" presStyleLbl="node1" presStyleIdx="1" presStyleCnt="5"/>
      <dgm:spPr>
        <a:solidFill>
          <a:schemeClr val="accent3"/>
        </a:solidFill>
        <a:ln w="6350" cap="flat" cmpd="sng" algn="ctr">
          <a:no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a:ln>
          <a:solidFill>
            <a:schemeClr val="accent3"/>
          </a:solidFill>
        </a:ln>
      </dgm:spPr>
    </dgm:pt>
    <dgm:pt modelId="{53B98CC0-1029-46A6-8053-0933F88F7705}" type="pres">
      <dgm:prSet presAssocID="{8A93A940-284B-49B0-9D89-5FA2B3B3C7E5}" presName="ConnectorPoint" presStyleLbl="node1" presStyleIdx="2" presStyleCnt="5"/>
      <dgm:spPr>
        <a:solidFill>
          <a:schemeClr val="accent3"/>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D10A3234-F9BB-4A9C-A091-F5DBA518BE7C}" type="pres">
      <dgm:prSet presAssocID="{E0447E4A-3C15-4884-AEBE-804149EBD331}" presName="spaceBetweenRectangles" presStyleCnt="0"/>
      <dgm:spPr/>
    </dgm:pt>
    <dgm:pt modelId="{22D62643-0B0C-4009-9E59-829FBA28D384}" type="pres">
      <dgm:prSet presAssocID="{9AF37458-0230-40CA-8925-892AF1C7E64E}" presName="composite" presStyleCnt="0"/>
      <dgm:spPr/>
    </dgm:pt>
    <dgm:pt modelId="{0514CBBB-524C-44B6-8CFF-9E8C353AFFA2}" type="pres">
      <dgm:prSet presAssocID="{9AF37458-0230-40CA-8925-892AF1C7E64E}" presName="L1TextContainer" presStyleLbl="alignNode1" presStyleIdx="3" presStyleCnt="5" custScaleX="112452">
        <dgm:presLayoutVars>
          <dgm:chMax val="1"/>
          <dgm:chPref val="1"/>
          <dgm:bulletEnabled val="1"/>
        </dgm:presLayoutVars>
      </dgm:prSet>
      <dgm:spPr/>
    </dgm:pt>
    <dgm:pt modelId="{B6D17318-869C-4129-A21A-C5218F9F3011}" type="pres">
      <dgm:prSet presAssocID="{9AF37458-0230-40CA-8925-892AF1C7E64E}" presName="L2TextContainerWrapper" presStyleCnt="0">
        <dgm:presLayoutVars>
          <dgm:bulletEnabled val="1"/>
        </dgm:presLayoutVars>
      </dgm:prSet>
      <dgm:spPr/>
    </dgm:pt>
    <dgm:pt modelId="{4FB5810C-9282-4912-9FA8-160D6841B3A6}" type="pres">
      <dgm:prSet presAssocID="{9AF37458-0230-40CA-8925-892AF1C7E64E}" presName="L2TextContainer" presStyleLbl="bgAccFollowNode1" presStyleIdx="3" presStyleCnt="5" custScaleX="112452"/>
      <dgm:spPr/>
    </dgm:pt>
    <dgm:pt modelId="{D60ECA16-6F71-4366-B966-30116FACD734}" type="pres">
      <dgm:prSet presAssocID="{9AF37458-0230-40CA-8925-892AF1C7E64E}" presName="FlexibleEmptyPlaceHolder" presStyleCnt="0"/>
      <dgm:spPr/>
    </dgm:pt>
    <dgm:pt modelId="{EDD3BD9D-B263-49EF-A321-1E02CAF28CE0}" type="pres">
      <dgm:prSet presAssocID="{9AF37458-0230-40CA-8925-892AF1C7E64E}" presName="ConnectLine" presStyleLbl="sibTrans1D1" presStyleIdx="3" presStyleCnt="5"/>
      <dgm:spPr>
        <a:ln>
          <a:solidFill>
            <a:schemeClr val="accent3"/>
          </a:solidFill>
        </a:ln>
      </dgm:spPr>
    </dgm:pt>
    <dgm:pt modelId="{A4207AAD-88DF-4517-A728-6745DFEAC878}" type="pres">
      <dgm:prSet presAssocID="{9AF37458-0230-40CA-8925-892AF1C7E64E}" presName="ConnectorPoint" presStyleLbl="node1" presStyleIdx="3" presStyleCnt="5"/>
      <dgm:spPr>
        <a:solidFill>
          <a:schemeClr val="accent3"/>
        </a:solidFill>
        <a:ln w="6350" cap="flat" cmpd="sng" algn="ctr">
          <a:noFill/>
          <a:prstDash val="solid"/>
          <a:miter lim="800000"/>
        </a:ln>
        <a:effectLst/>
      </dgm:spPr>
    </dgm:pt>
    <dgm:pt modelId="{064241AA-32BB-4467-B7A4-3563A1BD5E7B}" type="pres">
      <dgm:prSet presAssocID="{9AF37458-0230-40CA-8925-892AF1C7E64E}" presName="EmptyPlaceHolder" presStyleCnt="0"/>
      <dgm:spPr/>
    </dgm:pt>
    <dgm:pt modelId="{9BD0D184-0AC4-4BDA-90B3-8DE505DB6A4F}" type="pres">
      <dgm:prSet presAssocID="{C1F3A2AD-E46A-4751-95FE-2E415D96E62A}" presName="spaceBetweenRectangles" presStyleCnt="0"/>
      <dgm:spPr/>
    </dgm:pt>
    <dgm:pt modelId="{4BDB2D9A-8CCD-4627-B11D-284D1486584E}" type="pres">
      <dgm:prSet presAssocID="{76450EAB-9938-40F4-9200-A8D2B88D1B1B}" presName="composite" presStyleCnt="0"/>
      <dgm:spPr/>
    </dgm:pt>
    <dgm:pt modelId="{3C8DCD87-BA03-4CFF-A3D8-0137B3D6786E}" type="pres">
      <dgm:prSet presAssocID="{76450EAB-9938-40F4-9200-A8D2B88D1B1B}" presName="L1TextContainer" presStyleLbl="alignNode1" presStyleIdx="4" presStyleCnt="5" custLinFactNeighborX="-308">
        <dgm:presLayoutVars>
          <dgm:chMax val="1"/>
          <dgm:chPref val="1"/>
          <dgm:bulletEnabled val="1"/>
        </dgm:presLayoutVars>
      </dgm:prSet>
      <dgm:spPr/>
    </dgm:pt>
    <dgm:pt modelId="{51C045F3-1AC8-4F60-ADFA-BD4A4450C633}" type="pres">
      <dgm:prSet presAssocID="{76450EAB-9938-40F4-9200-A8D2B88D1B1B}" presName="L2TextContainerWrapper" presStyleCnt="0">
        <dgm:presLayoutVars>
          <dgm:bulletEnabled val="1"/>
        </dgm:presLayoutVars>
      </dgm:prSet>
      <dgm:spPr/>
    </dgm:pt>
    <dgm:pt modelId="{C5640C9F-6F1A-4E9E-803C-C8215CD9E3E4}" type="pres">
      <dgm:prSet presAssocID="{76450EAB-9938-40F4-9200-A8D2B88D1B1B}" presName="L2TextContainer" presStyleLbl="bgAccFollowNode1" presStyleIdx="4" presStyleCnt="5"/>
      <dgm:spPr/>
    </dgm:pt>
    <dgm:pt modelId="{68A1A61D-E6DF-4865-B8AA-D0DDAE055D3F}" type="pres">
      <dgm:prSet presAssocID="{76450EAB-9938-40F4-9200-A8D2B88D1B1B}" presName="FlexibleEmptyPlaceHolder" presStyleCnt="0"/>
      <dgm:spPr/>
    </dgm:pt>
    <dgm:pt modelId="{84F2E9AB-60CD-400A-B5D9-25E3926D517A}" type="pres">
      <dgm:prSet presAssocID="{76450EAB-9938-40F4-9200-A8D2B88D1B1B}" presName="ConnectLine" presStyleLbl="sibTrans1D1" presStyleIdx="4" presStyleCnt="5"/>
      <dgm:spPr>
        <a:ln>
          <a:solidFill>
            <a:schemeClr val="accent3"/>
          </a:solidFill>
        </a:ln>
      </dgm:spPr>
    </dgm:pt>
    <dgm:pt modelId="{09766411-F982-444E-8F42-45CAD3F6C3BE}" type="pres">
      <dgm:prSet presAssocID="{76450EAB-9938-40F4-9200-A8D2B88D1B1B}" presName="ConnectorPoint" presStyleLbl="node1" presStyleIdx="4" presStyleCnt="5"/>
      <dgm:spPr>
        <a:solidFill>
          <a:schemeClr val="accent3"/>
        </a:solidFill>
        <a:ln w="6350" cap="flat" cmpd="sng" algn="ctr">
          <a:solidFill>
            <a:schemeClr val="lt1">
              <a:hueOff val="0"/>
              <a:satOff val="0"/>
              <a:lumOff val="0"/>
              <a:alphaOff val="0"/>
            </a:schemeClr>
          </a:solidFill>
          <a:prstDash val="solid"/>
          <a:miter lim="800000"/>
        </a:ln>
        <a:effectLst/>
      </dgm:spPr>
    </dgm:pt>
    <dgm:pt modelId="{773228E3-A0C5-492A-AFE9-8B95095D6F77}" type="pres">
      <dgm:prSet presAssocID="{76450EAB-9938-40F4-9200-A8D2B88D1B1B}" presName="EmptyPlaceHolder" presStyleCnt="0"/>
      <dgm:spPr/>
    </dgm:pt>
  </dgm:ptLst>
  <dgm:cxnLst>
    <dgm:cxn modelId="{757ACC1F-33BF-4FDD-9E23-B52DCEBB38E9}" type="presOf" srcId="{3B94DD6F-2724-4746-9711-0EF4A09B54FB}" destId="{725F2AEF-0925-4411-A89A-5976D96BC3B1}" srcOrd="0" destOrd="0" presId="urn:microsoft.com/office/officeart/2017/3/layout/HorizontalLabelsTimeline"/>
    <dgm:cxn modelId="{A3F50128-0096-4282-AE4B-6685DF8CD221}" srcId="{9AF37458-0230-40CA-8925-892AF1C7E64E}" destId="{C08851DC-1146-4F85-9775-449DE6F6843C}" srcOrd="0" destOrd="0" parTransId="{1F1D48A3-6C7D-4209-8D13-3C308AE84CE7}" sibTransId="{9C3153B7-DC76-496E-BC6C-3A1CA73135B5}"/>
    <dgm:cxn modelId="{E292FB38-C739-403C-94EA-FEBF6C90B890}" type="presOf" srcId="{6BA5F3BE-D53A-42E0-A7FE-674B99BD07E6}" destId="{C5640C9F-6F1A-4E9E-803C-C8215CD9E3E4}" srcOrd="0" destOrd="0" presId="urn:microsoft.com/office/officeart/2017/3/layout/HorizontalLabelsTimeline"/>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6FD83F74-4161-4581-8BA8-B7B514FF6808}" srcId="{FF3CD410-5E2E-4080-A893-907D31D22CB3}" destId="{76450EAB-9938-40F4-9200-A8D2B88D1B1B}" srcOrd="4" destOrd="0" parTransId="{FAB5823D-CE6E-44DE-8B5A-71782A17FE7E}" sibTransId="{82F625FB-1FB2-4D3E-91F8-D5C58CBA5C5F}"/>
    <dgm:cxn modelId="{F7A46874-6A72-4942-A62F-472068CA8C23}" type="presOf" srcId="{76450EAB-9938-40F4-9200-A8D2B88D1B1B}" destId="{3C8DCD87-BA03-4CFF-A3D8-0137B3D6786E}" srcOrd="0" destOrd="0" presId="urn:microsoft.com/office/officeart/2017/3/layout/HorizontalLabelsTimeline"/>
    <dgm:cxn modelId="{6AEB3B94-8522-4F42-A6BC-BC55C5AED92F}" srcId="{76450EAB-9938-40F4-9200-A8D2B88D1B1B}"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7A9E109E-17C2-437F-B259-9868DBDFE57C}" type="presOf" srcId="{C08851DC-1146-4F85-9775-449DE6F6843C}" destId="{4FB5810C-9282-4912-9FA8-160D6841B3A6}" srcOrd="0" destOrd="0" presId="urn:microsoft.com/office/officeart/2017/3/layout/HorizontalLabelsTimeline"/>
    <dgm:cxn modelId="{2562A5AF-EDEA-4C98-ADD3-C5343E4A030C}" srcId="{8A93A940-284B-49B0-9D89-5FA2B3B3C7E5}" destId="{3B94DD6F-2724-4746-9711-0EF4A09B54FB}" srcOrd="0" destOrd="0" parTransId="{9C02415F-27A0-4AA8-A7F4-A64915C8C255}" sibTransId="{141B8AC4-61FB-4245-A314-F0F85626A652}"/>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88D1B1C1-C286-42B6-8578-02F7ADF070AF}" type="presOf" srcId="{9AF37458-0230-40CA-8925-892AF1C7E64E}" destId="{0514CBBB-524C-44B6-8CFF-9E8C353AFFA2}"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13B073DF-B512-4DC4-BFED-259DE69EBDB5}" srcId="{FF3CD410-5E2E-4080-A893-907D31D22CB3}" destId="{9AF37458-0230-40CA-8925-892AF1C7E64E}" srcOrd="3" destOrd="0" parTransId="{D575A58F-61CB-4DBD-B271-C7726B0368DC}" sibTransId="{C1F3A2AD-E46A-4751-95FE-2E415D96E62A}"/>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7224374C-AF62-4551-B883-0678F11DFE0E}" type="presParOf" srcId="{4C5F54B5-504F-4069-AF1D-9A370FBD268C}" destId="{D10A3234-F9BB-4A9C-A091-F5DBA518BE7C}" srcOrd="5" destOrd="0" presId="urn:microsoft.com/office/officeart/2017/3/layout/HorizontalLabelsTimeline"/>
    <dgm:cxn modelId="{E92C2D54-2030-4998-B6E1-0B397FD496E8}" type="presParOf" srcId="{4C5F54B5-504F-4069-AF1D-9A370FBD268C}" destId="{22D62643-0B0C-4009-9E59-829FBA28D384}" srcOrd="6" destOrd="0" presId="urn:microsoft.com/office/officeart/2017/3/layout/HorizontalLabelsTimeline"/>
    <dgm:cxn modelId="{83F2BFCB-71E8-4532-8742-A465ADABCDDF}" type="presParOf" srcId="{22D62643-0B0C-4009-9E59-829FBA28D384}" destId="{0514CBBB-524C-44B6-8CFF-9E8C353AFFA2}" srcOrd="0" destOrd="0" presId="urn:microsoft.com/office/officeart/2017/3/layout/HorizontalLabelsTimeline"/>
    <dgm:cxn modelId="{A5413EA4-0434-44C3-B28C-CC820D2CB2D4}" type="presParOf" srcId="{22D62643-0B0C-4009-9E59-829FBA28D384}" destId="{B6D17318-869C-4129-A21A-C5218F9F3011}" srcOrd="1" destOrd="0" presId="urn:microsoft.com/office/officeart/2017/3/layout/HorizontalLabelsTimeline"/>
    <dgm:cxn modelId="{15CF7D9E-500F-487B-9685-E39E0F543B41}" type="presParOf" srcId="{B6D17318-869C-4129-A21A-C5218F9F3011}" destId="{4FB5810C-9282-4912-9FA8-160D6841B3A6}" srcOrd="0" destOrd="0" presId="urn:microsoft.com/office/officeart/2017/3/layout/HorizontalLabelsTimeline"/>
    <dgm:cxn modelId="{87BC0DBE-1DA9-48FE-B351-EA7961839E5B}" type="presParOf" srcId="{B6D17318-869C-4129-A21A-C5218F9F3011}" destId="{D60ECA16-6F71-4366-B966-30116FACD734}" srcOrd="1" destOrd="0" presId="urn:microsoft.com/office/officeart/2017/3/layout/HorizontalLabelsTimeline"/>
    <dgm:cxn modelId="{EB6F7731-DB07-4BE2-AAB1-EBC518EA43BC}" type="presParOf" srcId="{22D62643-0B0C-4009-9E59-829FBA28D384}" destId="{EDD3BD9D-B263-49EF-A321-1E02CAF28CE0}" srcOrd="2" destOrd="0" presId="urn:microsoft.com/office/officeart/2017/3/layout/HorizontalLabelsTimeline"/>
    <dgm:cxn modelId="{E1C27454-2A79-4004-BA1C-85C6EE9BCB0F}" type="presParOf" srcId="{22D62643-0B0C-4009-9E59-829FBA28D384}" destId="{A4207AAD-88DF-4517-A728-6745DFEAC878}" srcOrd="3" destOrd="0" presId="urn:microsoft.com/office/officeart/2017/3/layout/HorizontalLabelsTimeline"/>
    <dgm:cxn modelId="{545F58EA-FAAE-4096-AC67-B0E0B7CA09CA}" type="presParOf" srcId="{22D62643-0B0C-4009-9E59-829FBA28D384}" destId="{064241AA-32BB-4467-B7A4-3563A1BD5E7B}" srcOrd="4" destOrd="0" presId="urn:microsoft.com/office/officeart/2017/3/layout/HorizontalLabelsTimeline"/>
    <dgm:cxn modelId="{C532297E-4E9F-4918-A997-FE6BD56D9DFD}" type="presParOf" srcId="{4C5F54B5-504F-4069-AF1D-9A370FBD268C}" destId="{9BD0D184-0AC4-4BDA-90B3-8DE505DB6A4F}" srcOrd="7" destOrd="0" presId="urn:microsoft.com/office/officeart/2017/3/layout/HorizontalLabelsTimeline"/>
    <dgm:cxn modelId="{02308829-7062-43BC-8394-108096C35B10}" type="presParOf" srcId="{4C5F54B5-504F-4069-AF1D-9A370FBD268C}" destId="{4BDB2D9A-8CCD-4627-B11D-284D1486584E}" srcOrd="8" destOrd="0" presId="urn:microsoft.com/office/officeart/2017/3/layout/HorizontalLabelsTimeline"/>
    <dgm:cxn modelId="{4F2DCFCA-86FF-4D13-80C1-C948D216E72E}" type="presParOf" srcId="{4BDB2D9A-8CCD-4627-B11D-284D1486584E}" destId="{3C8DCD87-BA03-4CFF-A3D8-0137B3D6786E}" srcOrd="0" destOrd="0" presId="urn:microsoft.com/office/officeart/2017/3/layout/HorizontalLabelsTimeline"/>
    <dgm:cxn modelId="{44975A45-7A1F-43EE-852F-2B302DDD58E8}" type="presParOf" srcId="{4BDB2D9A-8CCD-4627-B11D-284D1486584E}" destId="{51C045F3-1AC8-4F60-ADFA-BD4A4450C633}" srcOrd="1" destOrd="0" presId="urn:microsoft.com/office/officeart/2017/3/layout/HorizontalLabelsTimeline"/>
    <dgm:cxn modelId="{020BF51C-81C1-49D0-B364-FDE4A50DC963}" type="presParOf" srcId="{51C045F3-1AC8-4F60-ADFA-BD4A4450C633}" destId="{C5640C9F-6F1A-4E9E-803C-C8215CD9E3E4}" srcOrd="0" destOrd="0" presId="urn:microsoft.com/office/officeart/2017/3/layout/HorizontalLabelsTimeline"/>
    <dgm:cxn modelId="{8C0C072E-851F-420B-8022-2342B4641452}" type="presParOf" srcId="{51C045F3-1AC8-4F60-ADFA-BD4A4450C633}" destId="{68A1A61D-E6DF-4865-B8AA-D0DDAE055D3F}" srcOrd="1" destOrd="0" presId="urn:microsoft.com/office/officeart/2017/3/layout/HorizontalLabelsTimeline"/>
    <dgm:cxn modelId="{20A53B00-46CF-43A4-8725-4B4D6BCC16DF}" type="presParOf" srcId="{4BDB2D9A-8CCD-4627-B11D-284D1486584E}" destId="{84F2E9AB-60CD-400A-B5D9-25E3926D517A}" srcOrd="2" destOrd="0" presId="urn:microsoft.com/office/officeart/2017/3/layout/HorizontalLabelsTimeline"/>
    <dgm:cxn modelId="{CECC0C13-CE22-4E3E-9E46-D8B7A27625DB}" type="presParOf" srcId="{4BDB2D9A-8CCD-4627-B11D-284D1486584E}" destId="{09766411-F982-444E-8F42-45CAD3F6C3BE}" srcOrd="3" destOrd="0" presId="urn:microsoft.com/office/officeart/2017/3/layout/HorizontalLabelsTimeline"/>
    <dgm:cxn modelId="{319C0899-90D7-411B-92F6-183FC583EA91}" type="presParOf" srcId="{4BDB2D9A-8CCD-4627-B11D-284D1486584E}" destId="{773228E3-A0C5-492A-AFE9-8B95095D6F77}" srcOrd="4" destOrd="0" presId="urn:microsoft.com/office/officeart/2017/3/layout/HorizontalLabels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03437"/>
          <a:ext cx="10543032" cy="0"/>
        </a:xfrm>
        <a:prstGeom prst="line">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802" y="1304131"/>
          <a:ext cx="3089602" cy="50482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b="1" kern="1200" dirty="0"/>
            <a:t>Classical Approaches in </a:t>
          </a:r>
        </a:p>
        <a:p>
          <a:pPr marL="0" lvl="0" indent="0" algn="ctr" defTabSz="666750">
            <a:lnSpc>
              <a:spcPct val="90000"/>
            </a:lnSpc>
            <a:spcBef>
              <a:spcPct val="0"/>
            </a:spcBef>
            <a:spcAft>
              <a:spcPct val="35000"/>
            </a:spcAft>
            <a:buNone/>
            <a:defRPr b="1"/>
          </a:pPr>
          <a:r>
            <a:rPr lang="en-US" sz="1500" b="1" kern="1200" dirty="0"/>
            <a:t>Motion Targeting</a:t>
          </a:r>
        </a:p>
      </dsp:txBody>
      <dsp:txXfrm>
        <a:off x="215802" y="1304131"/>
        <a:ext cx="3089602" cy="504825"/>
      </dsp:txXfrm>
    </dsp:sp>
    <dsp:sp modelId="{255B3FC7-BD87-4810-87ED-7952D0F23157}">
      <dsp:nvSpPr>
        <dsp:cNvPr id="0" name=""/>
        <dsp:cNvSpPr/>
      </dsp:nvSpPr>
      <dsp:spPr>
        <a:xfrm>
          <a:off x="215802" y="815"/>
          <a:ext cx="3089602" cy="1303316"/>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Based on optimization with </a:t>
          </a:r>
          <a:r>
            <a:rPr lang="en-US" sz="1500" b="1" kern="1200" dirty="0"/>
            <a:t>hand-crafted kinematic motion constraints</a:t>
          </a:r>
        </a:p>
        <a:p>
          <a:pPr marL="0" lvl="0" indent="0" algn="l" defTabSz="666750">
            <a:lnSpc>
              <a:spcPct val="90000"/>
            </a:lnSpc>
            <a:spcBef>
              <a:spcPct val="0"/>
            </a:spcBef>
            <a:spcAft>
              <a:spcPct val="35000"/>
            </a:spcAft>
            <a:buNone/>
          </a:pPr>
          <a:r>
            <a:rPr lang="en-US" sz="1500" kern="1200" dirty="0"/>
            <a:t>(1) Lee &amp; Shin (1999)</a:t>
          </a:r>
        </a:p>
        <a:p>
          <a:pPr marL="0" lvl="0" indent="0" algn="l" defTabSz="666750">
            <a:lnSpc>
              <a:spcPct val="90000"/>
            </a:lnSpc>
            <a:spcBef>
              <a:spcPct val="0"/>
            </a:spcBef>
            <a:spcAft>
              <a:spcPct val="35000"/>
            </a:spcAft>
            <a:buNone/>
          </a:pPr>
          <a:r>
            <a:rPr lang="en-US" sz="1500" kern="1200" dirty="0"/>
            <a:t>(2) Feng et. al. (2012)</a:t>
          </a:r>
        </a:p>
      </dsp:txBody>
      <dsp:txXfrm>
        <a:off x="215802" y="815"/>
        <a:ext cx="3089602" cy="1303316"/>
      </dsp:txXfrm>
    </dsp:sp>
    <dsp:sp modelId="{DF478A7F-4668-4E0A-86F7-C1205CF5AA73}">
      <dsp:nvSpPr>
        <dsp:cNvPr id="0" name=""/>
        <dsp:cNvSpPr/>
      </dsp:nvSpPr>
      <dsp:spPr>
        <a:xfrm>
          <a:off x="1760603" y="1808956"/>
          <a:ext cx="0" cy="294481"/>
        </a:xfrm>
        <a:prstGeom prst="line">
          <a:avLst/>
        </a:prstGeom>
        <a:noFill/>
        <a:ln w="6350" cap="flat" cmpd="sng" algn="ctr">
          <a:solidFill>
            <a:schemeClr val="accent3"/>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816778" y="2397918"/>
          <a:ext cx="3398562" cy="50482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dirty="0"/>
            <a:t>Latent Space Representation in </a:t>
          </a:r>
        </a:p>
        <a:p>
          <a:pPr marL="0" lvl="0" indent="0" algn="ctr" defTabSz="666750">
            <a:lnSpc>
              <a:spcPct val="90000"/>
            </a:lnSpc>
            <a:spcBef>
              <a:spcPct val="0"/>
            </a:spcBef>
            <a:spcAft>
              <a:spcPct val="35000"/>
            </a:spcAft>
            <a:buNone/>
            <a:defRPr b="1"/>
          </a:pPr>
          <a:r>
            <a:rPr lang="en-US" sz="1500" kern="1200" dirty="0"/>
            <a:t>Motion Retargeting </a:t>
          </a:r>
        </a:p>
      </dsp:txBody>
      <dsp:txXfrm>
        <a:off x="1816778" y="2397918"/>
        <a:ext cx="3398562" cy="504825"/>
      </dsp:txXfrm>
    </dsp:sp>
    <dsp:sp modelId="{1D60394B-1800-4790-9694-08B1C1D1B34D}">
      <dsp:nvSpPr>
        <dsp:cNvPr id="0" name=""/>
        <dsp:cNvSpPr/>
      </dsp:nvSpPr>
      <dsp:spPr>
        <a:xfrm>
          <a:off x="1816778" y="2902743"/>
          <a:ext cx="3398562" cy="715234"/>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(1) Delhaisse et al. (2017)</a:t>
          </a:r>
          <a:br>
            <a:rPr lang="en-US" sz="1500" kern="1200" dirty="0"/>
          </a:br>
          <a:r>
            <a:rPr lang="en-US" sz="1500" kern="1200" dirty="0"/>
            <a:t>(2) Jang et al.(2018): Deep Autoencoders</a:t>
          </a:r>
        </a:p>
      </dsp:txBody>
      <dsp:txXfrm>
        <a:off x="1816778" y="2902743"/>
        <a:ext cx="3398562" cy="715234"/>
      </dsp:txXfrm>
    </dsp:sp>
    <dsp:sp modelId="{59F1EF41-14EA-48EE-A559-118169DBDB24}">
      <dsp:nvSpPr>
        <dsp:cNvPr id="0" name=""/>
        <dsp:cNvSpPr/>
      </dsp:nvSpPr>
      <dsp:spPr>
        <a:xfrm>
          <a:off x="3516059" y="2103437"/>
          <a:ext cx="0" cy="294481"/>
        </a:xfrm>
        <a:prstGeom prst="line">
          <a:avLst/>
        </a:prstGeom>
        <a:noFill/>
        <a:ln w="6350" cap="flat" cmpd="sng" algn="ctr">
          <a:solidFill>
            <a:schemeClr val="accent3"/>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7882" y="2070715"/>
          <a:ext cx="65443" cy="65443"/>
        </a:xfrm>
        <a:prstGeom prst="rect">
          <a:avLst/>
        </a:prstGeom>
        <a:solidFill>
          <a:schemeClr val="accent3"/>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83338" y="2070715"/>
          <a:ext cx="65443" cy="65443"/>
        </a:xfrm>
        <a:prstGeom prst="rect">
          <a:avLst/>
        </a:prstGeom>
        <a:solidFill>
          <a:schemeClr val="accent3"/>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26714" y="1304131"/>
          <a:ext cx="3089602" cy="50482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dirty="0"/>
            <a:t>Neural Motion Processing</a:t>
          </a:r>
        </a:p>
      </dsp:txBody>
      <dsp:txXfrm>
        <a:off x="3726714" y="1304131"/>
        <a:ext cx="3089602" cy="504825"/>
      </dsp:txXfrm>
    </dsp:sp>
    <dsp:sp modelId="{725F2AEF-0925-4411-A89A-5976D96BC3B1}">
      <dsp:nvSpPr>
        <dsp:cNvPr id="0" name=""/>
        <dsp:cNvSpPr/>
      </dsp:nvSpPr>
      <dsp:spPr>
        <a:xfrm>
          <a:off x="3726714" y="96179"/>
          <a:ext cx="3089602" cy="1207951"/>
        </a:xfrm>
        <a:prstGeom prst="rect">
          <a:avLst/>
        </a:prstGeom>
        <a:solidFill>
          <a:schemeClr val="accent2">
            <a:lumMod val="20000"/>
            <a:lumOff val="80000"/>
            <a:alpha val="9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(1) Holden et al. : First to apply CNN to 3D Character Animation</a:t>
          </a:r>
        </a:p>
        <a:p>
          <a:pPr marL="0" lvl="0" indent="0" algn="l" defTabSz="666750">
            <a:lnSpc>
              <a:spcPct val="90000"/>
            </a:lnSpc>
            <a:spcBef>
              <a:spcPct val="0"/>
            </a:spcBef>
            <a:spcAft>
              <a:spcPct val="35000"/>
            </a:spcAft>
            <a:buNone/>
          </a:pPr>
          <a:r>
            <a:rPr lang="en-US" sz="1500" b="0" i="0" u="none" kern="1200" dirty="0"/>
            <a:t>Motion is represented as a </a:t>
          </a:r>
          <a:r>
            <a:rPr lang="en-US" sz="1500" b="1" i="0" u="none" kern="1200" dirty="0"/>
            <a:t>temporal sequence of 3D-joint processing  </a:t>
          </a:r>
          <a:endParaRPr lang="en-US" sz="1500" b="1" kern="1200" dirty="0"/>
        </a:p>
      </dsp:txBody>
      <dsp:txXfrm>
        <a:off x="3726714" y="96179"/>
        <a:ext cx="3089602" cy="1207951"/>
      </dsp:txXfrm>
    </dsp:sp>
    <dsp:sp modelId="{3F1F843F-8CAA-4ECF-B5A2-211D6C43D3C6}">
      <dsp:nvSpPr>
        <dsp:cNvPr id="0" name=""/>
        <dsp:cNvSpPr/>
      </dsp:nvSpPr>
      <dsp:spPr>
        <a:xfrm>
          <a:off x="5271515" y="1808956"/>
          <a:ext cx="0" cy="294481"/>
        </a:xfrm>
        <a:prstGeom prst="line">
          <a:avLst/>
        </a:prstGeom>
        <a:noFill/>
        <a:ln w="6350" cap="flat" cmpd="sng" algn="ctr">
          <a:solidFill>
            <a:schemeClr val="accent3"/>
          </a:solidFill>
          <a:prstDash val="solid"/>
          <a:miter lim="800000"/>
        </a:ln>
        <a:effectLst/>
      </dsp:spPr>
      <dsp:style>
        <a:lnRef idx="1">
          <a:scrgbClr r="0" g="0" b="0"/>
        </a:lnRef>
        <a:fillRef idx="0">
          <a:scrgbClr r="0" g="0" b="0"/>
        </a:fillRef>
        <a:effectRef idx="0">
          <a:scrgbClr r="0" g="0" b="0"/>
        </a:effectRef>
        <a:fontRef idx="minor"/>
      </dsp:style>
    </dsp:sp>
    <dsp:sp modelId="{0514CBBB-524C-44B6-8CFF-9E8C353AFFA2}">
      <dsp:nvSpPr>
        <dsp:cNvPr id="0" name=""/>
        <dsp:cNvSpPr/>
      </dsp:nvSpPr>
      <dsp:spPr>
        <a:xfrm>
          <a:off x="5289812" y="2397918"/>
          <a:ext cx="3474319" cy="50482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dirty="0"/>
            <a:t>Neural Motion Processing</a:t>
          </a:r>
        </a:p>
      </dsp:txBody>
      <dsp:txXfrm>
        <a:off x="5289812" y="2397918"/>
        <a:ext cx="3474319" cy="504825"/>
      </dsp:txXfrm>
    </dsp:sp>
    <dsp:sp modelId="{4FB5810C-9282-4912-9FA8-160D6841B3A6}">
      <dsp:nvSpPr>
        <dsp:cNvPr id="0" name=""/>
        <dsp:cNvSpPr/>
      </dsp:nvSpPr>
      <dsp:spPr>
        <a:xfrm>
          <a:off x="5289812" y="2902743"/>
          <a:ext cx="3474319" cy="1264612"/>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1" i="0" u="none" kern="1200" dirty="0"/>
            <a:t>Graphs Convolutional Networks </a:t>
          </a:r>
          <a:r>
            <a:rPr lang="en-US" sz="1500" b="0" i="0" u="none" kern="1200" dirty="0"/>
            <a:t>(GCNs) </a:t>
          </a:r>
        </a:p>
        <a:p>
          <a:pPr marL="0" lvl="0" indent="0" algn="l" defTabSz="666750">
            <a:lnSpc>
              <a:spcPct val="90000"/>
            </a:lnSpc>
            <a:spcBef>
              <a:spcPct val="0"/>
            </a:spcBef>
            <a:spcAft>
              <a:spcPct val="35000"/>
            </a:spcAft>
            <a:buNone/>
          </a:pPr>
          <a:r>
            <a:rPr lang="en-US" sz="1500" b="0" i="0" u="none" kern="1200" dirty="0"/>
            <a:t>(1) Yan et al. : ST-GCN used spatial convolution for 1 neighbor for each node and temporal conv. on successive position of each joint in time </a:t>
          </a:r>
          <a:endParaRPr lang="en-US" sz="1500" b="0" kern="1200" dirty="0"/>
        </a:p>
      </dsp:txBody>
      <dsp:txXfrm>
        <a:off x="5289812" y="2902743"/>
        <a:ext cx="3474319" cy="1264612"/>
      </dsp:txXfrm>
    </dsp:sp>
    <dsp:sp modelId="{EDD3BD9D-B263-49EF-A321-1E02CAF28CE0}">
      <dsp:nvSpPr>
        <dsp:cNvPr id="0" name=""/>
        <dsp:cNvSpPr/>
      </dsp:nvSpPr>
      <dsp:spPr>
        <a:xfrm>
          <a:off x="7026972" y="2103437"/>
          <a:ext cx="0" cy="294481"/>
        </a:xfrm>
        <a:prstGeom prst="line">
          <a:avLst/>
        </a:prstGeom>
        <a:noFill/>
        <a:ln w="6350" cap="flat" cmpd="sng" algn="ctr">
          <a:solidFill>
            <a:schemeClr val="accent3"/>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38794" y="2070715"/>
          <a:ext cx="65443" cy="65443"/>
        </a:xfrm>
        <a:prstGeom prst="rect">
          <a:avLst/>
        </a:prstGeom>
        <a:solidFill>
          <a:schemeClr val="accent3"/>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207AAD-88DF-4517-A728-6745DFEAC878}">
      <dsp:nvSpPr>
        <dsp:cNvPr id="0" name=""/>
        <dsp:cNvSpPr/>
      </dsp:nvSpPr>
      <dsp:spPr>
        <a:xfrm rot="2700000">
          <a:off x="6994250" y="2070715"/>
          <a:ext cx="65443" cy="65443"/>
        </a:xfrm>
        <a:prstGeom prst="rect">
          <a:avLst/>
        </a:prstGeom>
        <a:solidFill>
          <a:schemeClr val="accent3"/>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DCD87-BA03-4CFF-A3D8-0137B3D6786E}">
      <dsp:nvSpPr>
        <dsp:cNvPr id="0" name=""/>
        <dsp:cNvSpPr/>
      </dsp:nvSpPr>
      <dsp:spPr>
        <a:xfrm>
          <a:off x="7228110" y="1304131"/>
          <a:ext cx="3089602" cy="50482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dirty="0"/>
            <a:t>Skeleton Aware Networks for Deep Motion Retargeting</a:t>
          </a:r>
        </a:p>
      </dsp:txBody>
      <dsp:txXfrm>
        <a:off x="7228110" y="1304131"/>
        <a:ext cx="3089602" cy="504825"/>
      </dsp:txXfrm>
    </dsp:sp>
    <dsp:sp modelId="{C5640C9F-6F1A-4E9E-803C-C8215CD9E3E4}">
      <dsp:nvSpPr>
        <dsp:cNvPr id="0" name=""/>
        <dsp:cNvSpPr/>
      </dsp:nvSpPr>
      <dsp:spPr>
        <a:xfrm>
          <a:off x="7237626" y="0"/>
          <a:ext cx="3089602" cy="1304131"/>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Aberman</a:t>
          </a:r>
          <a:r>
            <a:rPr lang="en-US" sz="1500" kern="1200" baseline="0" dirty="0"/>
            <a:t> et al. : First automatic method of retargeting between different skeleton structure without paired examples using neural motion processing  </a:t>
          </a:r>
          <a:endParaRPr lang="en-US" sz="1500" kern="1200" dirty="0"/>
        </a:p>
      </dsp:txBody>
      <dsp:txXfrm>
        <a:off x="7237626" y="0"/>
        <a:ext cx="3089602" cy="1304131"/>
      </dsp:txXfrm>
    </dsp:sp>
    <dsp:sp modelId="{84F2E9AB-60CD-400A-B5D9-25E3926D517A}">
      <dsp:nvSpPr>
        <dsp:cNvPr id="0" name=""/>
        <dsp:cNvSpPr/>
      </dsp:nvSpPr>
      <dsp:spPr>
        <a:xfrm>
          <a:off x="8772912" y="1808956"/>
          <a:ext cx="0" cy="294481"/>
        </a:xfrm>
        <a:prstGeom prst="line">
          <a:avLst/>
        </a:prstGeom>
        <a:noFill/>
        <a:ln w="6350" cap="flat" cmpd="sng" algn="ctr">
          <a:solidFill>
            <a:schemeClr val="accent3"/>
          </a:solidFill>
          <a:prstDash val="solid"/>
          <a:miter lim="800000"/>
        </a:ln>
        <a:effectLst/>
      </dsp:spPr>
      <dsp:style>
        <a:lnRef idx="1">
          <a:scrgbClr r="0" g="0" b="0"/>
        </a:lnRef>
        <a:fillRef idx="0">
          <a:scrgbClr r="0" g="0" b="0"/>
        </a:fillRef>
        <a:effectRef idx="0">
          <a:scrgbClr r="0" g="0" b="0"/>
        </a:effectRef>
        <a:fontRef idx="minor"/>
      </dsp:style>
    </dsp:sp>
    <dsp:sp modelId="{09766411-F982-444E-8F42-45CAD3F6C3BE}">
      <dsp:nvSpPr>
        <dsp:cNvPr id="0" name=""/>
        <dsp:cNvSpPr/>
      </dsp:nvSpPr>
      <dsp:spPr>
        <a:xfrm rot="2700000">
          <a:off x="8740190" y="2070715"/>
          <a:ext cx="65443" cy="65443"/>
        </a:xfrm>
        <a:prstGeom prst="rect">
          <a:avLst/>
        </a:prstGeom>
        <a:solidFill>
          <a:schemeClr val="accent3"/>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5/3/2021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70960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dirty="0"/>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nishantraj@umass.edu"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422899" y="4476329"/>
            <a:ext cx="6467547" cy="1558680"/>
          </a:xfrm>
        </p:spPr>
        <p:txBody>
          <a:bodyPr>
            <a:normAutofit fontScale="90000"/>
          </a:bodyPr>
          <a:lstStyle/>
          <a:p>
            <a:r>
              <a:rPr lang="en-US" dirty="0"/>
              <a:t>Skeleton Aware Networks for Deep Motion Retargeting</a:t>
            </a:r>
            <a:br>
              <a:rPr lang="en-US" dirty="0"/>
            </a:br>
            <a:r>
              <a:rPr lang="en-US" sz="2700" dirty="0"/>
              <a:t>(Aberman et al.)</a:t>
            </a:r>
          </a:p>
        </p:txBody>
      </p:sp>
      <p:sp>
        <p:nvSpPr>
          <p:cNvPr id="4" name="Subtitle 3">
            <a:extLst>
              <a:ext uri="{FF2B5EF4-FFF2-40B4-BE49-F238E27FC236}">
                <a16:creationId xmlns:a16="http://schemas.microsoft.com/office/drawing/2014/main" id="{B5E34824-B508-4F9B-9AF8-D7C38E7F37AB}"/>
              </a:ext>
            </a:extLst>
          </p:cNvPr>
          <p:cNvSpPr>
            <a:spLocks noGrp="1"/>
          </p:cNvSpPr>
          <p:nvPr>
            <p:ph type="subTitle" idx="1"/>
          </p:nvPr>
        </p:nvSpPr>
        <p:spPr>
          <a:xfrm>
            <a:off x="7096924" y="4476328"/>
            <a:ext cx="4046957" cy="1558673"/>
          </a:xfrm>
        </p:spPr>
        <p:txBody>
          <a:bodyPr/>
          <a:lstStyle/>
          <a:p>
            <a:r>
              <a:rPr lang="en-US" dirty="0"/>
              <a:t>CS 574 Paper Presentation</a:t>
            </a:r>
          </a:p>
          <a:p>
            <a:r>
              <a:rPr lang="en-US" dirty="0"/>
              <a:t>Nishant Raj</a:t>
            </a:r>
          </a:p>
        </p:txBody>
      </p:sp>
      <p:sp>
        <p:nvSpPr>
          <p:cNvPr id="5" name="Picture Placeholder 4">
            <a:extLst>
              <a:ext uri="{FF2B5EF4-FFF2-40B4-BE49-F238E27FC236}">
                <a16:creationId xmlns:a16="http://schemas.microsoft.com/office/drawing/2014/main" id="{DFE4607E-A7C5-4628-B8E6-D4C704EC62AA}"/>
              </a:ext>
            </a:extLst>
          </p:cNvPr>
          <p:cNvSpPr>
            <a:spLocks noGrp="1"/>
          </p:cNvSpPr>
          <p:nvPr>
            <p:ph type="pic" sz="quarter" idx="13"/>
          </p:nvPr>
        </p:nvSpPr>
        <p:spPr>
          <a:xfrm>
            <a:off x="1524" y="-247650"/>
            <a:ext cx="12188952" cy="4271133"/>
          </a:xfrm>
        </p:spPr>
      </p:sp>
      <p:pic>
        <p:nvPicPr>
          <p:cNvPr id="8" name="Picture 7">
            <a:extLst>
              <a:ext uri="{FF2B5EF4-FFF2-40B4-BE49-F238E27FC236}">
                <a16:creationId xmlns:a16="http://schemas.microsoft.com/office/drawing/2014/main" id="{887BB473-B8F7-4338-8FE0-B3D17E0C1F63}"/>
              </a:ext>
            </a:extLst>
          </p:cNvPr>
          <p:cNvPicPr>
            <a:picLocks noChangeAspect="1"/>
          </p:cNvPicPr>
          <p:nvPr/>
        </p:nvPicPr>
        <p:blipFill>
          <a:blip r:embed="rId3"/>
          <a:stretch>
            <a:fillRect/>
          </a:stretch>
        </p:blipFill>
        <p:spPr>
          <a:xfrm>
            <a:off x="0" y="-247650"/>
            <a:ext cx="12192000" cy="3314700"/>
          </a:xfrm>
          <a:prstGeom prst="rect">
            <a:avLst/>
          </a:prstGeom>
        </p:spPr>
      </p:pic>
    </p:spTree>
    <p:extLst>
      <p:ext uri="{BB962C8B-B14F-4D97-AF65-F5344CB8AC3E}">
        <p14:creationId xmlns:p14="http://schemas.microsoft.com/office/powerpoint/2010/main" val="237123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1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1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C89B5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9" name="Rectangle 1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BC9F553-700F-480C-894C-50C2ABB2B308}"/>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3A4F6043-7A67-491B-98BC-F933DED7226D}" type="slidenum">
              <a:rPr lang="en-US" smtClean="0">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F9DC3D88-EEAD-4610-93D6-4D46D24C70C5}"/>
              </a:ext>
            </a:extLst>
          </p:cNvPr>
          <p:cNvPicPr>
            <a:picLocks noChangeAspect="1"/>
          </p:cNvPicPr>
          <p:nvPr/>
        </p:nvPicPr>
        <p:blipFill rotWithShape="1">
          <a:blip r:embed="rId2"/>
          <a:srcRect l="13800" r="2533"/>
          <a:stretch/>
        </p:blipFill>
        <p:spPr>
          <a:xfrm>
            <a:off x="413003" y="685800"/>
            <a:ext cx="4073933" cy="5486400"/>
          </a:xfrm>
          <a:prstGeom prst="rect">
            <a:avLst/>
          </a:prstGeom>
        </p:spPr>
      </p:pic>
      <p:cxnSp>
        <p:nvCxnSpPr>
          <p:cNvPr id="30" name="Straight Connector 2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89B5D"/>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89B5D"/>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descr="Shape, rectangle, square&#10;&#10;Description automatically generated">
            <a:extLst>
              <a:ext uri="{FF2B5EF4-FFF2-40B4-BE49-F238E27FC236}">
                <a16:creationId xmlns:a16="http://schemas.microsoft.com/office/drawing/2014/main" id="{7CDD3B1A-25EE-4DF1-AC2D-C6AD6BB4C3A8}"/>
              </a:ext>
            </a:extLst>
          </p:cNvPr>
          <p:cNvPicPr>
            <a:picLocks noChangeAspect="1"/>
          </p:cNvPicPr>
          <p:nvPr/>
        </p:nvPicPr>
        <p:blipFill>
          <a:blip r:embed="rId3"/>
          <a:stretch>
            <a:fillRect/>
          </a:stretch>
        </p:blipFill>
        <p:spPr>
          <a:xfrm>
            <a:off x="0" y="0"/>
            <a:ext cx="733425" cy="752475"/>
          </a:xfrm>
          <a:prstGeom prst="rect">
            <a:avLst/>
          </a:prstGeom>
        </p:spPr>
      </p:pic>
      <p:sp>
        <p:nvSpPr>
          <p:cNvPr id="21" name="TextBox 20">
            <a:extLst>
              <a:ext uri="{FF2B5EF4-FFF2-40B4-BE49-F238E27FC236}">
                <a16:creationId xmlns:a16="http://schemas.microsoft.com/office/drawing/2014/main" id="{7890FF88-FB69-400E-B384-8CD78DEE57B4}"/>
              </a:ext>
            </a:extLst>
          </p:cNvPr>
          <p:cNvSpPr txBox="1"/>
          <p:nvPr/>
        </p:nvSpPr>
        <p:spPr>
          <a:xfrm>
            <a:off x="898941" y="5610"/>
            <a:ext cx="10588752" cy="492443"/>
          </a:xfrm>
          <a:prstGeom prst="rect">
            <a:avLst/>
          </a:prstGeom>
          <a:noFill/>
        </p:spPr>
        <p:txBody>
          <a:bodyPr wrap="square" rtlCol="0">
            <a:spAutoFit/>
          </a:bodyPr>
          <a:lstStyle/>
          <a:p>
            <a:pPr algn="ctr"/>
            <a:r>
              <a:rPr lang="en-US" sz="2600" dirty="0"/>
              <a:t>EXPERIMENTS AND EVALUATIONS</a:t>
            </a:r>
          </a:p>
        </p:txBody>
      </p:sp>
      <p:pic>
        <p:nvPicPr>
          <p:cNvPr id="5" name="Picture 4">
            <a:extLst>
              <a:ext uri="{FF2B5EF4-FFF2-40B4-BE49-F238E27FC236}">
                <a16:creationId xmlns:a16="http://schemas.microsoft.com/office/drawing/2014/main" id="{2DB4174B-F0FE-478C-8344-283873E452C3}"/>
              </a:ext>
            </a:extLst>
          </p:cNvPr>
          <p:cNvPicPr>
            <a:picLocks noChangeAspect="1"/>
          </p:cNvPicPr>
          <p:nvPr/>
        </p:nvPicPr>
        <p:blipFill>
          <a:blip r:embed="rId4"/>
          <a:stretch>
            <a:fillRect/>
          </a:stretch>
        </p:blipFill>
        <p:spPr>
          <a:xfrm>
            <a:off x="595573" y="6148834"/>
            <a:ext cx="3219450" cy="612627"/>
          </a:xfrm>
          <a:prstGeom prst="rect">
            <a:avLst/>
          </a:prstGeom>
        </p:spPr>
      </p:pic>
      <p:pic>
        <p:nvPicPr>
          <p:cNvPr id="11" name="Picture 10">
            <a:extLst>
              <a:ext uri="{FF2B5EF4-FFF2-40B4-BE49-F238E27FC236}">
                <a16:creationId xmlns:a16="http://schemas.microsoft.com/office/drawing/2014/main" id="{6F37641F-4C93-4CA0-B5E6-8F4F0E17BFB2}"/>
              </a:ext>
            </a:extLst>
          </p:cNvPr>
          <p:cNvPicPr>
            <a:picLocks noChangeAspect="1"/>
          </p:cNvPicPr>
          <p:nvPr/>
        </p:nvPicPr>
        <p:blipFill>
          <a:blip r:embed="rId5"/>
          <a:stretch>
            <a:fillRect/>
          </a:stretch>
        </p:blipFill>
        <p:spPr>
          <a:xfrm>
            <a:off x="3815023" y="6174419"/>
            <a:ext cx="472895" cy="587042"/>
          </a:xfrm>
          <a:prstGeom prst="rect">
            <a:avLst/>
          </a:prstGeom>
        </p:spPr>
      </p:pic>
      <p:sp>
        <p:nvSpPr>
          <p:cNvPr id="12" name="TextBox 11">
            <a:extLst>
              <a:ext uri="{FF2B5EF4-FFF2-40B4-BE49-F238E27FC236}">
                <a16:creationId xmlns:a16="http://schemas.microsoft.com/office/drawing/2014/main" id="{EDFCA29D-1705-49F7-80B9-ED50B233625C}"/>
              </a:ext>
            </a:extLst>
          </p:cNvPr>
          <p:cNvSpPr txBox="1"/>
          <p:nvPr/>
        </p:nvSpPr>
        <p:spPr>
          <a:xfrm>
            <a:off x="4773968" y="2150820"/>
            <a:ext cx="60279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Experiments performed on Intra-Structural (same structure and different properties like bone length) and Cross-Structural (different structures of characters having different joints and other differentiations)</a:t>
            </a:r>
          </a:p>
        </p:txBody>
      </p:sp>
      <p:sp>
        <p:nvSpPr>
          <p:cNvPr id="32" name="TextBox 31">
            <a:extLst>
              <a:ext uri="{FF2B5EF4-FFF2-40B4-BE49-F238E27FC236}">
                <a16:creationId xmlns:a16="http://schemas.microsoft.com/office/drawing/2014/main" id="{56600157-4803-4F6B-BC70-056885896FFB}"/>
              </a:ext>
            </a:extLst>
          </p:cNvPr>
          <p:cNvSpPr txBox="1"/>
          <p:nvPr/>
        </p:nvSpPr>
        <p:spPr>
          <a:xfrm>
            <a:off x="4773968" y="3440950"/>
            <a:ext cx="6027925"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 existing methods worked on cross-structural retargeting and hence authors modified CycleGAN and NKN from their original implementation for comparison</a:t>
            </a:r>
          </a:p>
        </p:txBody>
      </p:sp>
      <p:sp>
        <p:nvSpPr>
          <p:cNvPr id="33" name="TextBox 32">
            <a:extLst>
              <a:ext uri="{FF2B5EF4-FFF2-40B4-BE49-F238E27FC236}">
                <a16:creationId xmlns:a16="http://schemas.microsoft.com/office/drawing/2014/main" id="{42FE24FE-DD78-4BA3-92EF-C77F2211EE4C}"/>
              </a:ext>
            </a:extLst>
          </p:cNvPr>
          <p:cNvSpPr txBox="1"/>
          <p:nvPr/>
        </p:nvSpPr>
        <p:spPr>
          <a:xfrm>
            <a:off x="4773968" y="4697404"/>
            <a:ext cx="602792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For Intra-structural retargeting, comparisons made using NKN (Neural Kinematics Network), </a:t>
            </a:r>
            <a:r>
              <a:rPr lang="en-US" dirty="0" err="1"/>
              <a:t>PMNet</a:t>
            </a:r>
            <a:r>
              <a:rPr lang="en-US" dirty="0"/>
              <a:t> and naïve adaptation of CycleGAN</a:t>
            </a:r>
          </a:p>
        </p:txBody>
      </p:sp>
      <p:sp>
        <p:nvSpPr>
          <p:cNvPr id="34" name="TextBox 33">
            <a:extLst>
              <a:ext uri="{FF2B5EF4-FFF2-40B4-BE49-F238E27FC236}">
                <a16:creationId xmlns:a16="http://schemas.microsoft.com/office/drawing/2014/main" id="{2A49BA9E-5ED9-4F51-AFBB-0702A1FDBF80}"/>
              </a:ext>
            </a:extLst>
          </p:cNvPr>
          <p:cNvSpPr txBox="1"/>
          <p:nvPr/>
        </p:nvSpPr>
        <p:spPr>
          <a:xfrm>
            <a:off x="4773968" y="955470"/>
            <a:ext cx="6027925" cy="923330"/>
          </a:xfrm>
          <a:prstGeom prst="rect">
            <a:avLst/>
          </a:prstGeom>
          <a:noFill/>
        </p:spPr>
        <p:txBody>
          <a:bodyPr wrap="square" rtlCol="0">
            <a:spAutoFit/>
          </a:bodyPr>
          <a:lstStyle/>
          <a:p>
            <a:pPr marL="285750" indent="-285750">
              <a:spcAft>
                <a:spcPts val="600"/>
              </a:spcAft>
              <a:buClr>
                <a:schemeClr val="accent2"/>
              </a:buClr>
              <a:buFont typeface="Arial" panose="020B0604020202020204" pitchFamily="34" charset="0"/>
              <a:buChar char="•"/>
            </a:pPr>
            <a:r>
              <a:rPr lang="en-US" dirty="0"/>
              <a:t>Dataset: 29 Characters divided across 2 groups: A(24) and B(5) capturing 2400 motion sequences trained in temporal batches of 64 frames each</a:t>
            </a:r>
          </a:p>
        </p:txBody>
      </p:sp>
    </p:spTree>
    <p:extLst>
      <p:ext uri="{BB962C8B-B14F-4D97-AF65-F5344CB8AC3E}">
        <p14:creationId xmlns:p14="http://schemas.microsoft.com/office/powerpoint/2010/main" val="23706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BC9F553-700F-480C-894C-50C2ABB2B308}"/>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
        <p:nvSpPr>
          <p:cNvPr id="7" name="TextBox 6">
            <a:extLst>
              <a:ext uri="{FF2B5EF4-FFF2-40B4-BE49-F238E27FC236}">
                <a16:creationId xmlns:a16="http://schemas.microsoft.com/office/drawing/2014/main" id="{A7652F6C-D5E0-419B-BCA8-3812D0BBD88A}"/>
              </a:ext>
            </a:extLst>
          </p:cNvPr>
          <p:cNvSpPr txBox="1"/>
          <p:nvPr/>
        </p:nvSpPr>
        <p:spPr>
          <a:xfrm>
            <a:off x="914400" y="133350"/>
            <a:ext cx="10588752" cy="492443"/>
          </a:xfrm>
          <a:prstGeom prst="rect">
            <a:avLst/>
          </a:prstGeom>
          <a:noFill/>
        </p:spPr>
        <p:txBody>
          <a:bodyPr wrap="square" rtlCol="0">
            <a:spAutoFit/>
          </a:bodyPr>
          <a:lstStyle/>
          <a:p>
            <a:pPr algn="ctr"/>
            <a:r>
              <a:rPr lang="en-US" sz="2600" dirty="0"/>
              <a:t>EXPERIMENTS AND EVALUATIONS</a:t>
            </a:r>
          </a:p>
        </p:txBody>
      </p:sp>
      <p:pic>
        <p:nvPicPr>
          <p:cNvPr id="8" name="Picture 7">
            <a:extLst>
              <a:ext uri="{FF2B5EF4-FFF2-40B4-BE49-F238E27FC236}">
                <a16:creationId xmlns:a16="http://schemas.microsoft.com/office/drawing/2014/main" id="{7CDD3B1A-25EE-4DF1-AC2D-C6AD6BB4C3A8}"/>
              </a:ext>
            </a:extLst>
          </p:cNvPr>
          <p:cNvPicPr>
            <a:picLocks noChangeAspect="1"/>
          </p:cNvPicPr>
          <p:nvPr/>
        </p:nvPicPr>
        <p:blipFill>
          <a:blip r:embed="rId2"/>
          <a:stretch>
            <a:fillRect/>
          </a:stretch>
        </p:blipFill>
        <p:spPr>
          <a:xfrm>
            <a:off x="0" y="0"/>
            <a:ext cx="733425" cy="752475"/>
          </a:xfrm>
          <a:prstGeom prst="rect">
            <a:avLst/>
          </a:prstGeom>
        </p:spPr>
      </p:pic>
      <p:sp>
        <p:nvSpPr>
          <p:cNvPr id="9" name="TextBox 8">
            <a:extLst>
              <a:ext uri="{FF2B5EF4-FFF2-40B4-BE49-F238E27FC236}">
                <a16:creationId xmlns:a16="http://schemas.microsoft.com/office/drawing/2014/main" id="{B00F24EC-F18B-4178-8176-6D085FB7B2A8}"/>
              </a:ext>
            </a:extLst>
          </p:cNvPr>
          <p:cNvSpPr txBox="1"/>
          <p:nvPr/>
        </p:nvSpPr>
        <p:spPr>
          <a:xfrm>
            <a:off x="1636732" y="819150"/>
            <a:ext cx="102093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Result Comparisons with different approaches </a:t>
            </a:r>
          </a:p>
          <a:p>
            <a:endParaRPr lang="en-US" dirty="0"/>
          </a:p>
          <a:p>
            <a:endParaRPr lang="en-US" dirty="0"/>
          </a:p>
        </p:txBody>
      </p:sp>
      <p:graphicFrame>
        <p:nvGraphicFramePr>
          <p:cNvPr id="2" name="Table 2">
            <a:extLst>
              <a:ext uri="{FF2B5EF4-FFF2-40B4-BE49-F238E27FC236}">
                <a16:creationId xmlns:a16="http://schemas.microsoft.com/office/drawing/2014/main" id="{86177535-0259-4C73-9C69-342171D6914E}"/>
              </a:ext>
            </a:extLst>
          </p:cNvPr>
          <p:cNvGraphicFramePr>
            <a:graphicFrameLocks noGrp="1"/>
          </p:cNvGraphicFramePr>
          <p:nvPr>
            <p:extLst>
              <p:ext uri="{D42A27DB-BD31-4B8C-83A1-F6EECF244321}">
                <p14:modId xmlns:p14="http://schemas.microsoft.com/office/powerpoint/2010/main" val="2868545099"/>
              </p:ext>
            </p:extLst>
          </p:nvPr>
        </p:nvGraphicFramePr>
        <p:xfrm>
          <a:off x="2032000" y="1394369"/>
          <a:ext cx="8127999" cy="495300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3255579427"/>
                    </a:ext>
                  </a:extLst>
                </a:gridCol>
                <a:gridCol w="2709333">
                  <a:extLst>
                    <a:ext uri="{9D8B030D-6E8A-4147-A177-3AD203B41FA5}">
                      <a16:colId xmlns:a16="http://schemas.microsoft.com/office/drawing/2014/main" val="444167049"/>
                    </a:ext>
                  </a:extLst>
                </a:gridCol>
                <a:gridCol w="2709333">
                  <a:extLst>
                    <a:ext uri="{9D8B030D-6E8A-4147-A177-3AD203B41FA5}">
                      <a16:colId xmlns:a16="http://schemas.microsoft.com/office/drawing/2014/main" val="650594606"/>
                    </a:ext>
                  </a:extLst>
                </a:gridCol>
              </a:tblGrid>
              <a:tr h="370840">
                <a:tc>
                  <a:txBody>
                    <a:bodyPr/>
                    <a:lstStyle/>
                    <a:p>
                      <a:pPr algn="ctr"/>
                      <a:r>
                        <a:rPr lang="en-US" dirty="0"/>
                        <a:t>Method</a:t>
                      </a:r>
                    </a:p>
                  </a:txBody>
                  <a:tcPr/>
                </a:tc>
                <a:tc>
                  <a:txBody>
                    <a:bodyPr/>
                    <a:lstStyle/>
                    <a:p>
                      <a:pPr algn="ctr"/>
                      <a:r>
                        <a:rPr lang="en-US" dirty="0"/>
                        <a:t>Intra-Structural Average Error</a:t>
                      </a:r>
                    </a:p>
                  </a:txBody>
                  <a:tcPr/>
                </a:tc>
                <a:tc>
                  <a:txBody>
                    <a:bodyPr/>
                    <a:lstStyle/>
                    <a:p>
                      <a:pPr algn="ctr"/>
                      <a:r>
                        <a:rPr lang="en-US" dirty="0"/>
                        <a:t>Cross-Structural Average Error</a:t>
                      </a:r>
                    </a:p>
                  </a:txBody>
                  <a:tcPr/>
                </a:tc>
                <a:extLst>
                  <a:ext uri="{0D108BD9-81ED-4DB2-BD59-A6C34878D82A}">
                    <a16:rowId xmlns:a16="http://schemas.microsoft.com/office/drawing/2014/main" val="1759057907"/>
                  </a:ext>
                </a:extLst>
              </a:tr>
              <a:tr h="370840">
                <a:tc>
                  <a:txBody>
                    <a:bodyPr/>
                    <a:lstStyle/>
                    <a:p>
                      <a:pPr algn="ctr"/>
                      <a:r>
                        <a:rPr lang="en-US" dirty="0"/>
                        <a:t>Villegas et al. (2018)</a:t>
                      </a:r>
                    </a:p>
                  </a:txBody>
                  <a:tcPr/>
                </a:tc>
                <a:tc>
                  <a:txBody>
                    <a:bodyPr/>
                    <a:lstStyle/>
                    <a:p>
                      <a:pPr algn="ctr"/>
                      <a:r>
                        <a:rPr lang="en-US" dirty="0"/>
                        <a:t>6.24</a:t>
                      </a:r>
                    </a:p>
                  </a:txBody>
                  <a:tcPr/>
                </a:tc>
                <a:tc>
                  <a:txBody>
                    <a:bodyPr/>
                    <a:lstStyle/>
                    <a:p>
                      <a:pPr algn="ctr"/>
                      <a:r>
                        <a:rPr lang="en-US" dirty="0"/>
                        <a:t>243</a:t>
                      </a:r>
                    </a:p>
                  </a:txBody>
                  <a:tcPr/>
                </a:tc>
                <a:extLst>
                  <a:ext uri="{0D108BD9-81ED-4DB2-BD59-A6C34878D82A}">
                    <a16:rowId xmlns:a16="http://schemas.microsoft.com/office/drawing/2014/main" val="3561399168"/>
                  </a:ext>
                </a:extLst>
              </a:tr>
              <a:tr h="370840">
                <a:tc>
                  <a:txBody>
                    <a:bodyPr/>
                    <a:lstStyle/>
                    <a:p>
                      <a:pPr algn="ctr"/>
                      <a:r>
                        <a:rPr lang="en-US" dirty="0"/>
                        <a:t>Lim et al. (2019)</a:t>
                      </a:r>
                    </a:p>
                  </a:txBody>
                  <a:tcPr/>
                </a:tc>
                <a:tc>
                  <a:txBody>
                    <a:bodyPr/>
                    <a:lstStyle/>
                    <a:p>
                      <a:pPr algn="ctr"/>
                      <a:r>
                        <a:rPr lang="en-US" dirty="0"/>
                        <a:t>5.72</a:t>
                      </a:r>
                    </a:p>
                  </a:txBody>
                  <a:tcPr/>
                </a:tc>
                <a:tc>
                  <a:txBody>
                    <a:bodyPr/>
                    <a:lstStyle/>
                    <a:p>
                      <a:pPr algn="ctr"/>
                      <a:r>
                        <a:rPr lang="en-US" dirty="0"/>
                        <a:t>NA</a:t>
                      </a:r>
                    </a:p>
                  </a:txBody>
                  <a:tcPr/>
                </a:tc>
                <a:extLst>
                  <a:ext uri="{0D108BD9-81ED-4DB2-BD59-A6C34878D82A}">
                    <a16:rowId xmlns:a16="http://schemas.microsoft.com/office/drawing/2014/main" val="4286321206"/>
                  </a:ext>
                </a:extLst>
              </a:tr>
              <a:tr h="370840">
                <a:tc>
                  <a:txBody>
                    <a:bodyPr/>
                    <a:lstStyle/>
                    <a:p>
                      <a:pPr algn="ctr"/>
                      <a:r>
                        <a:rPr lang="en-US" dirty="0"/>
                        <a:t>CycleGAN Adaptation (2017)</a:t>
                      </a:r>
                    </a:p>
                  </a:txBody>
                  <a:tcPr/>
                </a:tc>
                <a:tc>
                  <a:txBody>
                    <a:bodyPr/>
                    <a:lstStyle/>
                    <a:p>
                      <a:pPr algn="ctr"/>
                      <a:r>
                        <a:rPr lang="en-US" dirty="0"/>
                        <a:t>7.66</a:t>
                      </a:r>
                    </a:p>
                  </a:txBody>
                  <a:tcPr/>
                </a:tc>
                <a:tc>
                  <a:txBody>
                    <a:bodyPr/>
                    <a:lstStyle/>
                    <a:p>
                      <a:pPr algn="ctr"/>
                      <a:r>
                        <a:rPr lang="en-US" dirty="0"/>
                        <a:t>8.97</a:t>
                      </a:r>
                    </a:p>
                  </a:txBody>
                  <a:tcPr/>
                </a:tc>
                <a:extLst>
                  <a:ext uri="{0D108BD9-81ED-4DB2-BD59-A6C34878D82A}">
                    <a16:rowId xmlns:a16="http://schemas.microsoft.com/office/drawing/2014/main" val="534279840"/>
                  </a:ext>
                </a:extLst>
              </a:tr>
              <a:tr h="370840">
                <a:tc>
                  <a:txBody>
                    <a:bodyPr/>
                    <a:lstStyle/>
                    <a:p>
                      <a:pPr algn="ctr"/>
                      <a:r>
                        <a:rPr lang="en-US" dirty="0"/>
                        <a:t>Copy Rotations</a:t>
                      </a:r>
                    </a:p>
                  </a:txBody>
                  <a:tcPr/>
                </a:tc>
                <a:tc>
                  <a:txBody>
                    <a:bodyPr/>
                    <a:lstStyle/>
                    <a:p>
                      <a:pPr algn="ctr"/>
                      <a:r>
                        <a:rPr lang="en-US" dirty="0"/>
                        <a:t>8.86</a:t>
                      </a:r>
                    </a:p>
                  </a:txBody>
                  <a:tcPr/>
                </a:tc>
                <a:tc>
                  <a:txBody>
                    <a:bodyPr/>
                    <a:lstStyle/>
                    <a:p>
                      <a:pPr algn="ctr"/>
                      <a:r>
                        <a:rPr lang="en-US" dirty="0"/>
                        <a:t>NA</a:t>
                      </a:r>
                    </a:p>
                  </a:txBody>
                  <a:tcPr/>
                </a:tc>
                <a:extLst>
                  <a:ext uri="{0D108BD9-81ED-4DB2-BD59-A6C34878D82A}">
                    <a16:rowId xmlns:a16="http://schemas.microsoft.com/office/drawing/2014/main" val="2526414634"/>
                  </a:ext>
                </a:extLst>
              </a:tr>
              <a:tr h="370840">
                <a:tc>
                  <a:txBody>
                    <a:bodyPr/>
                    <a:lstStyle/>
                    <a:p>
                      <a:pPr algn="ctr"/>
                      <a:r>
                        <a:rPr lang="en-US" dirty="0"/>
                        <a:t>Present Paper- conventional operators</a:t>
                      </a:r>
                    </a:p>
                  </a:txBody>
                  <a:tcPr/>
                </a:tc>
                <a:tc>
                  <a:txBody>
                    <a:bodyPr/>
                    <a:lstStyle/>
                    <a:p>
                      <a:pPr algn="ctr"/>
                      <a:r>
                        <a:rPr lang="en-US" dirty="0"/>
                        <a:t>3.95</a:t>
                      </a:r>
                    </a:p>
                  </a:txBody>
                  <a:tcPr/>
                </a:tc>
                <a:tc>
                  <a:txBody>
                    <a:bodyPr/>
                    <a:lstStyle/>
                    <a:p>
                      <a:pPr algn="ctr"/>
                      <a:r>
                        <a:rPr lang="en-US" dirty="0"/>
                        <a:t>3.56</a:t>
                      </a:r>
                    </a:p>
                  </a:txBody>
                  <a:tcPr/>
                </a:tc>
                <a:extLst>
                  <a:ext uri="{0D108BD9-81ED-4DB2-BD59-A6C34878D82A}">
                    <a16:rowId xmlns:a16="http://schemas.microsoft.com/office/drawing/2014/main" val="3383389479"/>
                  </a:ext>
                </a:extLst>
              </a:tr>
              <a:tr h="370840">
                <a:tc>
                  <a:txBody>
                    <a:bodyPr/>
                    <a:lstStyle/>
                    <a:p>
                      <a:pPr algn="ctr"/>
                      <a:r>
                        <a:rPr lang="en-US" dirty="0"/>
                        <a:t>Present Paper- no shared latent space</a:t>
                      </a:r>
                    </a:p>
                  </a:txBody>
                  <a:tcPr/>
                </a:tc>
                <a:tc>
                  <a:txBody>
                    <a:bodyPr/>
                    <a:lstStyle/>
                    <a:p>
                      <a:pPr algn="ctr"/>
                      <a:r>
                        <a:rPr lang="en-US" dirty="0"/>
                        <a:t>3.01</a:t>
                      </a:r>
                    </a:p>
                  </a:txBody>
                  <a:tcPr/>
                </a:tc>
                <a:tc>
                  <a:txBody>
                    <a:bodyPr/>
                    <a:lstStyle/>
                    <a:p>
                      <a:pPr algn="ctr"/>
                      <a:r>
                        <a:rPr lang="en-US" dirty="0"/>
                        <a:t>3.06</a:t>
                      </a:r>
                    </a:p>
                  </a:txBody>
                  <a:tcPr/>
                </a:tc>
                <a:extLst>
                  <a:ext uri="{0D108BD9-81ED-4DB2-BD59-A6C34878D82A}">
                    <a16:rowId xmlns:a16="http://schemas.microsoft.com/office/drawing/2014/main" val="143440202"/>
                  </a:ext>
                </a:extLst>
              </a:tr>
              <a:tr h="370840">
                <a:tc>
                  <a:txBody>
                    <a:bodyPr/>
                    <a:lstStyle/>
                    <a:p>
                      <a:pPr algn="ctr"/>
                      <a:r>
                        <a:rPr lang="en-US" dirty="0"/>
                        <a:t>Present Paper- No Adversarial Loss</a:t>
                      </a:r>
                    </a:p>
                  </a:txBody>
                  <a:tcPr/>
                </a:tc>
                <a:tc>
                  <a:txBody>
                    <a:bodyPr/>
                    <a:lstStyle/>
                    <a:p>
                      <a:pPr algn="ctr"/>
                      <a:r>
                        <a:rPr lang="en-US" b="1" dirty="0"/>
                        <a:t>0.47</a:t>
                      </a:r>
                    </a:p>
                  </a:txBody>
                  <a:tcPr/>
                </a:tc>
                <a:tc>
                  <a:txBody>
                    <a:bodyPr/>
                    <a:lstStyle/>
                    <a:p>
                      <a:pPr algn="ctr"/>
                      <a:r>
                        <a:rPr lang="en-US" dirty="0"/>
                        <a:t>3.81</a:t>
                      </a:r>
                    </a:p>
                  </a:txBody>
                  <a:tcPr/>
                </a:tc>
                <a:extLst>
                  <a:ext uri="{0D108BD9-81ED-4DB2-BD59-A6C34878D82A}">
                    <a16:rowId xmlns:a16="http://schemas.microsoft.com/office/drawing/2014/main" val="3057992777"/>
                  </a:ext>
                </a:extLst>
              </a:tr>
              <a:tr h="370840">
                <a:tc>
                  <a:txBody>
                    <a:bodyPr/>
                    <a:lstStyle/>
                    <a:p>
                      <a:pPr algn="ctr"/>
                      <a:r>
                        <a:rPr lang="en-US" dirty="0"/>
                        <a:t>Present Paper- Full implementation</a:t>
                      </a:r>
                    </a:p>
                  </a:txBody>
                  <a:tcPr/>
                </a:tc>
                <a:tc>
                  <a:txBody>
                    <a:bodyPr/>
                    <a:lstStyle/>
                    <a:p>
                      <a:pPr algn="ctr"/>
                      <a:r>
                        <a:rPr lang="en-US" dirty="0"/>
                        <a:t>2.76</a:t>
                      </a:r>
                    </a:p>
                  </a:txBody>
                  <a:tcPr/>
                </a:tc>
                <a:tc>
                  <a:txBody>
                    <a:bodyPr/>
                    <a:lstStyle/>
                    <a:p>
                      <a:pPr algn="ctr"/>
                      <a:r>
                        <a:rPr lang="en-US" b="1" dirty="0"/>
                        <a:t>2.25</a:t>
                      </a:r>
                    </a:p>
                  </a:txBody>
                  <a:tcPr/>
                </a:tc>
                <a:extLst>
                  <a:ext uri="{0D108BD9-81ED-4DB2-BD59-A6C34878D82A}">
                    <a16:rowId xmlns:a16="http://schemas.microsoft.com/office/drawing/2014/main" val="233774207"/>
                  </a:ext>
                </a:extLst>
              </a:tr>
            </a:tbl>
          </a:graphicData>
        </a:graphic>
      </p:graphicFrame>
      <p:sp>
        <p:nvSpPr>
          <p:cNvPr id="3" name="TextBox 2">
            <a:extLst>
              <a:ext uri="{FF2B5EF4-FFF2-40B4-BE49-F238E27FC236}">
                <a16:creationId xmlns:a16="http://schemas.microsoft.com/office/drawing/2014/main" id="{ABFB0545-4B27-4F9F-8DFB-33572FA33A9D}"/>
              </a:ext>
            </a:extLst>
          </p:cNvPr>
          <p:cNvSpPr txBox="1"/>
          <p:nvPr/>
        </p:nvSpPr>
        <p:spPr>
          <a:xfrm>
            <a:off x="5619565" y="6539984"/>
            <a:ext cx="7235301" cy="369332"/>
          </a:xfrm>
          <a:prstGeom prst="rect">
            <a:avLst/>
          </a:prstGeom>
          <a:noFill/>
        </p:spPr>
        <p:txBody>
          <a:bodyPr wrap="square" rtlCol="0">
            <a:spAutoFit/>
          </a:bodyPr>
          <a:lstStyle/>
          <a:p>
            <a:r>
              <a:rPr lang="en-US" dirty="0"/>
              <a:t>*Present Paper: Skeleton Aware Networks for Deep Motion Retargeting </a:t>
            </a:r>
          </a:p>
        </p:txBody>
      </p:sp>
    </p:spTree>
    <p:extLst>
      <p:ext uri="{BB962C8B-B14F-4D97-AF65-F5344CB8AC3E}">
        <p14:creationId xmlns:p14="http://schemas.microsoft.com/office/powerpoint/2010/main" val="317769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BC9F553-700F-480C-894C-50C2ABB2B308}"/>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
        <p:nvSpPr>
          <p:cNvPr id="7" name="TextBox 6">
            <a:extLst>
              <a:ext uri="{FF2B5EF4-FFF2-40B4-BE49-F238E27FC236}">
                <a16:creationId xmlns:a16="http://schemas.microsoft.com/office/drawing/2014/main" id="{A7652F6C-D5E0-419B-BCA8-3812D0BBD88A}"/>
              </a:ext>
            </a:extLst>
          </p:cNvPr>
          <p:cNvSpPr txBox="1"/>
          <p:nvPr/>
        </p:nvSpPr>
        <p:spPr>
          <a:xfrm>
            <a:off x="914400" y="133350"/>
            <a:ext cx="10588752" cy="492443"/>
          </a:xfrm>
          <a:prstGeom prst="rect">
            <a:avLst/>
          </a:prstGeom>
          <a:noFill/>
        </p:spPr>
        <p:txBody>
          <a:bodyPr wrap="square" rtlCol="0">
            <a:spAutoFit/>
          </a:bodyPr>
          <a:lstStyle/>
          <a:p>
            <a:pPr algn="ctr"/>
            <a:r>
              <a:rPr lang="en-US" sz="2600" dirty="0"/>
              <a:t>EXPERIMENTAL RESULTS</a:t>
            </a:r>
          </a:p>
        </p:txBody>
      </p:sp>
      <p:pic>
        <p:nvPicPr>
          <p:cNvPr id="8" name="Picture 7">
            <a:extLst>
              <a:ext uri="{FF2B5EF4-FFF2-40B4-BE49-F238E27FC236}">
                <a16:creationId xmlns:a16="http://schemas.microsoft.com/office/drawing/2014/main" id="{7CDD3B1A-25EE-4DF1-AC2D-C6AD6BB4C3A8}"/>
              </a:ext>
            </a:extLst>
          </p:cNvPr>
          <p:cNvPicPr>
            <a:picLocks noChangeAspect="1"/>
          </p:cNvPicPr>
          <p:nvPr/>
        </p:nvPicPr>
        <p:blipFill>
          <a:blip r:embed="rId2"/>
          <a:stretch>
            <a:fillRect/>
          </a:stretch>
        </p:blipFill>
        <p:spPr>
          <a:xfrm>
            <a:off x="0" y="0"/>
            <a:ext cx="733425" cy="752475"/>
          </a:xfrm>
          <a:prstGeom prst="rect">
            <a:avLst/>
          </a:prstGeom>
        </p:spPr>
      </p:pic>
      <p:sp>
        <p:nvSpPr>
          <p:cNvPr id="9" name="TextBox 8">
            <a:extLst>
              <a:ext uri="{FF2B5EF4-FFF2-40B4-BE49-F238E27FC236}">
                <a16:creationId xmlns:a16="http://schemas.microsoft.com/office/drawing/2014/main" id="{B00F24EC-F18B-4178-8176-6D085FB7B2A8}"/>
              </a:ext>
            </a:extLst>
          </p:cNvPr>
          <p:cNvSpPr txBox="1"/>
          <p:nvPr/>
        </p:nvSpPr>
        <p:spPr>
          <a:xfrm>
            <a:off x="1636732" y="685800"/>
            <a:ext cx="102093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Visual Result Comparisons with cross-structure motion retargeting</a:t>
            </a:r>
          </a:p>
          <a:p>
            <a:endParaRPr lang="en-US" dirty="0"/>
          </a:p>
          <a:p>
            <a:endParaRPr lang="en-US" dirty="0"/>
          </a:p>
        </p:txBody>
      </p:sp>
      <p:pic>
        <p:nvPicPr>
          <p:cNvPr id="5" name="Picture 4">
            <a:extLst>
              <a:ext uri="{FF2B5EF4-FFF2-40B4-BE49-F238E27FC236}">
                <a16:creationId xmlns:a16="http://schemas.microsoft.com/office/drawing/2014/main" id="{0C2C1F43-8F07-4EBF-94D7-CDCE589A3EAD}"/>
              </a:ext>
            </a:extLst>
          </p:cNvPr>
          <p:cNvPicPr>
            <a:picLocks noChangeAspect="1"/>
          </p:cNvPicPr>
          <p:nvPr/>
        </p:nvPicPr>
        <p:blipFill>
          <a:blip r:embed="rId3"/>
          <a:stretch>
            <a:fillRect/>
          </a:stretch>
        </p:blipFill>
        <p:spPr>
          <a:xfrm>
            <a:off x="1485811" y="1082487"/>
            <a:ext cx="10360241" cy="2539512"/>
          </a:xfrm>
          <a:prstGeom prst="rect">
            <a:avLst/>
          </a:prstGeom>
        </p:spPr>
      </p:pic>
      <p:pic>
        <p:nvPicPr>
          <p:cNvPr id="11" name="Picture 10">
            <a:extLst>
              <a:ext uri="{FF2B5EF4-FFF2-40B4-BE49-F238E27FC236}">
                <a16:creationId xmlns:a16="http://schemas.microsoft.com/office/drawing/2014/main" id="{EFDE9D97-243B-4AD8-A0DC-E6F760626AFB}"/>
              </a:ext>
            </a:extLst>
          </p:cNvPr>
          <p:cNvPicPr>
            <a:picLocks noChangeAspect="1"/>
          </p:cNvPicPr>
          <p:nvPr/>
        </p:nvPicPr>
        <p:blipFill>
          <a:blip r:embed="rId4"/>
          <a:stretch>
            <a:fillRect/>
          </a:stretch>
        </p:blipFill>
        <p:spPr>
          <a:xfrm>
            <a:off x="1485811" y="3621999"/>
            <a:ext cx="10287089" cy="2608223"/>
          </a:xfrm>
          <a:prstGeom prst="rect">
            <a:avLst/>
          </a:prstGeom>
        </p:spPr>
      </p:pic>
      <p:sp>
        <p:nvSpPr>
          <p:cNvPr id="13" name="TextBox 12">
            <a:extLst>
              <a:ext uri="{FF2B5EF4-FFF2-40B4-BE49-F238E27FC236}">
                <a16:creationId xmlns:a16="http://schemas.microsoft.com/office/drawing/2014/main" id="{3C8C8A63-D1D5-4D84-9F4B-5EFF88668520}"/>
              </a:ext>
            </a:extLst>
          </p:cNvPr>
          <p:cNvSpPr txBox="1"/>
          <p:nvPr/>
        </p:nvSpPr>
        <p:spPr>
          <a:xfrm>
            <a:off x="1636732" y="6230222"/>
            <a:ext cx="2393730" cy="430887"/>
          </a:xfrm>
          <a:prstGeom prst="rect">
            <a:avLst/>
          </a:prstGeom>
          <a:noFill/>
        </p:spPr>
        <p:txBody>
          <a:bodyPr wrap="square" rtlCol="0">
            <a:spAutoFit/>
          </a:bodyPr>
          <a:lstStyle/>
          <a:p>
            <a:pPr algn="ctr"/>
            <a:r>
              <a:rPr lang="en-US" sz="2200" b="1" dirty="0"/>
              <a:t>INPUT</a:t>
            </a:r>
            <a:r>
              <a:rPr lang="en-US" dirty="0"/>
              <a:t> </a:t>
            </a:r>
          </a:p>
        </p:txBody>
      </p:sp>
      <p:sp>
        <p:nvSpPr>
          <p:cNvPr id="14" name="TextBox 13">
            <a:extLst>
              <a:ext uri="{FF2B5EF4-FFF2-40B4-BE49-F238E27FC236}">
                <a16:creationId xmlns:a16="http://schemas.microsoft.com/office/drawing/2014/main" id="{BDB89863-7279-48EB-AF72-3668A04DE73D}"/>
              </a:ext>
            </a:extLst>
          </p:cNvPr>
          <p:cNvSpPr txBox="1"/>
          <p:nvPr/>
        </p:nvSpPr>
        <p:spPr>
          <a:xfrm>
            <a:off x="6704816" y="6230222"/>
            <a:ext cx="2393730" cy="430887"/>
          </a:xfrm>
          <a:prstGeom prst="rect">
            <a:avLst/>
          </a:prstGeom>
          <a:noFill/>
        </p:spPr>
        <p:txBody>
          <a:bodyPr wrap="square" rtlCol="0">
            <a:spAutoFit/>
          </a:bodyPr>
          <a:lstStyle/>
          <a:p>
            <a:pPr algn="ctr"/>
            <a:r>
              <a:rPr lang="en-US" sz="2200" b="1" dirty="0"/>
              <a:t>NKN </a:t>
            </a:r>
          </a:p>
        </p:txBody>
      </p:sp>
      <p:sp>
        <p:nvSpPr>
          <p:cNvPr id="15" name="TextBox 14">
            <a:extLst>
              <a:ext uri="{FF2B5EF4-FFF2-40B4-BE49-F238E27FC236}">
                <a16:creationId xmlns:a16="http://schemas.microsoft.com/office/drawing/2014/main" id="{4ECF38F3-74A1-4CB8-8F56-F57CD5E99885}"/>
              </a:ext>
            </a:extLst>
          </p:cNvPr>
          <p:cNvSpPr txBox="1"/>
          <p:nvPr/>
        </p:nvSpPr>
        <p:spPr>
          <a:xfrm>
            <a:off x="4137919" y="6230222"/>
            <a:ext cx="2393730" cy="430887"/>
          </a:xfrm>
          <a:prstGeom prst="rect">
            <a:avLst/>
          </a:prstGeom>
          <a:noFill/>
        </p:spPr>
        <p:txBody>
          <a:bodyPr wrap="square" rtlCol="0">
            <a:spAutoFit/>
          </a:bodyPr>
          <a:lstStyle/>
          <a:p>
            <a:pPr algn="ctr"/>
            <a:r>
              <a:rPr lang="en-US" sz="2200" b="1" dirty="0"/>
              <a:t>CycleGAN </a:t>
            </a:r>
          </a:p>
        </p:txBody>
      </p:sp>
      <p:sp>
        <p:nvSpPr>
          <p:cNvPr id="16" name="TextBox 15">
            <a:extLst>
              <a:ext uri="{FF2B5EF4-FFF2-40B4-BE49-F238E27FC236}">
                <a16:creationId xmlns:a16="http://schemas.microsoft.com/office/drawing/2014/main" id="{8942FAF8-6CE1-4D22-9535-C680AFEB8684}"/>
              </a:ext>
            </a:extLst>
          </p:cNvPr>
          <p:cNvSpPr txBox="1"/>
          <p:nvPr/>
        </p:nvSpPr>
        <p:spPr>
          <a:xfrm>
            <a:off x="9238858" y="6230222"/>
            <a:ext cx="2393730" cy="430887"/>
          </a:xfrm>
          <a:prstGeom prst="rect">
            <a:avLst/>
          </a:prstGeom>
          <a:noFill/>
        </p:spPr>
        <p:txBody>
          <a:bodyPr wrap="square" rtlCol="0">
            <a:spAutoFit/>
          </a:bodyPr>
          <a:lstStyle/>
          <a:p>
            <a:pPr algn="ctr"/>
            <a:r>
              <a:rPr lang="en-US" sz="2200" b="1" dirty="0"/>
              <a:t> Present Paper </a:t>
            </a:r>
          </a:p>
        </p:txBody>
      </p:sp>
    </p:spTree>
    <p:extLst>
      <p:ext uri="{BB962C8B-B14F-4D97-AF65-F5344CB8AC3E}">
        <p14:creationId xmlns:p14="http://schemas.microsoft.com/office/powerpoint/2010/main" val="54392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9BE43D-FA1F-4FA0-B1C3-D62E3FE2584A}"/>
              </a:ext>
            </a:extLst>
          </p:cNvPr>
          <p:cNvSpPr>
            <a:spLocks noGrp="1"/>
          </p:cNvSpPr>
          <p:nvPr>
            <p:ph type="body" idx="1"/>
          </p:nvPr>
        </p:nvSpPr>
        <p:spPr>
          <a:xfrm>
            <a:off x="1981811" y="739014"/>
            <a:ext cx="2992582" cy="823912"/>
          </a:xfrm>
        </p:spPr>
        <p:txBody>
          <a:bodyPr/>
          <a:lstStyle/>
          <a:p>
            <a:r>
              <a:rPr lang="en-US" dirty="0"/>
              <a:t>Takeaways</a:t>
            </a:r>
          </a:p>
        </p:txBody>
      </p:sp>
      <p:sp>
        <p:nvSpPr>
          <p:cNvPr id="4" name="Content Placeholder 3">
            <a:extLst>
              <a:ext uri="{FF2B5EF4-FFF2-40B4-BE49-F238E27FC236}">
                <a16:creationId xmlns:a16="http://schemas.microsoft.com/office/drawing/2014/main" id="{68437DC2-24E2-44B3-B3ED-128FC59DE8AB}"/>
              </a:ext>
            </a:extLst>
          </p:cNvPr>
          <p:cNvSpPr>
            <a:spLocks noGrp="1"/>
          </p:cNvSpPr>
          <p:nvPr>
            <p:ph sz="half" idx="2"/>
          </p:nvPr>
        </p:nvSpPr>
        <p:spPr>
          <a:xfrm>
            <a:off x="1981811" y="1562926"/>
            <a:ext cx="2992582" cy="3526932"/>
          </a:xfrm>
        </p:spPr>
        <p:txBody>
          <a:bodyPr>
            <a:noAutofit/>
          </a:bodyPr>
          <a:lstStyle/>
          <a:p>
            <a:pPr lvl="0"/>
            <a:r>
              <a:rPr lang="en-US" dirty="0"/>
              <a:t>Deep Motion Cross-Structural Targeting can be performed with unpaired sets</a:t>
            </a:r>
          </a:p>
          <a:p>
            <a:pPr lvl="0"/>
            <a:r>
              <a:rPr lang="en-US" dirty="0"/>
              <a:t>Idea of using Latent Space representation is successful because:</a:t>
            </a:r>
          </a:p>
          <a:p>
            <a:pPr lvl="1"/>
            <a:r>
              <a:rPr lang="en-US" dirty="0"/>
              <a:t>Primal Skeletons are close to original structures</a:t>
            </a:r>
          </a:p>
          <a:p>
            <a:pPr lvl="1"/>
            <a:r>
              <a:rPr lang="en-US" dirty="0"/>
              <a:t>Carry deep geometrical feature representation over time</a:t>
            </a:r>
          </a:p>
        </p:txBody>
      </p:sp>
      <p:sp>
        <p:nvSpPr>
          <p:cNvPr id="5" name="Text Placeholder 4">
            <a:extLst>
              <a:ext uri="{FF2B5EF4-FFF2-40B4-BE49-F238E27FC236}">
                <a16:creationId xmlns:a16="http://schemas.microsoft.com/office/drawing/2014/main" id="{71108F89-C6D1-41C4-80F9-62D829C381F4}"/>
              </a:ext>
            </a:extLst>
          </p:cNvPr>
          <p:cNvSpPr>
            <a:spLocks noGrp="1"/>
          </p:cNvSpPr>
          <p:nvPr>
            <p:ph type="body" sz="quarter" idx="3"/>
          </p:nvPr>
        </p:nvSpPr>
        <p:spPr>
          <a:xfrm>
            <a:off x="5208712" y="1947036"/>
            <a:ext cx="2992582" cy="823912"/>
          </a:xfrm>
        </p:spPr>
        <p:txBody>
          <a:bodyPr/>
          <a:lstStyle/>
          <a:p>
            <a:r>
              <a:rPr lang="en-US" dirty="0"/>
              <a:t>Limitations</a:t>
            </a:r>
          </a:p>
        </p:txBody>
      </p:sp>
      <p:sp>
        <p:nvSpPr>
          <p:cNvPr id="6" name="Content Placeholder 5">
            <a:extLst>
              <a:ext uri="{FF2B5EF4-FFF2-40B4-BE49-F238E27FC236}">
                <a16:creationId xmlns:a16="http://schemas.microsoft.com/office/drawing/2014/main" id="{2461F951-2F63-494C-8F18-BE5D335AC097}"/>
              </a:ext>
            </a:extLst>
          </p:cNvPr>
          <p:cNvSpPr>
            <a:spLocks noGrp="1"/>
          </p:cNvSpPr>
          <p:nvPr>
            <p:ph sz="quarter" idx="4"/>
          </p:nvPr>
        </p:nvSpPr>
        <p:spPr>
          <a:xfrm>
            <a:off x="5208712" y="2770948"/>
            <a:ext cx="2992582" cy="3526932"/>
          </a:xfrm>
        </p:spPr>
        <p:txBody>
          <a:bodyPr>
            <a:noAutofit/>
          </a:bodyPr>
          <a:lstStyle/>
          <a:p>
            <a:r>
              <a:rPr lang="en-US" dirty="0"/>
              <a:t>Can’t retarget motion properly if characters have different T-poses and move very differently even in homeomorphic skeletons</a:t>
            </a:r>
          </a:p>
        </p:txBody>
      </p:sp>
      <p:sp>
        <p:nvSpPr>
          <p:cNvPr id="13" name="Slide Number Placeholder 12">
            <a:extLst>
              <a:ext uri="{FF2B5EF4-FFF2-40B4-BE49-F238E27FC236}">
                <a16:creationId xmlns:a16="http://schemas.microsoft.com/office/drawing/2014/main" id="{BCEA833C-2CBF-44B6-9550-2F1067071C3A}"/>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13</a:t>
            </a:fld>
            <a:endParaRPr lang="en-US" dirty="0"/>
          </a:p>
        </p:txBody>
      </p:sp>
      <p:sp>
        <p:nvSpPr>
          <p:cNvPr id="7" name="Text Placeholder 6">
            <a:extLst>
              <a:ext uri="{FF2B5EF4-FFF2-40B4-BE49-F238E27FC236}">
                <a16:creationId xmlns:a16="http://schemas.microsoft.com/office/drawing/2014/main" id="{DD2C37E1-F981-4F52-9B19-44D05A0B459F}"/>
              </a:ext>
            </a:extLst>
          </p:cNvPr>
          <p:cNvSpPr>
            <a:spLocks noGrp="1"/>
          </p:cNvSpPr>
          <p:nvPr>
            <p:ph type="body" sz="quarter" idx="13"/>
          </p:nvPr>
        </p:nvSpPr>
        <p:spPr>
          <a:xfrm>
            <a:off x="8391218" y="3801818"/>
            <a:ext cx="2992582" cy="823912"/>
          </a:xfrm>
        </p:spPr>
        <p:txBody>
          <a:bodyPr/>
          <a:lstStyle/>
          <a:p>
            <a:r>
              <a:rPr lang="en-US" dirty="0"/>
              <a:t>Future Scope</a:t>
            </a:r>
          </a:p>
        </p:txBody>
      </p:sp>
      <p:sp>
        <p:nvSpPr>
          <p:cNvPr id="8" name="Content Placeholder 7">
            <a:extLst>
              <a:ext uri="{FF2B5EF4-FFF2-40B4-BE49-F238E27FC236}">
                <a16:creationId xmlns:a16="http://schemas.microsoft.com/office/drawing/2014/main" id="{3E920FC0-3A2D-4056-BB32-DF20E6C9EE9C}"/>
              </a:ext>
            </a:extLst>
          </p:cNvPr>
          <p:cNvSpPr>
            <a:spLocks noGrp="1"/>
          </p:cNvSpPr>
          <p:nvPr>
            <p:ph sz="quarter" idx="14"/>
          </p:nvPr>
        </p:nvSpPr>
        <p:spPr>
          <a:xfrm>
            <a:off x="8391218" y="4625730"/>
            <a:ext cx="2992582" cy="3526932"/>
          </a:xfrm>
        </p:spPr>
        <p:txBody>
          <a:bodyPr>
            <a:noAutofit/>
          </a:bodyPr>
          <a:lstStyle/>
          <a:p>
            <a:r>
              <a:rPr lang="en-US" dirty="0"/>
              <a:t>Extension of work to non-homeomorphic skeletons and need to define a generalized primal skeleton </a:t>
            </a:r>
          </a:p>
        </p:txBody>
      </p:sp>
      <p:sp>
        <p:nvSpPr>
          <p:cNvPr id="15" name="TextBox 14">
            <a:extLst>
              <a:ext uri="{FF2B5EF4-FFF2-40B4-BE49-F238E27FC236}">
                <a16:creationId xmlns:a16="http://schemas.microsoft.com/office/drawing/2014/main" id="{4CF55FB6-1DB2-40C0-B624-2B0474F91767}"/>
              </a:ext>
            </a:extLst>
          </p:cNvPr>
          <p:cNvSpPr txBox="1"/>
          <p:nvPr/>
        </p:nvSpPr>
        <p:spPr>
          <a:xfrm rot="10800000" flipH="1" flipV="1">
            <a:off x="2113515" y="193357"/>
            <a:ext cx="7964970" cy="492443"/>
          </a:xfrm>
          <a:prstGeom prst="rect">
            <a:avLst/>
          </a:prstGeom>
          <a:noFill/>
        </p:spPr>
        <p:txBody>
          <a:bodyPr wrap="square" rtlCol="0">
            <a:spAutoFit/>
          </a:bodyPr>
          <a:lstStyle/>
          <a:p>
            <a:pPr algn="ctr"/>
            <a:r>
              <a:rPr lang="en-US" sz="2600" dirty="0"/>
              <a:t>CONCLUSION AND FUTURE SCOPE</a:t>
            </a:r>
          </a:p>
        </p:txBody>
      </p:sp>
    </p:spTree>
    <p:extLst>
      <p:ext uri="{BB962C8B-B14F-4D97-AF65-F5344CB8AC3E}">
        <p14:creationId xmlns:p14="http://schemas.microsoft.com/office/powerpoint/2010/main" val="91161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1430736" y="417939"/>
            <a:ext cx="5011380" cy="2668161"/>
          </a:xfrm>
        </p:spPr>
        <p:txBody>
          <a:bodyPr vert="horz" lIns="91440" tIns="45720" rIns="91440" bIns="45720" rtlCol="0" anchor="b">
            <a:normAutofit/>
          </a:bodyPr>
          <a:lstStyle/>
          <a:p>
            <a:r>
              <a:rPr lang="en-US" sz="4800" dirty="0"/>
              <a:t>Thank You</a:t>
            </a:r>
          </a:p>
        </p:txBody>
      </p:sp>
      <p:sp>
        <p:nvSpPr>
          <p:cNvPr id="9" name="Slide Number Placeholder 8">
            <a:extLst>
              <a:ext uri="{FF2B5EF4-FFF2-40B4-BE49-F238E27FC236}">
                <a16:creationId xmlns:a16="http://schemas.microsoft.com/office/drawing/2014/main" id="{786D5C7B-55D2-44E5-9F45-7BA7BEDE5D51}"/>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3A4F6043-7A67-491B-98BC-F933DED7226D}" type="slidenum">
              <a:rPr lang="en-US" smtClean="0">
                <a:solidFill>
                  <a:prstClr val="black">
                    <a:tint val="75000"/>
                  </a:prstClr>
                </a:solidFill>
                <a:latin typeface="Calibri" panose="020F0502020204030204"/>
              </a:rPr>
              <a:pPr>
                <a:spcAft>
                  <a:spcPts val="600"/>
                </a:spcAft>
                <a:defRPr/>
              </a:pPr>
              <a:t>14</a:t>
            </a:fld>
            <a:endParaRPr lang="en-US">
              <a:solidFill>
                <a:prstClr val="black">
                  <a:tint val="75000"/>
                </a:prstClr>
              </a:solidFill>
              <a:latin typeface="Calibri" panose="020F0502020204030204"/>
            </a:endParaRP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a:xfrm>
            <a:off x="1430736" y="3323161"/>
            <a:ext cx="5011379" cy="2582470"/>
          </a:xfrm>
        </p:spPr>
        <p:txBody>
          <a:bodyPr vert="horz" lIns="91440" tIns="45720" rIns="91440" bIns="45720" rtlCol="0">
            <a:normAutofit/>
          </a:bodyPr>
          <a:lstStyle/>
          <a:p>
            <a:pPr indent="-228600">
              <a:buFont typeface="Wingdings 2" panose="05020102010507070707" pitchFamily="18" charset="2"/>
              <a:buChar char=""/>
            </a:pPr>
            <a:r>
              <a:rPr lang="en-US" sz="1800" dirty="0"/>
              <a:t>NISHANT RAJ</a:t>
            </a:r>
          </a:p>
          <a:p>
            <a:pPr indent="-228600">
              <a:buFont typeface="Wingdings 2" panose="05020102010507070707" pitchFamily="18" charset="2"/>
              <a:buChar char=""/>
            </a:pPr>
            <a:r>
              <a:rPr lang="en-US" sz="1800" dirty="0">
                <a:hlinkClick r:id="rId2"/>
              </a:rPr>
              <a:t>nishantraj@umass.edu</a:t>
            </a:r>
            <a:r>
              <a:rPr lang="en-US" sz="1800" dirty="0"/>
              <a:t>	</a:t>
            </a:r>
          </a:p>
          <a:p>
            <a:pPr indent="-228600">
              <a:buFont typeface="Wingdings 2" panose="05020102010507070707" pitchFamily="18" charset="2"/>
              <a:buChar char=""/>
            </a:pPr>
            <a:r>
              <a:rPr lang="en-US" sz="1800" dirty="0"/>
              <a:t>nishant3815.github.io</a:t>
            </a:r>
          </a:p>
        </p:txBody>
      </p:sp>
      <p:sp>
        <p:nvSpPr>
          <p:cNvPr id="49" name="Rectangle 48">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87692" y="685801"/>
            <a:ext cx="704300" cy="5486400"/>
          </a:xfrm>
          <a:prstGeom prst="rect">
            <a:avLst/>
          </a:prstGeom>
          <a:solidFill>
            <a:srgbClr val="F3F864">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Picture Placeholder 10" descr="A person wearing glasses&#10;&#10;Description automatically generated with medium confidence">
            <a:extLst>
              <a:ext uri="{FF2B5EF4-FFF2-40B4-BE49-F238E27FC236}">
                <a16:creationId xmlns:a16="http://schemas.microsoft.com/office/drawing/2014/main" id="{67F3EA73-ED09-4813-AEFC-249D49BE16AB}"/>
              </a:ext>
            </a:extLst>
          </p:cNvPr>
          <p:cNvPicPr>
            <a:picLocks noGrp="1" noChangeAspect="1"/>
          </p:cNvPicPr>
          <p:nvPr>
            <p:ph type="pic" sz="quarter" idx="13"/>
          </p:nvPr>
        </p:nvPicPr>
        <p:blipFill rotWithShape="1">
          <a:blip r:embed="rId3"/>
          <a:srcRect r="1528" b="-2"/>
          <a:stretch/>
        </p:blipFill>
        <p:spPr>
          <a:xfrm>
            <a:off x="6102228" y="685800"/>
            <a:ext cx="5402448" cy="5486400"/>
          </a:xfrm>
          <a:prstGeom prst="rect">
            <a:avLst/>
          </a:prstGeom>
        </p:spPr>
      </p:pic>
      <p:cxnSp>
        <p:nvCxnSpPr>
          <p:cNvPr id="51" name="Straight Connector 50">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F864"/>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F86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1787136"/>
          </a:xfrm>
        </p:spPr>
        <p:txBody>
          <a:bodyPr/>
          <a:lstStyle/>
          <a:p>
            <a:r>
              <a:rPr lang="en-US" dirty="0"/>
              <a:t>Agenda</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845122" y="2880452"/>
            <a:ext cx="6355998" cy="3095445"/>
          </a:xfrm>
        </p:spPr>
        <p:txBody>
          <a:bodyPr/>
          <a:lstStyle/>
          <a:p>
            <a:r>
              <a:rPr lang="en-US" dirty="0"/>
              <a:t>Introduction</a:t>
            </a:r>
          </a:p>
          <a:p>
            <a:r>
              <a:rPr lang="en-US" dirty="0"/>
              <a:t>Related Work</a:t>
            </a:r>
          </a:p>
          <a:p>
            <a:r>
              <a:rPr lang="en-US" dirty="0"/>
              <a:t>Technical Details: Architectures</a:t>
            </a:r>
          </a:p>
          <a:p>
            <a:r>
              <a:rPr lang="en-US" dirty="0"/>
              <a:t>Technical Details: Methodology</a:t>
            </a:r>
          </a:p>
          <a:p>
            <a:r>
              <a:rPr lang="en-US" dirty="0"/>
              <a:t>Experiments and Evaluations</a:t>
            </a:r>
          </a:p>
          <a:p>
            <a:r>
              <a:rPr lang="en-US" dirty="0"/>
              <a:t>Conclusions</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5EF4A068-C95D-486B-AB65-28A5F70A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B30473F7-A24A-427B-B9CE-C1A94B6F2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C05E7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4" name="Rectangle 33">
            <a:extLst>
              <a:ext uri="{FF2B5EF4-FFF2-40B4-BE49-F238E27FC236}">
                <a16:creationId xmlns:a16="http://schemas.microsoft.com/office/drawing/2014/main" id="{2068A50E-2E17-40A4-8E3C-25CC6DF99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422144" y="3873157"/>
            <a:ext cx="5294293" cy="2165331"/>
          </a:xfrm>
        </p:spPr>
        <p:txBody>
          <a:bodyPr vert="horz" lIns="91440" tIns="45720" rIns="91440" bIns="45720" rtlCol="0" anchor="t">
            <a:normAutofit/>
          </a:bodyPr>
          <a:lstStyle/>
          <a:p>
            <a:r>
              <a:rPr lang="en-US" sz="4800">
                <a:solidFill>
                  <a:schemeClr val="tx1"/>
                </a:solidFill>
              </a:rPr>
              <a:t>Introduction</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3A4F6043-7A67-491B-98BC-F933DED7226D}" type="slidenum">
              <a:rPr lang="en-US" smtClean="0">
                <a:solidFill>
                  <a:prstClr val="black">
                    <a:tint val="75000"/>
                  </a:prstClr>
                </a:solidFill>
                <a:latin typeface="Calibri" panose="020F0502020204030204"/>
              </a:rPr>
              <a:pPr>
                <a:spcAft>
                  <a:spcPts val="600"/>
                </a:spcAft>
                <a:defRPr/>
              </a:pPr>
              <a:t>3</a:t>
            </a:fld>
            <a:endParaRPr lang="en-US">
              <a:solidFill>
                <a:prstClr val="black">
                  <a:tint val="75000"/>
                </a:prstClr>
              </a:solidFill>
              <a:latin typeface="Calibri" panose="020F0502020204030204"/>
            </a:endParaRPr>
          </a:p>
        </p:txBody>
      </p:sp>
      <p:pic>
        <p:nvPicPr>
          <p:cNvPr id="21" name="Picture 20">
            <a:extLst>
              <a:ext uri="{FF2B5EF4-FFF2-40B4-BE49-F238E27FC236}">
                <a16:creationId xmlns:a16="http://schemas.microsoft.com/office/drawing/2014/main" id="{3168EA95-8224-40BD-8FD4-EFF6AEF3B6B6}"/>
              </a:ext>
            </a:extLst>
          </p:cNvPr>
          <p:cNvPicPr>
            <a:picLocks noChangeAspect="1"/>
          </p:cNvPicPr>
          <p:nvPr/>
        </p:nvPicPr>
        <p:blipFill rotWithShape="1">
          <a:blip r:embed="rId2"/>
          <a:srcRect l="756" r="-1" b="-1"/>
          <a:stretch/>
        </p:blipFill>
        <p:spPr>
          <a:xfrm>
            <a:off x="1443228" y="10"/>
            <a:ext cx="10061448" cy="3599011"/>
          </a:xfrm>
          <a:prstGeom prst="rect">
            <a:avLst/>
          </a:prstGeom>
        </p:spPr>
      </p:pic>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3676650" y="3853131"/>
            <a:ext cx="7381875" cy="2185357"/>
          </a:xfrm>
        </p:spPr>
        <p:txBody>
          <a:bodyPr vert="horz" lIns="91440" tIns="45720" rIns="91440" bIns="45720" rtlCol="0" anchor="t">
            <a:normAutofit fontScale="92500" lnSpcReduction="20000"/>
          </a:bodyPr>
          <a:lstStyle/>
          <a:p>
            <a:pPr indent="-228600">
              <a:lnSpc>
                <a:spcPct val="100000"/>
              </a:lnSpc>
              <a:buFont typeface="Wingdings 2" panose="05020102010507070707" pitchFamily="18" charset="2"/>
              <a:buChar char=""/>
            </a:pPr>
            <a:r>
              <a:rPr lang="en-US" sz="1800" b="1" dirty="0">
                <a:solidFill>
                  <a:schemeClr val="tx1"/>
                </a:solidFill>
              </a:rPr>
              <a:t>Deep Motion Retargeting : </a:t>
            </a:r>
            <a:r>
              <a:rPr lang="en-US" sz="1800" dirty="0">
                <a:solidFill>
                  <a:schemeClr val="tx1"/>
                </a:solidFill>
              </a:rPr>
              <a:t>Transferring motion from one skeleton structure to another using deep learning without explicitly requiring pairing between motions in training data</a:t>
            </a:r>
          </a:p>
          <a:p>
            <a:pPr indent="-228600">
              <a:lnSpc>
                <a:spcPct val="100000"/>
              </a:lnSpc>
              <a:buFont typeface="Wingdings 2" panose="05020102010507070707" pitchFamily="18" charset="2"/>
              <a:buChar char=""/>
            </a:pPr>
            <a:r>
              <a:rPr lang="en-US" sz="1800" b="1" dirty="0">
                <a:solidFill>
                  <a:schemeClr val="tx1"/>
                </a:solidFill>
              </a:rPr>
              <a:t>Why Deep Motion Retargeting ? : </a:t>
            </a:r>
            <a:r>
              <a:rPr lang="en-US" sz="1800" i="1" dirty="0">
                <a:solidFill>
                  <a:schemeClr val="tx1"/>
                </a:solidFill>
              </a:rPr>
              <a:t>Automation </a:t>
            </a:r>
            <a:r>
              <a:rPr lang="en-US" sz="1800" dirty="0">
                <a:solidFill>
                  <a:schemeClr val="tx1"/>
                </a:solidFill>
              </a:rPr>
              <a:t>of </a:t>
            </a:r>
            <a:r>
              <a:rPr lang="en-US" sz="1800" i="1" dirty="0">
                <a:solidFill>
                  <a:schemeClr val="tx1"/>
                </a:solidFill>
              </a:rPr>
              <a:t>transferring motion capture</a:t>
            </a:r>
            <a:r>
              <a:rPr lang="en-US" sz="1800" dirty="0">
                <a:solidFill>
                  <a:schemeClr val="tx1"/>
                </a:solidFill>
              </a:rPr>
              <a:t> and sequences from one animated character to another and training of </a:t>
            </a:r>
            <a:r>
              <a:rPr lang="en-US" sz="1800" i="1" dirty="0">
                <a:solidFill>
                  <a:schemeClr val="tx1"/>
                </a:solidFill>
              </a:rPr>
              <a:t>data-driven model for motion processing tasks </a:t>
            </a:r>
          </a:p>
          <a:p>
            <a:pPr indent="-228600">
              <a:lnSpc>
                <a:spcPct val="100000"/>
              </a:lnSpc>
              <a:buFont typeface="Wingdings 2" panose="05020102010507070707" pitchFamily="18" charset="2"/>
              <a:buChar char=""/>
            </a:pPr>
            <a:r>
              <a:rPr lang="en-US" sz="1800" b="1" dirty="0">
                <a:solidFill>
                  <a:schemeClr val="tx1"/>
                </a:solidFill>
              </a:rPr>
              <a:t>Assumptions in Paper:</a:t>
            </a:r>
            <a:r>
              <a:rPr lang="en-US" sz="1800" dirty="0">
                <a:solidFill>
                  <a:schemeClr val="tx1"/>
                </a:solidFill>
              </a:rPr>
              <a:t> Motion transfer tasks are performed on </a:t>
            </a:r>
            <a:r>
              <a:rPr lang="en-US" sz="1800" i="1" dirty="0">
                <a:solidFill>
                  <a:schemeClr val="tx1"/>
                </a:solidFill>
              </a:rPr>
              <a:t>homeomorphic skeletons</a:t>
            </a:r>
            <a:r>
              <a:rPr lang="en-US" sz="1800" dirty="0">
                <a:solidFill>
                  <a:schemeClr val="tx1"/>
                </a:solidFill>
              </a:rPr>
              <a:t> so that they can be reduced to the </a:t>
            </a:r>
            <a:r>
              <a:rPr lang="en-US" sz="1800" i="1" dirty="0">
                <a:solidFill>
                  <a:schemeClr val="tx1"/>
                </a:solidFill>
              </a:rPr>
              <a:t>primal skeleton</a:t>
            </a:r>
          </a:p>
          <a:p>
            <a:pPr indent="-228600">
              <a:buFont typeface="Wingdings 2" panose="05020102010507070707" pitchFamily="18" charset="2"/>
              <a:buChar char=""/>
            </a:pPr>
            <a:endParaRPr lang="en-US" sz="1500" dirty="0">
              <a:solidFill>
                <a:schemeClr val="tx1"/>
              </a:solidFill>
            </a:endParaRPr>
          </a:p>
        </p:txBody>
      </p:sp>
      <p:cxnSp>
        <p:nvCxnSpPr>
          <p:cNvPr id="36" name="Straight Connector 35">
            <a:extLst>
              <a:ext uri="{FF2B5EF4-FFF2-40B4-BE49-F238E27FC236}">
                <a16:creationId xmlns:a16="http://schemas.microsoft.com/office/drawing/2014/main" id="{88E181E9-8FE4-417B-A80B-0A099C6BE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05E7B"/>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EB5B0D-CAAF-4A5A-8339-8CCEA2AE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05E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2C3252-FA06-4F2E-B4DB-7D6FDC030A05}"/>
              </a:ext>
            </a:extLst>
          </p:cNvPr>
          <p:cNvSpPr>
            <a:spLocks noGrp="1"/>
          </p:cNvSpPr>
          <p:nvPr>
            <p:ph type="title"/>
          </p:nvPr>
        </p:nvSpPr>
        <p:spPr>
          <a:xfrm>
            <a:off x="420624" y="365125"/>
            <a:ext cx="10543032" cy="1325563"/>
          </a:xfrm>
        </p:spPr>
        <p:txBody>
          <a:bodyPr/>
          <a:lstStyle/>
          <a:p>
            <a:r>
              <a:rPr lang="en-US" dirty="0"/>
              <a:t>Related Works</a:t>
            </a:r>
          </a:p>
        </p:txBody>
      </p:sp>
      <p:sp>
        <p:nvSpPr>
          <p:cNvPr id="7" name="Slide Number Placeholder 6">
            <a:extLst>
              <a:ext uri="{FF2B5EF4-FFF2-40B4-BE49-F238E27FC236}">
                <a16:creationId xmlns:a16="http://schemas.microsoft.com/office/drawing/2014/main" id="{DE7D0914-BCD6-4D10-A362-91F2B426D3F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graphicFrame>
        <p:nvGraphicFramePr>
          <p:cNvPr id="9" name="Content Placeholder 3" descr="Timeline SmartArt Graphic">
            <a:extLst>
              <a:ext uri="{FF2B5EF4-FFF2-40B4-BE49-F238E27FC236}">
                <a16:creationId xmlns:a16="http://schemas.microsoft.com/office/drawing/2014/main" id="{31ADBA4A-FC9C-4148-8A50-60B9A68899F5}"/>
              </a:ext>
            </a:extLst>
          </p:cNvPr>
          <p:cNvGraphicFramePr>
            <a:graphicFrameLocks noGrp="1"/>
          </p:cNvGraphicFramePr>
          <p:nvPr>
            <p:ph idx="1"/>
            <p:extLst>
              <p:ext uri="{D42A27DB-BD31-4B8C-83A1-F6EECF244321}">
                <p14:modId xmlns:p14="http://schemas.microsoft.com/office/powerpoint/2010/main" val="1891158754"/>
              </p:ext>
            </p:extLst>
          </p:nvPr>
        </p:nvGraphicFramePr>
        <p:xfrm>
          <a:off x="850392" y="1825625"/>
          <a:ext cx="10543032"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47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16">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9" name="Rectangle 18">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rgbClr val="EC8E2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1" name="Rectangle 20">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70799D-5792-4ABB-881B-4595FF7402B9}"/>
              </a:ext>
            </a:extLst>
          </p:cNvPr>
          <p:cNvSpPr>
            <a:spLocks noGrp="1"/>
          </p:cNvSpPr>
          <p:nvPr>
            <p:ph type="sldNum" sz="quarter" idx="12"/>
          </p:nvPr>
        </p:nvSpPr>
        <p:spPr>
          <a:xfrm>
            <a:off x="11504676" y="-14198"/>
            <a:ext cx="685800" cy="685800"/>
          </a:xfrm>
        </p:spPr>
        <p:txBody>
          <a:bodyPr>
            <a:normAutofit/>
          </a:bodyPr>
          <a:lstStyle/>
          <a:p>
            <a:pPr>
              <a:spcAft>
                <a:spcPts val="600"/>
              </a:spcAft>
            </a:pPr>
            <a:fld id="{3A4F6043-7A67-491B-98BC-F933DED7226D}" type="slidenum">
              <a:rPr lang="en-US" smtClean="0"/>
              <a:pPr>
                <a:spcAft>
                  <a:spcPts val="600"/>
                </a:spcAft>
              </a:pPr>
              <a:t>5</a:t>
            </a:fld>
            <a:endParaRPr lang="en-US"/>
          </a:p>
        </p:txBody>
      </p:sp>
      <p:pic>
        <p:nvPicPr>
          <p:cNvPr id="8" name="Content Placeholder 7">
            <a:extLst>
              <a:ext uri="{FF2B5EF4-FFF2-40B4-BE49-F238E27FC236}">
                <a16:creationId xmlns:a16="http://schemas.microsoft.com/office/drawing/2014/main" id="{60E8A432-F614-4821-BFF4-2B39C112459D}"/>
              </a:ext>
            </a:extLst>
          </p:cNvPr>
          <p:cNvPicPr>
            <a:picLocks noChangeAspect="1"/>
          </p:cNvPicPr>
          <p:nvPr/>
        </p:nvPicPr>
        <p:blipFill>
          <a:blip r:embed="rId2"/>
          <a:stretch>
            <a:fillRect/>
          </a:stretch>
        </p:blipFill>
        <p:spPr>
          <a:xfrm>
            <a:off x="6880196" y="1464816"/>
            <a:ext cx="4615988" cy="4101483"/>
          </a:xfrm>
          <a:prstGeom prst="rect">
            <a:avLst/>
          </a:prstGeom>
        </p:spPr>
      </p:pic>
      <p:cxnSp>
        <p:nvCxnSpPr>
          <p:cNvPr id="23" name="Straight Connector 22">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C8E2D"/>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C8E2D"/>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EB3D54D-6DF7-4C13-947A-2CE0906D40B4}"/>
              </a:ext>
            </a:extLst>
          </p:cNvPr>
          <p:cNvSpPr txBox="1"/>
          <p:nvPr/>
        </p:nvSpPr>
        <p:spPr>
          <a:xfrm>
            <a:off x="800757" y="147638"/>
            <a:ext cx="10928412" cy="892552"/>
          </a:xfrm>
          <a:prstGeom prst="rect">
            <a:avLst/>
          </a:prstGeom>
          <a:noFill/>
        </p:spPr>
        <p:txBody>
          <a:bodyPr wrap="square" rtlCol="0">
            <a:spAutoFit/>
          </a:bodyPr>
          <a:lstStyle/>
          <a:p>
            <a:pPr algn="ctr"/>
            <a:r>
              <a:rPr lang="en-US" sz="2600" dirty="0"/>
              <a:t>REPRESENTING THE SKELETONS FOR CONVOLUTION OPERATIONS</a:t>
            </a:r>
          </a:p>
          <a:p>
            <a:pPr algn="ctr"/>
            <a:r>
              <a:rPr lang="en-US" sz="2600" dirty="0"/>
              <a:t>(DEEP MOTION REPRESENTATIONS)</a:t>
            </a:r>
          </a:p>
        </p:txBody>
      </p:sp>
      <p:pic>
        <p:nvPicPr>
          <p:cNvPr id="16" name="Picture 15">
            <a:extLst>
              <a:ext uri="{FF2B5EF4-FFF2-40B4-BE49-F238E27FC236}">
                <a16:creationId xmlns:a16="http://schemas.microsoft.com/office/drawing/2014/main" id="{C445752C-DC6B-48E2-932B-35293D98027A}"/>
              </a:ext>
            </a:extLst>
          </p:cNvPr>
          <p:cNvPicPr>
            <a:picLocks noChangeAspect="1"/>
          </p:cNvPicPr>
          <p:nvPr/>
        </p:nvPicPr>
        <p:blipFill>
          <a:blip r:embed="rId3"/>
          <a:stretch>
            <a:fillRect/>
          </a:stretch>
        </p:blipFill>
        <p:spPr>
          <a:xfrm>
            <a:off x="424919" y="999614"/>
            <a:ext cx="6526291" cy="4826682"/>
          </a:xfrm>
          <a:prstGeom prst="rect">
            <a:avLst/>
          </a:prstGeom>
        </p:spPr>
      </p:pic>
      <p:sp>
        <p:nvSpPr>
          <p:cNvPr id="2" name="TextBox 1">
            <a:extLst>
              <a:ext uri="{FF2B5EF4-FFF2-40B4-BE49-F238E27FC236}">
                <a16:creationId xmlns:a16="http://schemas.microsoft.com/office/drawing/2014/main" id="{FEA629E5-3799-41C8-91A2-AFB3B53BD47B}"/>
              </a:ext>
            </a:extLst>
          </p:cNvPr>
          <p:cNvSpPr txBox="1"/>
          <p:nvPr/>
        </p:nvSpPr>
        <p:spPr>
          <a:xfrm>
            <a:off x="694286" y="5546892"/>
            <a:ext cx="10744197" cy="646331"/>
          </a:xfrm>
          <a:prstGeom prst="rect">
            <a:avLst/>
          </a:prstGeom>
          <a:noFill/>
        </p:spPr>
        <p:txBody>
          <a:bodyPr wrap="square" rtlCol="0">
            <a:spAutoFit/>
          </a:bodyPr>
          <a:lstStyle/>
          <a:p>
            <a:pPr algn="ctr"/>
            <a:r>
              <a:rPr lang="en-US" dirty="0"/>
              <a:t>Motion is represented using a temporal set of armatures that form a graph and represented using a static (offset) and dynamic features (joint rotation)</a:t>
            </a:r>
          </a:p>
        </p:txBody>
      </p:sp>
    </p:spTree>
    <p:extLst>
      <p:ext uri="{BB962C8B-B14F-4D97-AF65-F5344CB8AC3E}">
        <p14:creationId xmlns:p14="http://schemas.microsoft.com/office/powerpoint/2010/main" val="320835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A70799D-5792-4ABB-881B-4595FF7402B9}"/>
              </a:ext>
            </a:extLst>
          </p:cNvPr>
          <p:cNvSpPr>
            <a:spLocks noGrp="1"/>
          </p:cNvSpPr>
          <p:nvPr>
            <p:ph type="sldNum" sz="quarter" idx="12"/>
          </p:nvPr>
        </p:nvSpPr>
        <p:spPr>
          <a:xfrm>
            <a:off x="11504676" y="-14198"/>
            <a:ext cx="685800" cy="685800"/>
          </a:xfrm>
        </p:spPr>
        <p:txBody>
          <a:bodyPr>
            <a:normAutofit/>
          </a:bodyPr>
          <a:lstStyle/>
          <a:p>
            <a:pPr>
              <a:spcAft>
                <a:spcPts val="600"/>
              </a:spcAft>
            </a:pPr>
            <a:fld id="{3A4F6043-7A67-491B-98BC-F933DED7226D}" type="slidenum">
              <a:rPr lang="en-US" smtClean="0"/>
              <a:pPr>
                <a:spcAft>
                  <a:spcPts val="600"/>
                </a:spcAft>
              </a:pPr>
              <a:t>6</a:t>
            </a:fld>
            <a:endParaRPr lang="en-US"/>
          </a:p>
        </p:txBody>
      </p:sp>
      <p:sp>
        <p:nvSpPr>
          <p:cNvPr id="10" name="TextBox 9">
            <a:extLst>
              <a:ext uri="{FF2B5EF4-FFF2-40B4-BE49-F238E27FC236}">
                <a16:creationId xmlns:a16="http://schemas.microsoft.com/office/drawing/2014/main" id="{9EB3D54D-6DF7-4C13-947A-2CE0906D40B4}"/>
              </a:ext>
            </a:extLst>
          </p:cNvPr>
          <p:cNvSpPr txBox="1"/>
          <p:nvPr/>
        </p:nvSpPr>
        <p:spPr>
          <a:xfrm>
            <a:off x="800757" y="179159"/>
            <a:ext cx="10928412" cy="492443"/>
          </a:xfrm>
          <a:prstGeom prst="rect">
            <a:avLst/>
          </a:prstGeom>
          <a:noFill/>
        </p:spPr>
        <p:txBody>
          <a:bodyPr wrap="square" rtlCol="0">
            <a:spAutoFit/>
          </a:bodyPr>
          <a:lstStyle/>
          <a:p>
            <a:pPr algn="ctr"/>
            <a:r>
              <a:rPr lang="en-US" sz="2600" dirty="0"/>
              <a:t>CONVOLUTION FRAMEWORK &amp; OPERATIONS OVER SKELETONS</a:t>
            </a:r>
          </a:p>
        </p:txBody>
      </p:sp>
      <p:pic>
        <p:nvPicPr>
          <p:cNvPr id="3" name="Picture 2">
            <a:extLst>
              <a:ext uri="{FF2B5EF4-FFF2-40B4-BE49-F238E27FC236}">
                <a16:creationId xmlns:a16="http://schemas.microsoft.com/office/drawing/2014/main" id="{FE6D5A10-4F5C-40C5-B273-86C545A29288}"/>
              </a:ext>
            </a:extLst>
          </p:cNvPr>
          <p:cNvPicPr>
            <a:picLocks noChangeAspect="1"/>
          </p:cNvPicPr>
          <p:nvPr/>
        </p:nvPicPr>
        <p:blipFill>
          <a:blip r:embed="rId2"/>
          <a:stretch>
            <a:fillRect/>
          </a:stretch>
        </p:blipFill>
        <p:spPr>
          <a:xfrm>
            <a:off x="1669701" y="738277"/>
            <a:ext cx="5240957" cy="3209834"/>
          </a:xfrm>
          <a:prstGeom prst="rect">
            <a:avLst/>
          </a:prstGeom>
        </p:spPr>
      </p:pic>
      <p:pic>
        <p:nvPicPr>
          <p:cNvPr id="7" name="Picture 6">
            <a:extLst>
              <a:ext uri="{FF2B5EF4-FFF2-40B4-BE49-F238E27FC236}">
                <a16:creationId xmlns:a16="http://schemas.microsoft.com/office/drawing/2014/main" id="{98C23A5F-5D69-4014-B28F-82CB16A18B85}"/>
              </a:ext>
            </a:extLst>
          </p:cNvPr>
          <p:cNvPicPr>
            <a:picLocks noChangeAspect="1"/>
          </p:cNvPicPr>
          <p:nvPr/>
        </p:nvPicPr>
        <p:blipFill>
          <a:blip r:embed="rId3"/>
          <a:stretch>
            <a:fillRect/>
          </a:stretch>
        </p:blipFill>
        <p:spPr>
          <a:xfrm>
            <a:off x="6403432" y="2955793"/>
            <a:ext cx="5826668" cy="3411668"/>
          </a:xfrm>
          <a:prstGeom prst="rect">
            <a:avLst/>
          </a:prstGeom>
        </p:spPr>
      </p:pic>
      <p:sp>
        <p:nvSpPr>
          <p:cNvPr id="9" name="TextBox 8">
            <a:extLst>
              <a:ext uri="{FF2B5EF4-FFF2-40B4-BE49-F238E27FC236}">
                <a16:creationId xmlns:a16="http://schemas.microsoft.com/office/drawing/2014/main" id="{50E9D3F9-1869-4388-B1B1-FDDBB1FAEBF0}"/>
              </a:ext>
            </a:extLst>
          </p:cNvPr>
          <p:cNvSpPr txBox="1"/>
          <p:nvPr/>
        </p:nvSpPr>
        <p:spPr>
          <a:xfrm>
            <a:off x="5695950" y="2967037"/>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2C708565-D8FD-4DC0-8644-818CEBF26E1D}"/>
              </a:ext>
            </a:extLst>
          </p:cNvPr>
          <p:cNvSpPr txBox="1"/>
          <p:nvPr/>
        </p:nvSpPr>
        <p:spPr>
          <a:xfrm>
            <a:off x="2170866" y="4272520"/>
            <a:ext cx="4238625" cy="1923604"/>
          </a:xfrm>
          <a:prstGeom prst="rect">
            <a:avLst/>
          </a:prstGeom>
          <a:noFill/>
        </p:spPr>
        <p:txBody>
          <a:bodyPr wrap="square" rtlCol="0">
            <a:spAutoFit/>
          </a:bodyPr>
          <a:lstStyle/>
          <a:p>
            <a:r>
              <a:rPr lang="en-US" sz="1700" dirty="0"/>
              <a:t>Static Representations (Offsets) are tiled and concatenated with dynamic representations along temporal axis in order to capture full motion. </a:t>
            </a:r>
          </a:p>
          <a:p>
            <a:endParaRPr lang="en-US" sz="1700" dirty="0"/>
          </a:p>
          <a:p>
            <a:r>
              <a:rPr lang="en-US" sz="1700" dirty="0"/>
              <a:t>Weights for kernels along temporal axis are shared and along armatures are different</a:t>
            </a:r>
          </a:p>
        </p:txBody>
      </p:sp>
      <p:sp>
        <p:nvSpPr>
          <p:cNvPr id="22" name="TextBox 21">
            <a:extLst>
              <a:ext uri="{FF2B5EF4-FFF2-40B4-BE49-F238E27FC236}">
                <a16:creationId xmlns:a16="http://schemas.microsoft.com/office/drawing/2014/main" id="{82CCCADD-A7F4-4ADA-BCB8-D5BB4627F9FA}"/>
              </a:ext>
            </a:extLst>
          </p:cNvPr>
          <p:cNvSpPr txBox="1"/>
          <p:nvPr/>
        </p:nvSpPr>
        <p:spPr>
          <a:xfrm>
            <a:off x="6905611" y="2090511"/>
            <a:ext cx="4668830" cy="1077218"/>
          </a:xfrm>
          <a:prstGeom prst="rect">
            <a:avLst/>
          </a:prstGeom>
          <a:noFill/>
        </p:spPr>
        <p:txBody>
          <a:bodyPr wrap="square" rtlCol="0">
            <a:spAutoFit/>
          </a:bodyPr>
          <a:lstStyle/>
          <a:p>
            <a:r>
              <a:rPr lang="en-US" sz="1600" dirty="0"/>
              <a:t>Skeleto-Temporal Convolution is performed by 1D-CNN (*) operator using above equation on dynamic branch such that #armatures before and after are preserved</a:t>
            </a:r>
          </a:p>
        </p:txBody>
      </p:sp>
      <p:pic>
        <p:nvPicPr>
          <p:cNvPr id="18" name="Picture 17">
            <a:extLst>
              <a:ext uri="{FF2B5EF4-FFF2-40B4-BE49-F238E27FC236}">
                <a16:creationId xmlns:a16="http://schemas.microsoft.com/office/drawing/2014/main" id="{EDE76458-F9FB-40AC-AAA8-9040217CD90F}"/>
              </a:ext>
            </a:extLst>
          </p:cNvPr>
          <p:cNvPicPr>
            <a:picLocks noChangeAspect="1"/>
          </p:cNvPicPr>
          <p:nvPr/>
        </p:nvPicPr>
        <p:blipFill>
          <a:blip r:embed="rId4"/>
          <a:stretch>
            <a:fillRect/>
          </a:stretch>
        </p:blipFill>
        <p:spPr>
          <a:xfrm>
            <a:off x="2922" y="-14198"/>
            <a:ext cx="733425" cy="752475"/>
          </a:xfrm>
          <a:prstGeom prst="rect">
            <a:avLst/>
          </a:prstGeom>
        </p:spPr>
      </p:pic>
      <p:pic>
        <p:nvPicPr>
          <p:cNvPr id="4" name="Picture 3">
            <a:extLst>
              <a:ext uri="{FF2B5EF4-FFF2-40B4-BE49-F238E27FC236}">
                <a16:creationId xmlns:a16="http://schemas.microsoft.com/office/drawing/2014/main" id="{67CD3953-F632-4A0E-9E9C-EB595007C9FF}"/>
              </a:ext>
            </a:extLst>
          </p:cNvPr>
          <p:cNvPicPr>
            <a:picLocks noChangeAspect="1"/>
          </p:cNvPicPr>
          <p:nvPr/>
        </p:nvPicPr>
        <p:blipFill>
          <a:blip r:embed="rId5"/>
          <a:stretch>
            <a:fillRect/>
          </a:stretch>
        </p:blipFill>
        <p:spPr>
          <a:xfrm>
            <a:off x="6975099" y="864959"/>
            <a:ext cx="4096791" cy="1193122"/>
          </a:xfrm>
          <a:prstGeom prst="rect">
            <a:avLst/>
          </a:prstGeom>
        </p:spPr>
      </p:pic>
    </p:spTree>
    <p:extLst>
      <p:ext uri="{BB962C8B-B14F-4D97-AF65-F5344CB8AC3E}">
        <p14:creationId xmlns:p14="http://schemas.microsoft.com/office/powerpoint/2010/main" val="56617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09BB05-97F7-4200-A167-6018E1E869F8}"/>
              </a:ext>
            </a:extLst>
          </p:cNvPr>
          <p:cNvSpPr>
            <a:spLocks noGrp="1"/>
          </p:cNvSpPr>
          <p:nvPr>
            <p:ph type="sldNum" sz="quarter" idx="12"/>
          </p:nvPr>
        </p:nvSpPr>
        <p:spPr/>
        <p:txBody>
          <a:bodyPr/>
          <a:lstStyle/>
          <a:p>
            <a:fld id="{3A4F6043-7A67-491B-98BC-F933DED7226D}" type="slidenum">
              <a:rPr lang="en-US" smtClean="0"/>
              <a:pPr/>
              <a:t>7</a:t>
            </a:fld>
            <a:endParaRPr lang="en-US" dirty="0"/>
          </a:p>
        </p:txBody>
      </p:sp>
      <p:pic>
        <p:nvPicPr>
          <p:cNvPr id="8" name="Picture 7">
            <a:extLst>
              <a:ext uri="{FF2B5EF4-FFF2-40B4-BE49-F238E27FC236}">
                <a16:creationId xmlns:a16="http://schemas.microsoft.com/office/drawing/2014/main" id="{DEF89A57-50EB-4E1E-93B3-177AB3C270C9}"/>
              </a:ext>
            </a:extLst>
          </p:cNvPr>
          <p:cNvPicPr>
            <a:picLocks noChangeAspect="1"/>
          </p:cNvPicPr>
          <p:nvPr/>
        </p:nvPicPr>
        <p:blipFill>
          <a:blip r:embed="rId2"/>
          <a:stretch>
            <a:fillRect/>
          </a:stretch>
        </p:blipFill>
        <p:spPr>
          <a:xfrm>
            <a:off x="2471236" y="971549"/>
            <a:ext cx="7855636" cy="4324351"/>
          </a:xfrm>
          <a:prstGeom prst="rect">
            <a:avLst/>
          </a:prstGeom>
        </p:spPr>
      </p:pic>
      <p:sp>
        <p:nvSpPr>
          <p:cNvPr id="9" name="TextBox 8">
            <a:extLst>
              <a:ext uri="{FF2B5EF4-FFF2-40B4-BE49-F238E27FC236}">
                <a16:creationId xmlns:a16="http://schemas.microsoft.com/office/drawing/2014/main" id="{80BAA647-C72A-456E-8ABE-76FD38077BD9}"/>
              </a:ext>
            </a:extLst>
          </p:cNvPr>
          <p:cNvSpPr txBox="1"/>
          <p:nvPr/>
        </p:nvSpPr>
        <p:spPr>
          <a:xfrm>
            <a:off x="1532877" y="0"/>
            <a:ext cx="9886950" cy="892552"/>
          </a:xfrm>
          <a:prstGeom prst="rect">
            <a:avLst/>
          </a:prstGeom>
          <a:noFill/>
        </p:spPr>
        <p:txBody>
          <a:bodyPr wrap="square" rtlCol="0">
            <a:spAutoFit/>
          </a:bodyPr>
          <a:lstStyle/>
          <a:p>
            <a:pPr algn="ctr"/>
            <a:r>
              <a:rPr lang="en-US" sz="2600" dirty="0"/>
              <a:t>AUTOENCODER ARCHITECTURE WITH PROPOSED CONVOLUTIONAL OPERATORS</a:t>
            </a:r>
          </a:p>
        </p:txBody>
      </p:sp>
      <p:sp>
        <p:nvSpPr>
          <p:cNvPr id="10" name="TextBox 9">
            <a:extLst>
              <a:ext uri="{FF2B5EF4-FFF2-40B4-BE49-F238E27FC236}">
                <a16:creationId xmlns:a16="http://schemas.microsoft.com/office/drawing/2014/main" id="{C88ED504-F8B0-496A-8764-FEEF312D77A9}"/>
              </a:ext>
            </a:extLst>
          </p:cNvPr>
          <p:cNvSpPr txBox="1"/>
          <p:nvPr/>
        </p:nvSpPr>
        <p:spPr>
          <a:xfrm rot="10800000" flipH="1" flipV="1">
            <a:off x="1358646" y="5297610"/>
            <a:ext cx="10830306" cy="877163"/>
          </a:xfrm>
          <a:prstGeom prst="rect">
            <a:avLst/>
          </a:prstGeom>
          <a:noFill/>
        </p:spPr>
        <p:txBody>
          <a:bodyPr wrap="square" rtlCol="0">
            <a:spAutoFit/>
          </a:bodyPr>
          <a:lstStyle/>
          <a:p>
            <a:pPr algn="ctr"/>
            <a:r>
              <a:rPr lang="en-US" sz="1700" dirty="0"/>
              <a:t>Autoencoder has two skeletal blocks in the encoder as well as the decoder. While pooling operation helps to learn deep skeleton with fewer armatures, unpooling operation helps in increasing the resolution of feature operations without increasing the information.</a:t>
            </a:r>
          </a:p>
        </p:txBody>
      </p:sp>
      <p:pic>
        <p:nvPicPr>
          <p:cNvPr id="12" name="Picture 11">
            <a:extLst>
              <a:ext uri="{FF2B5EF4-FFF2-40B4-BE49-F238E27FC236}">
                <a16:creationId xmlns:a16="http://schemas.microsoft.com/office/drawing/2014/main" id="{52D56CEF-2FE9-4363-9FE7-70DB03DD44D7}"/>
              </a:ext>
            </a:extLst>
          </p:cNvPr>
          <p:cNvPicPr>
            <a:picLocks noChangeAspect="1"/>
          </p:cNvPicPr>
          <p:nvPr/>
        </p:nvPicPr>
        <p:blipFill>
          <a:blip r:embed="rId3"/>
          <a:stretch>
            <a:fillRect/>
          </a:stretch>
        </p:blipFill>
        <p:spPr>
          <a:xfrm>
            <a:off x="0" y="0"/>
            <a:ext cx="733425" cy="752475"/>
          </a:xfrm>
          <a:prstGeom prst="rect">
            <a:avLst/>
          </a:prstGeom>
        </p:spPr>
      </p:pic>
    </p:spTree>
    <p:extLst>
      <p:ext uri="{BB962C8B-B14F-4D97-AF65-F5344CB8AC3E}">
        <p14:creationId xmlns:p14="http://schemas.microsoft.com/office/powerpoint/2010/main" val="33480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3FE37E7-74BE-4AA1-84C3-2290CFA58011}"/>
              </a:ext>
            </a:extLst>
          </p:cNvPr>
          <p:cNvSpPr>
            <a:spLocks noGrp="1"/>
          </p:cNvSpPr>
          <p:nvPr>
            <p:ph type="sldNum" sz="quarter" idx="12"/>
          </p:nvPr>
        </p:nvSpPr>
        <p:spPr/>
        <p:txBody>
          <a:bodyPr/>
          <a:lstStyle/>
          <a:p>
            <a:fld id="{3A4F6043-7A67-491B-98BC-F933DED7226D}" type="slidenum">
              <a:rPr lang="en-US" smtClean="0"/>
              <a:pPr/>
              <a:t>8</a:t>
            </a:fld>
            <a:endParaRPr lang="en-US" dirty="0"/>
          </a:p>
        </p:txBody>
      </p:sp>
      <p:pic>
        <p:nvPicPr>
          <p:cNvPr id="7" name="Picture 6">
            <a:extLst>
              <a:ext uri="{FF2B5EF4-FFF2-40B4-BE49-F238E27FC236}">
                <a16:creationId xmlns:a16="http://schemas.microsoft.com/office/drawing/2014/main" id="{8A2CA9FA-A82D-4735-A534-EBA860CB290B}"/>
              </a:ext>
            </a:extLst>
          </p:cNvPr>
          <p:cNvPicPr>
            <a:picLocks noChangeAspect="1"/>
          </p:cNvPicPr>
          <p:nvPr/>
        </p:nvPicPr>
        <p:blipFill>
          <a:blip r:embed="rId2"/>
          <a:stretch>
            <a:fillRect/>
          </a:stretch>
        </p:blipFill>
        <p:spPr>
          <a:xfrm>
            <a:off x="0" y="-9875"/>
            <a:ext cx="733425" cy="752475"/>
          </a:xfrm>
          <a:prstGeom prst="rect">
            <a:avLst/>
          </a:prstGeom>
        </p:spPr>
      </p:pic>
      <p:sp>
        <p:nvSpPr>
          <p:cNvPr id="8" name="TextBox 7">
            <a:extLst>
              <a:ext uri="{FF2B5EF4-FFF2-40B4-BE49-F238E27FC236}">
                <a16:creationId xmlns:a16="http://schemas.microsoft.com/office/drawing/2014/main" id="{F56D42AA-12AD-44AF-87DF-2EC815339554}"/>
              </a:ext>
            </a:extLst>
          </p:cNvPr>
          <p:cNvSpPr txBox="1"/>
          <p:nvPr/>
        </p:nvSpPr>
        <p:spPr>
          <a:xfrm>
            <a:off x="1367161" y="150920"/>
            <a:ext cx="10135991" cy="892552"/>
          </a:xfrm>
          <a:prstGeom prst="rect">
            <a:avLst/>
          </a:prstGeom>
          <a:noFill/>
        </p:spPr>
        <p:txBody>
          <a:bodyPr wrap="square" rtlCol="0">
            <a:spAutoFit/>
          </a:bodyPr>
          <a:lstStyle/>
          <a:p>
            <a:pPr algn="ctr"/>
            <a:r>
              <a:rPr lang="en-US" sz="2600" dirty="0"/>
              <a:t>NETWORK ARCHITECTURES DURING TRAINING AND TESTING OF CROSS-STRUCTURAL RETARGETING</a:t>
            </a:r>
          </a:p>
        </p:txBody>
      </p:sp>
      <p:pic>
        <p:nvPicPr>
          <p:cNvPr id="10" name="Picture 9">
            <a:extLst>
              <a:ext uri="{FF2B5EF4-FFF2-40B4-BE49-F238E27FC236}">
                <a16:creationId xmlns:a16="http://schemas.microsoft.com/office/drawing/2014/main" id="{5E8772CC-668A-419D-A009-F3736F76C833}"/>
              </a:ext>
            </a:extLst>
          </p:cNvPr>
          <p:cNvPicPr>
            <a:picLocks noChangeAspect="1"/>
          </p:cNvPicPr>
          <p:nvPr/>
        </p:nvPicPr>
        <p:blipFill>
          <a:blip r:embed="rId3"/>
          <a:stretch>
            <a:fillRect/>
          </a:stretch>
        </p:blipFill>
        <p:spPr>
          <a:xfrm>
            <a:off x="-1" y="1704975"/>
            <a:ext cx="5960707" cy="3786187"/>
          </a:xfrm>
          <a:prstGeom prst="rect">
            <a:avLst/>
          </a:prstGeom>
        </p:spPr>
      </p:pic>
      <p:pic>
        <p:nvPicPr>
          <p:cNvPr id="12" name="Picture 11">
            <a:extLst>
              <a:ext uri="{FF2B5EF4-FFF2-40B4-BE49-F238E27FC236}">
                <a16:creationId xmlns:a16="http://schemas.microsoft.com/office/drawing/2014/main" id="{3332869B-FE9C-4AA3-84CB-30E755745167}"/>
              </a:ext>
            </a:extLst>
          </p:cNvPr>
          <p:cNvPicPr>
            <a:picLocks noChangeAspect="1"/>
          </p:cNvPicPr>
          <p:nvPr/>
        </p:nvPicPr>
        <p:blipFill>
          <a:blip r:embed="rId4"/>
          <a:stretch>
            <a:fillRect/>
          </a:stretch>
        </p:blipFill>
        <p:spPr>
          <a:xfrm>
            <a:off x="5960707" y="1704974"/>
            <a:ext cx="5998806" cy="3710405"/>
          </a:xfrm>
          <a:prstGeom prst="rect">
            <a:avLst/>
          </a:prstGeom>
        </p:spPr>
      </p:pic>
      <p:sp>
        <p:nvSpPr>
          <p:cNvPr id="13" name="TextBox 12">
            <a:extLst>
              <a:ext uri="{FF2B5EF4-FFF2-40B4-BE49-F238E27FC236}">
                <a16:creationId xmlns:a16="http://schemas.microsoft.com/office/drawing/2014/main" id="{AB20841D-9DC7-415E-9C08-7E3D91C0D391}"/>
              </a:ext>
            </a:extLst>
          </p:cNvPr>
          <p:cNvSpPr txBox="1"/>
          <p:nvPr/>
        </p:nvSpPr>
        <p:spPr>
          <a:xfrm>
            <a:off x="933450" y="5491162"/>
            <a:ext cx="3324225" cy="400110"/>
          </a:xfrm>
          <a:prstGeom prst="rect">
            <a:avLst/>
          </a:prstGeom>
          <a:noFill/>
        </p:spPr>
        <p:txBody>
          <a:bodyPr wrap="square" rtlCol="0">
            <a:spAutoFit/>
          </a:bodyPr>
          <a:lstStyle/>
          <a:p>
            <a:r>
              <a:rPr lang="en-US" sz="2000" b="1" dirty="0"/>
              <a:t>TRAINING ARCHITECTURE </a:t>
            </a:r>
          </a:p>
        </p:txBody>
      </p:sp>
      <p:sp>
        <p:nvSpPr>
          <p:cNvPr id="14" name="TextBox 13">
            <a:extLst>
              <a:ext uri="{FF2B5EF4-FFF2-40B4-BE49-F238E27FC236}">
                <a16:creationId xmlns:a16="http://schemas.microsoft.com/office/drawing/2014/main" id="{EF4A5D81-8CC0-4322-B121-88DEA96648CB}"/>
              </a:ext>
            </a:extLst>
          </p:cNvPr>
          <p:cNvSpPr txBox="1"/>
          <p:nvPr/>
        </p:nvSpPr>
        <p:spPr>
          <a:xfrm>
            <a:off x="6838950" y="5491162"/>
            <a:ext cx="3324225" cy="400110"/>
          </a:xfrm>
          <a:prstGeom prst="rect">
            <a:avLst/>
          </a:prstGeom>
          <a:noFill/>
        </p:spPr>
        <p:txBody>
          <a:bodyPr wrap="square" rtlCol="0">
            <a:spAutoFit/>
          </a:bodyPr>
          <a:lstStyle/>
          <a:p>
            <a:r>
              <a:rPr lang="en-US" sz="2000" b="1" dirty="0"/>
              <a:t>TESTING ARCHITECTURE </a:t>
            </a:r>
          </a:p>
        </p:txBody>
      </p:sp>
    </p:spTree>
    <p:extLst>
      <p:ext uri="{BB962C8B-B14F-4D97-AF65-F5344CB8AC3E}">
        <p14:creationId xmlns:p14="http://schemas.microsoft.com/office/powerpoint/2010/main" val="779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4AFCCF3-B7C2-48E3-B790-BFB1E920E07F}"/>
              </a:ext>
            </a:extLst>
          </p:cNvPr>
          <p:cNvSpPr/>
          <p:nvPr/>
        </p:nvSpPr>
        <p:spPr>
          <a:xfrm>
            <a:off x="1642368" y="1864311"/>
            <a:ext cx="10209319" cy="417433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D430506-B9A9-47A8-B9A7-EF21178308C8}"/>
              </a:ext>
            </a:extLst>
          </p:cNvPr>
          <p:cNvSpPr/>
          <p:nvPr/>
        </p:nvSpPr>
        <p:spPr>
          <a:xfrm>
            <a:off x="1642369" y="752475"/>
            <a:ext cx="10063856" cy="81915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BC9F553-700F-480C-894C-50C2ABB2B308}"/>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
        <p:nvSpPr>
          <p:cNvPr id="7" name="TextBox 6">
            <a:extLst>
              <a:ext uri="{FF2B5EF4-FFF2-40B4-BE49-F238E27FC236}">
                <a16:creationId xmlns:a16="http://schemas.microsoft.com/office/drawing/2014/main" id="{A7652F6C-D5E0-419B-BCA8-3812D0BBD88A}"/>
              </a:ext>
            </a:extLst>
          </p:cNvPr>
          <p:cNvSpPr txBox="1"/>
          <p:nvPr/>
        </p:nvSpPr>
        <p:spPr>
          <a:xfrm>
            <a:off x="914400" y="133350"/>
            <a:ext cx="10588752" cy="492443"/>
          </a:xfrm>
          <a:prstGeom prst="rect">
            <a:avLst/>
          </a:prstGeom>
          <a:noFill/>
        </p:spPr>
        <p:txBody>
          <a:bodyPr wrap="square" rtlCol="0">
            <a:spAutoFit/>
          </a:bodyPr>
          <a:lstStyle/>
          <a:p>
            <a:pPr algn="ctr"/>
            <a:r>
              <a:rPr lang="en-US" sz="2600" dirty="0"/>
              <a:t>LOSS FUNCTIONS FOR MOTION-RETARGETING</a:t>
            </a:r>
          </a:p>
        </p:txBody>
      </p:sp>
      <p:pic>
        <p:nvPicPr>
          <p:cNvPr id="8" name="Picture 7">
            <a:extLst>
              <a:ext uri="{FF2B5EF4-FFF2-40B4-BE49-F238E27FC236}">
                <a16:creationId xmlns:a16="http://schemas.microsoft.com/office/drawing/2014/main" id="{7CDD3B1A-25EE-4DF1-AC2D-C6AD6BB4C3A8}"/>
              </a:ext>
            </a:extLst>
          </p:cNvPr>
          <p:cNvPicPr>
            <a:picLocks noChangeAspect="1"/>
          </p:cNvPicPr>
          <p:nvPr/>
        </p:nvPicPr>
        <p:blipFill>
          <a:blip r:embed="rId2"/>
          <a:stretch>
            <a:fillRect/>
          </a:stretch>
        </p:blipFill>
        <p:spPr>
          <a:xfrm>
            <a:off x="0" y="0"/>
            <a:ext cx="733425" cy="752475"/>
          </a:xfrm>
          <a:prstGeom prst="rect">
            <a:avLst/>
          </a:prstGeom>
        </p:spPr>
      </p:pic>
      <p:sp>
        <p:nvSpPr>
          <p:cNvPr id="9" name="TextBox 8">
            <a:extLst>
              <a:ext uri="{FF2B5EF4-FFF2-40B4-BE49-F238E27FC236}">
                <a16:creationId xmlns:a16="http://schemas.microsoft.com/office/drawing/2014/main" id="{B00F24EC-F18B-4178-8176-6D085FB7B2A8}"/>
              </a:ext>
            </a:extLst>
          </p:cNvPr>
          <p:cNvSpPr txBox="1"/>
          <p:nvPr/>
        </p:nvSpPr>
        <p:spPr>
          <a:xfrm>
            <a:off x="1722268" y="819359"/>
            <a:ext cx="102093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Motion Retargeting is treated as unpaired cross-domain translation task. (Unpaired: No explicit pair of motion exists across two domains)</a:t>
            </a:r>
          </a:p>
        </p:txBody>
      </p:sp>
      <p:sp>
        <p:nvSpPr>
          <p:cNvPr id="3" name="TextBox 2">
            <a:extLst>
              <a:ext uri="{FF2B5EF4-FFF2-40B4-BE49-F238E27FC236}">
                <a16:creationId xmlns:a16="http://schemas.microsoft.com/office/drawing/2014/main" id="{F1A29778-80E8-4C6C-BB16-0EBBCA5E960E}"/>
              </a:ext>
            </a:extLst>
          </p:cNvPr>
          <p:cNvSpPr txBox="1"/>
          <p:nvPr/>
        </p:nvSpPr>
        <p:spPr>
          <a:xfrm>
            <a:off x="1812524" y="2210540"/>
            <a:ext cx="85669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4 Loss Function are used for calculating the final loss:</a:t>
            </a:r>
          </a:p>
          <a:p>
            <a:endParaRPr lang="en-US" dirty="0"/>
          </a:p>
          <a:p>
            <a:pPr marL="742950" lvl="1" indent="-285750">
              <a:buFont typeface="Wingdings" panose="05000000000000000000" pitchFamily="2" charset="2"/>
              <a:buChar char="v"/>
            </a:pPr>
            <a:r>
              <a:rPr lang="en-US" dirty="0"/>
              <a:t>Reconstruction Loss</a:t>
            </a:r>
          </a:p>
          <a:p>
            <a:pPr marL="1200150" lvl="2" indent="-285750">
              <a:buFont typeface="Arial" panose="020B0604020202020204" pitchFamily="34" charset="0"/>
              <a:buChar char="•"/>
            </a:pPr>
            <a:r>
              <a:rPr lang="en-US" dirty="0"/>
              <a:t>Used to train Autoencoder architecture in our setting. Applied over joint rotations and positions</a:t>
            </a:r>
          </a:p>
          <a:p>
            <a:pPr marL="742950" lvl="1" indent="-285750">
              <a:buFont typeface="Wingdings" panose="05000000000000000000" pitchFamily="2" charset="2"/>
              <a:buChar char="v"/>
            </a:pPr>
            <a:r>
              <a:rPr lang="en-US" dirty="0"/>
              <a:t>Latent Consistency Loss</a:t>
            </a:r>
          </a:p>
          <a:p>
            <a:pPr marL="1200150" lvl="2" indent="-285750">
              <a:buFont typeface="Arial" panose="020B0604020202020204" pitchFamily="34" charset="0"/>
              <a:buChar char="•"/>
            </a:pPr>
            <a:r>
              <a:rPr lang="en-US" dirty="0"/>
              <a:t>Ensures that retargeted motion returns same dynamic motion as the original clip</a:t>
            </a:r>
          </a:p>
          <a:p>
            <a:pPr marL="742950" lvl="1" indent="-285750">
              <a:buFont typeface="Wingdings" panose="05000000000000000000" pitchFamily="2" charset="2"/>
              <a:buChar char="v"/>
            </a:pPr>
            <a:r>
              <a:rPr lang="en-US" dirty="0"/>
              <a:t>Adversarial Loss</a:t>
            </a:r>
          </a:p>
          <a:p>
            <a:pPr marL="1200150" lvl="2" indent="-285750">
              <a:buFont typeface="Arial" panose="020B0604020202020204" pitchFamily="34" charset="0"/>
              <a:buChar char="•"/>
            </a:pPr>
            <a:r>
              <a:rPr lang="en-US" dirty="0"/>
              <a:t>Helps discriminator for unpaired motion to assess if temporal rotations appears to be the plausible motion for the second domain skeleton</a:t>
            </a:r>
          </a:p>
          <a:p>
            <a:pPr marL="742950" lvl="1" indent="-285750">
              <a:buFont typeface="Wingdings" panose="05000000000000000000" pitchFamily="2" charset="2"/>
              <a:buChar char="v"/>
            </a:pPr>
            <a:r>
              <a:rPr lang="en-US" dirty="0"/>
              <a:t>End-Effectors Loss</a:t>
            </a:r>
          </a:p>
          <a:p>
            <a:pPr marL="1200150" lvl="2" indent="-285750">
              <a:buFont typeface="Arial" panose="020B0604020202020204" pitchFamily="34" charset="0"/>
              <a:buChar char="•"/>
            </a:pPr>
            <a:r>
              <a:rPr lang="en-US" dirty="0"/>
              <a:t>Utilizes property that end-effectors of original and retargeted skeleton have same normalized velocity and helps to achieve perfect motions like foot-sliding</a:t>
            </a:r>
          </a:p>
        </p:txBody>
      </p:sp>
    </p:spTree>
    <p:extLst>
      <p:ext uri="{BB962C8B-B14F-4D97-AF65-F5344CB8AC3E}">
        <p14:creationId xmlns:p14="http://schemas.microsoft.com/office/powerpoint/2010/main" val="1482292843"/>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TotalTime>1831</TotalTime>
  <Words>848</Words>
  <Application>Microsoft Office PowerPoint</Application>
  <PresentationFormat>Widescreen</PresentationFormat>
  <Paragraphs>126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Dante</vt:lpstr>
      <vt:lpstr>Dante (Headings)2</vt:lpstr>
      <vt:lpstr>Helvetica Neue Medium</vt:lpstr>
      <vt:lpstr>Wingdings</vt:lpstr>
      <vt:lpstr>Wingdings 2</vt:lpstr>
      <vt:lpstr>OffsetVTI</vt:lpstr>
      <vt:lpstr>Skeleton Aware Networks for Deep Motion Retargeting (Aberman et al.)</vt:lpstr>
      <vt:lpstr>Agenda</vt:lpstr>
      <vt:lpstr>Introduction</vt:lpstr>
      <vt:lpstr>Related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Skeleton Aware Networks for Deep Motion Retargeting</dc:title>
  <dc:creator>Nishant Raj</dc:creator>
  <cp:lastModifiedBy>Nishant Raj</cp:lastModifiedBy>
  <cp:revision>69</cp:revision>
  <dcterms:created xsi:type="dcterms:W3CDTF">2021-04-22T15:11:54Z</dcterms:created>
  <dcterms:modified xsi:type="dcterms:W3CDTF">2021-05-03T23:06:43Z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