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213B43-E796-4354-B1BF-F24F5B983EA3}">
  <a:tblStyle styleId="{8F213B43-E796-4354-B1BF-F24F5B983E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ad901f58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5ad901f58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an additional focus on improving efficiency in order to mirror real-world QA latency requirements, for e.g. on large-scale search engines.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5ad901f58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5ad901f58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motivating example, consider the following question [read the question].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ad901f58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ad901f58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prior knowledge of this exact question composition, this presents a challenging setting to both humans and computers to extract an answer from a single position in a wikipedia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ad901f5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ad901f58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instead the following question. [Read the question]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5ad901f58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5ad901f58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document about Tesla, this presents a much easier task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47bdfe1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47bdfe1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answer span can be extracted in one go.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5ad901f58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5ad901f58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motivates our definition of the concept of question difficulty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ad901f5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5ad901f58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both questions are answered using the same span of text - Elon Musk - we observe that question 1 additionally requires the intermediate step of retrieving the name of the company mentioned in the query and only then is able to extract the final answer. Such questions require “multi-hop” reasoning over text and represent a “high” difficulty level as opposed to single-hop questions that can be answered in one-shot.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ad901f58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5ad901f58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ad901f58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ad901f58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the overall motivation for our project. [Read the statement]</a:t>
            </a:r>
            <a:endParaRPr/>
          </a:p>
          <a:p>
            <a:pPr indent="0" lvl="0" marL="0" rtl="0" algn="l">
              <a:spcBef>
                <a:spcPts val="0"/>
              </a:spcBef>
              <a:spcAft>
                <a:spcPts val="0"/>
              </a:spcAft>
              <a:buNone/>
            </a:pPr>
            <a:r>
              <a:rPr lang="en"/>
              <a:t>A successful approach will provide relevant direction for future work to tackle more realistic scenarios where the number of hops are not known </a:t>
            </a:r>
            <a:r>
              <a:rPr i="1" lang="en"/>
              <a:t>a priori</a:t>
            </a:r>
            <a:r>
              <a:rPr lang="en"/>
              <a:t> and system users expect fast response times.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ad901f58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ad901f58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start with briefly describing our problem setup. We make only the weak assumption of the availability of a corpus of textual documents.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5ad901f58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5ad901f58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ad901f58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ad901f58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5ad901f58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5ad901f58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5ad901f58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5ad901f58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5ad901f58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5ad901f58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5ad901f58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5ad901f58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5ad901f58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5ad901f58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5ad901f58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5ad901f58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5ad901f58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5ad901f58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47bdfe1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47bdfe1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ad901f5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ad901f5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each document can be thought of as a page on Wikipedia.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5ad901f58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5ad901f58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5ad901f58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5ad901f58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our current approach is based on intuition and prior research results, we do anticipate a few challenges and risks. All the SOTA existing systems for Open Domain QA are based on Retrieval-Reader approach where top passages or documents are retrieved from from the corpus. It is possible that in our approach the phrase-level tokens do not capture the required surrounding context to answer the question or next hop evidence retrieval. Also, our classification layer to determine if we require next hop to answer the question is previously used with the passage embeddings so we need to experiment and evaluate its performance with phrase embeddings and see how well it works.</a:t>
            </a:r>
            <a:endParaRPr/>
          </a:p>
          <a:p>
            <a:pPr indent="0" lvl="0" marL="0" rtl="0" algn="l">
              <a:spcBef>
                <a:spcPts val="0"/>
              </a:spcBef>
              <a:spcAft>
                <a:spcPts val="0"/>
              </a:spcAft>
              <a:buNone/>
            </a:pPr>
            <a:r>
              <a:rPr lang="en"/>
              <a:t>Contingency approaches:</a:t>
            </a:r>
            <a:endParaRPr/>
          </a:p>
          <a:p>
            <a:pPr indent="0" lvl="0" marL="0" rtl="0" algn="l">
              <a:spcBef>
                <a:spcPts val="0"/>
              </a:spcBef>
              <a:spcAft>
                <a:spcPts val="0"/>
              </a:spcAft>
              <a:buNone/>
            </a:pPr>
            <a:r>
              <a:rPr b="1" lang="en"/>
              <a:t>Phrase based passage retrieval: </a:t>
            </a:r>
            <a:r>
              <a:rPr lang="en"/>
              <a:t>Using phrase retrieval for passage retrieval + no reranking + contextual embeddings + use a Fusion In Decoder + reader to increase the context for answer extraction.</a:t>
            </a:r>
            <a:endParaRPr/>
          </a:p>
          <a:p>
            <a:pPr indent="0" lvl="0" marL="0" rtl="0" algn="l">
              <a:spcBef>
                <a:spcPts val="0"/>
              </a:spcBef>
              <a:spcAft>
                <a:spcPts val="0"/>
              </a:spcAft>
              <a:buNone/>
            </a:pPr>
            <a:r>
              <a:rPr b="1" lang="en"/>
              <a:t>Architectural level changes:</a:t>
            </a:r>
            <a:r>
              <a:rPr lang="en"/>
              <a:t> Dynamic early exiting, Using limited layers based on change in embeddings during inference, parameter sharing etc.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5ad901f58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5ad901f58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Questions: </a:t>
            </a:r>
            <a:r>
              <a:rPr lang="en"/>
              <a:t>contains real user questions issued to Google search, and answers found from Wikipedia by annotators. (Single Hop)</a:t>
            </a:r>
            <a:endParaRPr/>
          </a:p>
          <a:p>
            <a:pPr indent="0" lvl="0" marL="0" rtl="0" algn="l">
              <a:spcBef>
                <a:spcPts val="0"/>
              </a:spcBef>
              <a:spcAft>
                <a:spcPts val="0"/>
              </a:spcAft>
              <a:buNone/>
            </a:pPr>
            <a:r>
              <a:rPr lang="en"/>
              <a:t>Squad: Reading Comprehension questions + single hop</a:t>
            </a:r>
            <a:endParaRPr/>
          </a:p>
          <a:p>
            <a:pPr indent="0" lvl="0" marL="0" rtl="0" algn="l">
              <a:spcBef>
                <a:spcPts val="0"/>
              </a:spcBef>
              <a:spcAft>
                <a:spcPts val="0"/>
              </a:spcAft>
              <a:buNone/>
            </a:pPr>
            <a:r>
              <a:rPr lang="en"/>
              <a:t>Hotpot QA: Synthetic + 2 Hops QAs</a:t>
            </a:r>
            <a:endParaRPr/>
          </a:p>
          <a:p>
            <a:pPr indent="0" lvl="0" marL="0" rtl="0" algn="l">
              <a:spcBef>
                <a:spcPts val="0"/>
              </a:spcBef>
              <a:spcAft>
                <a:spcPts val="0"/>
              </a:spcAft>
              <a:buNone/>
            </a:pPr>
            <a:r>
              <a:rPr lang="en"/>
              <a:t>BeerQA: Squad + Hotpot QA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Baselines:</a:t>
            </a:r>
            <a:endParaRPr b="1"/>
          </a:p>
          <a:p>
            <a:pPr indent="0" lvl="0" marL="0" rtl="0" algn="l">
              <a:spcBef>
                <a:spcPts val="0"/>
              </a:spcBef>
              <a:spcAft>
                <a:spcPts val="0"/>
              </a:spcAft>
              <a:buNone/>
            </a:pPr>
            <a:r>
              <a:rPr lang="en"/>
              <a:t>Dense Phrases for single hop Phrase Based retrieval for single hop question answering</a:t>
            </a:r>
            <a:endParaRPr/>
          </a:p>
          <a:p>
            <a:pPr indent="0" lvl="0" marL="0" rtl="0" algn="l">
              <a:spcBef>
                <a:spcPts val="0"/>
              </a:spcBef>
              <a:spcAft>
                <a:spcPts val="0"/>
              </a:spcAft>
              <a:buNone/>
            </a:pPr>
            <a:r>
              <a:rPr lang="en"/>
              <a:t>Iterative Retriever, Reader, and Reranker model and Multihop Dense Retrieval model for MultiHop question answering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5ad901f58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5ad901f58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high level timeline and we are planning to finish implementing our current approach before midpoint milestone. We will run a few experiments and analyze our results so that we can switch to contingency approaches if current one doesn’t go as planned.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ad901f58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ad901f58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denote all textual content on a page as the document 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ad901f5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ad901f58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paragraph is denoted as a passage p. This may either be a natural paragraph from the page or a fixed-length sequence of tokens.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ad901f5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ad901f58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lowest level of granularity is called a Phrase, denoted as a span of contiguous tokens s. Phrases represent sequence of words that may be used to answer short natural language questions.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ad901f5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ad901f5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these definitions in mind, we formalize our task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ad901f58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ad901f58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corpus of text documents and a natural language query, we want to find a span of text or a phrase in the set of documents that exactly answers the question.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ad901f58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ad901f58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scope of our project, thus, is the extractive, open-domain QA setting.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nsephrases.korea.ac.k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ensephrases.korea.ac.k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DAQuA</a:t>
            </a:r>
            <a:r>
              <a:rPr lang="en" sz="3000"/>
              <a:t>: Difficulty-Aware Question Answering</a:t>
            </a:r>
            <a:endParaRPr sz="3000"/>
          </a:p>
        </p:txBody>
      </p:sp>
      <p:sp>
        <p:nvSpPr>
          <p:cNvPr id="68" name="Google Shape;68;p13"/>
          <p:cNvSpPr txBox="1"/>
          <p:nvPr>
            <p:ph idx="1" type="subTitle"/>
          </p:nvPr>
        </p:nvSpPr>
        <p:spPr>
          <a:xfrm>
            <a:off x="390525" y="2661825"/>
            <a:ext cx="8222100" cy="16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D9D9"/>
                </a:solidFill>
              </a:rPr>
              <a:t>Akshay Sharma, Nishant Raj, Dhruv Agarwal</a:t>
            </a:r>
            <a:endParaRPr>
              <a:solidFill>
                <a:srgbClr val="D9D9D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41">
                <a:solidFill>
                  <a:srgbClr val="D9D9D9"/>
                </a:solidFill>
              </a:rPr>
              <a:t>Industry Mentor:</a:t>
            </a:r>
            <a:r>
              <a:rPr lang="en" sz="1741">
                <a:solidFill>
                  <a:srgbClr val="D9D9D9"/>
                </a:solidFill>
              </a:rPr>
              <a:t> Manzil Zaheer</a:t>
            </a:r>
            <a:endParaRPr sz="1741">
              <a:solidFill>
                <a:srgbClr val="D9D9D9"/>
              </a:solidFill>
            </a:endParaRPr>
          </a:p>
          <a:p>
            <a:pPr indent="0" lvl="0" marL="0" rtl="0" algn="l">
              <a:spcBef>
                <a:spcPts val="0"/>
              </a:spcBef>
              <a:spcAft>
                <a:spcPts val="0"/>
              </a:spcAft>
              <a:buNone/>
            </a:pPr>
            <a:r>
              <a:rPr b="1" lang="en" sz="1741">
                <a:solidFill>
                  <a:srgbClr val="D9D9D9"/>
                </a:solidFill>
              </a:rPr>
              <a:t>PhD Mentor:</a:t>
            </a:r>
            <a:r>
              <a:rPr lang="en" sz="1741">
                <a:solidFill>
                  <a:srgbClr val="D9D9D9"/>
                </a:solidFill>
              </a:rPr>
              <a:t> Dung Thai</a:t>
            </a:r>
            <a:endParaRPr sz="1741">
              <a:solidFill>
                <a:srgbClr val="D9D9D9"/>
              </a:solidFill>
            </a:endParaRPr>
          </a:p>
        </p:txBody>
      </p:sp>
      <p:pic>
        <p:nvPicPr>
          <p:cNvPr id="69" name="Google Shape;69;p13"/>
          <p:cNvPicPr preferRelativeResize="0"/>
          <p:nvPr/>
        </p:nvPicPr>
        <p:blipFill>
          <a:blip r:embed="rId3">
            <a:alphaModFix/>
          </a:blip>
          <a:stretch>
            <a:fillRect/>
          </a:stretch>
        </p:blipFill>
        <p:spPr>
          <a:xfrm>
            <a:off x="121925" y="91452"/>
            <a:ext cx="2735575" cy="74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Description</a:t>
            </a:r>
            <a:endParaRPr/>
          </a:p>
        </p:txBody>
      </p:sp>
      <p:sp>
        <p:nvSpPr>
          <p:cNvPr id="152" name="Google Shape;152;p22"/>
          <p:cNvSpPr txBox="1"/>
          <p:nvPr>
            <p:ph idx="1" type="body"/>
          </p:nvPr>
        </p:nvSpPr>
        <p:spPr>
          <a:xfrm>
            <a:off x="471900" y="1919075"/>
            <a:ext cx="8222100" cy="8286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sz="2000"/>
              <a:t>Given a corpus of text documents </a:t>
            </a:r>
            <a:r>
              <a:rPr b="1" i="1" lang="en" sz="2000">
                <a:solidFill>
                  <a:srgbClr val="CC0000"/>
                </a:solidFill>
              </a:rPr>
              <a:t>D</a:t>
            </a:r>
            <a:r>
              <a:rPr lang="en" sz="2000"/>
              <a:t> and a natural language query </a:t>
            </a:r>
            <a:r>
              <a:rPr b="1" i="1" lang="en" sz="2000">
                <a:solidFill>
                  <a:srgbClr val="CC0000"/>
                </a:solidFill>
              </a:rPr>
              <a:t>Q</a:t>
            </a:r>
            <a:r>
              <a:rPr lang="en" sz="2000"/>
              <a:t>, find a span of text </a:t>
            </a:r>
            <a:r>
              <a:rPr b="1" i="1" lang="en" sz="2000">
                <a:solidFill>
                  <a:srgbClr val="CC0000"/>
                </a:solidFill>
              </a:rPr>
              <a:t>s</a:t>
            </a:r>
            <a:r>
              <a:rPr lang="en" sz="2000"/>
              <a:t> in </a:t>
            </a:r>
            <a:r>
              <a:rPr b="1" i="1" lang="en" sz="2000">
                <a:solidFill>
                  <a:srgbClr val="CC0000"/>
                </a:solidFill>
              </a:rPr>
              <a:t>D</a:t>
            </a:r>
            <a:r>
              <a:rPr lang="en" sz="2000"/>
              <a:t> that best answers </a:t>
            </a:r>
            <a:r>
              <a:rPr b="1" i="1" lang="en" sz="2000">
                <a:solidFill>
                  <a:srgbClr val="CC0000"/>
                </a:solidFill>
              </a:rPr>
              <a:t>Q</a:t>
            </a:r>
            <a:r>
              <a:rPr i="1" lang="en" sz="2000"/>
              <a:t>.</a:t>
            </a:r>
            <a:endParaRPr i="1" sz="2000"/>
          </a:p>
        </p:txBody>
      </p:sp>
      <p:sp>
        <p:nvSpPr>
          <p:cNvPr id="153" name="Google Shape;153;p22"/>
          <p:cNvSpPr txBox="1"/>
          <p:nvPr>
            <p:ph idx="1" type="body"/>
          </p:nvPr>
        </p:nvSpPr>
        <p:spPr>
          <a:xfrm>
            <a:off x="471900" y="3596150"/>
            <a:ext cx="8222100" cy="136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00">
                <a:solidFill>
                  <a:schemeClr val="accent2"/>
                </a:solidFill>
              </a:rPr>
              <a:t>Extractive</a:t>
            </a:r>
            <a:r>
              <a:rPr b="1" lang="en" sz="2300"/>
              <a:t>, </a:t>
            </a:r>
            <a:r>
              <a:rPr b="1" lang="en" sz="2300">
                <a:solidFill>
                  <a:srgbClr val="F1C232"/>
                </a:solidFill>
              </a:rPr>
              <a:t>Open-Domain</a:t>
            </a:r>
            <a:r>
              <a:rPr b="1" lang="en" sz="2300"/>
              <a:t> Question-Answering</a:t>
            </a:r>
            <a:br>
              <a:rPr b="1" lang="en" sz="2300" u="sng"/>
            </a:br>
            <a:r>
              <a:rPr b="1" lang="en" sz="2300"/>
              <a:t>with </a:t>
            </a:r>
            <a:br>
              <a:rPr b="1" lang="en" sz="2300" u="sng"/>
            </a:br>
            <a:r>
              <a:rPr b="1" lang="en" sz="2300" u="sng">
                <a:solidFill>
                  <a:srgbClr val="CC0000"/>
                </a:solidFill>
              </a:rPr>
              <a:t>low latency</a:t>
            </a:r>
            <a:endParaRPr b="1" sz="2300" u="sng">
              <a:solidFill>
                <a:srgbClr val="CC0000"/>
              </a:solidFill>
            </a:endParaRPr>
          </a:p>
        </p:txBody>
      </p:sp>
      <p:cxnSp>
        <p:nvCxnSpPr>
          <p:cNvPr id="154" name="Google Shape;154;p22"/>
          <p:cNvCxnSpPr/>
          <p:nvPr/>
        </p:nvCxnSpPr>
        <p:spPr>
          <a:xfrm>
            <a:off x="2051400" y="2620425"/>
            <a:ext cx="2171100" cy="0"/>
          </a:xfrm>
          <a:prstGeom prst="straightConnector1">
            <a:avLst/>
          </a:prstGeom>
          <a:noFill/>
          <a:ln cap="flat" cmpd="sng" w="28575">
            <a:solidFill>
              <a:schemeClr val="accent2"/>
            </a:solidFill>
            <a:prstDash val="solid"/>
            <a:round/>
            <a:headEnd len="med" w="med" type="none"/>
            <a:tailEnd len="med" w="med" type="none"/>
          </a:ln>
        </p:spPr>
      </p:cxnSp>
      <p:cxnSp>
        <p:nvCxnSpPr>
          <p:cNvPr id="155" name="Google Shape;155;p22"/>
          <p:cNvCxnSpPr/>
          <p:nvPr/>
        </p:nvCxnSpPr>
        <p:spPr>
          <a:xfrm>
            <a:off x="1677075" y="2298475"/>
            <a:ext cx="3107100" cy="0"/>
          </a:xfrm>
          <a:prstGeom prst="straightConnector1">
            <a:avLst/>
          </a:prstGeom>
          <a:noFill/>
          <a:ln cap="flat" cmpd="sng" w="28575">
            <a:solidFill>
              <a:srgbClr val="F1C232"/>
            </a:solidFill>
            <a:prstDash val="solid"/>
            <a:round/>
            <a:headEnd len="med" w="med" type="none"/>
            <a:tailEnd len="med" w="med" type="none"/>
          </a:ln>
        </p:spPr>
      </p:cxnSp>
      <p:cxnSp>
        <p:nvCxnSpPr>
          <p:cNvPr id="156" name="Google Shape;156;p22"/>
          <p:cNvCxnSpPr>
            <a:endCxn id="153" idx="0"/>
          </p:cNvCxnSpPr>
          <p:nvPr/>
        </p:nvCxnSpPr>
        <p:spPr>
          <a:xfrm>
            <a:off x="4582950" y="2747750"/>
            <a:ext cx="0" cy="848400"/>
          </a:xfrm>
          <a:prstGeom prst="straightConnector1">
            <a:avLst/>
          </a:prstGeom>
          <a:noFill/>
          <a:ln cap="flat" cmpd="sng" w="19050">
            <a:solidFill>
              <a:schemeClr val="lt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62" name="Google Shape;162;p23"/>
          <p:cNvSpPr txBox="1"/>
          <p:nvPr/>
        </p:nvSpPr>
        <p:spPr>
          <a:xfrm>
            <a:off x="1232850" y="2238575"/>
            <a:ext cx="66783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CC0000"/>
                </a:solidFill>
                <a:latin typeface="Roboto"/>
                <a:ea typeface="Roboto"/>
                <a:cs typeface="Roboto"/>
                <a:sym typeface="Roboto"/>
              </a:rPr>
              <a:t>Question #1</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3400">
                <a:solidFill>
                  <a:schemeClr val="dk2"/>
                </a:solidFill>
                <a:latin typeface="Roboto"/>
                <a:ea typeface="Roboto"/>
                <a:cs typeface="Roboto"/>
                <a:sym typeface="Roboto"/>
              </a:rPr>
              <a:t>Who is the CEO of the company co-founded by Martin Eberhard?</a:t>
            </a:r>
            <a:endParaRPr sz="34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1232850" y="2238575"/>
            <a:ext cx="66783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CC0000"/>
                </a:solidFill>
                <a:latin typeface="Roboto"/>
                <a:ea typeface="Roboto"/>
                <a:cs typeface="Roboto"/>
                <a:sym typeface="Roboto"/>
              </a:rPr>
              <a:t>Question #1</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3400">
                <a:solidFill>
                  <a:schemeClr val="dk2"/>
                </a:solidFill>
                <a:latin typeface="Roboto"/>
                <a:ea typeface="Roboto"/>
                <a:cs typeface="Roboto"/>
                <a:sym typeface="Roboto"/>
              </a:rPr>
              <a:t>Who is the CEO of the company co-founded by Martin Eberhard?</a:t>
            </a:r>
            <a:endParaRPr sz="3400">
              <a:solidFill>
                <a:schemeClr val="dk2"/>
              </a:solidFill>
              <a:latin typeface="Roboto"/>
              <a:ea typeface="Roboto"/>
              <a:cs typeface="Roboto"/>
              <a:sym typeface="Roboto"/>
            </a:endParaRPr>
          </a:p>
        </p:txBody>
      </p:sp>
      <p:sp>
        <p:nvSpPr>
          <p:cNvPr id="168" name="Google Shape;16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grpSp>
        <p:nvGrpSpPr>
          <p:cNvPr id="169" name="Google Shape;169;p24"/>
          <p:cNvGrpSpPr/>
          <p:nvPr/>
        </p:nvGrpSpPr>
        <p:grpSpPr>
          <a:xfrm>
            <a:off x="2681526" y="2238567"/>
            <a:ext cx="3378860" cy="1931568"/>
            <a:chOff x="2450780" y="2081350"/>
            <a:chExt cx="4544532" cy="2597940"/>
          </a:xfrm>
        </p:grpSpPr>
        <p:sp>
          <p:nvSpPr>
            <p:cNvPr id="170" name="Google Shape;170;p24"/>
            <p:cNvSpPr/>
            <p:nvPr/>
          </p:nvSpPr>
          <p:spPr>
            <a:xfrm>
              <a:off x="2450780" y="2081350"/>
              <a:ext cx="4544532" cy="259794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4"/>
            <p:cNvPicPr preferRelativeResize="0"/>
            <p:nvPr/>
          </p:nvPicPr>
          <p:blipFill>
            <a:blip r:embed="rId3">
              <a:alphaModFix/>
            </a:blip>
            <a:stretch>
              <a:fillRect/>
            </a:stretch>
          </p:blipFill>
          <p:spPr>
            <a:xfrm>
              <a:off x="2991163" y="2571750"/>
              <a:ext cx="1584076" cy="1818501"/>
            </a:xfrm>
            <a:prstGeom prst="rect">
              <a:avLst/>
            </a:prstGeom>
            <a:noFill/>
            <a:ln>
              <a:noFill/>
            </a:ln>
          </p:spPr>
        </p:pic>
      </p:grpSp>
      <p:sp>
        <p:nvSpPr>
          <p:cNvPr id="172" name="Google Shape;172;p24"/>
          <p:cNvSpPr txBox="1"/>
          <p:nvPr/>
        </p:nvSpPr>
        <p:spPr>
          <a:xfrm>
            <a:off x="3648400" y="2695325"/>
            <a:ext cx="14451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300">
                <a:solidFill>
                  <a:srgbClr val="CC0000"/>
                </a:solidFill>
                <a:latin typeface="Roboto"/>
                <a:ea typeface="Roboto"/>
                <a:cs typeface="Roboto"/>
                <a:sym typeface="Roboto"/>
              </a:rPr>
              <a:t>??</a:t>
            </a:r>
            <a:endParaRPr b="1" sz="6300">
              <a:highlight>
                <a:srgbClr val="FF0000"/>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78" name="Google Shape;178;p25"/>
          <p:cNvSpPr txBox="1"/>
          <p:nvPr/>
        </p:nvSpPr>
        <p:spPr>
          <a:xfrm>
            <a:off x="1272775" y="2238575"/>
            <a:ext cx="6281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CC0000"/>
                </a:solidFill>
                <a:latin typeface="Roboto"/>
                <a:ea typeface="Roboto"/>
                <a:cs typeface="Roboto"/>
                <a:sym typeface="Roboto"/>
              </a:rPr>
              <a:t>Question #2</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3400">
                <a:solidFill>
                  <a:schemeClr val="dk2"/>
                </a:solidFill>
                <a:latin typeface="Roboto"/>
                <a:ea typeface="Roboto"/>
                <a:cs typeface="Roboto"/>
                <a:sym typeface="Roboto"/>
              </a:rPr>
              <a:t>Who is the CEO of Tesla?</a:t>
            </a:r>
            <a:endParaRPr sz="34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84" name="Google Shape;184;p26"/>
          <p:cNvSpPr txBox="1"/>
          <p:nvPr/>
        </p:nvSpPr>
        <p:spPr>
          <a:xfrm>
            <a:off x="1272775" y="2238575"/>
            <a:ext cx="6281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CC0000"/>
                </a:solidFill>
                <a:latin typeface="Roboto"/>
                <a:ea typeface="Roboto"/>
                <a:cs typeface="Roboto"/>
                <a:sym typeface="Roboto"/>
              </a:rPr>
              <a:t>Question #2</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3400">
                <a:solidFill>
                  <a:schemeClr val="dk2"/>
                </a:solidFill>
                <a:latin typeface="Roboto"/>
                <a:ea typeface="Roboto"/>
                <a:cs typeface="Roboto"/>
                <a:sym typeface="Roboto"/>
              </a:rPr>
              <a:t>Who is the CEO of Tesla?</a:t>
            </a:r>
            <a:endParaRPr sz="3400">
              <a:solidFill>
                <a:schemeClr val="dk2"/>
              </a:solidFill>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1473798" y="0"/>
            <a:ext cx="6196403"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91" name="Google Shape;191;p27"/>
          <p:cNvSpPr txBox="1"/>
          <p:nvPr/>
        </p:nvSpPr>
        <p:spPr>
          <a:xfrm>
            <a:off x="1272775" y="2238575"/>
            <a:ext cx="6281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CC0000"/>
                </a:solidFill>
                <a:latin typeface="Roboto"/>
                <a:ea typeface="Roboto"/>
                <a:cs typeface="Roboto"/>
                <a:sym typeface="Roboto"/>
              </a:rPr>
              <a:t>Question #2</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3400">
                <a:solidFill>
                  <a:schemeClr val="dk2"/>
                </a:solidFill>
                <a:latin typeface="Roboto"/>
                <a:ea typeface="Roboto"/>
                <a:cs typeface="Roboto"/>
                <a:sym typeface="Roboto"/>
              </a:rPr>
              <a:t>Who is the CEO of Tesla?</a:t>
            </a:r>
            <a:endParaRPr sz="3400">
              <a:solidFill>
                <a:schemeClr val="dk2"/>
              </a:solidFill>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1473798" y="0"/>
            <a:ext cx="6196403" cy="5143499"/>
          </a:xfrm>
          <a:prstGeom prst="rect">
            <a:avLst/>
          </a:prstGeom>
          <a:noFill/>
          <a:ln>
            <a:noFill/>
          </a:ln>
        </p:spPr>
      </p:pic>
      <p:sp>
        <p:nvSpPr>
          <p:cNvPr id="193" name="Google Shape;193;p27"/>
          <p:cNvSpPr/>
          <p:nvPr/>
        </p:nvSpPr>
        <p:spPr>
          <a:xfrm>
            <a:off x="3196900" y="4649375"/>
            <a:ext cx="404400" cy="127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3017200" y="1886675"/>
            <a:ext cx="2508000" cy="1542300"/>
          </a:xfrm>
          <a:prstGeom prst="wedgeRectCallout">
            <a:avLst>
              <a:gd fmla="val -33879" name="adj1"/>
              <a:gd fmla="val 128642" name="adj2"/>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2"/>
                </a:solidFill>
              </a:rPr>
              <a:t>Elon Musk</a:t>
            </a:r>
            <a:endParaRPr sz="33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“Difficulty”</a:t>
            </a:r>
            <a:endParaRPr/>
          </a:p>
        </p:txBody>
      </p:sp>
      <p:sp>
        <p:nvSpPr>
          <p:cNvPr id="200" name="Google Shape;200;p28"/>
          <p:cNvSpPr txBox="1"/>
          <p:nvPr>
            <p:ph idx="1" type="body"/>
          </p:nvPr>
        </p:nvSpPr>
        <p:spPr>
          <a:xfrm>
            <a:off x="801100" y="1919075"/>
            <a:ext cx="3771000" cy="149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CC0000"/>
                </a:solidFill>
              </a:rPr>
              <a:t>Question #1</a:t>
            </a:r>
            <a:br>
              <a:rPr lang="en" sz="2100"/>
            </a:br>
            <a:r>
              <a:rPr lang="en" sz="1800">
                <a:solidFill>
                  <a:schemeClr val="dk2"/>
                </a:solidFill>
              </a:rPr>
              <a:t>Who is the CEO of the company co-founded by Martin Eberhard?</a:t>
            </a:r>
            <a:endParaRPr sz="1800">
              <a:solidFill>
                <a:schemeClr val="dk2"/>
              </a:solidFill>
            </a:endParaRPr>
          </a:p>
        </p:txBody>
      </p:sp>
      <p:sp>
        <p:nvSpPr>
          <p:cNvPr id="201" name="Google Shape;201;p28"/>
          <p:cNvSpPr txBox="1"/>
          <p:nvPr>
            <p:ph idx="2" type="body"/>
          </p:nvPr>
        </p:nvSpPr>
        <p:spPr>
          <a:xfrm>
            <a:off x="5368100" y="1919075"/>
            <a:ext cx="3326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CC0000"/>
                </a:solidFill>
              </a:rPr>
              <a:t>Question #2</a:t>
            </a:r>
            <a:br>
              <a:rPr lang="en" sz="2100"/>
            </a:br>
            <a:r>
              <a:rPr lang="en" sz="1800">
                <a:solidFill>
                  <a:schemeClr val="dk2"/>
                </a:solidFill>
              </a:rPr>
              <a:t>Who is the CEO of Tesla?</a:t>
            </a:r>
            <a:endParaRPr sz="2100"/>
          </a:p>
        </p:txBody>
      </p:sp>
      <p:sp>
        <p:nvSpPr>
          <p:cNvPr id="202" name="Google Shape;202;p28"/>
          <p:cNvSpPr/>
          <p:nvPr/>
        </p:nvSpPr>
        <p:spPr>
          <a:xfrm rot="5400000">
            <a:off x="4338825" y="-817325"/>
            <a:ext cx="269400" cy="7943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txBox="1"/>
          <p:nvPr/>
        </p:nvSpPr>
        <p:spPr>
          <a:xfrm>
            <a:off x="3833325" y="3241775"/>
            <a:ext cx="128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Elon Musk</a:t>
            </a:r>
            <a:endParaRPr b="1" sz="1800">
              <a:solidFill>
                <a:schemeClr val="accen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“Difficulty” </a:t>
            </a:r>
            <a:r>
              <a:rPr b="1" lang="en"/>
              <a:t>(hops)</a:t>
            </a:r>
            <a:endParaRPr b="1"/>
          </a:p>
        </p:txBody>
      </p:sp>
      <p:sp>
        <p:nvSpPr>
          <p:cNvPr id="209" name="Google Shape;209;p29"/>
          <p:cNvSpPr txBox="1"/>
          <p:nvPr>
            <p:ph idx="1" type="body"/>
          </p:nvPr>
        </p:nvSpPr>
        <p:spPr>
          <a:xfrm>
            <a:off x="801100" y="1919075"/>
            <a:ext cx="3771000" cy="149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CC0000"/>
                </a:solidFill>
              </a:rPr>
              <a:t>Question #1</a:t>
            </a:r>
            <a:br>
              <a:rPr lang="en" sz="2100"/>
            </a:br>
            <a:r>
              <a:rPr lang="en" sz="1800">
                <a:solidFill>
                  <a:schemeClr val="dk2"/>
                </a:solidFill>
                <a:highlight>
                  <a:srgbClr val="D9D9D9"/>
                </a:highlight>
              </a:rPr>
              <a:t>Who is the CEO of the</a:t>
            </a:r>
            <a:r>
              <a:rPr lang="en" sz="1800">
                <a:solidFill>
                  <a:schemeClr val="dk2"/>
                </a:solidFill>
              </a:rPr>
              <a:t> </a:t>
            </a:r>
            <a:r>
              <a:rPr lang="en" sz="1800">
                <a:solidFill>
                  <a:schemeClr val="dk2"/>
                </a:solidFill>
                <a:highlight>
                  <a:schemeClr val="accent6"/>
                </a:highlight>
              </a:rPr>
              <a:t>company co-founded by Martin Eberhard</a:t>
            </a:r>
            <a:r>
              <a:rPr lang="en" sz="1800">
                <a:solidFill>
                  <a:schemeClr val="dk2"/>
                </a:solidFill>
              </a:rPr>
              <a:t>?</a:t>
            </a:r>
            <a:endParaRPr sz="1800">
              <a:solidFill>
                <a:schemeClr val="dk2"/>
              </a:solidFill>
            </a:endParaRPr>
          </a:p>
        </p:txBody>
      </p:sp>
      <p:sp>
        <p:nvSpPr>
          <p:cNvPr id="210" name="Google Shape;210;p29"/>
          <p:cNvSpPr txBox="1"/>
          <p:nvPr>
            <p:ph idx="2" type="body"/>
          </p:nvPr>
        </p:nvSpPr>
        <p:spPr>
          <a:xfrm>
            <a:off x="5368100" y="1919075"/>
            <a:ext cx="3326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CC0000"/>
                </a:solidFill>
              </a:rPr>
              <a:t>Question #2</a:t>
            </a:r>
            <a:br>
              <a:rPr lang="en" sz="2100"/>
            </a:br>
            <a:r>
              <a:rPr lang="en" sz="1800">
                <a:solidFill>
                  <a:schemeClr val="dk2"/>
                </a:solidFill>
                <a:highlight>
                  <a:srgbClr val="D9D9D9"/>
                </a:highlight>
              </a:rPr>
              <a:t>Who is the CEO of</a:t>
            </a:r>
            <a:r>
              <a:rPr lang="en" sz="1800">
                <a:solidFill>
                  <a:schemeClr val="dk2"/>
                </a:solidFill>
              </a:rPr>
              <a:t> </a:t>
            </a:r>
            <a:r>
              <a:rPr lang="en" sz="1800">
                <a:solidFill>
                  <a:schemeClr val="dk2"/>
                </a:solidFill>
                <a:highlight>
                  <a:schemeClr val="accent6"/>
                </a:highlight>
              </a:rPr>
              <a:t>Tesla</a:t>
            </a:r>
            <a:r>
              <a:rPr lang="en" sz="1800">
                <a:solidFill>
                  <a:schemeClr val="dk2"/>
                </a:solidFill>
              </a:rPr>
              <a:t>?</a:t>
            </a:r>
            <a:endParaRPr sz="2100"/>
          </a:p>
        </p:txBody>
      </p:sp>
      <p:sp>
        <p:nvSpPr>
          <p:cNvPr id="211" name="Google Shape;211;p29"/>
          <p:cNvSpPr/>
          <p:nvPr/>
        </p:nvSpPr>
        <p:spPr>
          <a:xfrm rot="5400000">
            <a:off x="4338825" y="-817325"/>
            <a:ext cx="269400" cy="7943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nvSpPr>
        <p:spPr>
          <a:xfrm>
            <a:off x="3833325" y="3241775"/>
            <a:ext cx="128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Elon Musk</a:t>
            </a:r>
            <a:endParaRPr b="1" sz="1800">
              <a:solidFill>
                <a:schemeClr val="accent2"/>
              </a:solidFill>
              <a:latin typeface="Roboto"/>
              <a:ea typeface="Roboto"/>
              <a:cs typeface="Roboto"/>
              <a:sym typeface="Roboto"/>
            </a:endParaRPr>
          </a:p>
        </p:txBody>
      </p:sp>
      <p:cxnSp>
        <p:nvCxnSpPr>
          <p:cNvPr id="213" name="Google Shape;213;p29"/>
          <p:cNvCxnSpPr/>
          <p:nvPr/>
        </p:nvCxnSpPr>
        <p:spPr>
          <a:xfrm>
            <a:off x="6745700" y="3019675"/>
            <a:ext cx="0" cy="11754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9"/>
          <p:cNvCxnSpPr/>
          <p:nvPr/>
        </p:nvCxnSpPr>
        <p:spPr>
          <a:xfrm>
            <a:off x="2201350" y="3019675"/>
            <a:ext cx="0" cy="11754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9"/>
          <p:cNvSpPr txBox="1"/>
          <p:nvPr/>
        </p:nvSpPr>
        <p:spPr>
          <a:xfrm>
            <a:off x="483100" y="4230125"/>
            <a:ext cx="3436500" cy="492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“high” difficulty → </a:t>
            </a:r>
            <a:r>
              <a:rPr b="1" lang="en" sz="2000" u="sng">
                <a:latin typeface="Roboto"/>
                <a:ea typeface="Roboto"/>
                <a:cs typeface="Roboto"/>
                <a:sym typeface="Roboto"/>
              </a:rPr>
              <a:t>Multi-Hop</a:t>
            </a:r>
            <a:endParaRPr b="1" sz="2000" u="sng">
              <a:latin typeface="Roboto"/>
              <a:ea typeface="Roboto"/>
              <a:cs typeface="Roboto"/>
              <a:sym typeface="Roboto"/>
            </a:endParaRPr>
          </a:p>
        </p:txBody>
      </p:sp>
      <p:sp>
        <p:nvSpPr>
          <p:cNvPr id="216" name="Google Shape;216;p29"/>
          <p:cNvSpPr txBox="1"/>
          <p:nvPr/>
        </p:nvSpPr>
        <p:spPr>
          <a:xfrm>
            <a:off x="4844000" y="4222475"/>
            <a:ext cx="3720900" cy="507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“low” difficulty → </a:t>
            </a:r>
            <a:r>
              <a:rPr b="1" lang="en" sz="2100" u="sng">
                <a:latin typeface="Roboto"/>
                <a:ea typeface="Roboto"/>
                <a:cs typeface="Roboto"/>
                <a:sym typeface="Roboto"/>
              </a:rPr>
              <a:t>Single-Hop</a:t>
            </a:r>
            <a:endParaRPr b="1" sz="2100" u="sng">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Motivating</a:t>
            </a:r>
            <a:r>
              <a:rPr lang="en"/>
              <a:t> Question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Motivating</a:t>
            </a:r>
            <a:r>
              <a:rPr lang="en"/>
              <a:t> Question</a:t>
            </a:r>
            <a:endParaRPr/>
          </a:p>
        </p:txBody>
      </p:sp>
      <p:sp>
        <p:nvSpPr>
          <p:cNvPr id="227" name="Google Shape;227;p31"/>
          <p:cNvSpPr txBox="1"/>
          <p:nvPr>
            <p:ph idx="1" type="body"/>
          </p:nvPr>
        </p:nvSpPr>
        <p:spPr>
          <a:xfrm>
            <a:off x="471900" y="2380825"/>
            <a:ext cx="8222100" cy="224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Can we develop a </a:t>
            </a:r>
            <a:r>
              <a:rPr lang="en" sz="2300">
                <a:solidFill>
                  <a:schemeClr val="accent2"/>
                </a:solidFill>
              </a:rPr>
              <a:t>low-latency</a:t>
            </a:r>
            <a:r>
              <a:rPr lang="en" sz="2300"/>
              <a:t> system for Question-Answering over </a:t>
            </a:r>
            <a:r>
              <a:rPr lang="en" sz="2300">
                <a:solidFill>
                  <a:srgbClr val="F1C232"/>
                </a:solidFill>
              </a:rPr>
              <a:t>text corpora</a:t>
            </a:r>
            <a:r>
              <a:rPr lang="en" sz="2300"/>
              <a:t> that can answer </a:t>
            </a:r>
            <a:r>
              <a:rPr lang="en" sz="2300">
                <a:solidFill>
                  <a:schemeClr val="dk1"/>
                </a:solidFill>
              </a:rPr>
              <a:t>both single- and multi-hop</a:t>
            </a:r>
            <a:r>
              <a:rPr lang="en" sz="2300"/>
              <a:t> questions in a unified framework with </a:t>
            </a:r>
            <a:r>
              <a:rPr lang="en" sz="2300">
                <a:solidFill>
                  <a:srgbClr val="CC0000"/>
                </a:solidFill>
              </a:rPr>
              <a:t>adaptive compute based on question difficulty</a:t>
            </a:r>
            <a:r>
              <a:rPr lang="en" sz="2300"/>
              <a: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pSp>
        <p:nvGrpSpPr>
          <p:cNvPr id="74" name="Google Shape;74;p14"/>
          <p:cNvGrpSpPr/>
          <p:nvPr/>
        </p:nvGrpSpPr>
        <p:grpSpPr>
          <a:xfrm>
            <a:off x="191263" y="876027"/>
            <a:ext cx="6653195" cy="3803384"/>
            <a:chOff x="2299738" y="2081350"/>
            <a:chExt cx="4544532" cy="2597940"/>
          </a:xfrm>
        </p:grpSpPr>
        <p:sp>
          <p:nvSpPr>
            <p:cNvPr id="75" name="Google Shape;75;p14"/>
            <p:cNvSpPr/>
            <p:nvPr/>
          </p:nvSpPr>
          <p:spPr>
            <a:xfrm>
              <a:off x="2299738" y="2081350"/>
              <a:ext cx="4544532" cy="259794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2991163" y="2571750"/>
              <a:ext cx="1584076" cy="1818501"/>
            </a:xfrm>
            <a:prstGeom prst="rect">
              <a:avLst/>
            </a:prstGeom>
            <a:noFill/>
            <a:ln>
              <a:noFill/>
            </a:ln>
          </p:spPr>
        </p:pic>
      </p:grpSp>
      <p:sp>
        <p:nvSpPr>
          <p:cNvPr id="77" name="Google Shape;77;p14"/>
          <p:cNvSpPr txBox="1"/>
          <p:nvPr/>
        </p:nvSpPr>
        <p:spPr>
          <a:xfrm>
            <a:off x="7067625" y="2223600"/>
            <a:ext cx="100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Document corpus</a:t>
            </a:r>
            <a:endParaRPr b="1">
              <a:latin typeface="Roboto"/>
              <a:ea typeface="Roboto"/>
              <a:cs typeface="Roboto"/>
              <a:sym typeface="Roboto"/>
            </a:endParaRPr>
          </a:p>
        </p:txBody>
      </p:sp>
      <p:pic>
        <p:nvPicPr>
          <p:cNvPr id="78" name="Google Shape;78;p14"/>
          <p:cNvPicPr preferRelativeResize="0"/>
          <p:nvPr/>
        </p:nvPicPr>
        <p:blipFill>
          <a:blip r:embed="rId4">
            <a:alphaModFix/>
          </a:blip>
          <a:stretch>
            <a:fillRect/>
          </a:stretch>
        </p:blipFill>
        <p:spPr>
          <a:xfrm>
            <a:off x="8166000" y="2336625"/>
            <a:ext cx="361950" cy="32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Work</a:t>
            </a:r>
            <a:endParaRPr/>
          </a:p>
        </p:txBody>
      </p:sp>
      <p:sp>
        <p:nvSpPr>
          <p:cNvPr id="238" name="Google Shape;238;p33"/>
          <p:cNvSpPr txBox="1"/>
          <p:nvPr>
            <p:ph idx="1" type="body"/>
          </p:nvPr>
        </p:nvSpPr>
        <p:spPr>
          <a:xfrm>
            <a:off x="471900" y="1796850"/>
            <a:ext cx="8222100" cy="3316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Retriever-reader paradigm</a:t>
            </a:r>
            <a:endParaRPr/>
          </a:p>
          <a:p>
            <a:pPr indent="-317500" lvl="1" marL="914400" rtl="0" algn="l">
              <a:spcBef>
                <a:spcPts val="0"/>
              </a:spcBef>
              <a:spcAft>
                <a:spcPts val="0"/>
              </a:spcAft>
              <a:buSzPts val="1400"/>
              <a:buChar char="○"/>
            </a:pPr>
            <a:r>
              <a:rPr lang="en"/>
              <a:t>Document / passage retrieval</a:t>
            </a:r>
            <a:endParaRPr/>
          </a:p>
          <a:p>
            <a:pPr indent="-317500" lvl="2" marL="1371600" rtl="0" algn="l">
              <a:spcBef>
                <a:spcPts val="0"/>
              </a:spcBef>
              <a:spcAft>
                <a:spcPts val="0"/>
              </a:spcAft>
              <a:buSzPts val="1400"/>
              <a:buChar char="■"/>
            </a:pPr>
            <a:r>
              <a:rPr lang="en"/>
              <a:t>Iterative dense retrieval </a:t>
            </a:r>
            <a:r>
              <a:rPr lang="en" sz="1000"/>
              <a:t>(Xiong et al., 2021; Zhao et al., 2021)</a:t>
            </a:r>
            <a:endParaRPr sz="1000"/>
          </a:p>
          <a:p>
            <a:pPr indent="-317500" lvl="1" marL="914400" rtl="0" algn="l">
              <a:spcBef>
                <a:spcPts val="0"/>
              </a:spcBef>
              <a:spcAft>
                <a:spcPts val="0"/>
              </a:spcAft>
              <a:buSzPts val="1400"/>
              <a:buChar char="○"/>
            </a:pPr>
            <a:r>
              <a:rPr lang="en"/>
              <a:t>A</a:t>
            </a:r>
            <a:r>
              <a:rPr lang="en"/>
              <a:t>nswer span extraction</a:t>
            </a:r>
            <a:endParaRPr>
              <a:solidFill>
                <a:srgbClr val="CC0000"/>
              </a:solidFill>
            </a:endParaRPr>
          </a:p>
          <a:p>
            <a:pPr indent="-342900" lvl="0" marL="457200" rtl="0" algn="l">
              <a:spcBef>
                <a:spcPts val="0"/>
              </a:spcBef>
              <a:spcAft>
                <a:spcPts val="0"/>
              </a:spcAft>
              <a:buSzPts val="1800"/>
              <a:buChar char="●"/>
            </a:pPr>
            <a:r>
              <a:rPr lang="en"/>
              <a:t>Auxiliary information</a:t>
            </a:r>
            <a:endParaRPr sz="1400">
              <a:solidFill>
                <a:srgbClr val="CC0000"/>
              </a:solidFill>
            </a:endParaRPr>
          </a:p>
          <a:p>
            <a:pPr indent="-317500" lvl="1" marL="914400" rtl="0" algn="l">
              <a:spcBef>
                <a:spcPts val="0"/>
              </a:spcBef>
              <a:spcAft>
                <a:spcPts val="0"/>
              </a:spcAft>
              <a:buSzPts val="1400"/>
              <a:buChar char="○"/>
            </a:pPr>
            <a:r>
              <a:rPr lang="en"/>
              <a:t>Hyperlinks</a:t>
            </a:r>
            <a:endParaRPr/>
          </a:p>
          <a:p>
            <a:pPr indent="-317500" lvl="1" marL="914400" rtl="0" algn="l">
              <a:spcBef>
                <a:spcPts val="0"/>
              </a:spcBef>
              <a:spcAft>
                <a:spcPts val="0"/>
              </a:spcAft>
              <a:buSzPts val="1400"/>
              <a:buChar char="○"/>
            </a:pPr>
            <a:r>
              <a:rPr lang="en"/>
              <a:t>Document structure (section / sub-section hierarchy)</a:t>
            </a:r>
            <a:endParaRPr/>
          </a:p>
          <a:p>
            <a:pPr indent="-317500" lvl="1" marL="914400" rtl="0" algn="l">
              <a:spcBef>
                <a:spcPts val="0"/>
              </a:spcBef>
              <a:spcAft>
                <a:spcPts val="0"/>
              </a:spcAft>
              <a:buSzPts val="1400"/>
              <a:buChar char="○"/>
            </a:pPr>
            <a:r>
              <a:rPr lang="en"/>
              <a:t>Knowledge bases</a:t>
            </a:r>
            <a:endParaRPr/>
          </a:p>
          <a:p>
            <a:pPr indent="-342900" lvl="0" marL="457200" rtl="0" algn="l">
              <a:spcBef>
                <a:spcPts val="0"/>
              </a:spcBef>
              <a:spcAft>
                <a:spcPts val="0"/>
              </a:spcAft>
              <a:buSzPts val="1800"/>
              <a:buChar char="●"/>
            </a:pPr>
            <a:r>
              <a:rPr lang="en"/>
              <a:t>Non-adaptive</a:t>
            </a:r>
            <a:endParaRPr/>
          </a:p>
          <a:p>
            <a:pPr indent="-317500" lvl="1" marL="914400" rtl="0" algn="l">
              <a:spcBef>
                <a:spcPts val="0"/>
              </a:spcBef>
              <a:spcAft>
                <a:spcPts val="0"/>
              </a:spcAft>
              <a:buSzPts val="1400"/>
              <a:buChar char="○"/>
            </a:pPr>
            <a:r>
              <a:rPr lang="en"/>
              <a:t>Number of hops known </a:t>
            </a:r>
            <a:r>
              <a:rPr i="1" lang="en"/>
              <a:t>a priori</a:t>
            </a:r>
            <a:endParaRPr/>
          </a:p>
          <a:p>
            <a:pPr indent="-317500" lvl="1" marL="914400" rtl="0" algn="l">
              <a:spcBef>
                <a:spcPts val="0"/>
              </a:spcBef>
              <a:spcAft>
                <a:spcPts val="0"/>
              </a:spcAft>
              <a:buSzPts val="1400"/>
              <a:buChar char="○"/>
            </a:pPr>
            <a:r>
              <a:rPr lang="en"/>
              <a:t>Span “reader” required for questions of all difficulty</a:t>
            </a:r>
            <a:endParaRPr/>
          </a:p>
          <a:p>
            <a:pPr indent="-342900" lvl="0" marL="457200" rtl="0" algn="l">
              <a:spcBef>
                <a:spcPts val="0"/>
              </a:spcBef>
              <a:spcAft>
                <a:spcPts val="0"/>
              </a:spcAft>
              <a:buSzPts val="1800"/>
              <a:buChar char="●"/>
            </a:pPr>
            <a:r>
              <a:rPr lang="en"/>
              <a:t>Phrase retrieval </a:t>
            </a:r>
            <a:r>
              <a:rPr lang="en" sz="1000"/>
              <a:t>(Lee et al.,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Work</a:t>
            </a:r>
            <a:endParaRPr/>
          </a:p>
        </p:txBody>
      </p:sp>
      <p:sp>
        <p:nvSpPr>
          <p:cNvPr id="244" name="Google Shape;244;p34"/>
          <p:cNvSpPr txBox="1"/>
          <p:nvPr>
            <p:ph idx="1" type="body"/>
          </p:nvPr>
        </p:nvSpPr>
        <p:spPr>
          <a:xfrm>
            <a:off x="471900" y="1796850"/>
            <a:ext cx="8222100" cy="3279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Retriever-reader paradigm</a:t>
            </a:r>
            <a:endParaRPr/>
          </a:p>
          <a:p>
            <a:pPr indent="-317500" lvl="1" marL="914400" rtl="0" algn="l">
              <a:spcBef>
                <a:spcPts val="0"/>
              </a:spcBef>
              <a:spcAft>
                <a:spcPts val="0"/>
              </a:spcAft>
              <a:buSzPts val="1400"/>
              <a:buChar char="○"/>
            </a:pPr>
            <a:r>
              <a:rPr lang="en"/>
              <a:t>Document / passage retrieval</a:t>
            </a:r>
            <a:endParaRPr/>
          </a:p>
          <a:p>
            <a:pPr indent="-317500" lvl="2" marL="1371600" rtl="0" algn="l">
              <a:spcBef>
                <a:spcPts val="0"/>
              </a:spcBef>
              <a:spcAft>
                <a:spcPts val="0"/>
              </a:spcAft>
              <a:buSzPts val="1400"/>
              <a:buChar char="■"/>
            </a:pPr>
            <a:r>
              <a:rPr lang="en"/>
              <a:t>Iterative dense retrieval </a:t>
            </a:r>
            <a:r>
              <a:rPr lang="en" sz="1000"/>
              <a:t>(Xiong et al., 2021; Zhao et al., 2021)</a:t>
            </a:r>
            <a:endParaRPr sz="1000"/>
          </a:p>
          <a:p>
            <a:pPr indent="-317500" lvl="1" marL="914400" rtl="0" algn="l">
              <a:spcBef>
                <a:spcPts val="0"/>
              </a:spcBef>
              <a:spcAft>
                <a:spcPts val="0"/>
              </a:spcAft>
              <a:buSzPts val="1400"/>
              <a:buChar char="○"/>
            </a:pPr>
            <a:r>
              <a:rPr lang="en"/>
              <a:t>A</a:t>
            </a:r>
            <a:r>
              <a:rPr lang="en"/>
              <a:t>nswer span extraction </a:t>
            </a:r>
            <a:r>
              <a:rPr lang="en">
                <a:solidFill>
                  <a:srgbClr val="CC0000"/>
                </a:solidFill>
              </a:rPr>
              <a:t>(expensive)</a:t>
            </a:r>
            <a:endParaRPr>
              <a:solidFill>
                <a:srgbClr val="CC0000"/>
              </a:solidFill>
            </a:endParaRPr>
          </a:p>
          <a:p>
            <a:pPr indent="-342900" lvl="0" marL="457200" rtl="0" algn="l">
              <a:spcBef>
                <a:spcPts val="0"/>
              </a:spcBef>
              <a:spcAft>
                <a:spcPts val="0"/>
              </a:spcAft>
              <a:buSzPts val="1800"/>
              <a:buChar char="●"/>
            </a:pPr>
            <a:r>
              <a:rPr lang="en"/>
              <a:t>Auxiliary information </a:t>
            </a:r>
            <a:r>
              <a:rPr lang="en" sz="1400">
                <a:solidFill>
                  <a:srgbClr val="CC0000"/>
                </a:solidFill>
              </a:rPr>
              <a:t>(strong assumptions)</a:t>
            </a:r>
            <a:endParaRPr sz="1400">
              <a:solidFill>
                <a:srgbClr val="CC0000"/>
              </a:solidFill>
            </a:endParaRPr>
          </a:p>
          <a:p>
            <a:pPr indent="-317500" lvl="1" marL="914400" rtl="0" algn="l">
              <a:spcBef>
                <a:spcPts val="0"/>
              </a:spcBef>
              <a:spcAft>
                <a:spcPts val="0"/>
              </a:spcAft>
              <a:buSzPts val="1400"/>
              <a:buChar char="○"/>
            </a:pPr>
            <a:r>
              <a:rPr lang="en"/>
              <a:t>Hyperlinks</a:t>
            </a:r>
            <a:endParaRPr/>
          </a:p>
          <a:p>
            <a:pPr indent="-317500" lvl="1" marL="914400" rtl="0" algn="l">
              <a:spcBef>
                <a:spcPts val="0"/>
              </a:spcBef>
              <a:spcAft>
                <a:spcPts val="0"/>
              </a:spcAft>
              <a:buSzPts val="1400"/>
              <a:buChar char="○"/>
            </a:pPr>
            <a:r>
              <a:rPr lang="en"/>
              <a:t>Document structure (section / sub-section hierarchy)</a:t>
            </a:r>
            <a:endParaRPr/>
          </a:p>
          <a:p>
            <a:pPr indent="-317500" lvl="1" marL="914400" rtl="0" algn="l">
              <a:spcBef>
                <a:spcPts val="0"/>
              </a:spcBef>
              <a:spcAft>
                <a:spcPts val="0"/>
              </a:spcAft>
              <a:buSzPts val="1400"/>
              <a:buChar char="○"/>
            </a:pPr>
            <a:r>
              <a:rPr lang="en"/>
              <a:t>Knowledge bases</a:t>
            </a:r>
            <a:endParaRPr/>
          </a:p>
          <a:p>
            <a:pPr indent="-342900" lvl="0" marL="457200" rtl="0" algn="l">
              <a:spcBef>
                <a:spcPts val="0"/>
              </a:spcBef>
              <a:spcAft>
                <a:spcPts val="0"/>
              </a:spcAft>
              <a:buSzPts val="1800"/>
              <a:buChar char="●"/>
            </a:pPr>
            <a:r>
              <a:rPr lang="en"/>
              <a:t>Non-adaptive</a:t>
            </a:r>
            <a:endParaRPr/>
          </a:p>
          <a:p>
            <a:pPr indent="-317500" lvl="1" marL="914400" rtl="0" algn="l">
              <a:spcBef>
                <a:spcPts val="0"/>
              </a:spcBef>
              <a:spcAft>
                <a:spcPts val="0"/>
              </a:spcAft>
              <a:buSzPts val="1400"/>
              <a:buChar char="○"/>
            </a:pPr>
            <a:r>
              <a:rPr lang="en"/>
              <a:t>Number of hops known </a:t>
            </a:r>
            <a:r>
              <a:rPr i="1" lang="en"/>
              <a:t>a priori </a:t>
            </a:r>
            <a:r>
              <a:rPr lang="en">
                <a:solidFill>
                  <a:srgbClr val="CC0000"/>
                </a:solidFill>
              </a:rPr>
              <a:t>(unrealistic)</a:t>
            </a:r>
            <a:endParaRPr/>
          </a:p>
          <a:p>
            <a:pPr indent="-317500" lvl="1" marL="914400" rtl="0" algn="l">
              <a:spcBef>
                <a:spcPts val="0"/>
              </a:spcBef>
              <a:spcAft>
                <a:spcPts val="0"/>
              </a:spcAft>
              <a:buSzPts val="1400"/>
              <a:buChar char="○"/>
            </a:pPr>
            <a:r>
              <a:rPr lang="en"/>
              <a:t>Span “reader” required for questions of all difficulty </a:t>
            </a:r>
            <a:r>
              <a:rPr lang="en">
                <a:solidFill>
                  <a:srgbClr val="CC0000"/>
                </a:solidFill>
              </a:rPr>
              <a:t>(redundancy)</a:t>
            </a:r>
            <a:endParaRPr>
              <a:solidFill>
                <a:srgbClr val="CC0000"/>
              </a:solidFill>
            </a:endParaRPr>
          </a:p>
          <a:p>
            <a:pPr indent="-342900" lvl="0" marL="457200" rtl="0" algn="l">
              <a:spcBef>
                <a:spcPts val="0"/>
              </a:spcBef>
              <a:spcAft>
                <a:spcPts val="0"/>
              </a:spcAft>
              <a:buSzPts val="1800"/>
              <a:buChar char="●"/>
            </a:pPr>
            <a:r>
              <a:rPr lang="en"/>
              <a:t>Phrase retrieval </a:t>
            </a:r>
            <a:r>
              <a:rPr lang="en" sz="1000"/>
              <a:t>(Lee et al., 2021) </a:t>
            </a:r>
            <a:r>
              <a:rPr lang="en" sz="1400">
                <a:solidFill>
                  <a:srgbClr val="CC0000"/>
                </a:solidFill>
              </a:rPr>
              <a:t>(single-hop)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Work</a:t>
            </a:r>
            <a:endParaRPr/>
          </a:p>
        </p:txBody>
      </p:sp>
      <p:sp>
        <p:nvSpPr>
          <p:cNvPr id="250" name="Google Shape;250;p35"/>
          <p:cNvSpPr txBox="1"/>
          <p:nvPr>
            <p:ph idx="1" type="body"/>
          </p:nvPr>
        </p:nvSpPr>
        <p:spPr>
          <a:xfrm>
            <a:off x="471900" y="1796850"/>
            <a:ext cx="8222100" cy="53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DensePhrases demo </a:t>
            </a:r>
            <a:r>
              <a:rPr lang="en" sz="1000"/>
              <a:t>(Lee et al., 2021; </a:t>
            </a:r>
            <a:r>
              <a:rPr lang="en" sz="1000" u="sng">
                <a:solidFill>
                  <a:schemeClr val="accent5"/>
                </a:solidFill>
                <a:hlinkClick r:id="rId3">
                  <a:extLst>
                    <a:ext uri="{A12FA001-AC4F-418D-AE19-62706E023703}">
                      <ahyp:hlinkClr val="tx"/>
                    </a:ext>
                  </a:extLst>
                </a:hlinkClick>
              </a:rPr>
              <a:t>http://densephrases.korea.ac.kr/</a:t>
            </a:r>
            <a:r>
              <a:rPr lang="en" sz="1000"/>
              <a:t>)</a:t>
            </a:r>
            <a:endParaRPr sz="1591"/>
          </a:p>
        </p:txBody>
      </p:sp>
      <p:graphicFrame>
        <p:nvGraphicFramePr>
          <p:cNvPr id="251" name="Google Shape;251;p35"/>
          <p:cNvGraphicFramePr/>
          <p:nvPr/>
        </p:nvGraphicFramePr>
        <p:xfrm>
          <a:off x="558075" y="2277030"/>
          <a:ext cx="3000000" cy="3000000"/>
        </p:xfrm>
        <a:graphic>
          <a:graphicData uri="http://schemas.openxmlformats.org/drawingml/2006/table">
            <a:tbl>
              <a:tblPr>
                <a:noFill/>
                <a:tableStyleId>{8F213B43-E796-4354-B1BF-F24F5B983EA3}</a:tableStyleId>
              </a:tblPr>
              <a:tblGrid>
                <a:gridCol w="2809775"/>
                <a:gridCol w="1202900"/>
                <a:gridCol w="2440175"/>
              </a:tblGrid>
              <a:tr h="241875">
                <a:tc>
                  <a:txBody>
                    <a:bodyPr/>
                    <a:lstStyle/>
                    <a:p>
                      <a:pPr indent="0" lvl="0" marL="0" rtl="0" algn="l">
                        <a:spcBef>
                          <a:spcPts val="0"/>
                        </a:spcBef>
                        <a:spcAft>
                          <a:spcPts val="0"/>
                        </a:spcAft>
                        <a:buNone/>
                      </a:pPr>
                      <a:r>
                        <a:rPr lang="en" sz="1200"/>
                        <a:t>Question</a:t>
                      </a:r>
                      <a:endParaRPr sz="1200"/>
                    </a:p>
                  </a:txBody>
                  <a:tcPr marT="91425" marB="91425" marR="91425" marL="91425"/>
                </a:tc>
                <a:tc>
                  <a:txBody>
                    <a:bodyPr/>
                    <a:lstStyle/>
                    <a:p>
                      <a:pPr indent="0" lvl="0" marL="0" rtl="0" algn="l">
                        <a:spcBef>
                          <a:spcPts val="0"/>
                        </a:spcBef>
                        <a:spcAft>
                          <a:spcPts val="0"/>
                        </a:spcAft>
                        <a:buNone/>
                      </a:pPr>
                      <a:r>
                        <a:rPr lang="en" sz="1200"/>
                        <a:t>Prediction</a:t>
                      </a:r>
                      <a:endParaRPr sz="1200"/>
                    </a:p>
                  </a:txBody>
                  <a:tcPr marT="91425" marB="91425" marR="91425" marL="91425"/>
                </a:tc>
                <a:tc>
                  <a:txBody>
                    <a:bodyPr/>
                    <a:lstStyle/>
                    <a:p>
                      <a:pPr indent="0" lvl="0" marL="0" rtl="0" algn="l">
                        <a:spcBef>
                          <a:spcPts val="0"/>
                        </a:spcBef>
                        <a:spcAft>
                          <a:spcPts val="0"/>
                        </a:spcAft>
                        <a:buNone/>
                      </a:pPr>
                      <a:r>
                        <a:rPr b="1" lang="en" sz="1200"/>
                        <a:t>Answer Document</a:t>
                      </a:r>
                      <a:endParaRPr b="1" sz="1200"/>
                    </a:p>
                  </a:txBody>
                  <a:tcPr marT="91425" marB="91425" marR="91425" marL="91425"/>
                </a:tc>
              </a:tr>
              <a:tr h="331200">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was the president of the USA in 1962?</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Apollo program</a:t>
                      </a:r>
                      <a:endParaRPr b="1" sz="1200"/>
                    </a:p>
                  </a:txBody>
                  <a:tcPr marT="91425" marB="91425" marR="91425" marL="91425"/>
                </a:tc>
              </a:tr>
              <a:tr h="331225">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was the prime minister of India in 1962?</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India–Nigeria relations</a:t>
                      </a:r>
                      <a:endParaRPr b="1" sz="1200"/>
                    </a:p>
                  </a:txBody>
                  <a:tcPr marT="91425" marB="91425" marR="91425" marL="91425"/>
                </a:tc>
              </a:tr>
              <a:tr h="331200">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is the chairman of Manchester United?</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Washington University in St. Louis</a:t>
                      </a:r>
                      <a:endParaRPr b="1" sz="12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Work</a:t>
            </a:r>
            <a:endParaRPr/>
          </a:p>
        </p:txBody>
      </p:sp>
      <p:sp>
        <p:nvSpPr>
          <p:cNvPr id="257" name="Google Shape;257;p36"/>
          <p:cNvSpPr txBox="1"/>
          <p:nvPr>
            <p:ph idx="1" type="body"/>
          </p:nvPr>
        </p:nvSpPr>
        <p:spPr>
          <a:xfrm>
            <a:off x="471900" y="1796850"/>
            <a:ext cx="8222100" cy="53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DensePhrases</a:t>
            </a:r>
            <a:r>
              <a:rPr lang="en"/>
              <a:t> demo </a:t>
            </a:r>
            <a:r>
              <a:rPr lang="en" sz="1000"/>
              <a:t>(Lee et al., 2021; </a:t>
            </a:r>
            <a:r>
              <a:rPr lang="en" sz="1000" u="sng">
                <a:solidFill>
                  <a:schemeClr val="accent5"/>
                </a:solidFill>
                <a:hlinkClick r:id="rId3">
                  <a:extLst>
                    <a:ext uri="{A12FA001-AC4F-418D-AE19-62706E023703}">
                      <ahyp:hlinkClr val="tx"/>
                    </a:ext>
                  </a:extLst>
                </a:hlinkClick>
              </a:rPr>
              <a:t>http://densephrases.korea.ac.kr/</a:t>
            </a:r>
            <a:r>
              <a:rPr lang="en" sz="1000"/>
              <a:t>)</a:t>
            </a:r>
            <a:endParaRPr sz="1591"/>
          </a:p>
        </p:txBody>
      </p:sp>
      <p:sp>
        <p:nvSpPr>
          <p:cNvPr id="258" name="Google Shape;258;p36"/>
          <p:cNvSpPr txBox="1"/>
          <p:nvPr/>
        </p:nvSpPr>
        <p:spPr>
          <a:xfrm>
            <a:off x="471900" y="3773400"/>
            <a:ext cx="8222100" cy="112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F1C232"/>
                </a:solidFill>
                <a:latin typeface="Roboto"/>
                <a:ea typeface="Roboto"/>
                <a:cs typeface="Roboto"/>
                <a:sym typeface="Roboto"/>
              </a:rPr>
              <a:t>Observations:</a:t>
            </a:r>
            <a:endParaRPr sz="1800">
              <a:solidFill>
                <a:srgbClr val="F1C232"/>
              </a:solidFill>
              <a:latin typeface="Roboto"/>
              <a:ea typeface="Roboto"/>
              <a:cs typeface="Roboto"/>
              <a:sym typeface="Roboto"/>
            </a:endParaRPr>
          </a:p>
          <a:p>
            <a:pPr indent="-317500" lvl="0" marL="457200" rtl="0" algn="l">
              <a:lnSpc>
                <a:spcPct val="115000"/>
              </a:lnSpc>
              <a:spcBef>
                <a:spcPts val="1200"/>
              </a:spcBef>
              <a:spcAft>
                <a:spcPts val="0"/>
              </a:spcAft>
              <a:buClr>
                <a:schemeClr val="lt2"/>
              </a:buClr>
              <a:buSzPts val="1400"/>
              <a:buFont typeface="Roboto"/>
              <a:buChar char="●"/>
            </a:pPr>
            <a:r>
              <a:rPr b="1" lang="en">
                <a:solidFill>
                  <a:schemeClr val="lt2"/>
                </a:solidFill>
                <a:latin typeface="Roboto"/>
                <a:ea typeface="Roboto"/>
                <a:cs typeface="Roboto"/>
                <a:sym typeface="Roboto"/>
              </a:rPr>
              <a:t>Multiple contexts:</a:t>
            </a:r>
            <a:r>
              <a:rPr lang="en">
                <a:solidFill>
                  <a:schemeClr val="lt2"/>
                </a:solidFill>
                <a:latin typeface="Roboto"/>
                <a:ea typeface="Roboto"/>
                <a:cs typeface="Roboto"/>
                <a:sym typeface="Roboto"/>
              </a:rPr>
              <a:t> Answer can be mentioned in multiple documents / passages</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b="1" lang="en">
                <a:solidFill>
                  <a:schemeClr val="lt2"/>
                </a:solidFill>
                <a:latin typeface="Roboto"/>
                <a:ea typeface="Roboto"/>
                <a:cs typeface="Roboto"/>
                <a:sym typeface="Roboto"/>
              </a:rPr>
              <a:t>Multiple evidence paths:</a:t>
            </a:r>
            <a:r>
              <a:rPr lang="en">
                <a:solidFill>
                  <a:schemeClr val="lt2"/>
                </a:solidFill>
                <a:latin typeface="Roboto"/>
                <a:ea typeface="Roboto"/>
                <a:cs typeface="Roboto"/>
                <a:sym typeface="Roboto"/>
              </a:rPr>
              <a:t> Several valid hops might exist to reach the final answer</a:t>
            </a:r>
            <a:endParaRPr>
              <a:solidFill>
                <a:schemeClr val="lt2"/>
              </a:solidFill>
              <a:latin typeface="Roboto"/>
              <a:ea typeface="Roboto"/>
              <a:cs typeface="Roboto"/>
              <a:sym typeface="Roboto"/>
            </a:endParaRPr>
          </a:p>
        </p:txBody>
      </p:sp>
      <p:graphicFrame>
        <p:nvGraphicFramePr>
          <p:cNvPr id="259" name="Google Shape;259;p36"/>
          <p:cNvGraphicFramePr/>
          <p:nvPr/>
        </p:nvGraphicFramePr>
        <p:xfrm>
          <a:off x="558075" y="2277030"/>
          <a:ext cx="3000000" cy="3000000"/>
        </p:xfrm>
        <a:graphic>
          <a:graphicData uri="http://schemas.openxmlformats.org/drawingml/2006/table">
            <a:tbl>
              <a:tblPr>
                <a:noFill/>
                <a:tableStyleId>{8F213B43-E796-4354-B1BF-F24F5B983EA3}</a:tableStyleId>
              </a:tblPr>
              <a:tblGrid>
                <a:gridCol w="2809775"/>
                <a:gridCol w="1202900"/>
                <a:gridCol w="2440175"/>
              </a:tblGrid>
              <a:tr h="241875">
                <a:tc>
                  <a:txBody>
                    <a:bodyPr/>
                    <a:lstStyle/>
                    <a:p>
                      <a:pPr indent="0" lvl="0" marL="0" rtl="0" algn="l">
                        <a:spcBef>
                          <a:spcPts val="0"/>
                        </a:spcBef>
                        <a:spcAft>
                          <a:spcPts val="0"/>
                        </a:spcAft>
                        <a:buNone/>
                      </a:pPr>
                      <a:r>
                        <a:rPr lang="en" sz="1200"/>
                        <a:t>Question</a:t>
                      </a:r>
                      <a:endParaRPr sz="1200"/>
                    </a:p>
                  </a:txBody>
                  <a:tcPr marT="91425" marB="91425" marR="91425" marL="91425"/>
                </a:tc>
                <a:tc>
                  <a:txBody>
                    <a:bodyPr/>
                    <a:lstStyle/>
                    <a:p>
                      <a:pPr indent="0" lvl="0" marL="0" rtl="0" algn="l">
                        <a:spcBef>
                          <a:spcPts val="0"/>
                        </a:spcBef>
                        <a:spcAft>
                          <a:spcPts val="0"/>
                        </a:spcAft>
                        <a:buNone/>
                      </a:pPr>
                      <a:r>
                        <a:rPr lang="en" sz="1200"/>
                        <a:t>Prediction</a:t>
                      </a:r>
                      <a:endParaRPr sz="1200"/>
                    </a:p>
                  </a:txBody>
                  <a:tcPr marT="91425" marB="91425" marR="91425" marL="91425"/>
                </a:tc>
                <a:tc>
                  <a:txBody>
                    <a:bodyPr/>
                    <a:lstStyle/>
                    <a:p>
                      <a:pPr indent="0" lvl="0" marL="0" rtl="0" algn="l">
                        <a:spcBef>
                          <a:spcPts val="0"/>
                        </a:spcBef>
                        <a:spcAft>
                          <a:spcPts val="0"/>
                        </a:spcAft>
                        <a:buNone/>
                      </a:pPr>
                      <a:r>
                        <a:rPr b="1" lang="en" sz="1200"/>
                        <a:t>Answer Document</a:t>
                      </a:r>
                      <a:endParaRPr b="1" sz="1200"/>
                    </a:p>
                  </a:txBody>
                  <a:tcPr marT="91425" marB="91425" marR="91425" marL="91425"/>
                </a:tc>
              </a:tr>
              <a:tr h="331200">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was the president of the USA in 1962?</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Apollo program</a:t>
                      </a:r>
                      <a:endParaRPr b="1" sz="1200"/>
                    </a:p>
                  </a:txBody>
                  <a:tcPr marT="91425" marB="91425" marR="91425" marL="91425"/>
                </a:tc>
              </a:tr>
              <a:tr h="331225">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was the prime minister of India in 1962?</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India–Nigeria relations</a:t>
                      </a:r>
                      <a:endParaRPr b="1" sz="1200"/>
                    </a:p>
                  </a:txBody>
                  <a:tcPr marT="91425" marB="91425" marR="91425" marL="91425"/>
                </a:tc>
              </a:tr>
              <a:tr h="331200">
                <a:tc>
                  <a:txBody>
                    <a:bodyPr/>
                    <a:lstStyle/>
                    <a:p>
                      <a:pPr indent="0" lvl="0" marL="0" rtl="0" algn="l">
                        <a:lnSpc>
                          <a:spcPct val="115000"/>
                        </a:lnSpc>
                        <a:spcBef>
                          <a:spcPts val="0"/>
                        </a:spcBef>
                        <a:spcAft>
                          <a:spcPts val="1200"/>
                        </a:spcAft>
                        <a:buNone/>
                      </a:pPr>
                      <a:r>
                        <a:rPr lang="en" sz="991">
                          <a:solidFill>
                            <a:schemeClr val="lt2"/>
                          </a:solidFill>
                          <a:latin typeface="Roboto"/>
                          <a:ea typeface="Roboto"/>
                          <a:cs typeface="Roboto"/>
                          <a:sym typeface="Roboto"/>
                        </a:rPr>
                        <a:t>Who is the chairman of Manchester United?</a:t>
                      </a:r>
                      <a:endParaRPr sz="1200"/>
                    </a:p>
                  </a:txBody>
                  <a:tcPr marT="91425" marB="91425" marR="91425" marL="91425"/>
                </a:tc>
                <a:tc>
                  <a:txBody>
                    <a:bodyPr/>
                    <a:lstStyle/>
                    <a:p>
                      <a:pPr indent="0" lvl="0" marL="0" rtl="0" algn="l">
                        <a:lnSpc>
                          <a:spcPct val="115000"/>
                        </a:lnSpc>
                        <a:spcBef>
                          <a:spcPts val="0"/>
                        </a:spcBef>
                        <a:spcAft>
                          <a:spcPts val="1200"/>
                        </a:spcAft>
                        <a:buNone/>
                      </a:pPr>
                      <a:r>
                        <a:rPr lang="en" sz="991">
                          <a:solidFill>
                            <a:schemeClr val="accent2"/>
                          </a:solidFill>
                          <a:latin typeface="Roboto"/>
                          <a:ea typeface="Roboto"/>
                          <a:cs typeface="Roboto"/>
                          <a:sym typeface="Roboto"/>
                        </a:rPr>
                        <a:t>Correct prediction</a:t>
                      </a:r>
                      <a:endParaRPr sz="1200"/>
                    </a:p>
                  </a:txBody>
                  <a:tcPr marT="91425" marB="91425" marR="91425" marL="91425"/>
                </a:tc>
                <a:tc>
                  <a:txBody>
                    <a:bodyPr/>
                    <a:lstStyle/>
                    <a:p>
                      <a:pPr indent="0" lvl="0" marL="0" rtl="0" algn="l">
                        <a:lnSpc>
                          <a:spcPct val="115000"/>
                        </a:lnSpc>
                        <a:spcBef>
                          <a:spcPts val="0"/>
                        </a:spcBef>
                        <a:spcAft>
                          <a:spcPts val="1200"/>
                        </a:spcAft>
                        <a:buNone/>
                      </a:pPr>
                      <a:r>
                        <a:rPr b="1" lang="en" sz="991">
                          <a:solidFill>
                            <a:srgbClr val="CC0000"/>
                          </a:solidFill>
                          <a:latin typeface="Roboto"/>
                          <a:ea typeface="Roboto"/>
                          <a:cs typeface="Roboto"/>
                          <a:sym typeface="Roboto"/>
                        </a:rPr>
                        <a:t>Washington University in St. Louis</a:t>
                      </a:r>
                      <a:endParaRPr b="1" sz="12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265" name="Google Shape;265;p37"/>
          <p:cNvSpPr txBox="1"/>
          <p:nvPr>
            <p:ph idx="1" type="body"/>
          </p:nvPr>
        </p:nvSpPr>
        <p:spPr>
          <a:xfrm>
            <a:off x="471900" y="1919075"/>
            <a:ext cx="8222100" cy="13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What granularity of evidence retrieval (</a:t>
            </a:r>
            <a:r>
              <a:rPr lang="en" sz="2300">
                <a:solidFill>
                  <a:srgbClr val="CC0000"/>
                </a:solidFill>
              </a:rPr>
              <a:t>document</a:t>
            </a:r>
            <a:r>
              <a:rPr lang="en" sz="2300"/>
              <a:t> / </a:t>
            </a:r>
            <a:r>
              <a:rPr lang="en" sz="2300">
                <a:solidFill>
                  <a:srgbClr val="F1C232"/>
                </a:solidFill>
              </a:rPr>
              <a:t>passage</a:t>
            </a:r>
            <a:r>
              <a:rPr lang="en" sz="2300"/>
              <a:t> / </a:t>
            </a:r>
            <a:r>
              <a:rPr lang="en" sz="2300">
                <a:solidFill>
                  <a:schemeClr val="accent2"/>
                </a:solidFill>
              </a:rPr>
              <a:t>phrase</a:t>
            </a:r>
            <a:r>
              <a:rPr lang="en" sz="2300"/>
              <a:t>) is sufficient in order to compute a valid evidence chain?</a:t>
            </a:r>
            <a:endParaRPr sz="1883"/>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271" name="Google Shape;271;p38"/>
          <p:cNvSpPr txBox="1"/>
          <p:nvPr>
            <p:ph idx="1" type="body"/>
          </p:nvPr>
        </p:nvSpPr>
        <p:spPr>
          <a:xfrm>
            <a:off x="471900" y="1919075"/>
            <a:ext cx="8222100" cy="13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a:t>
            </a:r>
            <a:r>
              <a:rPr lang="en" sz="2300"/>
              <a:t>hat granularity of evidence retrieval (</a:t>
            </a:r>
            <a:r>
              <a:rPr lang="en" sz="2300">
                <a:solidFill>
                  <a:srgbClr val="CC0000"/>
                </a:solidFill>
              </a:rPr>
              <a:t>document</a:t>
            </a:r>
            <a:r>
              <a:rPr lang="en" sz="2300"/>
              <a:t> / </a:t>
            </a:r>
            <a:r>
              <a:rPr lang="en" sz="2300">
                <a:solidFill>
                  <a:srgbClr val="F1C232"/>
                </a:solidFill>
              </a:rPr>
              <a:t>passage</a:t>
            </a:r>
            <a:r>
              <a:rPr lang="en" sz="2300"/>
              <a:t> / </a:t>
            </a:r>
            <a:r>
              <a:rPr lang="en" sz="2300">
                <a:solidFill>
                  <a:schemeClr val="accent2"/>
                </a:solidFill>
              </a:rPr>
              <a:t>phrase</a:t>
            </a:r>
            <a:r>
              <a:rPr lang="en" sz="2300"/>
              <a:t>) is sufficient in order to compute a valid evidence chain?</a:t>
            </a:r>
            <a:endParaRPr sz="1883"/>
          </a:p>
        </p:txBody>
      </p:sp>
      <p:sp>
        <p:nvSpPr>
          <p:cNvPr id="272" name="Google Shape;272;p38"/>
          <p:cNvSpPr txBox="1"/>
          <p:nvPr/>
        </p:nvSpPr>
        <p:spPr>
          <a:xfrm>
            <a:off x="472050" y="3593700"/>
            <a:ext cx="8222100" cy="11013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2"/>
                </a:solidFill>
                <a:latin typeface="Roboto"/>
                <a:ea typeface="Roboto"/>
                <a:cs typeface="Roboto"/>
                <a:sym typeface="Roboto"/>
              </a:rPr>
              <a:t>Hypothesis</a:t>
            </a:r>
            <a:endParaRPr sz="1700">
              <a:solidFill>
                <a:schemeClr val="accent2"/>
              </a:solidFill>
              <a:latin typeface="Roboto"/>
              <a:ea typeface="Roboto"/>
              <a:cs typeface="Roboto"/>
              <a:sym typeface="Roboto"/>
            </a:endParaRPr>
          </a:p>
          <a:p>
            <a:pPr indent="0" lvl="0" marL="0" rtl="0" algn="l">
              <a:lnSpc>
                <a:spcPct val="115000"/>
              </a:lnSpc>
              <a:spcBef>
                <a:spcPts val="0"/>
              </a:spcBef>
              <a:spcAft>
                <a:spcPts val="1200"/>
              </a:spcAft>
              <a:buNone/>
            </a:pPr>
            <a:r>
              <a:rPr lang="en" sz="1700">
                <a:solidFill>
                  <a:schemeClr val="lt2"/>
                </a:solidFill>
                <a:latin typeface="Roboto"/>
                <a:ea typeface="Roboto"/>
                <a:cs typeface="Roboto"/>
                <a:sym typeface="Roboto"/>
              </a:rPr>
              <a:t>Phrase-level evidence retrieval provides sufficient signal to compute valid evidence chains for multi-hop question-answering, thus obviating passage retrieval &amp; reading.</a:t>
            </a:r>
            <a:endParaRPr sz="17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Approach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Approach</a:t>
            </a:r>
            <a:endParaRPr/>
          </a:p>
        </p:txBody>
      </p:sp>
      <p:sp>
        <p:nvSpPr>
          <p:cNvPr id="283" name="Google Shape;283;p40"/>
          <p:cNvSpPr txBox="1"/>
          <p:nvPr>
            <p:ph idx="1" type="body"/>
          </p:nvPr>
        </p:nvSpPr>
        <p:spPr>
          <a:xfrm>
            <a:off x="237000" y="1825250"/>
            <a:ext cx="8670000" cy="4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a:t>
            </a:r>
            <a:r>
              <a:rPr b="1" lang="en" u="sng">
                <a:solidFill>
                  <a:schemeClr val="accent2"/>
                </a:solidFill>
              </a:rPr>
              <a:t>iterative dense retrieval</a:t>
            </a:r>
            <a:r>
              <a:rPr lang="en"/>
              <a:t> to perform end-to-end multi-hop QA </a:t>
            </a:r>
            <a:r>
              <a:rPr b="1" lang="en" u="sng">
                <a:solidFill>
                  <a:schemeClr val="accent2"/>
                </a:solidFill>
              </a:rPr>
              <a:t>with phrases only</a:t>
            </a:r>
            <a:r>
              <a:rPr lang="en"/>
              <a:t>.</a:t>
            </a:r>
            <a:endParaRPr sz="1700"/>
          </a:p>
        </p:txBody>
      </p:sp>
      <p:sp>
        <p:nvSpPr>
          <p:cNvPr id="284" name="Google Shape;284;p40"/>
          <p:cNvSpPr txBox="1"/>
          <p:nvPr/>
        </p:nvSpPr>
        <p:spPr>
          <a:xfrm>
            <a:off x="314450" y="2323100"/>
            <a:ext cx="8379600" cy="2690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2"/>
              </a:buClr>
              <a:buSzPts val="1100"/>
              <a:buFont typeface="Roboto"/>
              <a:buChar char="●"/>
            </a:pPr>
            <a:r>
              <a:rPr b="1" lang="en" sz="1100">
                <a:solidFill>
                  <a:schemeClr val="lt2"/>
                </a:solidFill>
                <a:latin typeface="Roboto"/>
                <a:ea typeface="Roboto"/>
                <a:cs typeface="Roboto"/>
                <a:sym typeface="Roboto"/>
              </a:rPr>
              <a:t>Pre-training:</a:t>
            </a:r>
            <a:r>
              <a:rPr lang="en" sz="1100">
                <a:solidFill>
                  <a:schemeClr val="lt2"/>
                </a:solidFill>
                <a:latin typeface="Roboto"/>
                <a:ea typeface="Roboto"/>
                <a:cs typeface="Roboto"/>
                <a:sym typeface="Roboto"/>
              </a:rPr>
              <a:t> Compute </a:t>
            </a:r>
            <a:r>
              <a:rPr lang="en" sz="1100">
                <a:solidFill>
                  <a:srgbClr val="CC0000"/>
                </a:solidFill>
                <a:latin typeface="Roboto"/>
                <a:ea typeface="Roboto"/>
                <a:cs typeface="Roboto"/>
                <a:sym typeface="Roboto"/>
              </a:rPr>
              <a:t>phrase embeddings</a:t>
            </a:r>
            <a:r>
              <a:rPr lang="en" sz="1100">
                <a:solidFill>
                  <a:schemeClr val="lt2"/>
                </a:solidFill>
                <a:latin typeface="Roboto"/>
                <a:ea typeface="Roboto"/>
                <a:cs typeface="Roboto"/>
                <a:sym typeface="Roboto"/>
              </a:rPr>
              <a:t> offline</a:t>
            </a:r>
            <a:endParaRPr sz="1100">
              <a:solidFill>
                <a:schemeClr val="lt2"/>
              </a:solidFill>
              <a:latin typeface="Roboto"/>
              <a:ea typeface="Roboto"/>
              <a:cs typeface="Roboto"/>
              <a:sym typeface="Roboto"/>
            </a:endParaRPr>
          </a:p>
          <a:p>
            <a:pPr indent="-298450" lvl="0" marL="457200" rtl="0" algn="l">
              <a:lnSpc>
                <a:spcPct val="115000"/>
              </a:lnSpc>
              <a:spcBef>
                <a:spcPts val="0"/>
              </a:spcBef>
              <a:spcAft>
                <a:spcPts val="0"/>
              </a:spcAft>
              <a:buClr>
                <a:schemeClr val="lt2"/>
              </a:buClr>
              <a:buSzPts val="1100"/>
              <a:buFont typeface="Roboto"/>
              <a:buChar char="●"/>
            </a:pPr>
            <a:r>
              <a:rPr b="1" lang="en" sz="1100">
                <a:solidFill>
                  <a:schemeClr val="lt2"/>
                </a:solidFill>
                <a:latin typeface="Roboto"/>
                <a:ea typeface="Roboto"/>
                <a:cs typeface="Roboto"/>
                <a:sym typeface="Roboto"/>
              </a:rPr>
              <a:t>Inference:</a:t>
            </a:r>
            <a:endParaRPr b="1"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Generate question embedding and use </a:t>
            </a:r>
            <a:r>
              <a:rPr lang="en" sz="1100">
                <a:solidFill>
                  <a:srgbClr val="F1C232"/>
                </a:solidFill>
                <a:latin typeface="Roboto"/>
                <a:ea typeface="Roboto"/>
                <a:cs typeface="Roboto"/>
                <a:sym typeface="Roboto"/>
              </a:rPr>
              <a:t>MIPS to find top-K phrases</a:t>
            </a:r>
            <a:r>
              <a:rPr lang="en" sz="1100">
                <a:solidFill>
                  <a:schemeClr val="lt2"/>
                </a:solidFill>
                <a:latin typeface="Roboto"/>
                <a:ea typeface="Roboto"/>
                <a:cs typeface="Roboto"/>
                <a:sym typeface="Roboto"/>
              </a:rPr>
              <a:t> as candidate answers / evidence</a:t>
            </a:r>
            <a:endParaRPr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Use an </a:t>
            </a:r>
            <a:r>
              <a:rPr lang="en" sz="1100">
                <a:solidFill>
                  <a:schemeClr val="dk1"/>
                </a:solidFill>
                <a:latin typeface="Roboto"/>
                <a:ea typeface="Roboto"/>
                <a:cs typeface="Roboto"/>
                <a:sym typeface="Roboto"/>
              </a:rPr>
              <a:t>adaptivity module</a:t>
            </a:r>
            <a:r>
              <a:rPr lang="en" sz="1100">
                <a:solidFill>
                  <a:schemeClr val="lt2"/>
                </a:solidFill>
                <a:latin typeface="Roboto"/>
                <a:ea typeface="Roboto"/>
                <a:cs typeface="Roboto"/>
                <a:sym typeface="Roboto"/>
              </a:rPr>
              <a:t> to determine if the answer is found</a:t>
            </a:r>
            <a:endParaRPr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If </a:t>
            </a:r>
            <a:r>
              <a:rPr b="1" lang="en" sz="1100">
                <a:solidFill>
                  <a:schemeClr val="lt2"/>
                </a:solidFill>
                <a:latin typeface="Roboto"/>
                <a:ea typeface="Roboto"/>
                <a:cs typeface="Roboto"/>
                <a:sym typeface="Roboto"/>
              </a:rPr>
              <a:t>NOT FOUND</a:t>
            </a:r>
            <a:r>
              <a:rPr lang="en" sz="1100">
                <a:solidFill>
                  <a:schemeClr val="lt2"/>
                </a:solidFill>
                <a:latin typeface="Roboto"/>
                <a:ea typeface="Roboto"/>
                <a:cs typeface="Roboto"/>
                <a:sym typeface="Roboto"/>
              </a:rPr>
              <a:t>: perform next-hop phrase retrieval by </a:t>
            </a:r>
            <a:r>
              <a:rPr lang="en" sz="1100">
                <a:solidFill>
                  <a:schemeClr val="accent2"/>
                </a:solidFill>
                <a:latin typeface="Roboto"/>
                <a:ea typeface="Roboto"/>
                <a:cs typeface="Roboto"/>
                <a:sym typeface="Roboto"/>
              </a:rPr>
              <a:t>appending the question with evidence tokens</a:t>
            </a:r>
            <a:endParaRPr sz="11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Terminate after a predefined hop-limit is reached</a:t>
            </a:r>
            <a:endParaRPr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Pick the highest-scoring phrase as the final answer</a:t>
            </a:r>
            <a:endParaRPr sz="1100">
              <a:solidFill>
                <a:schemeClr val="lt2"/>
              </a:solidFill>
              <a:latin typeface="Roboto"/>
              <a:ea typeface="Roboto"/>
              <a:cs typeface="Roboto"/>
              <a:sym typeface="Roboto"/>
            </a:endParaRPr>
          </a:p>
          <a:p>
            <a:pPr indent="-298450" lvl="2" marL="13716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“Reader” not required since each phrase is a candidate answer</a:t>
            </a:r>
            <a:endParaRPr sz="1100">
              <a:solidFill>
                <a:schemeClr val="lt2"/>
              </a:solidFill>
              <a:latin typeface="Roboto"/>
              <a:ea typeface="Roboto"/>
              <a:cs typeface="Roboto"/>
              <a:sym typeface="Roboto"/>
            </a:endParaRPr>
          </a:p>
          <a:p>
            <a:pPr indent="-298450" lvl="0" marL="457200" rtl="0" algn="l">
              <a:lnSpc>
                <a:spcPct val="115000"/>
              </a:lnSpc>
              <a:spcBef>
                <a:spcPts val="0"/>
              </a:spcBef>
              <a:spcAft>
                <a:spcPts val="0"/>
              </a:spcAft>
              <a:buClr>
                <a:schemeClr val="lt2"/>
              </a:buClr>
              <a:buSzPts val="1100"/>
              <a:buFont typeface="Roboto"/>
              <a:buChar char="●"/>
            </a:pPr>
            <a:r>
              <a:rPr b="1" lang="en" sz="1100">
                <a:solidFill>
                  <a:schemeClr val="lt2"/>
                </a:solidFill>
                <a:latin typeface="Roboto"/>
                <a:ea typeface="Roboto"/>
                <a:cs typeface="Roboto"/>
                <a:sym typeface="Roboto"/>
              </a:rPr>
              <a:t>Training:</a:t>
            </a:r>
            <a:endParaRPr b="1"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Extract intermediate evidence phrases as positive training examples for multi-hop training</a:t>
            </a:r>
            <a:endParaRPr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rgbClr val="CC0000"/>
                </a:solidFill>
                <a:latin typeface="Roboto"/>
                <a:ea typeface="Roboto"/>
                <a:cs typeface="Roboto"/>
                <a:sym typeface="Roboto"/>
              </a:rPr>
              <a:t>Fine-tune query encoder</a:t>
            </a:r>
            <a:r>
              <a:rPr lang="en" sz="1100">
                <a:solidFill>
                  <a:schemeClr val="lt2"/>
                </a:solidFill>
                <a:latin typeface="Roboto"/>
                <a:ea typeface="Roboto"/>
                <a:cs typeface="Roboto"/>
                <a:sym typeface="Roboto"/>
              </a:rPr>
              <a:t> with single and multi-hop examples to maximize gold answer/evidence probability using different negative sampling strategies</a:t>
            </a:r>
            <a:endParaRPr sz="1100">
              <a:solidFill>
                <a:schemeClr val="lt2"/>
              </a:solidFill>
              <a:latin typeface="Roboto"/>
              <a:ea typeface="Roboto"/>
              <a:cs typeface="Roboto"/>
              <a:sym typeface="Roboto"/>
            </a:endParaRPr>
          </a:p>
          <a:p>
            <a:pPr indent="-298450" lvl="1" marL="914400" rtl="0" algn="l">
              <a:lnSpc>
                <a:spcPct val="115000"/>
              </a:lnSpc>
              <a:spcBef>
                <a:spcPts val="0"/>
              </a:spcBef>
              <a:spcAft>
                <a:spcPts val="0"/>
              </a:spcAft>
              <a:buClr>
                <a:schemeClr val="lt2"/>
              </a:buClr>
              <a:buSzPts val="1100"/>
              <a:buFont typeface="Roboto"/>
              <a:buChar char="○"/>
            </a:pPr>
            <a:r>
              <a:rPr lang="en" sz="1100">
                <a:solidFill>
                  <a:schemeClr val="dk1"/>
                </a:solidFill>
                <a:latin typeface="Roboto"/>
                <a:ea typeface="Roboto"/>
                <a:cs typeface="Roboto"/>
                <a:sym typeface="Roboto"/>
              </a:rPr>
              <a:t>Jointly train the adaptivity module (classification layer)</a:t>
            </a:r>
            <a:r>
              <a:rPr lang="en" sz="1100">
                <a:solidFill>
                  <a:schemeClr val="lt2"/>
                </a:solidFill>
                <a:latin typeface="Roboto"/>
                <a:ea typeface="Roboto"/>
                <a:cs typeface="Roboto"/>
                <a:sym typeface="Roboto"/>
              </a:rPr>
              <a:t> to predict if more hops are required or not</a:t>
            </a:r>
            <a:endParaRPr sz="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Approach</a:t>
            </a:r>
            <a:endParaRPr/>
          </a:p>
        </p:txBody>
      </p:sp>
      <p:sp>
        <p:nvSpPr>
          <p:cNvPr id="290" name="Google Shape;290;p41"/>
          <p:cNvSpPr txBox="1"/>
          <p:nvPr>
            <p:ph idx="1" type="body"/>
          </p:nvPr>
        </p:nvSpPr>
        <p:spPr>
          <a:xfrm>
            <a:off x="237000" y="2053850"/>
            <a:ext cx="86700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a:t>
            </a:r>
            <a:r>
              <a:rPr b="1" lang="en" u="sng">
                <a:solidFill>
                  <a:schemeClr val="accent2"/>
                </a:solidFill>
              </a:rPr>
              <a:t>iterative dense retrieval</a:t>
            </a:r>
            <a:r>
              <a:rPr lang="en"/>
              <a:t> to perform end-to-end multi-hop QA </a:t>
            </a:r>
            <a:r>
              <a:rPr b="1" lang="en" u="sng">
                <a:solidFill>
                  <a:schemeClr val="accent2"/>
                </a:solidFill>
              </a:rPr>
              <a:t>with phrases only</a:t>
            </a:r>
            <a:r>
              <a:rPr lang="en"/>
              <a:t>.</a:t>
            </a:r>
            <a:br>
              <a:rPr lang="en"/>
            </a:br>
            <a:endParaRPr/>
          </a:p>
          <a:p>
            <a:pPr indent="-336550" lvl="0" marL="457200" rtl="0" algn="l">
              <a:spcBef>
                <a:spcPts val="1200"/>
              </a:spcBef>
              <a:spcAft>
                <a:spcPts val="0"/>
              </a:spcAft>
              <a:buSzPts val="1700"/>
              <a:buChar char="●"/>
            </a:pPr>
            <a:r>
              <a:rPr lang="en" sz="1700"/>
              <a:t>For simple questions, use fast </a:t>
            </a:r>
            <a:r>
              <a:rPr lang="en" sz="1700">
                <a:solidFill>
                  <a:srgbClr val="CC0000"/>
                </a:solidFill>
              </a:rPr>
              <a:t>MIPS</a:t>
            </a:r>
            <a:r>
              <a:rPr lang="en" sz="1700"/>
              <a:t> to find the answer phrase directly.</a:t>
            </a:r>
            <a:endParaRPr sz="1700"/>
          </a:p>
          <a:p>
            <a:pPr indent="-336550" lvl="0" marL="457200" rtl="0" algn="l">
              <a:spcBef>
                <a:spcPts val="0"/>
              </a:spcBef>
              <a:spcAft>
                <a:spcPts val="0"/>
              </a:spcAft>
              <a:buSzPts val="1700"/>
              <a:buChar char="●"/>
            </a:pPr>
            <a:r>
              <a:rPr lang="en" sz="1700"/>
              <a:t>For complex questions, use an </a:t>
            </a:r>
            <a:r>
              <a:rPr lang="en" sz="1700">
                <a:solidFill>
                  <a:srgbClr val="F1C232"/>
                </a:solidFill>
              </a:rPr>
              <a:t>iterative evidence retrieval</a:t>
            </a:r>
            <a:r>
              <a:rPr lang="en" sz="1700"/>
              <a:t> and </a:t>
            </a:r>
            <a:r>
              <a:rPr lang="en" sz="1700">
                <a:solidFill>
                  <a:schemeClr val="dk1"/>
                </a:solidFill>
              </a:rPr>
              <a:t>question-update procedure</a:t>
            </a:r>
            <a:r>
              <a:rPr lang="en" sz="1700"/>
              <a:t> to predict an evidence chain with the last evidence phrase as the answer.</a:t>
            </a:r>
            <a:endParaRPr sz="1700"/>
          </a:p>
          <a:p>
            <a:pPr indent="-336550" lvl="0" marL="457200" rtl="0" algn="l">
              <a:spcBef>
                <a:spcPts val="0"/>
              </a:spcBef>
              <a:spcAft>
                <a:spcPts val="0"/>
              </a:spcAft>
              <a:buSzPts val="1700"/>
              <a:buChar char="●"/>
            </a:pPr>
            <a:r>
              <a:rPr lang="en" sz="1700"/>
              <a:t>At each evidence retrieval step, use a </a:t>
            </a:r>
            <a:r>
              <a:rPr lang="en" sz="1700">
                <a:solidFill>
                  <a:srgbClr val="CC0000"/>
                </a:solidFill>
              </a:rPr>
              <a:t>classification procedure for adaptivity</a:t>
            </a:r>
            <a:r>
              <a:rPr lang="en" sz="1700"/>
              <a:t> to determine whether more hops are required to answer the question or not.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152400" y="152400"/>
            <a:ext cx="6956623" cy="483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p:nvPr/>
        </p:nvSpPr>
        <p:spPr>
          <a:xfrm>
            <a:off x="177050" y="1761100"/>
            <a:ext cx="4165200" cy="1002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Approach</a:t>
            </a:r>
            <a:endParaRPr/>
          </a:p>
        </p:txBody>
      </p:sp>
      <p:sp>
        <p:nvSpPr>
          <p:cNvPr id="297" name="Google Shape;297;p42"/>
          <p:cNvSpPr/>
          <p:nvPr/>
        </p:nvSpPr>
        <p:spPr>
          <a:xfrm>
            <a:off x="298150" y="1910175"/>
            <a:ext cx="1183500" cy="7677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437950" y="2032425"/>
            <a:ext cx="903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Wikipedia Corpus</a:t>
            </a:r>
            <a:endParaRPr sz="1100">
              <a:latin typeface="Roboto"/>
              <a:ea typeface="Roboto"/>
              <a:cs typeface="Roboto"/>
              <a:sym typeface="Roboto"/>
            </a:endParaRPr>
          </a:p>
        </p:txBody>
      </p:sp>
      <p:sp>
        <p:nvSpPr>
          <p:cNvPr id="299" name="Google Shape;299;p42"/>
          <p:cNvSpPr/>
          <p:nvPr/>
        </p:nvSpPr>
        <p:spPr>
          <a:xfrm>
            <a:off x="1723825" y="2214825"/>
            <a:ext cx="1388400" cy="158400"/>
          </a:xfrm>
          <a:prstGeom prst="stripedRightArrow">
            <a:avLst>
              <a:gd fmla="val 50000" name="adj1"/>
              <a:gd fmla="val 50000" name="adj2"/>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a:off x="3391725" y="1994050"/>
            <a:ext cx="680100" cy="158400"/>
          </a:xfrm>
          <a:prstGeom prst="can">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2"/>
          <p:cNvSpPr/>
          <p:nvPr/>
        </p:nvSpPr>
        <p:spPr>
          <a:xfrm>
            <a:off x="3391725" y="2107113"/>
            <a:ext cx="680100" cy="158400"/>
          </a:xfrm>
          <a:prstGeom prst="can">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p:nvPr/>
        </p:nvSpPr>
        <p:spPr>
          <a:xfrm>
            <a:off x="3391725" y="2214825"/>
            <a:ext cx="680100" cy="158400"/>
          </a:xfrm>
          <a:prstGeom prst="can">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2"/>
          <p:cNvSpPr/>
          <p:nvPr/>
        </p:nvSpPr>
        <p:spPr>
          <a:xfrm>
            <a:off x="3391725" y="2340225"/>
            <a:ext cx="680100" cy="158400"/>
          </a:xfrm>
          <a:prstGeom prst="can">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3391725" y="2435600"/>
            <a:ext cx="680100" cy="158400"/>
          </a:xfrm>
          <a:prstGeom prst="can">
            <a:avLst>
              <a:gd fmla="val 25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txBox="1"/>
          <p:nvPr/>
        </p:nvSpPr>
        <p:spPr>
          <a:xfrm>
            <a:off x="2660175" y="1706725"/>
            <a:ext cx="2143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Roboto"/>
                <a:ea typeface="Roboto"/>
                <a:cs typeface="Roboto"/>
                <a:sym typeface="Roboto"/>
              </a:rPr>
              <a:t>Offline Indexes</a:t>
            </a:r>
            <a:endParaRPr sz="800">
              <a:latin typeface="Roboto"/>
              <a:ea typeface="Roboto"/>
              <a:cs typeface="Roboto"/>
              <a:sym typeface="Roboto"/>
            </a:endParaRPr>
          </a:p>
        </p:txBody>
      </p:sp>
      <p:sp>
        <p:nvSpPr>
          <p:cNvPr id="306" name="Google Shape;306;p42"/>
          <p:cNvSpPr/>
          <p:nvPr/>
        </p:nvSpPr>
        <p:spPr>
          <a:xfrm rot="5400000">
            <a:off x="3412725" y="3036425"/>
            <a:ext cx="579900" cy="205200"/>
          </a:xfrm>
          <a:prstGeom prst="stripedRightArrow">
            <a:avLst>
              <a:gd fmla="val 50000" name="adj1"/>
              <a:gd fmla="val 68238" name="adj2"/>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063225" y="3501950"/>
            <a:ext cx="1278900" cy="36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MIPS</a:t>
            </a:r>
            <a:endParaRPr/>
          </a:p>
        </p:txBody>
      </p:sp>
      <p:sp>
        <p:nvSpPr>
          <p:cNvPr id="308" name="Google Shape;308;p42"/>
          <p:cNvSpPr/>
          <p:nvPr/>
        </p:nvSpPr>
        <p:spPr>
          <a:xfrm>
            <a:off x="177025" y="3019000"/>
            <a:ext cx="1891500" cy="1453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p:nvPr/>
        </p:nvSpPr>
        <p:spPr>
          <a:xfrm>
            <a:off x="2317143" y="3580725"/>
            <a:ext cx="506700" cy="186300"/>
          </a:xfrm>
          <a:prstGeom prst="striped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42"/>
          <p:cNvCxnSpPr/>
          <p:nvPr/>
        </p:nvCxnSpPr>
        <p:spPr>
          <a:xfrm>
            <a:off x="186325" y="3345150"/>
            <a:ext cx="1872900" cy="0"/>
          </a:xfrm>
          <a:prstGeom prst="straightConnector1">
            <a:avLst/>
          </a:prstGeom>
          <a:noFill/>
          <a:ln cap="flat" cmpd="sng" w="19050">
            <a:solidFill>
              <a:schemeClr val="dk2"/>
            </a:solidFill>
            <a:prstDash val="dash"/>
            <a:round/>
            <a:headEnd len="med" w="med" type="none"/>
            <a:tailEnd len="med" w="med" type="none"/>
          </a:ln>
        </p:spPr>
      </p:cxnSp>
      <p:sp>
        <p:nvSpPr>
          <p:cNvPr id="311" name="Google Shape;311;p42"/>
          <p:cNvSpPr txBox="1"/>
          <p:nvPr/>
        </p:nvSpPr>
        <p:spPr>
          <a:xfrm>
            <a:off x="176950" y="3019000"/>
            <a:ext cx="189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Query </a:t>
            </a:r>
            <a:r>
              <a:rPr b="1" lang="en" sz="1200">
                <a:latin typeface="Roboto"/>
                <a:ea typeface="Roboto"/>
                <a:cs typeface="Roboto"/>
                <a:sym typeface="Roboto"/>
              </a:rPr>
              <a:t>Q0</a:t>
            </a:r>
            <a:endParaRPr b="1" sz="1200">
              <a:latin typeface="Roboto"/>
              <a:ea typeface="Roboto"/>
              <a:cs typeface="Roboto"/>
              <a:sym typeface="Roboto"/>
            </a:endParaRPr>
          </a:p>
        </p:txBody>
      </p:sp>
      <p:cxnSp>
        <p:nvCxnSpPr>
          <p:cNvPr id="312" name="Google Shape;312;p42"/>
          <p:cNvCxnSpPr/>
          <p:nvPr/>
        </p:nvCxnSpPr>
        <p:spPr>
          <a:xfrm>
            <a:off x="193375" y="3702050"/>
            <a:ext cx="1872900" cy="0"/>
          </a:xfrm>
          <a:prstGeom prst="straightConnector1">
            <a:avLst/>
          </a:prstGeom>
          <a:noFill/>
          <a:ln cap="flat" cmpd="sng" w="19050">
            <a:solidFill>
              <a:schemeClr val="dk2"/>
            </a:solidFill>
            <a:prstDash val="dash"/>
            <a:round/>
            <a:headEnd len="med" w="med" type="none"/>
            <a:tailEnd len="med" w="med" type="none"/>
          </a:ln>
        </p:spPr>
      </p:cxnSp>
      <p:cxnSp>
        <p:nvCxnSpPr>
          <p:cNvPr id="313" name="Google Shape;313;p42"/>
          <p:cNvCxnSpPr/>
          <p:nvPr/>
        </p:nvCxnSpPr>
        <p:spPr>
          <a:xfrm>
            <a:off x="193375" y="4096725"/>
            <a:ext cx="1872900" cy="0"/>
          </a:xfrm>
          <a:prstGeom prst="straightConnector1">
            <a:avLst/>
          </a:prstGeom>
          <a:noFill/>
          <a:ln cap="flat" cmpd="sng" w="19050">
            <a:solidFill>
              <a:schemeClr val="dk2"/>
            </a:solidFill>
            <a:prstDash val="dash"/>
            <a:round/>
            <a:headEnd len="med" w="med" type="none"/>
            <a:tailEnd len="med" w="med" type="none"/>
          </a:ln>
        </p:spPr>
      </p:cxnSp>
      <p:sp>
        <p:nvSpPr>
          <p:cNvPr id="314" name="Google Shape;314;p42"/>
          <p:cNvSpPr txBox="1"/>
          <p:nvPr/>
        </p:nvSpPr>
        <p:spPr>
          <a:xfrm>
            <a:off x="186250" y="3345150"/>
            <a:ext cx="189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a:ea typeface="Roboto"/>
                <a:cs typeface="Roboto"/>
                <a:sym typeface="Roboto"/>
              </a:rPr>
              <a:t>Q1</a:t>
            </a:r>
            <a:r>
              <a:rPr lang="en" sz="1200">
                <a:latin typeface="Roboto"/>
                <a:ea typeface="Roboto"/>
                <a:cs typeface="Roboto"/>
                <a:sym typeface="Roboto"/>
              </a:rPr>
              <a:t>: Q0 </a:t>
            </a:r>
            <a:r>
              <a:rPr lang="en" sz="1000">
                <a:latin typeface="Roboto"/>
                <a:ea typeface="Roboto"/>
                <a:cs typeface="Roboto"/>
                <a:sym typeface="Roboto"/>
              </a:rPr>
              <a:t>[SEP]</a:t>
            </a:r>
            <a:r>
              <a:rPr lang="en" sz="1200">
                <a:latin typeface="Roboto"/>
                <a:ea typeface="Roboto"/>
                <a:cs typeface="Roboto"/>
                <a:sym typeface="Roboto"/>
              </a:rPr>
              <a:t> U1</a:t>
            </a:r>
            <a:endParaRPr sz="1200">
              <a:latin typeface="Roboto"/>
              <a:ea typeface="Roboto"/>
              <a:cs typeface="Roboto"/>
              <a:sym typeface="Roboto"/>
            </a:endParaRPr>
          </a:p>
        </p:txBody>
      </p:sp>
      <p:sp>
        <p:nvSpPr>
          <p:cNvPr id="315" name="Google Shape;315;p42"/>
          <p:cNvSpPr txBox="1"/>
          <p:nvPr/>
        </p:nvSpPr>
        <p:spPr>
          <a:xfrm>
            <a:off x="186250" y="3702050"/>
            <a:ext cx="189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a:ea typeface="Roboto"/>
                <a:cs typeface="Roboto"/>
                <a:sym typeface="Roboto"/>
              </a:rPr>
              <a:t>Q2</a:t>
            </a:r>
            <a:r>
              <a:rPr lang="en" sz="1200">
                <a:latin typeface="Roboto"/>
                <a:ea typeface="Roboto"/>
                <a:cs typeface="Roboto"/>
                <a:sym typeface="Roboto"/>
              </a:rPr>
              <a:t>: Q0 </a:t>
            </a:r>
            <a:r>
              <a:rPr lang="en" sz="900">
                <a:latin typeface="Roboto"/>
                <a:ea typeface="Roboto"/>
                <a:cs typeface="Roboto"/>
                <a:sym typeface="Roboto"/>
              </a:rPr>
              <a:t>[SEP]</a:t>
            </a:r>
            <a:r>
              <a:rPr lang="en" sz="1200">
                <a:latin typeface="Roboto"/>
                <a:ea typeface="Roboto"/>
                <a:cs typeface="Roboto"/>
                <a:sym typeface="Roboto"/>
              </a:rPr>
              <a:t> U1 </a:t>
            </a:r>
            <a:r>
              <a:rPr lang="en" sz="900">
                <a:latin typeface="Roboto"/>
                <a:ea typeface="Roboto"/>
                <a:cs typeface="Roboto"/>
                <a:sym typeface="Roboto"/>
              </a:rPr>
              <a:t>[CONT]</a:t>
            </a:r>
            <a:r>
              <a:rPr lang="en" sz="1200">
                <a:latin typeface="Roboto"/>
                <a:ea typeface="Roboto"/>
                <a:cs typeface="Roboto"/>
                <a:sym typeface="Roboto"/>
              </a:rPr>
              <a:t> U2</a:t>
            </a:r>
            <a:endParaRPr sz="1200">
              <a:latin typeface="Roboto"/>
              <a:ea typeface="Roboto"/>
              <a:cs typeface="Roboto"/>
              <a:sym typeface="Roboto"/>
            </a:endParaRPr>
          </a:p>
        </p:txBody>
      </p:sp>
      <p:cxnSp>
        <p:nvCxnSpPr>
          <p:cNvPr id="316" name="Google Shape;316;p42"/>
          <p:cNvCxnSpPr/>
          <p:nvPr/>
        </p:nvCxnSpPr>
        <p:spPr>
          <a:xfrm>
            <a:off x="471900" y="4183750"/>
            <a:ext cx="9300" cy="195600"/>
          </a:xfrm>
          <a:prstGeom prst="straightConnector1">
            <a:avLst/>
          </a:prstGeom>
          <a:noFill/>
          <a:ln cap="flat" cmpd="sng" w="9525">
            <a:solidFill>
              <a:schemeClr val="dk2"/>
            </a:solidFill>
            <a:prstDash val="dash"/>
            <a:round/>
            <a:headEnd len="med" w="med" type="none"/>
            <a:tailEnd len="med" w="med" type="none"/>
          </a:ln>
        </p:spPr>
      </p:cxnSp>
      <p:cxnSp>
        <p:nvCxnSpPr>
          <p:cNvPr id="317" name="Google Shape;317;p42"/>
          <p:cNvCxnSpPr/>
          <p:nvPr/>
        </p:nvCxnSpPr>
        <p:spPr>
          <a:xfrm>
            <a:off x="1723825" y="4183750"/>
            <a:ext cx="9300" cy="195600"/>
          </a:xfrm>
          <a:prstGeom prst="straightConnector1">
            <a:avLst/>
          </a:prstGeom>
          <a:noFill/>
          <a:ln cap="flat" cmpd="sng" w="9525">
            <a:solidFill>
              <a:schemeClr val="dk2"/>
            </a:solidFill>
            <a:prstDash val="dash"/>
            <a:round/>
            <a:headEnd len="med" w="med" type="none"/>
            <a:tailEnd len="med" w="med" type="none"/>
          </a:ln>
        </p:spPr>
      </p:cxnSp>
      <p:sp>
        <p:nvSpPr>
          <p:cNvPr id="318" name="Google Shape;318;p42"/>
          <p:cNvSpPr/>
          <p:nvPr/>
        </p:nvSpPr>
        <p:spPr>
          <a:xfrm>
            <a:off x="4565250" y="3590450"/>
            <a:ext cx="344700" cy="186300"/>
          </a:xfrm>
          <a:prstGeom prst="striped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5133100" y="3501950"/>
            <a:ext cx="1278900" cy="36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Top-K Phrases</a:t>
            </a:r>
            <a:endParaRPr/>
          </a:p>
        </p:txBody>
      </p:sp>
      <p:sp>
        <p:nvSpPr>
          <p:cNvPr id="320" name="Google Shape;320;p42"/>
          <p:cNvSpPr/>
          <p:nvPr/>
        </p:nvSpPr>
        <p:spPr>
          <a:xfrm>
            <a:off x="7317950" y="3302550"/>
            <a:ext cx="1278900" cy="694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Classification Module</a:t>
            </a:r>
            <a:endParaRPr sz="1000">
              <a:latin typeface="Roboto"/>
              <a:ea typeface="Roboto"/>
              <a:cs typeface="Roboto"/>
              <a:sym typeface="Roboto"/>
            </a:endParaRPr>
          </a:p>
        </p:txBody>
      </p:sp>
      <p:sp>
        <p:nvSpPr>
          <p:cNvPr id="321" name="Google Shape;321;p42"/>
          <p:cNvSpPr/>
          <p:nvPr/>
        </p:nvSpPr>
        <p:spPr>
          <a:xfrm>
            <a:off x="6692625" y="3580725"/>
            <a:ext cx="344700" cy="186300"/>
          </a:xfrm>
          <a:prstGeom prst="striped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rot="-5400000">
            <a:off x="7757275" y="2919400"/>
            <a:ext cx="344700" cy="186300"/>
          </a:xfrm>
          <a:prstGeom prst="stripedRightArrow">
            <a:avLst>
              <a:gd fmla="val 50000" name="adj1"/>
              <a:gd fmla="val 5000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7290175" y="2337800"/>
            <a:ext cx="127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oboto"/>
                <a:ea typeface="Roboto"/>
                <a:cs typeface="Roboto"/>
                <a:sym typeface="Roboto"/>
              </a:rPr>
              <a:t>Final Answer Phrase</a:t>
            </a:r>
            <a:endParaRPr b="1" sz="1100">
              <a:latin typeface="Roboto"/>
              <a:ea typeface="Roboto"/>
              <a:cs typeface="Roboto"/>
              <a:sym typeface="Roboto"/>
            </a:endParaRPr>
          </a:p>
        </p:txBody>
      </p:sp>
      <p:sp>
        <p:nvSpPr>
          <p:cNvPr id="324" name="Google Shape;324;p42"/>
          <p:cNvSpPr/>
          <p:nvPr/>
        </p:nvSpPr>
        <p:spPr>
          <a:xfrm rot="5400000">
            <a:off x="7764800" y="4196175"/>
            <a:ext cx="385200" cy="186300"/>
          </a:xfrm>
          <a:prstGeom prst="stripedRight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txBox="1"/>
          <p:nvPr/>
        </p:nvSpPr>
        <p:spPr>
          <a:xfrm>
            <a:off x="8050550" y="4120000"/>
            <a:ext cx="948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oboto"/>
                <a:ea typeface="Roboto"/>
                <a:cs typeface="Roboto"/>
                <a:sym typeface="Roboto"/>
              </a:rPr>
              <a:t>No Answer</a:t>
            </a:r>
            <a:endParaRPr b="1" sz="800">
              <a:latin typeface="Roboto"/>
              <a:ea typeface="Roboto"/>
              <a:cs typeface="Roboto"/>
              <a:sym typeface="Roboto"/>
            </a:endParaRPr>
          </a:p>
        </p:txBody>
      </p:sp>
      <p:sp>
        <p:nvSpPr>
          <p:cNvPr id="326" name="Google Shape;326;p42"/>
          <p:cNvSpPr/>
          <p:nvPr/>
        </p:nvSpPr>
        <p:spPr>
          <a:xfrm>
            <a:off x="6792775" y="4581300"/>
            <a:ext cx="2273700" cy="523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Query Update Module</a:t>
            </a:r>
            <a:endParaRPr/>
          </a:p>
        </p:txBody>
      </p:sp>
      <p:sp>
        <p:nvSpPr>
          <p:cNvPr id="327" name="Google Shape;327;p42"/>
          <p:cNvSpPr/>
          <p:nvPr/>
        </p:nvSpPr>
        <p:spPr>
          <a:xfrm flipH="1">
            <a:off x="995875" y="4525800"/>
            <a:ext cx="5796900" cy="385200"/>
          </a:xfrm>
          <a:prstGeom prst="bentUpArrow">
            <a:avLst>
              <a:gd fmla="val 25000" name="adj1"/>
              <a:gd fmla="val 25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txBox="1"/>
          <p:nvPr/>
        </p:nvSpPr>
        <p:spPr>
          <a:xfrm>
            <a:off x="1650388" y="2498875"/>
            <a:ext cx="143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Dense Phrases Module</a:t>
            </a:r>
            <a:endParaRPr b="1" sz="900">
              <a:latin typeface="Roboto"/>
              <a:ea typeface="Roboto"/>
              <a:cs typeface="Roboto"/>
              <a:sym typeface="Roboto"/>
            </a:endParaRPr>
          </a:p>
        </p:txBody>
      </p:sp>
      <p:sp>
        <p:nvSpPr>
          <p:cNvPr id="329" name="Google Shape;329;p42"/>
          <p:cNvSpPr txBox="1"/>
          <p:nvPr/>
        </p:nvSpPr>
        <p:spPr>
          <a:xfrm>
            <a:off x="1727325" y="1994050"/>
            <a:ext cx="1278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Roboto"/>
                <a:ea typeface="Roboto"/>
                <a:cs typeface="Roboto"/>
                <a:sym typeface="Roboto"/>
              </a:rPr>
              <a:t>Dense Phrase Indexing</a:t>
            </a:r>
            <a:endParaRPr sz="800">
              <a:latin typeface="Roboto"/>
              <a:ea typeface="Roboto"/>
              <a:cs typeface="Roboto"/>
              <a:sym typeface="Roboto"/>
            </a:endParaRPr>
          </a:p>
        </p:txBody>
      </p:sp>
      <p:sp>
        <p:nvSpPr>
          <p:cNvPr id="330" name="Google Shape;330;p42"/>
          <p:cNvSpPr txBox="1"/>
          <p:nvPr/>
        </p:nvSpPr>
        <p:spPr>
          <a:xfrm>
            <a:off x="3045025" y="4541400"/>
            <a:ext cx="1698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Evidence Update </a:t>
            </a:r>
            <a:r>
              <a:rPr b="1" lang="en" sz="1100">
                <a:latin typeface="Roboto"/>
                <a:ea typeface="Roboto"/>
                <a:cs typeface="Roboto"/>
                <a:sym typeface="Roboto"/>
              </a:rPr>
              <a:t>Ui</a:t>
            </a:r>
            <a:endParaRPr b="1" sz="11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Risks &amp; Contingencies</a:t>
            </a:r>
            <a:endParaRPr/>
          </a:p>
        </p:txBody>
      </p:sp>
      <p:sp>
        <p:nvSpPr>
          <p:cNvPr id="336" name="Google Shape;336;p43"/>
          <p:cNvSpPr txBox="1"/>
          <p:nvPr>
            <p:ph idx="1" type="body"/>
          </p:nvPr>
        </p:nvSpPr>
        <p:spPr>
          <a:xfrm>
            <a:off x="237000" y="2053850"/>
            <a:ext cx="86700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Risks:</a:t>
            </a:r>
            <a:endParaRPr/>
          </a:p>
          <a:p>
            <a:pPr indent="-317500" lvl="1" marL="914400" rtl="0" algn="l">
              <a:spcBef>
                <a:spcPts val="0"/>
              </a:spcBef>
              <a:spcAft>
                <a:spcPts val="0"/>
              </a:spcAft>
              <a:buSzPts val="1400"/>
              <a:buChar char="○"/>
            </a:pPr>
            <a:r>
              <a:rPr lang="en"/>
              <a:t>Existing systems use passage retrieval. It is possible that phrase-level evidence tokens do not capture the required context for next-hop evidence retrieval.</a:t>
            </a:r>
            <a:endParaRPr/>
          </a:p>
          <a:p>
            <a:pPr indent="-317500" lvl="1" marL="914400" rtl="0" algn="l">
              <a:spcBef>
                <a:spcPts val="0"/>
              </a:spcBef>
              <a:spcAft>
                <a:spcPts val="0"/>
              </a:spcAft>
              <a:buSzPts val="1400"/>
              <a:buChar char="○"/>
            </a:pPr>
            <a:r>
              <a:rPr lang="en"/>
              <a:t>The efficacy and efficiency of the adaptivity classification module will require evaluation.</a:t>
            </a:r>
            <a:endParaRPr/>
          </a:p>
          <a:p>
            <a:pPr indent="-342900" lvl="0" marL="457200" rtl="0" algn="l">
              <a:spcBef>
                <a:spcPts val="0"/>
              </a:spcBef>
              <a:spcAft>
                <a:spcPts val="0"/>
              </a:spcAft>
              <a:buSzPts val="1800"/>
              <a:buChar char="●"/>
            </a:pPr>
            <a:r>
              <a:rPr lang="en"/>
              <a:t>Contingencies:</a:t>
            </a:r>
            <a:endParaRPr/>
          </a:p>
          <a:p>
            <a:pPr indent="-317500" lvl="1" marL="914400" rtl="0" algn="l">
              <a:spcBef>
                <a:spcPts val="0"/>
              </a:spcBef>
              <a:spcAft>
                <a:spcPts val="0"/>
              </a:spcAft>
              <a:buSzPts val="1400"/>
              <a:buChar char="○"/>
            </a:pPr>
            <a:r>
              <a:rPr lang="en"/>
              <a:t>Explore a phrase-based passage retrieval + reader approach</a:t>
            </a:r>
            <a:endParaRPr/>
          </a:p>
          <a:p>
            <a:pPr indent="-317500" lvl="1" marL="914400" rtl="0" algn="l">
              <a:spcBef>
                <a:spcPts val="0"/>
              </a:spcBef>
              <a:spcAft>
                <a:spcPts val="0"/>
              </a:spcAft>
              <a:buSzPts val="1400"/>
              <a:buChar char="○"/>
            </a:pPr>
            <a:r>
              <a:rPr lang="en"/>
              <a:t>Explore alternative adaptivity routes:</a:t>
            </a:r>
            <a:endParaRPr/>
          </a:p>
          <a:p>
            <a:pPr indent="-317500" lvl="2" marL="1371600" rtl="0" algn="l">
              <a:spcBef>
                <a:spcPts val="0"/>
              </a:spcBef>
              <a:spcAft>
                <a:spcPts val="0"/>
              </a:spcAft>
              <a:buSzPts val="1400"/>
              <a:buChar char="■"/>
            </a:pPr>
            <a:r>
              <a:rPr lang="en"/>
              <a:t>Architecture-level changes to improve BERT efficiency. For e.g., dynamic early exiting for accelerated inference, parameter sharing, etc.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Datasets &amp; Baselines</a:t>
            </a:r>
            <a:endParaRPr/>
          </a:p>
        </p:txBody>
      </p:sp>
      <p:sp>
        <p:nvSpPr>
          <p:cNvPr id="342" name="Google Shape;342;p44"/>
          <p:cNvSpPr txBox="1"/>
          <p:nvPr>
            <p:ph idx="1" type="body"/>
          </p:nvPr>
        </p:nvSpPr>
        <p:spPr>
          <a:xfrm>
            <a:off x="471900" y="2343400"/>
            <a:ext cx="3999900" cy="22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Datasets:</a:t>
            </a:r>
            <a:endParaRPr sz="1800"/>
          </a:p>
          <a:p>
            <a:pPr indent="-323850" lvl="0" marL="457200" rtl="0" algn="l">
              <a:spcBef>
                <a:spcPts val="1200"/>
              </a:spcBef>
              <a:spcAft>
                <a:spcPts val="0"/>
              </a:spcAft>
              <a:buSzPts val="1500"/>
              <a:buChar char="●"/>
            </a:pPr>
            <a:r>
              <a:rPr lang="en" sz="1500"/>
              <a:t>NaturalQuestions-open</a:t>
            </a:r>
            <a:endParaRPr sz="1500"/>
          </a:p>
          <a:p>
            <a:pPr indent="-323850" lvl="0" marL="457200" rtl="0" algn="l">
              <a:spcBef>
                <a:spcPts val="0"/>
              </a:spcBef>
              <a:spcAft>
                <a:spcPts val="0"/>
              </a:spcAft>
              <a:buSzPts val="1500"/>
              <a:buChar char="●"/>
            </a:pPr>
            <a:r>
              <a:rPr lang="en" sz="1500"/>
              <a:t>SQuAD-open</a:t>
            </a:r>
            <a:endParaRPr sz="1500"/>
          </a:p>
          <a:p>
            <a:pPr indent="-323850" lvl="0" marL="457200" rtl="0" algn="l">
              <a:spcBef>
                <a:spcPts val="0"/>
              </a:spcBef>
              <a:spcAft>
                <a:spcPts val="0"/>
              </a:spcAft>
              <a:buSzPts val="1500"/>
              <a:buChar char="●"/>
            </a:pPr>
            <a:r>
              <a:rPr lang="en" sz="1500"/>
              <a:t>HotPotQA</a:t>
            </a:r>
            <a:endParaRPr sz="1500"/>
          </a:p>
          <a:p>
            <a:pPr indent="-323850" lvl="0" marL="457200" rtl="0" algn="l">
              <a:spcBef>
                <a:spcPts val="0"/>
              </a:spcBef>
              <a:spcAft>
                <a:spcPts val="0"/>
              </a:spcAft>
              <a:buSzPts val="1500"/>
              <a:buChar char="●"/>
            </a:pPr>
            <a:r>
              <a:rPr lang="en" sz="1500"/>
              <a:t>BeerQA (3-hop test set generalization)</a:t>
            </a:r>
            <a:endParaRPr sz="1500"/>
          </a:p>
        </p:txBody>
      </p:sp>
      <p:sp>
        <p:nvSpPr>
          <p:cNvPr id="343" name="Google Shape;343;p44"/>
          <p:cNvSpPr txBox="1"/>
          <p:nvPr>
            <p:ph idx="2" type="body"/>
          </p:nvPr>
        </p:nvSpPr>
        <p:spPr>
          <a:xfrm>
            <a:off x="4694250" y="2343400"/>
            <a:ext cx="3999900" cy="22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Baselines:</a:t>
            </a:r>
            <a:endParaRPr b="1" sz="1800"/>
          </a:p>
          <a:p>
            <a:pPr indent="-323850" lvl="0" marL="457200" rtl="0" algn="l">
              <a:spcBef>
                <a:spcPts val="1200"/>
              </a:spcBef>
              <a:spcAft>
                <a:spcPts val="0"/>
              </a:spcAft>
              <a:buSzPts val="1500"/>
              <a:buChar char="●"/>
            </a:pPr>
            <a:r>
              <a:rPr lang="en" sz="1500"/>
              <a:t>Phrase-based:</a:t>
            </a:r>
            <a:endParaRPr sz="1500"/>
          </a:p>
          <a:p>
            <a:pPr indent="-311150" lvl="1" marL="914400" rtl="0" algn="l">
              <a:spcBef>
                <a:spcPts val="0"/>
              </a:spcBef>
              <a:spcAft>
                <a:spcPts val="0"/>
              </a:spcAft>
              <a:buSzPts val="1300"/>
              <a:buChar char="○"/>
            </a:pPr>
            <a:r>
              <a:rPr lang="en" sz="1300"/>
              <a:t>DensePhrases (Lee et al., 2021)</a:t>
            </a:r>
            <a:endParaRPr sz="1300"/>
          </a:p>
          <a:p>
            <a:pPr indent="-323850" lvl="0" marL="457200" rtl="0" algn="l">
              <a:spcBef>
                <a:spcPts val="0"/>
              </a:spcBef>
              <a:spcAft>
                <a:spcPts val="0"/>
              </a:spcAft>
              <a:buSzPts val="1500"/>
              <a:buChar char="●"/>
            </a:pPr>
            <a:r>
              <a:rPr lang="en" sz="1500"/>
              <a:t>Retriever-Reader:</a:t>
            </a:r>
            <a:endParaRPr sz="1500"/>
          </a:p>
          <a:p>
            <a:pPr indent="-311150" lvl="1" marL="914400" rtl="0" algn="l">
              <a:spcBef>
                <a:spcPts val="0"/>
              </a:spcBef>
              <a:spcAft>
                <a:spcPts val="0"/>
              </a:spcAft>
              <a:buSzPts val="1300"/>
              <a:buChar char="○"/>
            </a:pPr>
            <a:r>
              <a:rPr lang="en" sz="1300"/>
              <a:t>IRRR (Qi et al., 2020)</a:t>
            </a:r>
            <a:endParaRPr sz="1300"/>
          </a:p>
          <a:p>
            <a:pPr indent="-311150" lvl="1" marL="914400" rtl="0" algn="l">
              <a:spcBef>
                <a:spcPts val="0"/>
              </a:spcBef>
              <a:spcAft>
                <a:spcPts val="0"/>
              </a:spcAft>
              <a:buSzPts val="1300"/>
              <a:buChar char="○"/>
            </a:pPr>
            <a:r>
              <a:rPr lang="en" sz="1300"/>
              <a:t>MDR (Xiong et al., 2021)</a:t>
            </a:r>
            <a:endParaRPr sz="1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Timeline </a:t>
            </a:r>
            <a:r>
              <a:rPr lang="en" sz="1600"/>
              <a:t>(until midpoint)</a:t>
            </a:r>
            <a:endParaRPr sz="1600"/>
          </a:p>
        </p:txBody>
      </p:sp>
      <p:sp>
        <p:nvSpPr>
          <p:cNvPr id="349" name="Google Shape;349;p45"/>
          <p:cNvSpPr txBox="1"/>
          <p:nvPr>
            <p:ph idx="1" type="body"/>
          </p:nvPr>
        </p:nvSpPr>
        <p:spPr>
          <a:xfrm>
            <a:off x="471900" y="1995275"/>
            <a:ext cx="8222100" cy="27102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Week 1: Setup boilerplate codebase (DensePhrases)</a:t>
            </a:r>
            <a:br>
              <a:rPr lang="en" sz="2200"/>
            </a:br>
            <a:endParaRPr sz="2200"/>
          </a:p>
          <a:p>
            <a:pPr indent="-368300" lvl="0" marL="457200" rtl="0" algn="l">
              <a:spcBef>
                <a:spcPts val="0"/>
              </a:spcBef>
              <a:spcAft>
                <a:spcPts val="0"/>
              </a:spcAft>
              <a:buSzPts val="2200"/>
              <a:buChar char="●"/>
            </a:pPr>
            <a:r>
              <a:rPr lang="en" sz="2200"/>
              <a:t>Week 2: Run single-hop evaluation on multiple datasets</a:t>
            </a:r>
            <a:br>
              <a:rPr lang="en" sz="2200"/>
            </a:br>
            <a:endParaRPr sz="2200"/>
          </a:p>
          <a:p>
            <a:pPr indent="-368300" lvl="0" marL="457200" rtl="0" algn="l">
              <a:spcBef>
                <a:spcPts val="0"/>
              </a:spcBef>
              <a:spcAft>
                <a:spcPts val="0"/>
              </a:spcAft>
              <a:buSzPts val="2200"/>
              <a:buChar char="●"/>
            </a:pPr>
            <a:r>
              <a:rPr lang="en" sz="2200"/>
              <a:t>Week 3-4: Implement iterative retrieval for multi-hop</a:t>
            </a:r>
            <a:br>
              <a:rPr lang="en" sz="2200"/>
            </a:br>
            <a:endParaRPr sz="2200"/>
          </a:p>
          <a:p>
            <a:pPr indent="-368300" lvl="0" marL="457200" rtl="0" algn="l">
              <a:spcBef>
                <a:spcPts val="0"/>
              </a:spcBef>
              <a:spcAft>
                <a:spcPts val="0"/>
              </a:spcAft>
              <a:buSzPts val="2200"/>
              <a:buChar char="●"/>
            </a:pPr>
            <a:r>
              <a:rPr lang="en" sz="2200"/>
              <a:t>Week 5: Run experiments and evaluate contingencies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152400" y="152400"/>
            <a:ext cx="6956623" cy="4838700"/>
          </a:xfrm>
          <a:prstGeom prst="rect">
            <a:avLst/>
          </a:prstGeom>
          <a:noFill/>
          <a:ln>
            <a:noFill/>
          </a:ln>
        </p:spPr>
      </p:pic>
      <p:sp>
        <p:nvSpPr>
          <p:cNvPr id="89" name="Google Shape;89;p16"/>
          <p:cNvSpPr/>
          <p:nvPr/>
        </p:nvSpPr>
        <p:spPr>
          <a:xfrm>
            <a:off x="1340150" y="1295225"/>
            <a:ext cx="3765900" cy="37959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6"/>
          <p:cNvCxnSpPr/>
          <p:nvPr/>
        </p:nvCxnSpPr>
        <p:spPr>
          <a:xfrm flipH="1" rot="10800000">
            <a:off x="5128525" y="1983125"/>
            <a:ext cx="2028900" cy="900"/>
          </a:xfrm>
          <a:prstGeom prst="straightConnector1">
            <a:avLst/>
          </a:prstGeom>
          <a:noFill/>
          <a:ln cap="flat" cmpd="sng" w="28575">
            <a:solidFill>
              <a:srgbClr val="F1C232"/>
            </a:solidFill>
            <a:prstDash val="solid"/>
            <a:round/>
            <a:headEnd len="med" w="med" type="none"/>
            <a:tailEnd len="med" w="med" type="triangle"/>
          </a:ln>
        </p:spPr>
      </p:cxnSp>
      <p:sp>
        <p:nvSpPr>
          <p:cNvPr id="91" name="Google Shape;91;p16"/>
          <p:cNvSpPr txBox="1"/>
          <p:nvPr/>
        </p:nvSpPr>
        <p:spPr>
          <a:xfrm>
            <a:off x="7179650" y="1783100"/>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Document</a:t>
            </a:r>
            <a:r>
              <a:rPr lang="en">
                <a:latin typeface="Roboto"/>
                <a:ea typeface="Roboto"/>
                <a:cs typeface="Roboto"/>
                <a:sym typeface="Roboto"/>
              </a:rPr>
              <a:t> </a:t>
            </a:r>
            <a:endParaRPr>
              <a:latin typeface="Roboto"/>
              <a:ea typeface="Roboto"/>
              <a:cs typeface="Roboto"/>
              <a:sym typeface="Roboto"/>
            </a:endParaRPr>
          </a:p>
        </p:txBody>
      </p:sp>
      <p:pic>
        <p:nvPicPr>
          <p:cNvPr id="92" name="Google Shape;92;p16"/>
          <p:cNvPicPr preferRelativeResize="0"/>
          <p:nvPr/>
        </p:nvPicPr>
        <p:blipFill>
          <a:blip r:embed="rId4">
            <a:alphaModFix/>
          </a:blip>
          <a:stretch>
            <a:fillRect/>
          </a:stretch>
        </p:blipFill>
        <p:spPr>
          <a:xfrm>
            <a:off x="8181925" y="1845474"/>
            <a:ext cx="722450" cy="21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152400" y="152400"/>
            <a:ext cx="6956623" cy="4838700"/>
          </a:xfrm>
          <a:prstGeom prst="rect">
            <a:avLst/>
          </a:prstGeom>
          <a:noFill/>
          <a:ln>
            <a:noFill/>
          </a:ln>
        </p:spPr>
      </p:pic>
      <p:sp>
        <p:nvSpPr>
          <p:cNvPr id="98" name="Google Shape;98;p17"/>
          <p:cNvSpPr/>
          <p:nvPr/>
        </p:nvSpPr>
        <p:spPr>
          <a:xfrm>
            <a:off x="1340150" y="1295225"/>
            <a:ext cx="3765900" cy="37959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7"/>
          <p:cNvCxnSpPr/>
          <p:nvPr/>
        </p:nvCxnSpPr>
        <p:spPr>
          <a:xfrm flipH="1" rot="10800000">
            <a:off x="5128525" y="1983125"/>
            <a:ext cx="2028900" cy="900"/>
          </a:xfrm>
          <a:prstGeom prst="straightConnector1">
            <a:avLst/>
          </a:prstGeom>
          <a:noFill/>
          <a:ln cap="flat" cmpd="sng" w="28575">
            <a:solidFill>
              <a:srgbClr val="F1C232"/>
            </a:solidFill>
            <a:prstDash val="solid"/>
            <a:round/>
            <a:headEnd len="med" w="med" type="none"/>
            <a:tailEnd len="med" w="med" type="triangle"/>
          </a:ln>
        </p:spPr>
      </p:cxnSp>
      <p:sp>
        <p:nvSpPr>
          <p:cNvPr id="100" name="Google Shape;100;p17"/>
          <p:cNvSpPr txBox="1"/>
          <p:nvPr/>
        </p:nvSpPr>
        <p:spPr>
          <a:xfrm>
            <a:off x="7179650" y="1783100"/>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Document</a:t>
            </a:r>
            <a:r>
              <a:rPr lang="en">
                <a:latin typeface="Roboto"/>
                <a:ea typeface="Roboto"/>
                <a:cs typeface="Roboto"/>
                <a:sym typeface="Roboto"/>
              </a:rPr>
              <a:t> </a:t>
            </a:r>
            <a:endParaRPr>
              <a:latin typeface="Roboto"/>
              <a:ea typeface="Roboto"/>
              <a:cs typeface="Roboto"/>
              <a:sym typeface="Roboto"/>
            </a:endParaRPr>
          </a:p>
        </p:txBody>
      </p:sp>
      <p:sp>
        <p:nvSpPr>
          <p:cNvPr id="101" name="Google Shape;101;p17"/>
          <p:cNvSpPr/>
          <p:nvPr/>
        </p:nvSpPr>
        <p:spPr>
          <a:xfrm>
            <a:off x="1422500" y="2837525"/>
            <a:ext cx="3578700" cy="2153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a:off x="5001250" y="2996567"/>
            <a:ext cx="2156100" cy="0"/>
          </a:xfrm>
          <a:prstGeom prst="straightConnector1">
            <a:avLst/>
          </a:prstGeom>
          <a:noFill/>
          <a:ln cap="flat" cmpd="sng" w="28575">
            <a:solidFill>
              <a:schemeClr val="accent2"/>
            </a:solidFill>
            <a:prstDash val="solid"/>
            <a:round/>
            <a:headEnd len="med" w="med" type="none"/>
            <a:tailEnd len="med" w="med" type="triangle"/>
          </a:ln>
        </p:spPr>
      </p:cxnSp>
      <p:sp>
        <p:nvSpPr>
          <p:cNvPr id="103" name="Google Shape;103;p17"/>
          <p:cNvSpPr txBox="1"/>
          <p:nvPr/>
        </p:nvSpPr>
        <p:spPr>
          <a:xfrm>
            <a:off x="7179650" y="2796475"/>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Passage</a:t>
            </a:r>
            <a:endParaRPr b="1">
              <a:latin typeface="Roboto"/>
              <a:ea typeface="Roboto"/>
              <a:cs typeface="Roboto"/>
              <a:sym typeface="Roboto"/>
            </a:endParaRPr>
          </a:p>
        </p:txBody>
      </p:sp>
      <p:pic>
        <p:nvPicPr>
          <p:cNvPr id="104" name="Google Shape;104;p17"/>
          <p:cNvPicPr preferRelativeResize="0"/>
          <p:nvPr/>
        </p:nvPicPr>
        <p:blipFill>
          <a:blip r:embed="rId4">
            <a:alphaModFix/>
          </a:blip>
          <a:stretch>
            <a:fillRect/>
          </a:stretch>
        </p:blipFill>
        <p:spPr>
          <a:xfrm>
            <a:off x="8181925" y="1845474"/>
            <a:ext cx="722450" cy="215550"/>
          </a:xfrm>
          <a:prstGeom prst="rect">
            <a:avLst/>
          </a:prstGeom>
          <a:noFill/>
          <a:ln>
            <a:noFill/>
          </a:ln>
        </p:spPr>
      </p:pic>
      <p:pic>
        <p:nvPicPr>
          <p:cNvPr id="105" name="Google Shape;105;p17"/>
          <p:cNvPicPr preferRelativeResize="0"/>
          <p:nvPr/>
        </p:nvPicPr>
        <p:blipFill>
          <a:blip r:embed="rId5">
            <a:alphaModFix/>
          </a:blip>
          <a:stretch>
            <a:fillRect/>
          </a:stretch>
        </p:blipFill>
        <p:spPr>
          <a:xfrm>
            <a:off x="8092449" y="2859288"/>
            <a:ext cx="689475" cy="27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152400" y="152400"/>
            <a:ext cx="6956623" cy="4838700"/>
          </a:xfrm>
          <a:prstGeom prst="rect">
            <a:avLst/>
          </a:prstGeom>
          <a:noFill/>
          <a:ln>
            <a:noFill/>
          </a:ln>
        </p:spPr>
      </p:pic>
      <p:sp>
        <p:nvSpPr>
          <p:cNvPr id="111" name="Google Shape;111;p18"/>
          <p:cNvSpPr/>
          <p:nvPr/>
        </p:nvSpPr>
        <p:spPr>
          <a:xfrm>
            <a:off x="1340150" y="1295225"/>
            <a:ext cx="3765900" cy="37959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8"/>
          <p:cNvCxnSpPr/>
          <p:nvPr/>
        </p:nvCxnSpPr>
        <p:spPr>
          <a:xfrm flipH="1" rot="10800000">
            <a:off x="5128525" y="1983125"/>
            <a:ext cx="2028900" cy="900"/>
          </a:xfrm>
          <a:prstGeom prst="straightConnector1">
            <a:avLst/>
          </a:prstGeom>
          <a:noFill/>
          <a:ln cap="flat" cmpd="sng" w="28575">
            <a:solidFill>
              <a:srgbClr val="F1C232"/>
            </a:solidFill>
            <a:prstDash val="solid"/>
            <a:round/>
            <a:headEnd len="med" w="med" type="none"/>
            <a:tailEnd len="med" w="med" type="triangle"/>
          </a:ln>
        </p:spPr>
      </p:cxnSp>
      <p:sp>
        <p:nvSpPr>
          <p:cNvPr id="113" name="Google Shape;113;p18"/>
          <p:cNvSpPr txBox="1"/>
          <p:nvPr/>
        </p:nvSpPr>
        <p:spPr>
          <a:xfrm>
            <a:off x="7179650" y="1783100"/>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Document</a:t>
            </a:r>
            <a:r>
              <a:rPr lang="en">
                <a:latin typeface="Roboto"/>
                <a:ea typeface="Roboto"/>
                <a:cs typeface="Roboto"/>
                <a:sym typeface="Roboto"/>
              </a:rPr>
              <a:t> </a:t>
            </a:r>
            <a:endParaRPr>
              <a:latin typeface="Roboto"/>
              <a:ea typeface="Roboto"/>
              <a:cs typeface="Roboto"/>
              <a:sym typeface="Roboto"/>
            </a:endParaRPr>
          </a:p>
        </p:txBody>
      </p:sp>
      <p:sp>
        <p:nvSpPr>
          <p:cNvPr id="114" name="Google Shape;114;p18"/>
          <p:cNvSpPr/>
          <p:nvPr/>
        </p:nvSpPr>
        <p:spPr>
          <a:xfrm>
            <a:off x="1422500" y="2837525"/>
            <a:ext cx="3578700" cy="2153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5001250" y="2996567"/>
            <a:ext cx="2156100" cy="0"/>
          </a:xfrm>
          <a:prstGeom prst="straightConnector1">
            <a:avLst/>
          </a:prstGeom>
          <a:noFill/>
          <a:ln cap="flat" cmpd="sng" w="28575">
            <a:solidFill>
              <a:schemeClr val="accent2"/>
            </a:solidFill>
            <a:prstDash val="solid"/>
            <a:round/>
            <a:headEnd len="med" w="med" type="none"/>
            <a:tailEnd len="med" w="med" type="triangle"/>
          </a:ln>
        </p:spPr>
      </p:cxnSp>
      <p:sp>
        <p:nvSpPr>
          <p:cNvPr id="116" name="Google Shape;116;p18"/>
          <p:cNvSpPr txBox="1"/>
          <p:nvPr/>
        </p:nvSpPr>
        <p:spPr>
          <a:xfrm>
            <a:off x="7179650" y="2796475"/>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Passage</a:t>
            </a:r>
            <a:endParaRPr b="1">
              <a:latin typeface="Roboto"/>
              <a:ea typeface="Roboto"/>
              <a:cs typeface="Roboto"/>
              <a:sym typeface="Roboto"/>
            </a:endParaRPr>
          </a:p>
        </p:txBody>
      </p:sp>
      <p:pic>
        <p:nvPicPr>
          <p:cNvPr id="117" name="Google Shape;117;p18"/>
          <p:cNvPicPr preferRelativeResize="0"/>
          <p:nvPr/>
        </p:nvPicPr>
        <p:blipFill>
          <a:blip r:embed="rId4">
            <a:alphaModFix/>
          </a:blip>
          <a:stretch>
            <a:fillRect/>
          </a:stretch>
        </p:blipFill>
        <p:spPr>
          <a:xfrm>
            <a:off x="8181925" y="1845474"/>
            <a:ext cx="722450" cy="215550"/>
          </a:xfrm>
          <a:prstGeom prst="rect">
            <a:avLst/>
          </a:prstGeom>
          <a:noFill/>
          <a:ln>
            <a:noFill/>
          </a:ln>
        </p:spPr>
      </p:pic>
      <p:pic>
        <p:nvPicPr>
          <p:cNvPr id="118" name="Google Shape;118;p18"/>
          <p:cNvPicPr preferRelativeResize="0"/>
          <p:nvPr/>
        </p:nvPicPr>
        <p:blipFill>
          <a:blip r:embed="rId5">
            <a:alphaModFix/>
          </a:blip>
          <a:stretch>
            <a:fillRect/>
          </a:stretch>
        </p:blipFill>
        <p:spPr>
          <a:xfrm>
            <a:off x="8092449" y="2859288"/>
            <a:ext cx="689475" cy="274575"/>
          </a:xfrm>
          <a:prstGeom prst="rect">
            <a:avLst/>
          </a:prstGeom>
          <a:noFill/>
          <a:ln>
            <a:noFill/>
          </a:ln>
        </p:spPr>
      </p:pic>
      <p:sp>
        <p:nvSpPr>
          <p:cNvPr id="119" name="Google Shape;119;p18"/>
          <p:cNvSpPr/>
          <p:nvPr/>
        </p:nvSpPr>
        <p:spPr>
          <a:xfrm>
            <a:off x="1477550" y="3196675"/>
            <a:ext cx="993000" cy="172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501675" y="3339225"/>
            <a:ext cx="1207500" cy="172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655075" y="4000725"/>
            <a:ext cx="2065800" cy="172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1740100" y="4632275"/>
            <a:ext cx="1726200" cy="172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18"/>
          <p:cNvCxnSpPr/>
          <p:nvPr/>
        </p:nvCxnSpPr>
        <p:spPr>
          <a:xfrm>
            <a:off x="3720875" y="4086967"/>
            <a:ext cx="3451500" cy="0"/>
          </a:xfrm>
          <a:prstGeom prst="straightConnector1">
            <a:avLst/>
          </a:prstGeom>
          <a:noFill/>
          <a:ln cap="flat" cmpd="sng" w="28575">
            <a:solidFill>
              <a:srgbClr val="CC0000"/>
            </a:solidFill>
            <a:prstDash val="solid"/>
            <a:round/>
            <a:headEnd len="med" w="med" type="none"/>
            <a:tailEnd len="med" w="med" type="triangle"/>
          </a:ln>
        </p:spPr>
      </p:cxnSp>
      <p:sp>
        <p:nvSpPr>
          <p:cNvPr id="124" name="Google Shape;124;p18"/>
          <p:cNvSpPr txBox="1"/>
          <p:nvPr/>
        </p:nvSpPr>
        <p:spPr>
          <a:xfrm>
            <a:off x="7179650" y="3886875"/>
            <a:ext cx="18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Phrase</a:t>
            </a:r>
            <a:endParaRPr b="1">
              <a:latin typeface="Roboto"/>
              <a:ea typeface="Roboto"/>
              <a:cs typeface="Roboto"/>
              <a:sym typeface="Roboto"/>
            </a:endParaRPr>
          </a:p>
        </p:txBody>
      </p:sp>
      <p:pic>
        <p:nvPicPr>
          <p:cNvPr id="125" name="Google Shape;125;p18"/>
          <p:cNvPicPr preferRelativeResize="0"/>
          <p:nvPr/>
        </p:nvPicPr>
        <p:blipFill>
          <a:blip r:embed="rId6">
            <a:alphaModFix/>
          </a:blip>
          <a:stretch>
            <a:fillRect/>
          </a:stretch>
        </p:blipFill>
        <p:spPr>
          <a:xfrm>
            <a:off x="7959450" y="3960888"/>
            <a:ext cx="722450" cy="252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Description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Description</a:t>
            </a:r>
            <a:endParaRPr/>
          </a:p>
        </p:txBody>
      </p:sp>
      <p:sp>
        <p:nvSpPr>
          <p:cNvPr id="136" name="Google Shape;136;p20"/>
          <p:cNvSpPr txBox="1"/>
          <p:nvPr>
            <p:ph idx="1" type="body"/>
          </p:nvPr>
        </p:nvSpPr>
        <p:spPr>
          <a:xfrm>
            <a:off x="471900" y="1919075"/>
            <a:ext cx="8222100" cy="8286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sz="2000"/>
              <a:t>Given a corpus of text documents </a:t>
            </a:r>
            <a:r>
              <a:rPr b="1" i="1" lang="en" sz="2000">
                <a:solidFill>
                  <a:srgbClr val="CC0000"/>
                </a:solidFill>
              </a:rPr>
              <a:t>D</a:t>
            </a:r>
            <a:r>
              <a:rPr lang="en" sz="2000"/>
              <a:t> and a natural language query </a:t>
            </a:r>
            <a:r>
              <a:rPr b="1" i="1" lang="en" sz="2000">
                <a:solidFill>
                  <a:srgbClr val="CC0000"/>
                </a:solidFill>
              </a:rPr>
              <a:t>Q</a:t>
            </a:r>
            <a:r>
              <a:rPr lang="en" sz="2000"/>
              <a:t>, find a span of text </a:t>
            </a:r>
            <a:r>
              <a:rPr b="1" i="1" lang="en" sz="2000">
                <a:solidFill>
                  <a:srgbClr val="CC0000"/>
                </a:solidFill>
              </a:rPr>
              <a:t>s</a:t>
            </a:r>
            <a:r>
              <a:rPr lang="en" sz="2000"/>
              <a:t> in </a:t>
            </a:r>
            <a:r>
              <a:rPr b="1" i="1" lang="en" sz="2000">
                <a:solidFill>
                  <a:srgbClr val="CC0000"/>
                </a:solidFill>
              </a:rPr>
              <a:t>D</a:t>
            </a:r>
            <a:r>
              <a:rPr lang="en" sz="2000"/>
              <a:t> that best answers </a:t>
            </a:r>
            <a:r>
              <a:rPr b="1" i="1" lang="en" sz="2000">
                <a:solidFill>
                  <a:srgbClr val="CC0000"/>
                </a:solidFill>
              </a:rPr>
              <a:t>Q</a:t>
            </a:r>
            <a:r>
              <a:rPr i="1" lang="en" sz="2000"/>
              <a:t>.</a:t>
            </a:r>
            <a:endParaRPr i="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Description</a:t>
            </a:r>
            <a:endParaRPr/>
          </a:p>
        </p:txBody>
      </p:sp>
      <p:sp>
        <p:nvSpPr>
          <p:cNvPr id="142" name="Google Shape;142;p21"/>
          <p:cNvSpPr txBox="1"/>
          <p:nvPr>
            <p:ph idx="1" type="body"/>
          </p:nvPr>
        </p:nvSpPr>
        <p:spPr>
          <a:xfrm>
            <a:off x="471900" y="1919075"/>
            <a:ext cx="8222100" cy="8286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sz="2000"/>
              <a:t>Given a corpus of text documents </a:t>
            </a:r>
            <a:r>
              <a:rPr b="1" i="1" lang="en" sz="2000">
                <a:solidFill>
                  <a:srgbClr val="CC0000"/>
                </a:solidFill>
              </a:rPr>
              <a:t>D</a:t>
            </a:r>
            <a:r>
              <a:rPr lang="en" sz="2000"/>
              <a:t> and a natural language query </a:t>
            </a:r>
            <a:r>
              <a:rPr b="1" i="1" lang="en" sz="2000">
                <a:solidFill>
                  <a:srgbClr val="CC0000"/>
                </a:solidFill>
              </a:rPr>
              <a:t>Q</a:t>
            </a:r>
            <a:r>
              <a:rPr lang="en" sz="2000"/>
              <a:t>, find a span of text </a:t>
            </a:r>
            <a:r>
              <a:rPr b="1" i="1" lang="en" sz="2000">
                <a:solidFill>
                  <a:srgbClr val="CC0000"/>
                </a:solidFill>
              </a:rPr>
              <a:t>s</a:t>
            </a:r>
            <a:r>
              <a:rPr lang="en" sz="2000"/>
              <a:t> in </a:t>
            </a:r>
            <a:r>
              <a:rPr b="1" i="1" lang="en" sz="2000">
                <a:solidFill>
                  <a:srgbClr val="CC0000"/>
                </a:solidFill>
              </a:rPr>
              <a:t>D</a:t>
            </a:r>
            <a:r>
              <a:rPr lang="en" sz="2000"/>
              <a:t> that best answers </a:t>
            </a:r>
            <a:r>
              <a:rPr b="1" i="1" lang="en" sz="2000">
                <a:solidFill>
                  <a:srgbClr val="CC0000"/>
                </a:solidFill>
              </a:rPr>
              <a:t>Q</a:t>
            </a:r>
            <a:r>
              <a:rPr i="1" lang="en" sz="2000"/>
              <a:t>.</a:t>
            </a:r>
            <a:endParaRPr i="1" sz="2000"/>
          </a:p>
        </p:txBody>
      </p:sp>
      <p:sp>
        <p:nvSpPr>
          <p:cNvPr id="143" name="Google Shape;143;p21"/>
          <p:cNvSpPr txBox="1"/>
          <p:nvPr>
            <p:ph idx="1" type="body"/>
          </p:nvPr>
        </p:nvSpPr>
        <p:spPr>
          <a:xfrm>
            <a:off x="471900" y="3596150"/>
            <a:ext cx="8222100" cy="536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00">
                <a:solidFill>
                  <a:schemeClr val="accent2"/>
                </a:solidFill>
              </a:rPr>
              <a:t>E</a:t>
            </a:r>
            <a:r>
              <a:rPr b="1" lang="en" sz="2300">
                <a:solidFill>
                  <a:schemeClr val="accent2"/>
                </a:solidFill>
              </a:rPr>
              <a:t>xtractive</a:t>
            </a:r>
            <a:r>
              <a:rPr b="1" lang="en" sz="2300"/>
              <a:t>, </a:t>
            </a:r>
            <a:r>
              <a:rPr b="1" lang="en" sz="2300">
                <a:solidFill>
                  <a:srgbClr val="F1C232"/>
                </a:solidFill>
              </a:rPr>
              <a:t>O</a:t>
            </a:r>
            <a:r>
              <a:rPr b="1" lang="en" sz="2300">
                <a:solidFill>
                  <a:srgbClr val="F1C232"/>
                </a:solidFill>
              </a:rPr>
              <a:t>pen-Domain</a:t>
            </a:r>
            <a:r>
              <a:rPr b="1" lang="en" sz="2300"/>
              <a:t> Question-Answering</a:t>
            </a:r>
            <a:endParaRPr b="1" i="1" sz="2300"/>
          </a:p>
        </p:txBody>
      </p:sp>
      <p:cxnSp>
        <p:nvCxnSpPr>
          <p:cNvPr id="144" name="Google Shape;144;p21"/>
          <p:cNvCxnSpPr/>
          <p:nvPr/>
        </p:nvCxnSpPr>
        <p:spPr>
          <a:xfrm>
            <a:off x="2051400" y="2620425"/>
            <a:ext cx="2171100" cy="0"/>
          </a:xfrm>
          <a:prstGeom prst="straightConnector1">
            <a:avLst/>
          </a:prstGeom>
          <a:noFill/>
          <a:ln cap="flat" cmpd="sng" w="28575">
            <a:solidFill>
              <a:schemeClr val="accent2"/>
            </a:solidFill>
            <a:prstDash val="solid"/>
            <a:round/>
            <a:headEnd len="med" w="med" type="none"/>
            <a:tailEnd len="med" w="med" type="none"/>
          </a:ln>
        </p:spPr>
      </p:cxnSp>
      <p:cxnSp>
        <p:nvCxnSpPr>
          <p:cNvPr id="145" name="Google Shape;145;p21"/>
          <p:cNvCxnSpPr/>
          <p:nvPr/>
        </p:nvCxnSpPr>
        <p:spPr>
          <a:xfrm>
            <a:off x="1677075" y="2298475"/>
            <a:ext cx="3107100" cy="0"/>
          </a:xfrm>
          <a:prstGeom prst="straightConnector1">
            <a:avLst/>
          </a:prstGeom>
          <a:noFill/>
          <a:ln cap="flat" cmpd="sng" w="28575">
            <a:solidFill>
              <a:srgbClr val="F1C232"/>
            </a:solidFill>
            <a:prstDash val="solid"/>
            <a:round/>
            <a:headEnd len="med" w="med" type="none"/>
            <a:tailEnd len="med" w="med" type="none"/>
          </a:ln>
        </p:spPr>
      </p:cxnSp>
      <p:cxnSp>
        <p:nvCxnSpPr>
          <p:cNvPr id="146" name="Google Shape;146;p21"/>
          <p:cNvCxnSpPr>
            <a:endCxn id="143" idx="0"/>
          </p:cNvCxnSpPr>
          <p:nvPr/>
        </p:nvCxnSpPr>
        <p:spPr>
          <a:xfrm>
            <a:off x="4582950" y="2747750"/>
            <a:ext cx="0" cy="848400"/>
          </a:xfrm>
          <a:prstGeom prst="straightConnector1">
            <a:avLst/>
          </a:prstGeom>
          <a:noFill/>
          <a:ln cap="flat" cmpd="sng" w="19050">
            <a:solidFill>
              <a:schemeClr val="lt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