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19" r:id="rId1"/>
  </p:sldMasterIdLst>
  <p:notesMasterIdLst>
    <p:notesMasterId r:id="rId18"/>
  </p:notesMasterIdLst>
  <p:sldIdLst>
    <p:sldId id="256" r:id="rId2"/>
    <p:sldId id="257" r:id="rId3"/>
    <p:sldId id="265" r:id="rId4"/>
    <p:sldId id="260" r:id="rId5"/>
    <p:sldId id="259" r:id="rId6"/>
    <p:sldId id="258" r:id="rId7"/>
    <p:sldId id="261" r:id="rId8"/>
    <p:sldId id="264" r:id="rId9"/>
    <p:sldId id="267" r:id="rId10"/>
    <p:sldId id="276" r:id="rId11"/>
    <p:sldId id="278" r:id="rId12"/>
    <p:sldId id="277" r:id="rId13"/>
    <p:sldId id="262" r:id="rId14"/>
    <p:sldId id="263" r:id="rId15"/>
    <p:sldId id="266"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237" autoAdjust="0"/>
    <p:restoredTop sz="96043" autoAdjust="0"/>
  </p:normalViewPr>
  <p:slideViewPr>
    <p:cSldViewPr snapToGrid="0">
      <p:cViewPr varScale="1">
        <p:scale>
          <a:sx n="85" d="100"/>
          <a:sy n="85" d="100"/>
        </p:scale>
        <p:origin x="77" y="39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3" Type="http://schemas.openxmlformats.org/officeDocument/2006/relationships/slide" Target="slides/slide3.xml"/><Relationship Id="rId7" Type="http://schemas.openxmlformats.org/officeDocument/2006/relationships/slide" Target="slides/slide7.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5.xml"/><Relationship Id="rId5" Type="http://schemas.openxmlformats.org/officeDocument/2006/relationships/slide" Target="slides/slide5.xml"/><Relationship Id="rId10" Type="http://schemas.openxmlformats.org/officeDocument/2006/relationships/slide" Target="slides/slide14.xml"/><Relationship Id="rId4" Type="http://schemas.openxmlformats.org/officeDocument/2006/relationships/slide" Target="slides/slide4.xml"/><Relationship Id="rId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3/18/2023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83293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364408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790360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09744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3/18/2023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80557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420193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3/18/2023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1670191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3/18/2023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220025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3/18/2023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918582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371300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F7BD38-A805-4B2C-9BDF-D56E94387879}" type="datetime1">
              <a:rPr lang="en-US" smtClean="0"/>
              <a:t>3/18/2023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extLst>
      <p:ext uri="{BB962C8B-B14F-4D97-AF65-F5344CB8AC3E}">
        <p14:creationId xmlns:p14="http://schemas.microsoft.com/office/powerpoint/2010/main" val="6886773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F7BD38-A805-4B2C-9BDF-D56E94387879}" type="datetime1">
              <a:rPr lang="en-US" smtClean="0"/>
              <a:t>3/18/2023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t>‹#›</a:t>
            </a:fld>
            <a:endParaRPr lang="en-US" dirty="0"/>
          </a:p>
        </p:txBody>
      </p:sp>
    </p:spTree>
    <p:extLst>
      <p:ext uri="{BB962C8B-B14F-4D97-AF65-F5344CB8AC3E}">
        <p14:creationId xmlns:p14="http://schemas.microsoft.com/office/powerpoint/2010/main" val="2309887300"/>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5.xml"/><Relationship Id="rId7" Type="http://schemas.openxmlformats.org/officeDocument/2006/relationships/slide" Target="slide13.xml"/><Relationship Id="rId2" Type="http://schemas.openxmlformats.org/officeDocument/2006/relationships/slide" Target="slide4.xml"/><Relationship Id="rId1" Type="http://schemas.openxmlformats.org/officeDocument/2006/relationships/slideLayout" Target="../slideLayouts/slideLayout1.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 Id="rId9" Type="http://schemas.openxmlformats.org/officeDocument/2006/relationships/slide" Target="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p:cNvSpPr>
            <a:spLocks noGrp="1" noRot="1" noChangeAspect="1" noMove="1" noResize="1" noEditPoints="1" noAdjustHandles="1" noChangeArrowheads="1" noChangeShapeType="1" noTextEdit="1"/>
          </p:cNvSpPr>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095999" y="1032918"/>
            <a:ext cx="5452533" cy="4792165"/>
          </a:xfrm>
          <a:effectLst/>
        </p:spPr>
        <p:txBody>
          <a:bodyPr anchor="ctr">
            <a:normAutofit/>
          </a:bodyPr>
          <a:lstStyle/>
          <a:p>
            <a:r>
              <a:rPr lang="en-US" sz="4000" u="sng" dirty="0">
                <a:latin typeface="Times New Roman" panose="02020603050405020304" pitchFamily="18" charset="0"/>
                <a:cs typeface="Times New Roman" panose="02020603050405020304" pitchFamily="18" charset="0"/>
              </a:rPr>
              <a:t>TYPING MASTER</a:t>
            </a:r>
          </a:p>
        </p:txBody>
      </p:sp>
      <p:sp>
        <p:nvSpPr>
          <p:cNvPr id="3" name="Subtitle 2"/>
          <p:cNvSpPr>
            <a:spLocks noGrp="1"/>
          </p:cNvSpPr>
          <p:nvPr>
            <p:ph type="subTitle" idx="1"/>
          </p:nvPr>
        </p:nvSpPr>
        <p:spPr>
          <a:xfrm>
            <a:off x="257376" y="2391242"/>
            <a:ext cx="3994015" cy="2294852"/>
          </a:xfrm>
          <a:effectLst/>
        </p:spPr>
        <p:txBody>
          <a:bodyPr anchor="ctr">
            <a:normAutofit/>
          </a:bodyPr>
          <a:lstStyle/>
          <a:p>
            <a:pPr algn="ctr"/>
            <a:r>
              <a:rPr lang="en-US" dirty="0">
                <a:latin typeface="Times New Roman" panose="02020603050405020304" pitchFamily="18" charset="0"/>
                <a:cs typeface="Times New Roman" panose="02020603050405020304" pitchFamily="18" charset="0"/>
              </a:rPr>
              <a:t>Presented by:</a:t>
            </a:r>
          </a:p>
          <a:p>
            <a:pPr algn="ctr"/>
            <a:r>
              <a:rPr lang="en-US" dirty="0">
                <a:latin typeface="Times New Roman" panose="02020603050405020304" pitchFamily="18" charset="0"/>
                <a:cs typeface="Times New Roman" panose="02020603050405020304" pitchFamily="18" charset="0"/>
              </a:rPr>
              <a:t>      Nirmal Baruwal</a:t>
            </a:r>
          </a:p>
          <a:p>
            <a:pPr algn="ctr"/>
            <a:r>
              <a:rPr lang="en-US" dirty="0">
                <a:latin typeface="Times New Roman" panose="02020603050405020304" pitchFamily="18" charset="0"/>
                <a:cs typeface="Times New Roman" panose="02020603050405020304" pitchFamily="18" charset="0"/>
              </a:rPr>
              <a:t>      Nischal Khadka</a:t>
            </a:r>
          </a:p>
          <a:p>
            <a:pPr algn="ctr"/>
            <a:r>
              <a:rPr lang="en-US" dirty="0">
                <a:latin typeface="Times New Roman" panose="02020603050405020304" pitchFamily="18" charset="0"/>
                <a:cs typeface="Times New Roman" panose="02020603050405020304" pitchFamily="18" charset="0"/>
              </a:rPr>
              <a:t>      Krishna Mandal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object 3">
            <a:extLst>
              <a:ext uri="{FF2B5EF4-FFF2-40B4-BE49-F238E27FC236}">
                <a16:creationId xmlns:a16="http://schemas.microsoft.com/office/drawing/2014/main" id="{80E960B5-037F-D393-5EE8-AA83CFC01346}"/>
              </a:ext>
            </a:extLst>
          </p:cNvPr>
          <p:cNvPicPr/>
          <p:nvPr/>
        </p:nvPicPr>
        <p:blipFill>
          <a:blip r:embed="rId2" cstate="print"/>
          <a:stretch>
            <a:fillRect/>
          </a:stretch>
        </p:blipFill>
        <p:spPr>
          <a:xfrm>
            <a:off x="3528103" y="685104"/>
            <a:ext cx="5135793" cy="54877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7EAD746B-58CB-B1B7-145A-9CDF8993780E}"/>
              </a:ext>
            </a:extLst>
          </p:cNvPr>
          <p:cNvPicPr/>
          <p:nvPr/>
        </p:nvPicPr>
        <p:blipFill>
          <a:blip r:embed="rId2" cstate="print"/>
          <a:stretch>
            <a:fillRect/>
          </a:stretch>
        </p:blipFill>
        <p:spPr>
          <a:xfrm>
            <a:off x="3569140" y="715893"/>
            <a:ext cx="5053720" cy="5426213"/>
          </a:xfrm>
          <a:prstGeom prst="rect">
            <a:avLst/>
          </a:prstGeom>
        </p:spPr>
      </p:pic>
    </p:spTree>
    <p:extLst>
      <p:ext uri="{BB962C8B-B14F-4D97-AF65-F5344CB8AC3E}">
        <p14:creationId xmlns:p14="http://schemas.microsoft.com/office/powerpoint/2010/main" val="2955042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CF18C1DC-FCBC-DF1D-237F-AA0C957EEBF3}"/>
              </a:ext>
            </a:extLst>
          </p:cNvPr>
          <p:cNvPicPr/>
          <p:nvPr/>
        </p:nvPicPr>
        <p:blipFill>
          <a:blip r:embed="rId2" cstate="print"/>
          <a:stretch>
            <a:fillRect/>
          </a:stretch>
        </p:blipFill>
        <p:spPr>
          <a:xfrm>
            <a:off x="3299587" y="1"/>
            <a:ext cx="6210173" cy="6181344"/>
          </a:xfrm>
          <a:prstGeom prst="rect">
            <a:avLst/>
          </a:prstGeom>
        </p:spPr>
      </p:pic>
    </p:spTree>
    <p:extLst>
      <p:ext uri="{BB962C8B-B14F-4D97-AF65-F5344CB8AC3E}">
        <p14:creationId xmlns:p14="http://schemas.microsoft.com/office/powerpoint/2010/main" val="1482632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latin typeface="Times New Roman" panose="02020603050405020304" pitchFamily="18" charset="0"/>
                <a:cs typeface="Times New Roman" panose="02020603050405020304" pitchFamily="18" charset="0"/>
              </a:rPr>
              <a:t>LIMITATIONS</a:t>
            </a:r>
          </a:p>
        </p:txBody>
      </p:sp>
      <p:sp>
        <p:nvSpPr>
          <p:cNvPr id="3" name="Content Placeholder 2"/>
          <p:cNvSpPr>
            <a:spLocks noGrp="1"/>
          </p:cNvSpPr>
          <p:nvPr>
            <p:ph idx="1"/>
          </p:nvPr>
        </p:nvSpPr>
        <p:spPr>
          <a:xfrm>
            <a:off x="838200" y="1570864"/>
            <a:ext cx="10515600" cy="4351338"/>
          </a:xfrm>
        </p:spPr>
        <p:txBody>
          <a:bodyPr/>
          <a:lstStyle/>
          <a:p>
            <a:r>
              <a:rPr lang="en-US" dirty="0">
                <a:latin typeface="Times New Roman" panose="02020603050405020304" pitchFamily="18" charset="0"/>
                <a:cs typeface="Times New Roman" panose="02020603050405020304" pitchFamily="18" charset="0"/>
              </a:rPr>
              <a:t>Free time is needed.</a:t>
            </a:r>
          </a:p>
          <a:p>
            <a:r>
              <a:rPr lang="en-US" dirty="0">
                <a:latin typeface="Times New Roman" panose="02020603050405020304" pitchFamily="18" charset="0"/>
                <a:cs typeface="Times New Roman" panose="02020603050405020304" pitchFamily="18" charset="0"/>
              </a:rPr>
              <a:t>The simple truth is that you have to work to get </a:t>
            </a:r>
            <a:r>
              <a:rPr lang="en-US">
                <a:latin typeface="Times New Roman" panose="02020603050405020304" pitchFamily="18" charset="0"/>
                <a:cs typeface="Times New Roman" panose="02020603050405020304" pitchFamily="18" charset="0"/>
              </a:rPr>
              <a:t>results</a:t>
            </a:r>
            <a:r>
              <a:rPr lang="en-US" smtClean="0"/>
              <a: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latin typeface="Times New Roman" panose="02020603050405020304" pitchFamily="18" charset="0"/>
                <a:cs typeface="Times New Roman" panose="02020603050405020304" pitchFamily="18" charset="0"/>
              </a:rPr>
              <a:t>FUTURE ENHANCEMENT</a:t>
            </a:r>
          </a:p>
        </p:txBody>
      </p:sp>
      <p:sp>
        <p:nvSpPr>
          <p:cNvPr id="3" name="Content Placeholder 2"/>
          <p:cNvSpPr>
            <a:spLocks noGrp="1"/>
          </p:cNvSpPr>
          <p:nvPr>
            <p:ph idx="1"/>
          </p:nvPr>
        </p:nvSpPr>
        <p:spPr>
          <a:xfrm>
            <a:off x="1002792" y="1478153"/>
            <a:ext cx="10515600" cy="4351338"/>
          </a:xfrm>
        </p:spPr>
        <p:txBody>
          <a:bodyPr/>
          <a:lstStyle/>
          <a:p>
            <a:r>
              <a:rPr lang="en-US" dirty="0" smtClean="0"/>
              <a:t>Better UI design.</a:t>
            </a:r>
          </a:p>
          <a:p>
            <a:r>
              <a:rPr lang="en-US" dirty="0" smtClean="0"/>
              <a:t>Keeps the record of the user.</a:t>
            </a:r>
          </a:p>
          <a:p>
            <a:r>
              <a:rPr lang="en-US" dirty="0" smtClean="0"/>
              <a:t>Add a timer in the speed checker.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966216" y="1478153"/>
            <a:ext cx="10515600" cy="4351338"/>
          </a:xfrm>
        </p:spPr>
        <p:txBody>
          <a:bodyPr/>
          <a:lstStyle/>
          <a:p>
            <a:pPr marL="0" indent="0">
              <a:buNone/>
            </a:pPr>
            <a:r>
              <a:rPr lang="en-US" dirty="0"/>
              <a:t>In general, Typing Master is a brainstorming tool which helps an individual to increase his/her typing skills as well as gives </a:t>
            </a:r>
            <a:r>
              <a:rPr lang="en-US" dirty="0" smtClean="0"/>
              <a:t>some important information.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8800" dirty="0" smtClean="0">
                <a:latin typeface="Times New Roman" panose="02020603050405020304" pitchFamily="18" charset="0"/>
                <a:cs typeface="Times New Roman" panose="02020603050405020304" pitchFamily="18" charset="0"/>
              </a:rPr>
              <a:t>THANK YOU….!!</a:t>
            </a:r>
            <a:endParaRPr lang="en-US"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586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u="sng"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178033" y="1589152"/>
            <a:ext cx="10515600" cy="3707074"/>
          </a:xfrm>
        </p:spPr>
        <p:txBody>
          <a:bodyPr>
            <a:normAutofit fontScale="62500" lnSpcReduction="20000"/>
          </a:bodyPr>
          <a:lstStyle/>
          <a:p>
            <a:pPr marL="0" indent="0">
              <a:lnSpc>
                <a:spcPct val="120000"/>
              </a:lnSpc>
              <a:buNone/>
            </a:pPr>
            <a:r>
              <a:rPr lang="en-US" dirty="0"/>
              <a:t>“</a:t>
            </a:r>
            <a:r>
              <a:rPr lang="en-US" dirty="0">
                <a:latin typeface="Times New Roman" panose="02020603050405020304" pitchFamily="18" charset="0"/>
                <a:cs typeface="Times New Roman" panose="02020603050405020304" pitchFamily="18" charset="0"/>
              </a:rPr>
              <a:t>Typing Master” is a Tutorial software to develop the typing speed where user</a:t>
            </a:r>
          </a:p>
          <a:p>
            <a:pPr marL="0" indent="0">
              <a:lnSpc>
                <a:spcPct val="120000"/>
              </a:lnSpc>
              <a:buNone/>
            </a:pPr>
            <a:r>
              <a:rPr lang="en-US" dirty="0">
                <a:latin typeface="Times New Roman" panose="02020603050405020304" pitchFamily="18" charset="0"/>
                <a:cs typeface="Times New Roman" panose="02020603050405020304" pitchFamily="18" charset="0"/>
              </a:rPr>
              <a:t>should be used to train the speed and accuracy of typing word. Typing is now an essential</a:t>
            </a:r>
          </a:p>
          <a:p>
            <a:pPr marL="0" indent="0">
              <a:lnSpc>
                <a:spcPct val="120000"/>
              </a:lnSpc>
              <a:buNone/>
            </a:pPr>
            <a:r>
              <a:rPr lang="en-US" dirty="0">
                <a:latin typeface="Times New Roman" panose="02020603050405020304" pitchFamily="18" charset="0"/>
                <a:cs typeface="Times New Roman" panose="02020603050405020304" pitchFamily="18" charset="0"/>
              </a:rPr>
              <a:t>part of almost every job imaginable. It helps you to complete your work faster and more</a:t>
            </a:r>
          </a:p>
          <a:p>
            <a:pPr marL="0" indent="0">
              <a:lnSpc>
                <a:spcPct val="120000"/>
              </a:lnSpc>
              <a:buNone/>
            </a:pPr>
            <a:r>
              <a:rPr lang="en-US" dirty="0">
                <a:latin typeface="Times New Roman" panose="02020603050405020304" pitchFamily="18" charset="0"/>
                <a:cs typeface="Times New Roman" panose="02020603050405020304" pitchFamily="18" charset="0"/>
              </a:rPr>
              <a:t>efficiently, be comfortable with the computer and help communicate with coworkers and</a:t>
            </a:r>
          </a:p>
          <a:p>
            <a:pPr marL="0" indent="0">
              <a:lnSpc>
                <a:spcPct val="120000"/>
              </a:lnSpc>
              <a:buNone/>
            </a:pPr>
            <a:r>
              <a:rPr lang="en-US" dirty="0">
                <a:latin typeface="Times New Roman" panose="02020603050405020304" pitchFamily="18" charset="0"/>
                <a:cs typeface="Times New Roman" panose="02020603050405020304" pitchFamily="18" charset="0"/>
              </a:rPr>
              <a:t>superiors. It improves the accuracy of documents. Tutorial software has main features to</a:t>
            </a:r>
          </a:p>
          <a:p>
            <a:pPr marL="0" indent="0">
              <a:lnSpc>
                <a:spcPct val="120000"/>
              </a:lnSpc>
              <a:buNone/>
            </a:pPr>
            <a:r>
              <a:rPr lang="en-US" dirty="0">
                <a:latin typeface="Times New Roman" panose="02020603050405020304" pitchFamily="18" charset="0"/>
                <a:cs typeface="Times New Roman" panose="02020603050405020304" pitchFamily="18" charset="0"/>
              </a:rPr>
              <a:t>practice typing, which each function executed by the user. As a typing progress result ,</a:t>
            </a:r>
          </a:p>
          <a:p>
            <a:pPr marL="0" indent="0">
              <a:lnSpc>
                <a:spcPct val="120000"/>
              </a:lnSpc>
              <a:buNone/>
            </a:pPr>
            <a:r>
              <a:rPr lang="en-US" dirty="0">
                <a:latin typeface="Times New Roman" panose="02020603050405020304" pitchFamily="18" charset="0"/>
                <a:cs typeface="Times New Roman" panose="02020603050405020304" pitchFamily="18" charset="0"/>
              </a:rPr>
              <a:t>the software can also display the results in various format such as speed, accuracy, speed</a:t>
            </a:r>
          </a:p>
          <a:p>
            <a:pPr marL="0" indent="0">
              <a:lnSpc>
                <a:spcPct val="120000"/>
              </a:lnSpc>
              <a:buNone/>
            </a:pPr>
            <a:r>
              <a:rPr lang="en-US" dirty="0">
                <a:latin typeface="Times New Roman" panose="02020603050405020304" pitchFamily="18" charset="0"/>
                <a:cs typeface="Times New Roman" panose="02020603050405020304" pitchFamily="18" charset="0"/>
              </a:rPr>
              <a:t>of typing and word accuracy. Hence, this software is fraud free and is completely free to</a:t>
            </a:r>
          </a:p>
          <a:p>
            <a:pPr marL="0" indent="0">
              <a:lnSpc>
                <a:spcPct val="120000"/>
              </a:lnSpc>
              <a:buNone/>
            </a:pPr>
            <a:r>
              <a:rPr lang="en-US" dirty="0">
                <a:latin typeface="Times New Roman" panose="02020603050405020304" pitchFamily="18" charset="0"/>
                <a:cs typeface="Times New Roman" panose="02020603050405020304" pitchFamily="18" charset="0"/>
              </a:rPr>
              <a:t>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p:cNvSpPr>
            <a:spLocks noGrp="1" noRot="1" noChangeAspect="1" noMove="1" noResize="1" noEditPoints="1" noAdjustHandles="1" noChangeArrowheads="1" noChangeShapeType="1" noTextEdit="1"/>
          </p:cNvSpPr>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956385" y="1032918"/>
            <a:ext cx="4592147" cy="4800723"/>
          </a:xfrm>
          <a:effectLst/>
        </p:spPr>
        <p:txBody>
          <a:bodyPr anchor="ctr">
            <a:normAutofit/>
          </a:bodyPr>
          <a:lstStyle/>
          <a:p>
            <a:pPr algn="ctr"/>
            <a:r>
              <a:rPr lang="en-US" sz="4000" u="sng" dirty="0">
                <a:latin typeface="Times New Roman" panose="02020603050405020304" pitchFamily="18" charset="0"/>
                <a:cs typeface="Times New Roman" panose="02020603050405020304" pitchFamily="18" charset="0"/>
              </a:rPr>
              <a:t>TABLE</a:t>
            </a:r>
            <a:br>
              <a:rPr lang="en-US" sz="4000" u="sng" dirty="0">
                <a:latin typeface="Times New Roman" panose="02020603050405020304" pitchFamily="18" charset="0"/>
                <a:cs typeface="Times New Roman" panose="02020603050405020304" pitchFamily="18" charset="0"/>
              </a:rPr>
            </a:br>
            <a:r>
              <a:rPr lang="en-US" sz="4000" u="sng" dirty="0">
                <a:latin typeface="Times New Roman" panose="02020603050405020304" pitchFamily="18" charset="0"/>
                <a:cs typeface="Times New Roman" panose="02020603050405020304" pitchFamily="18" charset="0"/>
              </a:rPr>
              <a:t> OF CONTENT</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4484" y="745957"/>
            <a:ext cx="4636169" cy="5590675"/>
          </a:xfrm>
          <a:effectLst/>
        </p:spPr>
        <p:txBody>
          <a:bodyPr anchor="ctr">
            <a:noAutofit/>
          </a:bodyPr>
          <a:lstStyle/>
          <a:p>
            <a:pPr marL="342900" indent="-342900" algn="l">
              <a:buFont typeface="Wingdings" pitchFamily="2" charset="2"/>
              <a:buChar char="Ø"/>
            </a:pPr>
            <a:r>
              <a:rPr lang="en-US" dirty="0">
                <a:latin typeface="Times New Roman" panose="02020603050405020304" pitchFamily="18" charset="0"/>
                <a:cs typeface="Times New Roman" panose="02020603050405020304" pitchFamily="18" charset="0"/>
                <a:hlinkClick r:id="rId2" action="ppaction://hlinksldjump">
                  <a:extLst>
                    <a:ext uri="{A12FA001-AC4F-418D-AE19-62706E023703}">
                      <ahyp:hlinkClr xmlns="" xmlns:ahyp="http://schemas.microsoft.com/office/drawing/2018/hyperlinkcolor" val="tx"/>
                    </a:ext>
                  </a:extLst>
                </a:hlinkClick>
              </a:rPr>
              <a:t>INTRODUCTION</a:t>
            </a:r>
            <a:endParaRPr lang="en-US" dirty="0">
              <a:latin typeface="Times New Roman" panose="02020603050405020304" pitchFamily="18" charset="0"/>
              <a:cs typeface="Times New Roman" panose="02020603050405020304" pitchFamily="18" charset="0"/>
            </a:endParaRPr>
          </a:p>
          <a:p>
            <a:pPr marL="342900" indent="-342900" algn="l">
              <a:buFont typeface="Wingdings" pitchFamily="2" charset="2"/>
              <a:buChar char="Ø"/>
            </a:pPr>
            <a:r>
              <a:rPr lang="en-US" dirty="0">
                <a:latin typeface="Times New Roman" panose="02020603050405020304" pitchFamily="18" charset="0"/>
                <a:cs typeface="Times New Roman" panose="02020603050405020304" pitchFamily="18" charset="0"/>
                <a:hlinkClick r:id="rId3" action="ppaction://hlinksldjump">
                  <a:extLst>
                    <a:ext uri="{A12FA001-AC4F-418D-AE19-62706E023703}">
                      <ahyp:hlinkClr xmlns="" xmlns:ahyp="http://schemas.microsoft.com/office/drawing/2018/hyperlinkcolor" val="tx"/>
                    </a:ext>
                  </a:extLst>
                </a:hlinkClick>
              </a:rPr>
              <a:t>BACKGROUND STUDY</a:t>
            </a:r>
            <a:endParaRPr lang="en-US" dirty="0">
              <a:latin typeface="Times New Roman" panose="02020603050405020304" pitchFamily="18" charset="0"/>
              <a:cs typeface="Times New Roman" panose="02020603050405020304" pitchFamily="18" charset="0"/>
            </a:endParaRPr>
          </a:p>
          <a:p>
            <a:pPr marL="342900" indent="-342900" algn="l">
              <a:buFont typeface="Wingdings" pitchFamily="2" charset="2"/>
              <a:buChar char="Ø"/>
            </a:pPr>
            <a:r>
              <a:rPr lang="en-US" dirty="0">
                <a:latin typeface="Times New Roman" panose="02020603050405020304" pitchFamily="18" charset="0"/>
                <a:cs typeface="Times New Roman" panose="02020603050405020304" pitchFamily="18" charset="0"/>
                <a:hlinkClick r:id="rId4" action="ppaction://hlinksldjump">
                  <a:extLst>
                    <a:ext uri="{A12FA001-AC4F-418D-AE19-62706E023703}">
                      <ahyp:hlinkClr xmlns="" xmlns:ahyp="http://schemas.microsoft.com/office/drawing/2018/hyperlinkcolor" val="tx"/>
                    </a:ext>
                  </a:extLst>
                </a:hlinkClick>
              </a:rPr>
              <a:t>OBJECTIVES</a:t>
            </a:r>
            <a:endParaRPr lang="en-US" dirty="0">
              <a:latin typeface="Times New Roman" panose="02020603050405020304" pitchFamily="18" charset="0"/>
              <a:cs typeface="Times New Roman" panose="02020603050405020304" pitchFamily="18" charset="0"/>
            </a:endParaRPr>
          </a:p>
          <a:p>
            <a:pPr marL="342900" indent="-342900" algn="l">
              <a:buFont typeface="Wingdings" pitchFamily="2" charset="2"/>
              <a:buChar char="Ø"/>
            </a:pPr>
            <a:r>
              <a:rPr lang="en-US" dirty="0">
                <a:latin typeface="Times New Roman" panose="02020603050405020304" pitchFamily="18" charset="0"/>
                <a:cs typeface="Times New Roman" panose="02020603050405020304" pitchFamily="18" charset="0"/>
                <a:hlinkClick r:id="rId5" action="ppaction://hlinksldjump">
                  <a:extLst>
                    <a:ext uri="{A12FA001-AC4F-418D-AE19-62706E023703}">
                      <ahyp:hlinkClr xmlns="" xmlns:ahyp="http://schemas.microsoft.com/office/drawing/2018/hyperlinkcolor" val="tx"/>
                    </a:ext>
                  </a:extLst>
                </a:hlinkClick>
              </a:rPr>
              <a:t>FEATURES</a:t>
            </a:r>
            <a:endParaRPr lang="en-US" dirty="0">
              <a:latin typeface="Times New Roman" panose="02020603050405020304" pitchFamily="18" charset="0"/>
              <a:cs typeface="Times New Roman" panose="02020603050405020304" pitchFamily="18" charset="0"/>
            </a:endParaRPr>
          </a:p>
          <a:p>
            <a:pPr marL="342900" indent="-342900" algn="l">
              <a:buFont typeface="Wingdings" pitchFamily="2" charset="2"/>
              <a:buChar char="Ø"/>
            </a:pPr>
            <a:r>
              <a:rPr lang="en-US" dirty="0">
                <a:latin typeface="Times New Roman" panose="02020603050405020304" pitchFamily="18" charset="0"/>
                <a:cs typeface="Times New Roman" panose="02020603050405020304" pitchFamily="18" charset="0"/>
                <a:hlinkClick r:id="rId6" action="ppaction://hlinksldjump">
                  <a:extLst>
                    <a:ext uri="{A12FA001-AC4F-418D-AE19-62706E023703}">
                      <ahyp:hlinkClr xmlns="" xmlns:ahyp="http://schemas.microsoft.com/office/drawing/2018/hyperlinkcolor" val="tx"/>
                    </a:ext>
                  </a:extLst>
                </a:hlinkClick>
              </a:rPr>
              <a:t>FLOWCHART</a:t>
            </a:r>
            <a:endParaRPr lang="en-US" dirty="0">
              <a:latin typeface="Times New Roman" panose="02020603050405020304" pitchFamily="18" charset="0"/>
              <a:cs typeface="Times New Roman" panose="02020603050405020304" pitchFamily="18" charset="0"/>
            </a:endParaRPr>
          </a:p>
          <a:p>
            <a:pPr marL="342900" indent="-342900" algn="l">
              <a:buFont typeface="Wingdings" pitchFamily="2" charset="2"/>
              <a:buChar char="Ø"/>
            </a:pPr>
            <a:r>
              <a:rPr lang="en-US" dirty="0">
                <a:latin typeface="Times New Roman" panose="02020603050405020304" pitchFamily="18" charset="0"/>
                <a:cs typeface="Times New Roman" panose="02020603050405020304" pitchFamily="18" charset="0"/>
                <a:hlinkClick r:id="rId7" action="ppaction://hlinksldjump">
                  <a:extLst>
                    <a:ext uri="{A12FA001-AC4F-418D-AE19-62706E023703}">
                      <ahyp:hlinkClr xmlns="" xmlns:ahyp="http://schemas.microsoft.com/office/drawing/2018/hyperlinkcolor" val="tx"/>
                    </a:ext>
                  </a:extLst>
                </a:hlinkClick>
              </a:rPr>
              <a:t>LIMITATION</a:t>
            </a:r>
            <a:endParaRPr lang="en-US" dirty="0">
              <a:latin typeface="Times New Roman" panose="02020603050405020304" pitchFamily="18" charset="0"/>
              <a:cs typeface="Times New Roman" panose="02020603050405020304" pitchFamily="18" charset="0"/>
            </a:endParaRPr>
          </a:p>
          <a:p>
            <a:pPr marL="342900" indent="-342900" algn="l">
              <a:buFont typeface="Wingdings" pitchFamily="2" charset="2"/>
              <a:buChar char="Ø"/>
            </a:pPr>
            <a:r>
              <a:rPr lang="en-US" dirty="0">
                <a:latin typeface="Times New Roman" panose="02020603050405020304" pitchFamily="18" charset="0"/>
                <a:cs typeface="Times New Roman" panose="02020603050405020304" pitchFamily="18" charset="0"/>
                <a:hlinkClick r:id="rId8" action="ppaction://hlinksldjump">
                  <a:extLst>
                    <a:ext uri="{A12FA001-AC4F-418D-AE19-62706E023703}">
                      <ahyp:hlinkClr xmlns="" xmlns:ahyp="http://schemas.microsoft.com/office/drawing/2018/hyperlinkcolor" val="tx"/>
                    </a:ext>
                  </a:extLst>
                </a:hlinkClick>
              </a:rPr>
              <a:t>FUTURE ENHANCEMENT</a:t>
            </a:r>
            <a:endParaRPr lang="en-US" dirty="0">
              <a:latin typeface="Times New Roman" panose="02020603050405020304" pitchFamily="18" charset="0"/>
              <a:cs typeface="Times New Roman" panose="02020603050405020304" pitchFamily="18" charset="0"/>
            </a:endParaRPr>
          </a:p>
          <a:p>
            <a:pPr marL="342900" indent="-342900" algn="l">
              <a:buFont typeface="Wingdings" pitchFamily="2" charset="2"/>
              <a:buChar char="Ø"/>
            </a:pPr>
            <a:r>
              <a:rPr lang="en-US" dirty="0">
                <a:latin typeface="Times New Roman" panose="02020603050405020304" pitchFamily="18" charset="0"/>
                <a:cs typeface="Times New Roman" panose="02020603050405020304" pitchFamily="18" charset="0"/>
                <a:hlinkClick r:id="rId9" action="ppaction://hlinksldjump">
                  <a:extLst>
                    <a:ext uri="{A12FA001-AC4F-418D-AE19-62706E023703}">
                      <ahyp:hlinkClr xmlns="" xmlns:ahyp="http://schemas.microsoft.com/office/drawing/2018/hyperlinkcolor" val="tx"/>
                    </a:ext>
                  </a:extLst>
                </a:hlinkClick>
              </a:rPr>
              <a:t>CONCLUSION</a:t>
            </a:r>
            <a:endParaRPr lang="en-US" dirty="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984504" y="1423289"/>
            <a:ext cx="10515600" cy="4351338"/>
          </a:xfrm>
        </p:spPr>
        <p:txBody>
          <a:bodyPr>
            <a:normAutofit/>
          </a:bodyPr>
          <a:lstStyle/>
          <a:p>
            <a:r>
              <a:rPr lang="en-US" dirty="0">
                <a:latin typeface="Times New Roman" panose="02020603050405020304" pitchFamily="18" charset="0"/>
                <a:cs typeface="Times New Roman" panose="02020603050405020304" pitchFamily="18" charset="0"/>
              </a:rPr>
              <a:t>Typing Master is a </a:t>
            </a:r>
            <a:r>
              <a:rPr lang="en-US" dirty="0" smtClean="0">
                <a:latin typeface="Times New Roman" panose="02020603050405020304" pitchFamily="18" charset="0"/>
                <a:cs typeface="Times New Roman" panose="02020603050405020304" pitchFamily="18" charset="0"/>
              </a:rPr>
              <a:t>tutorial software for typing</a:t>
            </a:r>
            <a:r>
              <a:rPr lang="en-US" dirty="0">
                <a:latin typeface="Times New Roman" panose="02020603050405020304" pitchFamily="18" charset="0"/>
                <a:cs typeface="Times New Roman" panose="02020603050405020304" pitchFamily="18" charset="0"/>
              </a:rPr>
              <a:t>. It covers study material from the very basics to advanced text typing exercises. </a:t>
            </a:r>
          </a:p>
          <a:p>
            <a:r>
              <a:rPr lang="en-US" dirty="0">
                <a:latin typeface="Times New Roman" panose="02020603050405020304" pitchFamily="18" charset="0"/>
                <a:cs typeface="Times New Roman" panose="02020603050405020304" pitchFamily="18" charset="0"/>
              </a:rPr>
              <a:t>Typing Master is suitable for individual users as well as organizations with a large network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u="sng" dirty="0">
                <a:latin typeface="Times New Roman" panose="02020603050405020304" pitchFamily="18" charset="0"/>
                <a:cs typeface="Times New Roman" panose="02020603050405020304" pitchFamily="18" charset="0"/>
              </a:rPr>
              <a:t>BACKGROUND STUDY</a:t>
            </a:r>
          </a:p>
        </p:txBody>
      </p:sp>
      <p:sp>
        <p:nvSpPr>
          <p:cNvPr id="3" name="Content Placeholder 2"/>
          <p:cNvSpPr>
            <a:spLocks noGrp="1"/>
          </p:cNvSpPr>
          <p:nvPr>
            <p:ph idx="1"/>
          </p:nvPr>
        </p:nvSpPr>
        <p:spPr>
          <a:xfrm>
            <a:off x="1167384" y="1441577"/>
            <a:ext cx="10515600" cy="435133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Typing master is very important learning tool. Keyboarding is a crucial skill for using computers as an integrated learning tool. time. There are different types of Typing Master software like : KAZ Type, Typing Tutor, Typing Club, Rata Type etc. The Rata type is an online typing tutor platform that teaches the user, typing and keyboard skills. This software offers multiple test series to analyze the performance. Another software Typing Club is a free web-based typing tutor software. It provides a very effective way to learn typing.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u="sng"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1021080" y="1459865"/>
            <a:ext cx="10515600" cy="4351338"/>
          </a:xfrm>
        </p:spPr>
        <p:txBody>
          <a:bodyPr>
            <a:normAutofit/>
          </a:bodyPr>
          <a:lstStyle/>
          <a:p>
            <a:r>
              <a:rPr lang="en-US" dirty="0">
                <a:latin typeface="Times New Roman" panose="02020603050405020304" pitchFamily="18" charset="0"/>
                <a:cs typeface="Times New Roman" panose="02020603050405020304" pitchFamily="18" charset="0"/>
              </a:rPr>
              <a:t>To develop the typing speed.</a:t>
            </a:r>
          </a:p>
          <a:p>
            <a:r>
              <a:rPr lang="en-US" dirty="0">
                <a:latin typeface="Times New Roman" panose="02020603050405020304" pitchFamily="18" charset="0"/>
                <a:cs typeface="Times New Roman" panose="02020603050405020304" pitchFamily="18" charset="0"/>
              </a:rPr>
              <a:t>To help the learners to enhance their learning process by developing their skills.</a:t>
            </a:r>
          </a:p>
          <a:p>
            <a:r>
              <a:rPr lang="en-US" dirty="0">
                <a:latin typeface="Times New Roman" panose="02020603050405020304" pitchFamily="18" charset="0"/>
                <a:cs typeface="Times New Roman" panose="02020603050405020304" pitchFamily="18" charset="0"/>
              </a:rPr>
              <a:t>Recognize position of the keys to use all fingers.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u="sng" dirty="0">
                <a:latin typeface="Times New Roman" panose="02020603050405020304" pitchFamily="18" charset="0"/>
                <a:cs typeface="Times New Roman" panose="02020603050405020304" pitchFamily="18" charset="0"/>
              </a:rPr>
              <a:t>FEATURES</a:t>
            </a:r>
          </a:p>
        </p:txBody>
      </p:sp>
      <p:sp>
        <p:nvSpPr>
          <p:cNvPr id="3" name="Content Placeholder 2"/>
          <p:cNvSpPr>
            <a:spLocks noGrp="1"/>
          </p:cNvSpPr>
          <p:nvPr>
            <p:ph idx="1"/>
          </p:nvPr>
        </p:nvSpPr>
        <p:spPr>
          <a:xfrm>
            <a:off x="838200" y="1514729"/>
            <a:ext cx="10515600" cy="4351338"/>
          </a:xfrm>
        </p:spPr>
        <p:txBody>
          <a:bodyPr>
            <a:normAutofit/>
          </a:bodyPr>
          <a:lstStyle/>
          <a:p>
            <a:r>
              <a:rPr lang="en-US" dirty="0">
                <a:latin typeface="Times New Roman" panose="02020603050405020304" pitchFamily="18" charset="0"/>
                <a:cs typeface="Times New Roman" panose="02020603050405020304" pitchFamily="18" charset="0"/>
              </a:rPr>
              <a:t>Step by step approach to professional keyboarding.</a:t>
            </a:r>
          </a:p>
          <a:p>
            <a:r>
              <a:rPr lang="en-US" dirty="0">
                <a:latin typeface="Times New Roman" panose="02020603050405020304" pitchFamily="18" charset="0"/>
                <a:cs typeface="Times New Roman" panose="02020603050405020304" pitchFamily="18" charset="0"/>
              </a:rPr>
              <a:t>Train difficult words and keys.</a:t>
            </a:r>
          </a:p>
          <a:p>
            <a:r>
              <a:rPr lang="en-US" dirty="0">
                <a:latin typeface="Times New Roman" panose="02020603050405020304" pitchFamily="18" charset="0"/>
                <a:cs typeface="Times New Roman" panose="02020603050405020304" pitchFamily="18" charset="0"/>
              </a:rPr>
              <a:t>Skill tests to monitor progress.</a:t>
            </a:r>
          </a:p>
          <a:p>
            <a:r>
              <a:rPr lang="en-US" dirty="0">
                <a:latin typeface="Times New Roman" panose="02020603050405020304" pitchFamily="18" charset="0"/>
                <a:cs typeface="Times New Roman" panose="02020603050405020304" pitchFamily="18" charset="0"/>
              </a:rPr>
              <a:t>Games to have all the fun while learning.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0"/>
            <a:ext cx="10515600" cy="1325563"/>
          </a:xfrm>
        </p:spPr>
        <p:txBody>
          <a:bodyPr>
            <a:normAutofit/>
          </a:bodyPr>
          <a:lstStyle/>
          <a:p>
            <a:r>
              <a:rPr lang="en-US" sz="4000" u="sng" dirty="0">
                <a:latin typeface="Times New Roman" panose="02020603050405020304" pitchFamily="18" charset="0"/>
                <a:cs typeface="Times New Roman" panose="02020603050405020304" pitchFamily="18" charset="0"/>
              </a:rPr>
              <a:t>FLOWCHART</a:t>
            </a:r>
          </a:p>
        </p:txBody>
      </p:sp>
      <p:pic>
        <p:nvPicPr>
          <p:cNvPr id="3" name="object 3">
            <a:extLst>
              <a:ext uri="{FF2B5EF4-FFF2-40B4-BE49-F238E27FC236}">
                <a16:creationId xmlns:a16="http://schemas.microsoft.com/office/drawing/2014/main" id="{1840B267-5C3B-5997-A593-197BA23F97DF}"/>
              </a:ext>
            </a:extLst>
          </p:cNvPr>
          <p:cNvPicPr/>
          <p:nvPr/>
        </p:nvPicPr>
        <p:blipFill>
          <a:blip r:embed="rId2" cstate="print"/>
          <a:stretch>
            <a:fillRect/>
          </a:stretch>
        </p:blipFill>
        <p:spPr>
          <a:xfrm>
            <a:off x="3977765" y="493458"/>
            <a:ext cx="7068187" cy="61636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7D0F1ED0-AE81-4ACC-8EA5-45F60AB3155B}"/>
              </a:ext>
            </a:extLst>
          </p:cNvPr>
          <p:cNvPicPr/>
          <p:nvPr/>
        </p:nvPicPr>
        <p:blipFill>
          <a:blip r:embed="rId2" cstate="print"/>
          <a:stretch>
            <a:fillRect/>
          </a:stretch>
        </p:blipFill>
        <p:spPr>
          <a:xfrm>
            <a:off x="2438717" y="18288"/>
            <a:ext cx="7314566" cy="6382512"/>
          </a:xfrm>
          <a:prstGeom prst="rect">
            <a:avLst/>
          </a:prstGeom>
        </p:spPr>
      </p:pic>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440</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TYPING MASTER</vt:lpstr>
      <vt:lpstr>ABSTRACT</vt:lpstr>
      <vt:lpstr>TABLE  OF CONTENT    </vt:lpstr>
      <vt:lpstr>INTRODUCTION</vt:lpstr>
      <vt:lpstr>BACKGROUND STUDY</vt:lpstr>
      <vt:lpstr>OBJECTIVES</vt:lpstr>
      <vt:lpstr>FEATURES</vt:lpstr>
      <vt:lpstr>FLOWCHART</vt:lpstr>
      <vt:lpstr>PowerPoint Presentation</vt:lpstr>
      <vt:lpstr>PowerPoint Presentation</vt:lpstr>
      <vt:lpstr>PowerPoint Presentation</vt:lpstr>
      <vt:lpstr>PowerPoint Presentation</vt:lpstr>
      <vt:lpstr>LIMITATIONS</vt:lpstr>
      <vt:lpstr>FUTURE ENHANCEMENT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2022-11-26T01:39:00Z</dcterms:created>
  <dcterms:modified xsi:type="dcterms:W3CDTF">2023-03-18T03:39:32Z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13412A9952BC4411BEBFD0E8FC3A516E</vt:lpwstr>
  </property>
  <property fmtid="{D5CDD505-2E9C-101B-9397-08002B2CF9AE}" pid="4" name="KSOProductBuildVer">
    <vt:lpwstr>1033-11.2.0.11486</vt:lpwstr>
  </property>
</Properties>
</file>