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00" r:id="rId5"/>
  </p:sldMasterIdLst>
  <p:notesMasterIdLst>
    <p:notesMasterId r:id="rId53"/>
  </p:notesMasterIdLst>
  <p:sldIdLst>
    <p:sldId id="401" r:id="rId6"/>
    <p:sldId id="403" r:id="rId7"/>
    <p:sldId id="402" r:id="rId8"/>
    <p:sldId id="404" r:id="rId9"/>
    <p:sldId id="430" r:id="rId10"/>
    <p:sldId id="410" r:id="rId11"/>
    <p:sldId id="411" r:id="rId12"/>
    <p:sldId id="412" r:id="rId13"/>
    <p:sldId id="413" r:id="rId14"/>
    <p:sldId id="414" r:id="rId15"/>
    <p:sldId id="415" r:id="rId16"/>
    <p:sldId id="431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32" r:id="rId29"/>
    <p:sldId id="427" r:id="rId30"/>
    <p:sldId id="428" r:id="rId31"/>
    <p:sldId id="429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0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microsoft.com/office/2018/10/relationships/authors" Target="author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B3D5BBC-8E2A-3AF8-0A7F-32AD798DBF3F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00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5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0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80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92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26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52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75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6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17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7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552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64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0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84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85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14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73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098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1961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421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311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image" Target="../media/image3.jpg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3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  <p:sldLayoutId id="2147483822" r:id="rId2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395758" y="591218"/>
            <a:ext cx="9755187" cy="2766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Shine Job </a:t>
            </a:r>
            <a:r>
              <a:rPr lang="en-US" dirty="0">
                <a:solidFill>
                  <a:schemeClr val="tx1"/>
                </a:solidFill>
              </a:rPr>
              <a:t>Scraping &amp; Trend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 By Nishant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FFB13-CB74-9028-AE93-C64870B0F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F2939FC-9772-46DB-7EF5-E7E89093FF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23C7EE-BBF8-46F3-5969-5A796C50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95" y="1062408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Merge Job link with dict. and Convert it Into Data Frame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7221E-55DA-869A-B9A9-3B02F63AF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01" y="2525448"/>
            <a:ext cx="9982937" cy="40994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84809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06E09-C6BF-4C05-D975-03192ECD6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91459DD-E09B-C1EF-3A66-79535BC22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69063B-0ED1-546F-FB99-9DDE751E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86" y="1122998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Import &amp; Export Data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1D8B4-F799-07EA-1F3F-1CBB5BC8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87" y="2709617"/>
            <a:ext cx="10583752" cy="35247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56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FB306-5B8E-DCB5-00F8-B88E3C6A3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8EE7-3757-B5C9-86D2-21D6D933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Cleaning &amp; Wrangling</a:t>
            </a:r>
          </a:p>
        </p:txBody>
      </p:sp>
    </p:spTree>
    <p:extLst>
      <p:ext uri="{BB962C8B-B14F-4D97-AF65-F5344CB8AC3E}">
        <p14:creationId xmlns:p14="http://schemas.microsoft.com/office/powerpoint/2010/main" val="99246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DDDDF-5739-30C5-E725-A30EE013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5CA22A4-49E9-1B35-F4C5-D3605504FA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3952AA-0ABF-DFDA-184F-98A92F6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8" y="1203962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Data Summary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D330A-7B75-1BAF-F80F-7E8144F3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767964"/>
            <a:ext cx="11229975" cy="35575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03733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03C58-C163-03F6-519B-6B211860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4AF87E9-DAC2-7FEA-CCAD-4CACE853EF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2AC2A6-21D9-D201-C302-0ADEEE82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740" y="1100136"/>
            <a:ext cx="9541447" cy="1463040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Check Missing Values &amp; Missing Percentage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29B97-F0AD-0755-F504-C82743CD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628628"/>
            <a:ext cx="9973414" cy="31292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11055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9E17B-20AE-3FB4-1E5A-B5685B90E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76FBF569-EFC8-EFBD-9EB7-5E13D3CBA8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40CB46-0229-AB20-E22B-B10950F2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521" y="1332390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Find All Columns Names Which Have Missing Values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3B63C-026C-BE7E-CCD1-8148A18B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11" y="2838294"/>
            <a:ext cx="10593278" cy="22386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7324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A40B8-4FBB-312C-B179-6E2AD82D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B7B9852-8191-C71E-C11C-24CB8195D9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B01A32-710B-60D0-CDA2-EACC8026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24" y="1137005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Handle Missing Values All 3 Columns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C072C-34E1-A5C6-18C5-6DC69134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12" y="2657197"/>
            <a:ext cx="10564699" cy="40010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1503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D6B3A-57D3-C2C0-E619-2E5CADDE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D3BDB95-E455-03C2-813A-E2D833EBD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D89729-EB62-BB78-56CA-AC3CC34D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28" y="200025"/>
            <a:ext cx="7857502" cy="30289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Create new columns on the basis on the data </a:t>
            </a:r>
            <a:br>
              <a:rPr lang="en-US" sz="3600" dirty="0"/>
            </a:br>
            <a:r>
              <a:rPr lang="en-US" sz="2000" dirty="0"/>
              <a:t>1. </a:t>
            </a:r>
            <a:r>
              <a:rPr lang="en-US" sz="2000" dirty="0" err="1"/>
              <a:t>position_type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Start_Salary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en-US" sz="2000" dirty="0" err="1"/>
              <a:t>Last_Salary</a:t>
            </a:r>
            <a:br>
              <a:rPr lang="en-US" sz="2000" dirty="0"/>
            </a:br>
            <a:r>
              <a:rPr lang="en-US" sz="2000" dirty="0"/>
              <a:t>4. </a:t>
            </a:r>
            <a:r>
              <a:rPr lang="en-US" sz="2000" dirty="0" err="1"/>
              <a:t>classify_exp</a:t>
            </a:r>
            <a:br>
              <a:rPr lang="en-US" sz="2000" dirty="0"/>
            </a:br>
            <a:r>
              <a:rPr lang="en-US" sz="2000" dirty="0"/>
              <a:t>5. </a:t>
            </a:r>
            <a:r>
              <a:rPr lang="en-US" sz="2000" dirty="0" err="1"/>
              <a:t>total_company_branch</a:t>
            </a:r>
            <a:br>
              <a:rPr lang="en-US" sz="2000" dirty="0"/>
            </a:br>
            <a:r>
              <a:rPr lang="en-US" sz="2000" dirty="0"/>
              <a:t>6. 1st_Branch_Name</a:t>
            </a:r>
            <a:br>
              <a:rPr lang="en-US" sz="2000" dirty="0"/>
            </a:br>
            <a:r>
              <a:rPr lang="en-US" sz="2000" dirty="0"/>
              <a:t>7. 2nd_Branch_Name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2BF61-9CC0-B7F0-E8AB-6D206A70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95" y="3429000"/>
            <a:ext cx="10650436" cy="3048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2924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F33AA-C948-E966-737A-6CA21A40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59C4E0C-72CF-A6A4-362A-E6BD02C5B4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265C47-E868-6DF5-E382-CD02DC37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1" y="114298"/>
            <a:ext cx="8575576" cy="3629025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Columns Incorrect Value Correction in below columns</a:t>
            </a:r>
            <a:br>
              <a:rPr lang="en-IN" sz="3200" dirty="0"/>
            </a:br>
            <a:r>
              <a:rPr lang="en-IN" sz="2000" dirty="0"/>
              <a:t>1. </a:t>
            </a:r>
            <a:r>
              <a:rPr lang="en-IN" sz="2000" dirty="0" err="1"/>
              <a:t>job_type</a:t>
            </a:r>
            <a:br>
              <a:rPr lang="en-IN" sz="2000" dirty="0"/>
            </a:br>
            <a:r>
              <a:rPr lang="en-IN" sz="2000" dirty="0"/>
              <a:t>2. position</a:t>
            </a:r>
            <a:br>
              <a:rPr lang="en-IN" sz="2000" dirty="0"/>
            </a:br>
            <a:r>
              <a:rPr lang="en-IN" sz="2000" dirty="0"/>
              <a:t>3. </a:t>
            </a:r>
            <a:r>
              <a:rPr lang="en-IN" sz="2000" dirty="0" err="1"/>
              <a:t>job_tags</a:t>
            </a:r>
            <a:br>
              <a:rPr lang="en-IN" sz="2000" dirty="0"/>
            </a:br>
            <a:r>
              <a:rPr lang="en-IN" sz="2000" dirty="0"/>
              <a:t>4. </a:t>
            </a:r>
            <a:r>
              <a:rPr lang="en-IN" sz="2000" dirty="0" err="1"/>
              <a:t>post_day</a:t>
            </a:r>
            <a:br>
              <a:rPr lang="en-IN" sz="2000" dirty="0"/>
            </a:br>
            <a:r>
              <a:rPr lang="en-IN" sz="2000" dirty="0"/>
              <a:t>5. </a:t>
            </a:r>
            <a:r>
              <a:rPr lang="en-IN" sz="2000" dirty="0" err="1"/>
              <a:t>Start_Salary</a:t>
            </a:r>
            <a:br>
              <a:rPr lang="en-IN" sz="2000" dirty="0"/>
            </a:br>
            <a:r>
              <a:rPr lang="en-IN" sz="2000" dirty="0"/>
              <a:t>6. </a:t>
            </a:r>
            <a:r>
              <a:rPr lang="en-IN" sz="2000" dirty="0" err="1"/>
              <a:t>Last_Salary</a:t>
            </a:r>
            <a:br>
              <a:rPr lang="en-IN" sz="2000" dirty="0"/>
            </a:br>
            <a:br>
              <a:rPr lang="en-IN" sz="20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CEF4-B963-606A-135F-80DE0344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345"/>
          <a:stretch/>
        </p:blipFill>
        <p:spPr>
          <a:xfrm>
            <a:off x="432651" y="3429000"/>
            <a:ext cx="5663350" cy="29626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FBF1B-906A-7774-82BF-DAA5D60B1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27" y="2257261"/>
            <a:ext cx="5696745" cy="41344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2034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33BDC-7BDB-840B-3863-30F1DBD81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CD6693E-89E3-E521-AD74-00E8B03C54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8927D3-6A29-A891-4B7E-98A51687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304" y="946787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Change Data Type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076B7-EB56-2576-B88E-CEA930DF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90" y="2571750"/>
            <a:ext cx="10526594" cy="41338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017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3DDFB55-E1F6-A26F-9CBA-76129B9616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846" r="3846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F467597-7AAD-9F6D-DD13-0E3FCA21FF4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593" r="14593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68" y="982664"/>
            <a:ext cx="3200400" cy="210343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23" y="2346322"/>
            <a:ext cx="3816096" cy="35290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Imports Libraries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Job Details Scraping from Shine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Import &amp; Export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Cleaning &amp; Wrangling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Analysis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BE9FB1E-2C35-9000-48E2-69E0E68CB7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7907" r="7907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0B9A59B5-9129-82BD-B309-06FA98DE53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3763" r="23763"/>
          <a:stretch/>
        </p:blipFill>
        <p:spPr/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39682-A77A-492B-5A00-40CB4BC4C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CB37F75-8603-5E61-9E87-33823CB01F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2A2BF7-FD5E-EEEE-2DDA-2AE3FCDB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79" y="1275399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Drop Columns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18740-A900-4983-02FC-C855E93D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6" y="2943102"/>
            <a:ext cx="10545647" cy="17718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74445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5BE5-3A02-D51A-A84F-48325398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1FBAB84-B9E9-8A31-ECC7-39FE41C2DF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C63BDC-A61A-38BF-82BD-8E193B19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550" y="1203962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Rename Columns Name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72245-AFEA-F2B2-B91A-D6C1277DF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0" y="2862090"/>
            <a:ext cx="10564699" cy="2476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98956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1858-FBCA-1AAA-3B69-7BF86955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B574A85-FB16-5DFB-A6B7-4316E779D8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DF75AD-027C-639D-4B76-DA03AF06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97" y="1146812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Dropping Duplicate Values from Dataset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3E4F8-9844-B499-105D-CB1C337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4" y="2753162"/>
            <a:ext cx="10621857" cy="36866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20739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A6625-CD90-FE52-A536-F908DB4B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6B5C3C4-CCC6-8704-6467-7F487EB330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C899F7-C546-55B7-255A-2972D2B9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86" y="1122995"/>
            <a:ext cx="857557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Import &amp; Export Clean Data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8B2C3-5638-61D4-A02A-BFF1F36E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6" y="2628899"/>
            <a:ext cx="10612331" cy="38725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62240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FE46E-16AE-7B22-BD2B-A8288221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976-66FB-4E12-B92B-573E9244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368" y="1943100"/>
            <a:ext cx="5541264" cy="2879789"/>
          </a:xfrm>
        </p:spPr>
        <p:txBody>
          <a:bodyPr>
            <a:normAutofit/>
          </a:bodyPr>
          <a:lstStyle/>
          <a:p>
            <a:r>
              <a:rPr lang="en-US" sz="6600" dirty="0"/>
              <a:t>Exploratory Data Analysis</a:t>
            </a:r>
            <a:br>
              <a:rPr lang="en-US" sz="6600" dirty="0"/>
            </a:br>
            <a:r>
              <a:rPr lang="en-US" sz="6600" dirty="0"/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3197545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B3475-CECA-4D2B-4C86-D0ED8BC6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F43FC2D5-A95B-4E56-5413-E239034CAA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553C49-3529-2CE9-268E-81FA3FE1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86" y="400055"/>
            <a:ext cx="8575576" cy="1023938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Data Exploration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20091-B3A5-B100-69A7-F08D4F06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43" y="1514475"/>
            <a:ext cx="7983064" cy="5106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76401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D99BA-1146-3AEB-C006-3E63200E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336ACC6-ECCD-85F1-9A95-0720D83FCF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626DA962-F84B-0184-4890-D39E96BA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86" y="242892"/>
            <a:ext cx="8575576" cy="1023938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About Data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CDAB2-04C5-F29A-84C0-3F798599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3" y="2471461"/>
            <a:ext cx="8316486" cy="40010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E88EE-436F-C4DA-54FF-302DB1273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091" y="1371600"/>
            <a:ext cx="8335538" cy="8002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3242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2AF54-06E0-2DAA-FBE1-81DE513BB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F55F559E-A839-40F2-AFB2-831BC7E848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8362DDA-52BB-9CAB-6A74-9AEBC205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24" y="1711995"/>
            <a:ext cx="8575576" cy="95250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N</a:t>
            </a:r>
            <a:r>
              <a:rPr lang="en-IN" sz="3600" dirty="0" err="1"/>
              <a:t>umerical</a:t>
            </a:r>
            <a:r>
              <a:rPr lang="en-IN" sz="3600" dirty="0"/>
              <a:t> &amp; Categorical Column Selection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357ED-2B05-F6D4-5240-1BB75555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03" y="2776291"/>
            <a:ext cx="8383170" cy="35342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17624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6E03-D2AC-6E9A-FF40-12B6AB8DC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E592B20-E112-0E2B-2B05-0AAA51E96C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E93A9B-1BA9-4945-8507-65EA49BC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33" y="3186595"/>
            <a:ext cx="8575576" cy="95250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Correlation Between </a:t>
            </a:r>
            <a:br>
              <a:rPr lang="en-US" sz="3600" dirty="0"/>
            </a:br>
            <a:r>
              <a:rPr lang="en-US" sz="3600" dirty="0"/>
              <a:t>All Numerical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AC81D-703A-B6A6-BF05-256EB97C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5" y="4373191"/>
            <a:ext cx="8183117" cy="22005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CFE14-DDCE-75F2-294A-6EA389FCB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165"/>
            <a:ext cx="5362575" cy="40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10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D1F0E-1D26-8F57-FF62-7A383750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ADB8059-3262-CA87-0546-A908E8E96F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3D513-5CD5-6AEE-B978-D095AA43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226219"/>
            <a:ext cx="6634163" cy="4945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324EC-6448-88AD-93F1-1320700CF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5402885"/>
            <a:ext cx="11725276" cy="12288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7948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60337" y="-59266"/>
            <a:ext cx="5060091" cy="5816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The power of Web-scraping</a:t>
            </a:r>
            <a:br>
              <a:rPr lang="en-US" sz="4400" dirty="0"/>
            </a:br>
            <a:r>
              <a:rPr lang="en-US" sz="1800" b="0" dirty="0"/>
              <a:t>beautiful soup is very powerful tool to scrap data from any </a:t>
            </a:r>
            <a:br>
              <a:rPr lang="en-US" sz="1800" b="0" dirty="0"/>
            </a:br>
            <a:r>
              <a:rPr lang="en-US" sz="1800" b="0" dirty="0"/>
              <a:t>web so I have used it in this project by scraping details from shine.</a:t>
            </a:r>
            <a:br>
              <a:rPr lang="en-US" sz="1800" b="0" dirty="0"/>
            </a:br>
            <a:br>
              <a:rPr lang="en-US" sz="1800" dirty="0"/>
            </a:br>
            <a:r>
              <a:rPr lang="en-US" sz="2000" dirty="0"/>
              <a:t>scraped data from shine:</a:t>
            </a:r>
            <a:br>
              <a:rPr lang="en-US" sz="1800" dirty="0"/>
            </a:br>
            <a:r>
              <a:rPr lang="en-US" sz="1800" b="0" dirty="0"/>
              <a:t>1. Title</a:t>
            </a:r>
            <a:br>
              <a:rPr lang="en-US" sz="1800" b="0" dirty="0"/>
            </a:br>
            <a:r>
              <a:rPr lang="en-US" sz="1800" b="0" dirty="0"/>
              <a:t>2. Firm Name</a:t>
            </a:r>
            <a:br>
              <a:rPr lang="en-US" sz="1800" b="0" dirty="0"/>
            </a:br>
            <a:r>
              <a:rPr lang="en-US" sz="1800" b="0" dirty="0"/>
              <a:t>3. Location</a:t>
            </a:r>
            <a:br>
              <a:rPr lang="en-US" sz="1800" b="0" dirty="0"/>
            </a:br>
            <a:r>
              <a:rPr lang="en-US" sz="1800" b="0" dirty="0"/>
              <a:t>4. Experience</a:t>
            </a:r>
            <a:br>
              <a:rPr lang="en-US" sz="1800" b="0" dirty="0"/>
            </a:br>
            <a:r>
              <a:rPr lang="en-US" sz="1800" b="0" dirty="0"/>
              <a:t>5. Requirement</a:t>
            </a:r>
            <a:br>
              <a:rPr lang="en-US" sz="1800" b="0" dirty="0"/>
            </a:br>
            <a:r>
              <a:rPr lang="en-US" sz="1800" b="0" dirty="0"/>
              <a:t>6. Position</a:t>
            </a:r>
            <a:br>
              <a:rPr lang="en-US" sz="1800" b="0" dirty="0"/>
            </a:br>
            <a:r>
              <a:rPr lang="en-US" sz="1800" b="0" dirty="0"/>
              <a:t>7. Salary Range</a:t>
            </a:r>
            <a:br>
              <a:rPr lang="en-US" sz="1800" b="0" dirty="0"/>
            </a:br>
            <a:r>
              <a:rPr lang="en-US" sz="1800" b="0" dirty="0"/>
              <a:t>8. Job Type</a:t>
            </a:r>
            <a:br>
              <a:rPr lang="en-US" sz="1800" b="0" dirty="0"/>
            </a:br>
            <a:r>
              <a:rPr lang="en-US" sz="1800" b="0" dirty="0"/>
              <a:t>9. Industry</a:t>
            </a:r>
            <a:br>
              <a:rPr lang="en-US" sz="1800" b="0" dirty="0"/>
            </a:br>
            <a:r>
              <a:rPr lang="en-US" sz="1800" b="0" dirty="0"/>
              <a:t>10. Department</a:t>
            </a:r>
            <a:br>
              <a:rPr lang="en-US" sz="1800" b="0" dirty="0"/>
            </a:br>
            <a:r>
              <a:rPr lang="en-US" sz="1800" b="0" dirty="0"/>
              <a:t>11. Recruiter</a:t>
            </a:r>
            <a:br>
              <a:rPr lang="en-US" sz="1800" b="0" dirty="0"/>
            </a:br>
            <a:r>
              <a:rPr lang="en-US" sz="1800" b="0" dirty="0"/>
              <a:t>12. Job Tags</a:t>
            </a:r>
            <a:br>
              <a:rPr lang="en-US" sz="1800" b="0" dirty="0"/>
            </a:br>
            <a:r>
              <a:rPr lang="en-US" sz="1800" b="0" dirty="0"/>
              <a:t>13. Job Posting Day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CC61E0-800B-F9B1-D070-388ACB47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55" y="1156337"/>
            <a:ext cx="5053545" cy="15748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51CF4-D9A6-2B60-E0D3-5EB09B721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96" y="3056134"/>
            <a:ext cx="5060091" cy="21412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D9E89-45D7-A666-E67C-B1472BDF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E843D7A-2F57-DBA0-962F-7F36F25E90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38164B-609F-A3BC-BAA4-4528D7B1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603" y="1038224"/>
            <a:ext cx="8575576" cy="95250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 What are the Most Common Job Titles?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2565C-EBCC-CC1E-40C5-2697FE50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07" y="2128536"/>
            <a:ext cx="8125959" cy="43154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2455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2D3C0-EA8C-5315-6EB1-0E6DC1FE5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2066E92-4D43-F105-CE41-524DFA530F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C6F3CC-0708-0CBE-DC74-87CA310B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24" y="923924"/>
            <a:ext cx="8575576" cy="95250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Which companies have the most job openings?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B6DB7-1931-AB3B-515B-6648C108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08" y="2090449"/>
            <a:ext cx="8125959" cy="41344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9009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108E1-046E-689B-3703-20243DE4D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7967B9B-FD28-86A4-1A04-7CFB0941FC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E3A7C4-2D8A-DABD-6E27-D6582BC2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128" y="769020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What industries are most represented in the </a:t>
            </a:r>
            <a:br>
              <a:rPr lang="en-US" sz="2800" dirty="0"/>
            </a:br>
            <a:r>
              <a:rPr lang="en-US" sz="2800" dirty="0"/>
              <a:t>dataset?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695F0-5475-1235-70ED-F76E435F1B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659"/>
          <a:stretch/>
        </p:blipFill>
        <p:spPr>
          <a:xfrm>
            <a:off x="3630781" y="1835821"/>
            <a:ext cx="7506275" cy="47078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5618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29A4-61B6-FB22-74EF-A476F493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6294949-9FB9-435F-BEC2-E7413CFF8B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20C44E-27F0-3681-82A4-A4394E04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07" y="270699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 How does required experience (exp) vary across job titles?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8D81E-CA55-4E2D-B479-DAC9F910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13" y="1321471"/>
            <a:ext cx="8001564" cy="52368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9461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8EAC3-29CE-9365-1AF1-FC0E3A07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C5974AC-C428-434B-A6CC-AC32296291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7B7550-64C3-419F-0AA9-95530A1D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511" y="387642"/>
            <a:ext cx="8575576" cy="9525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What are the most common skills listed for jobs?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74505-FE6B-1657-13FB-E064885B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537"/>
          <a:stretch/>
        </p:blipFill>
        <p:spPr>
          <a:xfrm>
            <a:off x="3752309" y="1514475"/>
            <a:ext cx="6248942" cy="49558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0405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D2078-4B41-8C10-6A02-6BD078E68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D48413-592C-861F-697F-058E22BC03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6B4666-7ECC-233C-5CEE-87309715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323" y="205430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How does the distribution of experience levels (e.g., "Fresher," "Experienced") look across the dataset?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5F48A-3FE3-585C-D5A9-DC6C4116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4777" r="38340"/>
          <a:stretch/>
        </p:blipFill>
        <p:spPr>
          <a:xfrm>
            <a:off x="4276149" y="1321055"/>
            <a:ext cx="6725226" cy="48189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1690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3A8ED-31E8-0F1D-E3B9-A5DED2572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1B3410F-84DC-AC18-0761-1A54C482E5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F6927CF-1A55-7B66-0482-B1B77E98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424" y="72017"/>
            <a:ext cx="8575576" cy="95250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What are the top locations for these job listings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1142D-FEA0-25AB-2211-F13066E90E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197"/>
          <a:stretch/>
        </p:blipFill>
        <p:spPr>
          <a:xfrm>
            <a:off x="3860228" y="1257300"/>
            <a:ext cx="7486738" cy="47952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5747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A4FD2-0C52-7DFC-F2D7-BE39984D3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7C1E886-EBB8-06AA-22E5-6F27C7F13A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414713" cy="26793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2E38E3-1602-E738-8CBC-B5B37F0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245" y="661992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How many branches do companies typically have,</a:t>
            </a:r>
            <a:br>
              <a:rPr lang="en-US" sz="2800" dirty="0"/>
            </a:br>
            <a:r>
              <a:rPr lang="en-US" sz="2800" dirty="0"/>
              <a:t> and where are they located?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810CD-C6F2-6B8B-F2AF-FBB7283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25" y="1705491"/>
            <a:ext cx="8575576" cy="43074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6681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4AE8-57DC-9CF6-A196-C0551E8CD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0064A61-3EED-8494-118B-07E94F95D1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477848" cy="27289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D52C8-6438-3DC1-04D1-3EB6EED4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80" y="542925"/>
            <a:ext cx="8206394" cy="49108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83089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E345-98FD-9F35-4A0C-B5D00E138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22FCD2E-DFF5-3F26-70B7-2CAC1652C4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A139A-DF3F-079F-E274-AD2F1A59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74" y="242888"/>
            <a:ext cx="8010645" cy="46631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B0996C-2CAF-FDA9-FB44-8B16986A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67" y="5148956"/>
            <a:ext cx="11130571" cy="12288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60564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F683C0B-1E3F-9FB4-63CA-A086D55316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761" b="10761"/>
          <a:stretch>
            <a:fillRect/>
          </a:stretch>
        </p:blipFill>
        <p:spPr>
          <a:xfrm>
            <a:off x="0" y="1"/>
            <a:ext cx="4370070" cy="3429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85" y="1743077"/>
            <a:ext cx="6108192" cy="1463040"/>
          </a:xfrm>
        </p:spPr>
        <p:txBody>
          <a:bodyPr/>
          <a:lstStyle/>
          <a:p>
            <a:r>
              <a:rPr lang="en-IN" sz="4800" dirty="0"/>
              <a:t>Import Libraries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5BCB13-F2A7-0595-AD6F-24E7709E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3" y="3303316"/>
            <a:ext cx="10501313" cy="2377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3F4F1-1557-1D49-102A-0E904B5F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A66B16-02EC-0C1A-419C-C8B028F10B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117D9C-4277-7A93-5CD2-62B74544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48" y="154657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What is the range of starting and last salaries for jobs in each industry?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AD6DC-89B9-86A0-7886-A82102AC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066"/>
          <a:stretch/>
        </p:blipFill>
        <p:spPr>
          <a:xfrm>
            <a:off x="3714749" y="1247527"/>
            <a:ext cx="7915275" cy="5020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9173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8B214-8F37-1016-1798-11C6F0CC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4015C07-E559-C1C9-C51B-3EC2677D6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240CBA-90CA-3166-C181-C06E064C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224" y="261319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How does the salary vary with experience and job type?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34C30-EC42-008A-9CB0-1DBDA327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1373496"/>
            <a:ext cx="7827170" cy="5218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7021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47DEE-EC5F-C6E4-5C3A-13205020F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6FECF7-4FA7-55AA-3BB8-7A1902027F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7D196-2DD6-1699-30E7-885EBD79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90" y="623596"/>
            <a:ext cx="7863480" cy="31625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B1040-5872-9334-6B15-2A56EF33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114800"/>
            <a:ext cx="11101395" cy="20767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5492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A3669-E890-7CC0-A128-8E7A3BBD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080D008-76A9-23A1-29CD-0C66CF94D1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4DF96F-1F10-9C52-55F4-F44A2B8B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391" y="340395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What proportion of jobs are full-time versus other types?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8F66A-73FA-63EB-9477-40FE2AED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61" y="1292896"/>
            <a:ext cx="6669660" cy="49447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0622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43F1C-D455-57FE-5438-F11710F1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7D09CB1D-55CD-08C9-853B-A1C1A2AB64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4CCAFD-4D06-FEAE-3063-84510097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764" y="-336883"/>
            <a:ext cx="8575576" cy="95250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What departments have the most job openings?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9642B-92E2-5C44-EA83-06B0863B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715634"/>
            <a:ext cx="5901340" cy="36706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9D99D-9D5A-48B5-8259-C57A2B18F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0" y="4568536"/>
            <a:ext cx="11178190" cy="1673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8853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5BE1-3ED2-A154-6389-C990741B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A5752B7-A9DA-0336-14E1-D2CFF17B0E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386804" cy="265747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7B0795-037B-10AF-F2BF-FF42AFF9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13" y="119061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Are there patterns in the number of vacancies across different job titles?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D7A6E-C76E-B5C1-EDD7-33D38560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18" y="1230306"/>
            <a:ext cx="8109927" cy="33702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E6E79-2F5F-F046-F981-C203943B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03" y="4843460"/>
            <a:ext cx="11116675" cy="13557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6099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315C-06D1-D513-AC39-9E891398B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45CDF74-3CDF-8631-B16A-A1CC48A75F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441430" cy="2700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D55D9B-1932-CBEC-0534-8C33D2CC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581" y="232690"/>
            <a:ext cx="8575576" cy="95250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What tags are most associated with high-demand jobs?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66E8D-DE29-42DC-C86E-8B403A4F6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0" y="1378621"/>
            <a:ext cx="8158163" cy="34219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BE0DD-226D-40A4-8149-5D72D6E6A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4994030"/>
            <a:ext cx="11087095" cy="11964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78568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Nishant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Nishant575051@gmail.com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1A06CA-0B70-4C53-BE9B-665816B036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5991226" cy="65795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Linkdin</a:t>
            </a:r>
            <a:r>
              <a:rPr lang="en-US" dirty="0"/>
              <a:t> : www.linkedin.com/in/nishant-kumar-data-analyst 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D1BE6A3-75C9-69B7-E3EF-0FA0646B16D9}"/>
              </a:ext>
            </a:extLst>
          </p:cNvPr>
          <p:cNvSpPr txBox="1">
            <a:spLocks/>
          </p:cNvSpPr>
          <p:nvPr/>
        </p:nvSpPr>
        <p:spPr>
          <a:xfrm>
            <a:off x="838199" y="4983108"/>
            <a:ext cx="5991226" cy="6579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 : https://github.com/Nishant6020 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E242AF2-023D-B177-1E54-7850557AA0C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17475" b="17475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B6665DD-6241-8A90-939A-B815F7D112C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3287" b="232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7AD6F-41F5-AD51-B5A2-4BC31D21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649C-35D6-0E2E-4C01-F7C24DE6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Shine 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Web-Scraping</a:t>
            </a:r>
          </a:p>
        </p:txBody>
      </p:sp>
    </p:spTree>
    <p:extLst>
      <p:ext uri="{BB962C8B-B14F-4D97-AF65-F5344CB8AC3E}">
        <p14:creationId xmlns:p14="http://schemas.microsoft.com/office/powerpoint/2010/main" val="1507753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CFCE1-F772-FDAF-4F1E-CA0975C28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48837C7-F48D-7446-D0FE-073F703DFD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AD784E-04C3-0187-0A90-7FFEC9A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399" y="1447468"/>
            <a:ext cx="7994851" cy="1463040"/>
          </a:xfrm>
        </p:spPr>
        <p:txBody>
          <a:bodyPr>
            <a:normAutofit/>
          </a:bodyPr>
          <a:lstStyle/>
          <a:p>
            <a:r>
              <a:rPr lang="en-IN" sz="4000" dirty="0"/>
              <a:t>Scrap Job Post Links from 20 Pages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5072E-BB6C-69CF-C31A-39FB5DE0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40" y="3028950"/>
            <a:ext cx="10526594" cy="23815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A2B8C-7C82-A938-4C68-FEED96D80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61" y="5753057"/>
            <a:ext cx="10555173" cy="6096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8171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78AB3-12D5-39E6-693C-A2F02F9E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34E567A-F29D-44D8-B156-F1E95DFD0D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19C91D6-B850-2520-C80B-63A06F69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29" y="251460"/>
            <a:ext cx="814570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Create multiple functions to scrape details from job post page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5CC4C-9056-C8F5-AD58-F62D104D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06" y="1855152"/>
            <a:ext cx="8617229" cy="17670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B8FD6-F1EC-A6B5-EFE4-D461DE178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99" y="3858110"/>
            <a:ext cx="10583752" cy="27484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5485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0CB5-5258-16E4-169F-D13A3F60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F2D2BB6-E5BF-3D86-A11E-3DC0CB2857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9EEAC3-0B9C-2BE8-07D3-3E20A2E8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652" y="1008698"/>
            <a:ext cx="814570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Scrape Details from Job Post &amp; Store in Dictionary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084D5-7820-1B94-8DE0-4EE61835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94" y="2573328"/>
            <a:ext cx="9163788" cy="4061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8474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996A-5415-CAEE-FF88-18CFA53AC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12287AB-0AAF-2E16-A179-40DAB6930D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678" b="13844"/>
          <a:stretch/>
        </p:blipFill>
        <p:spPr>
          <a:xfrm>
            <a:off x="0" y="0"/>
            <a:ext cx="3860228" cy="30289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632659-0E99-4BBF-C0B1-8FB9FA4A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28" y="1308735"/>
            <a:ext cx="8145706" cy="146304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Total Extracted Data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CDDFE-FD3F-E9C2-6A8F-978F4BA1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35" y="2919200"/>
            <a:ext cx="10602805" cy="3048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39538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  <wetp:taskpane dockstate="right" visibility="0" width="350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DED7CEEB-2D67-4BC4-81F2-90145214350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BA2CC8E-BBA5-4C1E-A257-B6D061733963}">
  <we:reference id="wa200006046" version="1.0.0.0" store="en-US" storeType="OMEX"/>
  <we:alternateReferences>
    <we:reference id="wa200006046" version="1.0.0.0" store="wa20000604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B56B056-D8C6-41BE-A388-110D85CBAAB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1983</TotalTime>
  <Words>533</Words>
  <Application>Microsoft Office PowerPoint</Application>
  <PresentationFormat>Widescreen</PresentationFormat>
  <Paragraphs>53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Century Gothic</vt:lpstr>
      <vt:lpstr>Elephant</vt:lpstr>
      <vt:lpstr>Impact</vt:lpstr>
      <vt:lpstr>Brush</vt:lpstr>
      <vt:lpstr>Main Event</vt:lpstr>
      <vt:lpstr>Shine Job Scraping &amp; Trend  Analysis</vt:lpstr>
      <vt:lpstr>Agenda</vt:lpstr>
      <vt:lpstr>PowerPoint Presentation</vt:lpstr>
      <vt:lpstr>Import Libraries</vt:lpstr>
      <vt:lpstr>Shine  Web-Scraping</vt:lpstr>
      <vt:lpstr>Scrap Job Post Links from 20 Pages</vt:lpstr>
      <vt:lpstr>Create multiple functions to scrape details from job post page</vt:lpstr>
      <vt:lpstr>Scrape Details from Job Post &amp; Store in Dictionary</vt:lpstr>
      <vt:lpstr>Total Extracted Data</vt:lpstr>
      <vt:lpstr>Merge Job link with dict. and Convert it Into Data Frame</vt:lpstr>
      <vt:lpstr>Import &amp; Export Data</vt:lpstr>
      <vt:lpstr>Data Cleaning &amp; Wrangling</vt:lpstr>
      <vt:lpstr>Data Summary</vt:lpstr>
      <vt:lpstr>Check Missing Values &amp; Missing Percentage</vt:lpstr>
      <vt:lpstr>Find All Columns Names Which Have Missing Values</vt:lpstr>
      <vt:lpstr>Handle Missing Values All 3 Columns</vt:lpstr>
      <vt:lpstr>Create new columns on the basis on the data  1. position_type 2. Start_Salary 3. Last_Salary 4. classify_exp 5. total_company_branch 6. 1st_Branch_Name 7. 2nd_Branch_Name</vt:lpstr>
      <vt:lpstr>Columns Incorrect Value Correction in below columns 1. job_type 2. position 3. job_tags 4. post_day 5. Start_Salary 6. Last_Salary  </vt:lpstr>
      <vt:lpstr>Change Data Type</vt:lpstr>
      <vt:lpstr>Drop Columns</vt:lpstr>
      <vt:lpstr>Rename Columns Name</vt:lpstr>
      <vt:lpstr>Dropping Duplicate Values from Dataset</vt:lpstr>
      <vt:lpstr>Import &amp; Export Clean Data</vt:lpstr>
      <vt:lpstr>Exploratory Data Analysis (EDA)</vt:lpstr>
      <vt:lpstr>Data Exploration</vt:lpstr>
      <vt:lpstr>About Data</vt:lpstr>
      <vt:lpstr>Numerical &amp; Categorical Column Selection</vt:lpstr>
      <vt:lpstr>Correlation Between  All Numerical Columns</vt:lpstr>
      <vt:lpstr>PowerPoint Presentation</vt:lpstr>
      <vt:lpstr> What are the Most Common Job Titles?</vt:lpstr>
      <vt:lpstr>Which companies have the most job openings?</vt:lpstr>
      <vt:lpstr>What industries are most represented in the  dataset?</vt:lpstr>
      <vt:lpstr> How does required experience (exp) vary across job titles?</vt:lpstr>
      <vt:lpstr>What are the most common skills listed for jobs?</vt:lpstr>
      <vt:lpstr>How does the distribution of experience levels (e.g., "Fresher," "Experienced") look across the dataset?</vt:lpstr>
      <vt:lpstr>What are the top locations for these job listings</vt:lpstr>
      <vt:lpstr>How many branches do companies typically have,  and where are they located?</vt:lpstr>
      <vt:lpstr>PowerPoint Presentation</vt:lpstr>
      <vt:lpstr>PowerPoint Presentation</vt:lpstr>
      <vt:lpstr>What is the range of starting and last salaries for jobs in each industry?</vt:lpstr>
      <vt:lpstr>How does the salary vary with experience and job type?</vt:lpstr>
      <vt:lpstr>PowerPoint Presentation</vt:lpstr>
      <vt:lpstr>What proportion of jobs are full-time versus other types?</vt:lpstr>
      <vt:lpstr>What departments have the most job openings?</vt:lpstr>
      <vt:lpstr>Are there patterns in the number of vacancies across different job titles?</vt:lpstr>
      <vt:lpstr>What tags are most associated with high-demand jobs?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kumar</dc:creator>
  <cp:lastModifiedBy>NISHANT kumar</cp:lastModifiedBy>
  <cp:revision>8</cp:revision>
  <dcterms:created xsi:type="dcterms:W3CDTF">2024-11-11T13:41:56Z</dcterms:created>
  <dcterms:modified xsi:type="dcterms:W3CDTF">2024-11-16T03:23:15Z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