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Play"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gLKPvCu6UbTPq4CXpLnVG0erp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771961caf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c771961caf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9f722cb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c79f722cb6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5" name="Google Shape;85;p1"/>
          <p:cNvSpPr txBox="1"/>
          <p:nvPr/>
        </p:nvSpPr>
        <p:spPr>
          <a:xfrm>
            <a:off x="1481328" y="893505"/>
            <a:ext cx="7370064" cy="2369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275316"/>
                </a:solidFill>
                <a:latin typeface="Play"/>
                <a:ea typeface="Play"/>
                <a:cs typeface="Play"/>
                <a:sym typeface="Play"/>
              </a:rPr>
              <a:t>ITIS – 6120 Applied Databases</a:t>
            </a:r>
            <a:endParaRPr/>
          </a:p>
          <a:p>
            <a:pPr marL="0" marR="0" lvl="0" indent="0" algn="ctr" rtl="0">
              <a:spcBef>
                <a:spcPts val="0"/>
              </a:spcBef>
              <a:spcAft>
                <a:spcPts val="0"/>
              </a:spcAft>
              <a:buNone/>
            </a:pPr>
            <a:r>
              <a:rPr lang="en-US" sz="2400" b="0" i="0" u="none" strike="noStrike" cap="none">
                <a:solidFill>
                  <a:schemeClr val="dk1"/>
                </a:solidFill>
                <a:latin typeface="Play"/>
                <a:ea typeface="Play"/>
                <a:cs typeface="Play"/>
                <a:sym typeface="Play"/>
              </a:rPr>
              <a:t>A Project Presentation </a:t>
            </a:r>
            <a:endParaRPr/>
          </a:p>
          <a:p>
            <a:pPr marL="0" marR="0" lvl="0" indent="0" algn="ctr" rtl="0">
              <a:spcBef>
                <a:spcPts val="0"/>
              </a:spcBef>
              <a:spcAft>
                <a:spcPts val="0"/>
              </a:spcAft>
              <a:buNone/>
            </a:pPr>
            <a:r>
              <a:rPr lang="en-US" sz="2400" b="0" i="0" u="none" strike="noStrike" cap="none">
                <a:solidFill>
                  <a:schemeClr val="dk1"/>
                </a:solidFill>
                <a:latin typeface="Play"/>
                <a:ea typeface="Play"/>
                <a:cs typeface="Play"/>
                <a:sym typeface="Play"/>
              </a:rPr>
              <a:t>on </a:t>
            </a:r>
            <a:endParaRPr/>
          </a:p>
          <a:p>
            <a:pPr marL="0" marR="0" lvl="0" indent="0" algn="ctr" rtl="0">
              <a:spcBef>
                <a:spcPts val="0"/>
              </a:spcBef>
              <a:spcAft>
                <a:spcPts val="0"/>
              </a:spcAft>
              <a:buNone/>
            </a:pPr>
            <a:r>
              <a:rPr lang="en-US" sz="3600" b="1" i="0" u="none" strike="noStrike" cap="none">
                <a:solidFill>
                  <a:srgbClr val="275316"/>
                </a:solidFill>
                <a:latin typeface="Play"/>
                <a:ea typeface="Play"/>
                <a:cs typeface="Play"/>
                <a:sym typeface="Play"/>
              </a:rPr>
              <a:t>Electronic Medical Record System Database based on Dermatology Clinic</a:t>
            </a:r>
            <a:endParaRPr/>
          </a:p>
        </p:txBody>
      </p:sp>
      <p:sp>
        <p:nvSpPr>
          <p:cNvPr id="86" name="Google Shape;86;p1"/>
          <p:cNvSpPr txBox="1"/>
          <p:nvPr/>
        </p:nvSpPr>
        <p:spPr>
          <a:xfrm>
            <a:off x="2572512" y="4596921"/>
            <a:ext cx="5187600" cy="1569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a:solidFill>
                  <a:schemeClr val="dk1"/>
                </a:solidFill>
                <a:latin typeface="Play"/>
                <a:ea typeface="Play"/>
                <a:cs typeface="Play"/>
                <a:sym typeface="Play"/>
              </a:rPr>
              <a:t>Anushka Santosh </a:t>
            </a:r>
            <a:r>
              <a:rPr lang="en-US" sz="1600" b="1" i="0" u="none" strike="noStrike" cap="none" dirty="0" err="1">
                <a:solidFill>
                  <a:schemeClr val="dk1"/>
                </a:solidFill>
                <a:latin typeface="Play"/>
                <a:ea typeface="Play"/>
                <a:cs typeface="Play"/>
                <a:sym typeface="Play"/>
              </a:rPr>
              <a:t>Padyal</a:t>
            </a:r>
            <a:r>
              <a:rPr lang="en-US" sz="1600" b="1" i="0" u="none" strike="noStrike" cap="none" dirty="0">
                <a:solidFill>
                  <a:schemeClr val="dk1"/>
                </a:solidFill>
                <a:latin typeface="Play"/>
                <a:ea typeface="Play"/>
                <a:cs typeface="Play"/>
                <a:sym typeface="Play"/>
              </a:rPr>
              <a:t> – 801379909</a:t>
            </a:r>
            <a:endParaRPr dirty="0"/>
          </a:p>
          <a:p>
            <a:pPr marL="0" marR="0" lvl="0" indent="0" algn="ctr" rtl="0">
              <a:spcBef>
                <a:spcPts val="0"/>
              </a:spcBef>
              <a:spcAft>
                <a:spcPts val="0"/>
              </a:spcAft>
              <a:buNone/>
            </a:pPr>
            <a:r>
              <a:rPr lang="en-US" sz="1600" b="1" i="0" u="none" strike="noStrike" cap="none" dirty="0">
                <a:solidFill>
                  <a:schemeClr val="dk1"/>
                </a:solidFill>
                <a:latin typeface="Play"/>
                <a:ea typeface="Play"/>
                <a:cs typeface="Play"/>
                <a:sym typeface="Play"/>
              </a:rPr>
              <a:t>Nishant Acharekar – </a:t>
            </a:r>
            <a:r>
              <a:rPr lang="en-US" sz="1600" b="1" dirty="0">
                <a:solidFill>
                  <a:schemeClr val="dk1"/>
                </a:solidFill>
                <a:latin typeface="Play"/>
                <a:ea typeface="Play"/>
                <a:cs typeface="Play"/>
                <a:sym typeface="Play"/>
              </a:rPr>
              <a:t>801363902</a:t>
            </a:r>
            <a:endParaRPr dirty="0"/>
          </a:p>
          <a:p>
            <a:pPr marL="0" marR="0" lvl="0" indent="0" algn="ctr" rtl="0">
              <a:spcBef>
                <a:spcPts val="0"/>
              </a:spcBef>
              <a:spcAft>
                <a:spcPts val="0"/>
              </a:spcAft>
              <a:buNone/>
            </a:pPr>
            <a:r>
              <a:rPr lang="en-US" sz="1600" b="1" i="0" u="none" strike="noStrike" cap="none" dirty="0">
                <a:solidFill>
                  <a:schemeClr val="dk1"/>
                </a:solidFill>
                <a:latin typeface="Play"/>
                <a:ea typeface="Play"/>
                <a:cs typeface="Play"/>
                <a:sym typeface="Play"/>
              </a:rPr>
              <a:t>Shivangi Saxena – </a:t>
            </a:r>
            <a:r>
              <a:rPr lang="en-US" sz="1600" b="1" dirty="0">
                <a:solidFill>
                  <a:schemeClr val="dk1"/>
                </a:solidFill>
                <a:latin typeface="Play"/>
                <a:ea typeface="Play"/>
                <a:cs typeface="Play"/>
                <a:sym typeface="Play"/>
              </a:rPr>
              <a:t>801372350</a:t>
            </a:r>
            <a:endParaRPr dirty="0"/>
          </a:p>
          <a:p>
            <a:pPr marL="0" marR="0" lvl="0" indent="0" algn="ctr" rtl="0">
              <a:spcBef>
                <a:spcPts val="0"/>
              </a:spcBef>
              <a:spcAft>
                <a:spcPts val="0"/>
              </a:spcAft>
              <a:buNone/>
            </a:pPr>
            <a:r>
              <a:rPr lang="en-US" sz="1600" b="1" i="0" u="none" strike="noStrike" cap="none" dirty="0">
                <a:solidFill>
                  <a:schemeClr val="dk1"/>
                </a:solidFill>
                <a:latin typeface="Play"/>
                <a:ea typeface="Play"/>
                <a:cs typeface="Play"/>
                <a:sym typeface="Play"/>
              </a:rPr>
              <a:t>Bulbul Roy – </a:t>
            </a:r>
            <a:r>
              <a:rPr lang="en-US" sz="1600" b="1" dirty="0">
                <a:solidFill>
                  <a:schemeClr val="dk1"/>
                </a:solidFill>
                <a:latin typeface="Play"/>
                <a:ea typeface="Play"/>
                <a:cs typeface="Play"/>
                <a:sym typeface="Play"/>
              </a:rPr>
              <a:t>801365911</a:t>
            </a:r>
            <a:endParaRPr dirty="0"/>
          </a:p>
          <a:p>
            <a:pPr marL="0" marR="0" lvl="0" indent="0" algn="ctr" rtl="0">
              <a:spcBef>
                <a:spcPts val="0"/>
              </a:spcBef>
              <a:spcAft>
                <a:spcPts val="0"/>
              </a:spcAft>
              <a:buNone/>
            </a:pPr>
            <a:endParaRPr sz="1600" b="1" i="0" u="none" strike="noStrike" cap="none" dirty="0">
              <a:solidFill>
                <a:schemeClr val="dk1"/>
              </a:solidFill>
              <a:latin typeface="Play"/>
              <a:ea typeface="Play"/>
              <a:cs typeface="Play"/>
              <a:sym typeface="Play"/>
            </a:endParaRPr>
          </a:p>
          <a:p>
            <a:pPr marL="0" marR="0" lvl="0" indent="0" algn="ctr" rtl="0">
              <a:spcBef>
                <a:spcPts val="0"/>
              </a:spcBef>
              <a:spcAft>
                <a:spcPts val="0"/>
              </a:spcAft>
              <a:buNone/>
            </a:pPr>
            <a:r>
              <a:rPr lang="en-US" sz="1600" b="1" i="0" u="none" strike="noStrike" cap="none" dirty="0">
                <a:solidFill>
                  <a:schemeClr val="dk1"/>
                </a:solidFill>
                <a:latin typeface="Play"/>
                <a:ea typeface="Play"/>
                <a:cs typeface="Play"/>
                <a:sym typeface="Play"/>
              </a:rPr>
              <a:t>Due Date: 29</a:t>
            </a:r>
            <a:r>
              <a:rPr lang="en-US" sz="1600" b="1" i="0" u="none" strike="noStrike" cap="none" baseline="30000" dirty="0">
                <a:solidFill>
                  <a:schemeClr val="dk1"/>
                </a:solidFill>
                <a:latin typeface="Play"/>
                <a:ea typeface="Play"/>
                <a:cs typeface="Play"/>
                <a:sym typeface="Play"/>
              </a:rPr>
              <a:t>th</a:t>
            </a:r>
            <a:r>
              <a:rPr lang="en-US" sz="1600" b="1" i="0" u="none" strike="noStrike" cap="none" dirty="0">
                <a:solidFill>
                  <a:schemeClr val="dk1"/>
                </a:solidFill>
                <a:latin typeface="Play"/>
                <a:ea typeface="Play"/>
                <a:cs typeface="Play"/>
                <a:sym typeface="Play"/>
              </a:rPr>
              <a:t> March, 2023</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2" name="Google Shape;92;p2"/>
          <p:cNvSpPr txBox="1"/>
          <p:nvPr/>
        </p:nvSpPr>
        <p:spPr>
          <a:xfrm>
            <a:off x="649224" y="555177"/>
            <a:ext cx="737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rgbClr val="275316"/>
                </a:solidFill>
                <a:latin typeface="Play"/>
                <a:ea typeface="Play"/>
                <a:cs typeface="Play"/>
                <a:sym typeface="Play"/>
              </a:rPr>
              <a:t>Database Information</a:t>
            </a:r>
            <a:endParaRPr sz="3600"/>
          </a:p>
        </p:txBody>
      </p:sp>
      <p:sp>
        <p:nvSpPr>
          <p:cNvPr id="93" name="Google Shape;93;p2"/>
          <p:cNvSpPr txBox="1"/>
          <p:nvPr/>
        </p:nvSpPr>
        <p:spPr>
          <a:xfrm>
            <a:off x="877824" y="1664208"/>
            <a:ext cx="9116700" cy="34032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The Medical Record System on Dermatology Clinic is an electronic version of storing the patient's medical history, it will maintain the essential clinical and administrative data which is relevant to patients' health care.</a:t>
            </a:r>
            <a:endParaRPr sz="1800">
              <a:solidFill>
                <a:schemeClr val="dk1"/>
              </a:solidFill>
              <a:latin typeface="Play"/>
              <a:ea typeface="Play"/>
              <a:cs typeface="Play"/>
              <a:sym typeface="Play"/>
            </a:endParaRPr>
          </a:p>
          <a:p>
            <a:pPr marL="0" marR="0" lvl="0" indent="0" algn="l" rtl="0">
              <a:spcBef>
                <a:spcPts val="0"/>
              </a:spcBef>
              <a:spcAft>
                <a:spcPts val="0"/>
              </a:spcAft>
              <a:buNone/>
            </a:pPr>
            <a:endParaRPr sz="1800">
              <a:solidFill>
                <a:schemeClr val="dk1"/>
              </a:solidFill>
              <a:latin typeface="Play"/>
              <a:ea typeface="Play"/>
              <a:cs typeface="Play"/>
              <a:sym typeface="Play"/>
            </a:endParaRPr>
          </a:p>
          <a:p>
            <a:pPr marL="457200" lvl="0" indent="-342900" algn="l" rtl="0">
              <a:lnSpc>
                <a:spcPct val="115833"/>
              </a:lnSpc>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The dermatological clinic Electronic Medical Record System (EMRS) database is intended to streamline and manage several areas of patient care, including staff management, insurance information, appointments, payments, prescriptions, tests, and audit trails.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115833"/>
              </a:lnSpc>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Overall, the EMRS holds the database that seeks to provide a comprehensive, organized, and efficient system.</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descr="A white background with black and white clouds"/>
          <p:cNvPicPr preferRelativeResize="0"/>
          <p:nvPr/>
        </p:nvPicPr>
        <p:blipFill rotWithShape="1">
          <a:blip r:embed="rId3">
            <a:alphaModFix/>
          </a:blip>
          <a:srcRect/>
          <a:stretch/>
        </p:blipFill>
        <p:spPr>
          <a:xfrm>
            <a:off x="0" y="-72450"/>
            <a:ext cx="12192000" cy="6858000"/>
          </a:xfrm>
          <a:prstGeom prst="rect">
            <a:avLst/>
          </a:prstGeom>
          <a:noFill/>
          <a:ln>
            <a:noFill/>
          </a:ln>
        </p:spPr>
      </p:pic>
      <p:sp>
        <p:nvSpPr>
          <p:cNvPr id="99" name="Google Shape;99;p3"/>
          <p:cNvSpPr txBox="1"/>
          <p:nvPr/>
        </p:nvSpPr>
        <p:spPr>
          <a:xfrm>
            <a:off x="229824" y="310602"/>
            <a:ext cx="9666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75316"/>
                </a:solidFill>
                <a:latin typeface="Play"/>
                <a:ea typeface="Play"/>
                <a:cs typeface="Play"/>
                <a:sym typeface="Play"/>
              </a:rPr>
              <a:t>Information obtained from the database</a:t>
            </a:r>
            <a:endParaRPr/>
          </a:p>
        </p:txBody>
      </p:sp>
      <p:sp>
        <p:nvSpPr>
          <p:cNvPr id="100" name="Google Shape;100;p3"/>
          <p:cNvSpPr txBox="1"/>
          <p:nvPr/>
        </p:nvSpPr>
        <p:spPr>
          <a:xfrm>
            <a:off x="615325" y="1089575"/>
            <a:ext cx="8895000" cy="54570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1000"/>
              </a:spcBef>
              <a:spcAft>
                <a:spcPts val="0"/>
              </a:spcAft>
              <a:buNone/>
            </a:pPr>
            <a:r>
              <a:rPr lang="en-US" sz="1800">
                <a:solidFill>
                  <a:schemeClr val="dk1"/>
                </a:solidFill>
                <a:latin typeface="Play"/>
                <a:ea typeface="Play"/>
                <a:cs typeface="Play"/>
                <a:sym typeface="Play"/>
              </a:rPr>
              <a:t>Our database is intended to organize and streamline multiple areas of a dermatology clinic. It stores critical information regarding patients, employees, appointments, treatments, and medications.</a:t>
            </a:r>
            <a:endParaRPr sz="1800">
              <a:solidFill>
                <a:schemeClr val="dk1"/>
              </a:solidFill>
              <a:latin typeface="Play"/>
              <a:ea typeface="Play"/>
              <a:cs typeface="Play"/>
              <a:sym typeface="Play"/>
            </a:endParaRPr>
          </a:p>
          <a:p>
            <a:pPr marL="457200" lvl="0" indent="-342900" algn="l" rtl="0">
              <a:lnSpc>
                <a:spcPct val="90000"/>
              </a:lnSpc>
              <a:spcBef>
                <a:spcPts val="100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Patient Table</a:t>
            </a:r>
            <a:r>
              <a:rPr lang="en-US" sz="1800">
                <a:solidFill>
                  <a:schemeClr val="dk1"/>
                </a:solidFill>
                <a:latin typeface="Play"/>
                <a:ea typeface="Play"/>
                <a:cs typeface="Play"/>
                <a:sym typeface="Play"/>
              </a:rPr>
              <a:t> centralizes the patient information. Includes the patient's ID, name, gender, contact information, date of birth, and insurance details.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Staff Table</a:t>
            </a:r>
            <a:r>
              <a:rPr lang="en-US" sz="1800">
                <a:solidFill>
                  <a:schemeClr val="dk1"/>
                </a:solidFill>
                <a:latin typeface="Play"/>
                <a:ea typeface="Play"/>
                <a:cs typeface="Play"/>
                <a:sym typeface="Play"/>
              </a:rPr>
              <a:t> depicts the hospital staff. Contains the staff ID, name, email, designation, and salary.</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Insurance Table </a:t>
            </a:r>
            <a:r>
              <a:rPr lang="en-US" sz="1800">
                <a:solidFill>
                  <a:schemeClr val="dk1"/>
                </a:solidFill>
                <a:latin typeface="Play"/>
                <a:ea typeface="Play"/>
                <a:cs typeface="Play"/>
                <a:sym typeface="Play"/>
              </a:rPr>
              <a:t>manages patient insurance details. Tracks insurance companies and plan names.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Appointment Table</a:t>
            </a:r>
            <a:r>
              <a:rPr lang="en-US" sz="1800">
                <a:solidFill>
                  <a:schemeClr val="dk1"/>
                </a:solidFill>
                <a:latin typeface="Play"/>
                <a:ea typeface="Play"/>
                <a:cs typeface="Play"/>
                <a:sym typeface="Play"/>
              </a:rPr>
              <a:t> tracks patient visits with providers. Patient ID, doctor ID, appointment hours, and the name of the registration staff member are all recorded.</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Payment Table </a:t>
            </a:r>
            <a:r>
              <a:rPr lang="en-US" sz="1800">
                <a:solidFill>
                  <a:schemeClr val="dk1"/>
                </a:solidFill>
                <a:latin typeface="Play"/>
                <a:ea typeface="Play"/>
                <a:cs typeface="Play"/>
                <a:sym typeface="Play"/>
              </a:rPr>
              <a:t>is used to manage appointment payment details. Captures the payment method, date, and total amount.</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Play"/>
              <a:buChar char="●"/>
            </a:pPr>
            <a:r>
              <a:rPr lang="en-US" sz="1800" b="1">
                <a:solidFill>
                  <a:schemeClr val="dk1"/>
                </a:solidFill>
                <a:latin typeface="Play"/>
                <a:ea typeface="Play"/>
                <a:cs typeface="Play"/>
                <a:sym typeface="Play"/>
              </a:rPr>
              <a:t>The Patient Symptoms Table</a:t>
            </a:r>
            <a:r>
              <a:rPr lang="en-US" sz="1800">
                <a:solidFill>
                  <a:schemeClr val="dk1"/>
                </a:solidFill>
                <a:latin typeface="Play"/>
                <a:ea typeface="Play"/>
                <a:cs typeface="Play"/>
                <a:sym typeface="Play"/>
              </a:rPr>
              <a:t> records patient-reported symptoms. Linked to their respective appointment IDs.</a:t>
            </a:r>
            <a:endParaRPr sz="1800">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g2c771961caf_2_23" descr="A white background with black and white clouds"/>
          <p:cNvPicPr preferRelativeResize="0"/>
          <p:nvPr/>
        </p:nvPicPr>
        <p:blipFill rotWithShape="1">
          <a:blip r:embed="rId3">
            <a:alphaModFix/>
          </a:blip>
          <a:srcRect/>
          <a:stretch/>
        </p:blipFill>
        <p:spPr>
          <a:xfrm>
            <a:off x="0" y="-72450"/>
            <a:ext cx="12192000" cy="6858000"/>
          </a:xfrm>
          <a:prstGeom prst="rect">
            <a:avLst/>
          </a:prstGeom>
          <a:noFill/>
          <a:ln>
            <a:noFill/>
          </a:ln>
        </p:spPr>
      </p:pic>
      <p:sp>
        <p:nvSpPr>
          <p:cNvPr id="106" name="Google Shape;106;g2c771961caf_2_23"/>
          <p:cNvSpPr txBox="1"/>
          <p:nvPr/>
        </p:nvSpPr>
        <p:spPr>
          <a:xfrm>
            <a:off x="271274" y="103577"/>
            <a:ext cx="9666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75316"/>
                </a:solidFill>
                <a:latin typeface="Play"/>
                <a:ea typeface="Play"/>
                <a:cs typeface="Play"/>
                <a:sym typeface="Play"/>
              </a:rPr>
              <a:t>Information obtained from the database</a:t>
            </a:r>
            <a:endParaRPr/>
          </a:p>
        </p:txBody>
      </p:sp>
      <p:sp>
        <p:nvSpPr>
          <p:cNvPr id="107" name="Google Shape;107;g2c771961caf_2_23"/>
          <p:cNvSpPr txBox="1"/>
          <p:nvPr/>
        </p:nvSpPr>
        <p:spPr>
          <a:xfrm>
            <a:off x="656775" y="1087975"/>
            <a:ext cx="8895000" cy="5079600"/>
          </a:xfrm>
          <a:prstGeom prst="rect">
            <a:avLst/>
          </a:prstGeom>
          <a:noFill/>
          <a:ln>
            <a:noFill/>
          </a:ln>
        </p:spPr>
        <p:txBody>
          <a:bodyPr spcFirstLastPara="1" wrap="square" lIns="91425" tIns="45700" rIns="91425" bIns="45700" anchor="t" anchorCtr="0">
            <a:spAutoFit/>
          </a:bodyPr>
          <a:lstStyle/>
          <a:p>
            <a:pPr marL="457200" lvl="0" indent="-342900" algn="l" rtl="0">
              <a:lnSpc>
                <a:spcPct val="90000"/>
              </a:lnSpc>
              <a:spcBef>
                <a:spcPts val="100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Patient Diagnosis Table</a:t>
            </a:r>
            <a:r>
              <a:rPr lang="en-US" sz="1800">
                <a:solidFill>
                  <a:schemeClr val="dk1"/>
                </a:solidFill>
                <a:latin typeface="Play"/>
                <a:ea typeface="Play"/>
                <a:cs typeface="Play"/>
                <a:sym typeface="Play"/>
              </a:rPr>
              <a:t> documents patient diagnoses. Includes therapy recommendations.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Medication Table</a:t>
            </a:r>
            <a:r>
              <a:rPr lang="en-US" sz="1800">
                <a:solidFill>
                  <a:schemeClr val="dk1"/>
                </a:solidFill>
                <a:latin typeface="Play"/>
                <a:ea typeface="Play"/>
                <a:cs typeface="Play"/>
                <a:sym typeface="Play"/>
              </a:rPr>
              <a:t> lists prescription drugs. It is linked to the diagnostic and appointment IDs.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Medicine Availability Table</a:t>
            </a:r>
            <a:r>
              <a:rPr lang="en-US" sz="1800">
                <a:solidFill>
                  <a:schemeClr val="dk1"/>
                </a:solidFill>
                <a:latin typeface="Play"/>
                <a:ea typeface="Play"/>
                <a:cs typeface="Play"/>
                <a:sym typeface="Play"/>
              </a:rPr>
              <a:t> lists available medicines. Name, brand, and price are all included in the details.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Test/Procedure Availability Table</a:t>
            </a:r>
            <a:r>
              <a:rPr lang="en-US" sz="1800">
                <a:solidFill>
                  <a:schemeClr val="dk1"/>
                </a:solidFill>
                <a:latin typeface="Play"/>
                <a:ea typeface="Play"/>
                <a:cs typeface="Play"/>
                <a:sym typeface="Play"/>
              </a:rPr>
              <a:t> displays the available medical tests and procedures. Descriptions and prices are given.</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Patient Test Table</a:t>
            </a:r>
            <a:r>
              <a:rPr lang="en-US" sz="1800">
                <a:solidFill>
                  <a:schemeClr val="dk1"/>
                </a:solidFill>
                <a:latin typeface="Play"/>
                <a:ea typeface="Play"/>
                <a:cs typeface="Play"/>
                <a:sym typeface="Play"/>
              </a:rPr>
              <a:t> records tests and procedures conducted. Obtains test codes, appointment IDs, and performing doctor IDs. </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The Patient Results Table</a:t>
            </a:r>
            <a:r>
              <a:rPr lang="en-US" sz="1800">
                <a:solidFill>
                  <a:schemeClr val="dk1"/>
                </a:solidFill>
                <a:latin typeface="Play"/>
                <a:ea typeface="Play"/>
                <a:cs typeface="Play"/>
                <a:sym typeface="Play"/>
              </a:rPr>
              <a:t> stores results from testing and procedures. Linked to the appropriate test or procedure IDs.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lvl="0" indent="-342900" algn="l" rtl="0">
              <a:lnSpc>
                <a:spcPct val="90000"/>
              </a:lnSpc>
              <a:spcBef>
                <a:spcPts val="0"/>
              </a:spcBef>
              <a:spcAft>
                <a:spcPts val="0"/>
              </a:spcAft>
              <a:buClr>
                <a:schemeClr val="dk1"/>
              </a:buClr>
              <a:buSzPts val="1800"/>
              <a:buFont typeface="Times New Roman"/>
              <a:buChar char="●"/>
            </a:pPr>
            <a:r>
              <a:rPr lang="en-US" sz="1800" b="1">
                <a:solidFill>
                  <a:schemeClr val="dk1"/>
                </a:solidFill>
                <a:latin typeface="Play"/>
                <a:ea typeface="Play"/>
                <a:cs typeface="Play"/>
                <a:sym typeface="Play"/>
              </a:rPr>
              <a:t>Audit Tables</a:t>
            </a:r>
            <a:r>
              <a:rPr lang="en-US" sz="1800">
                <a:solidFill>
                  <a:schemeClr val="dk1"/>
                </a:solidFill>
                <a:latin typeface="Play"/>
                <a:ea typeface="Play"/>
                <a:cs typeface="Play"/>
                <a:sym typeface="Play"/>
              </a:rPr>
              <a:t> Maintains data integrity and accountability. Captures the history of changes for audit reasons.</a:t>
            </a:r>
            <a:endParaRPr sz="1600">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3" name="Google Shape;113;p4"/>
          <p:cNvSpPr txBox="1"/>
          <p:nvPr/>
        </p:nvSpPr>
        <p:spPr>
          <a:xfrm>
            <a:off x="-5" y="-2"/>
            <a:ext cx="737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75316"/>
                </a:solidFill>
                <a:latin typeface="Play"/>
                <a:ea typeface="Play"/>
                <a:cs typeface="Play"/>
                <a:sym typeface="Play"/>
              </a:rPr>
              <a:t>UML Data Model</a:t>
            </a:r>
            <a:endParaRPr/>
          </a:p>
        </p:txBody>
      </p:sp>
      <p:pic>
        <p:nvPicPr>
          <p:cNvPr id="114" name="Google Shape;114;p4"/>
          <p:cNvPicPr preferRelativeResize="0"/>
          <p:nvPr/>
        </p:nvPicPr>
        <p:blipFill>
          <a:blip r:embed="rId4">
            <a:alphaModFix/>
          </a:blip>
          <a:stretch>
            <a:fillRect/>
          </a:stretch>
        </p:blipFill>
        <p:spPr>
          <a:xfrm>
            <a:off x="601903" y="761950"/>
            <a:ext cx="11411710" cy="594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0" name="Google Shape;120;p5"/>
          <p:cNvSpPr txBox="1"/>
          <p:nvPr/>
        </p:nvSpPr>
        <p:spPr>
          <a:xfrm>
            <a:off x="208462" y="432139"/>
            <a:ext cx="737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75316"/>
                </a:solidFill>
                <a:latin typeface="Play"/>
                <a:ea typeface="Play"/>
                <a:cs typeface="Play"/>
                <a:sym typeface="Play"/>
              </a:rPr>
              <a:t>ER Diagram</a:t>
            </a:r>
            <a:endParaRPr/>
          </a:p>
        </p:txBody>
      </p:sp>
      <p:sp>
        <p:nvSpPr>
          <p:cNvPr id="121" name="Google Shape;121;p5"/>
          <p:cNvSpPr txBox="1"/>
          <p:nvPr/>
        </p:nvSpPr>
        <p:spPr>
          <a:xfrm>
            <a:off x="423550" y="1356425"/>
            <a:ext cx="1884000" cy="369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latin typeface="Play"/>
                <a:ea typeface="Play"/>
                <a:cs typeface="Play"/>
                <a:sym typeface="Play"/>
              </a:rPr>
              <a:t>The tables and entities in this ER diagram, together with their relationships, depict the various components that represents a dermatology clinic system. </a:t>
            </a:r>
            <a:r>
              <a:rPr lang="en-US" sz="1800">
                <a:solidFill>
                  <a:schemeClr val="dk1"/>
                </a:solidFill>
              </a:rPr>
              <a:t> </a:t>
            </a:r>
            <a:endParaRPr sz="1800">
              <a:solidFill>
                <a:schemeClr val="dk1"/>
              </a:solidFill>
            </a:endParaRPr>
          </a:p>
          <a:p>
            <a:pPr marL="0" marR="0" lvl="0" indent="0" algn="ctr" rtl="0">
              <a:spcBef>
                <a:spcPts val="0"/>
              </a:spcBef>
              <a:spcAft>
                <a:spcPts val="0"/>
              </a:spcAft>
              <a:buNone/>
            </a:pPr>
            <a:endParaRPr sz="1800">
              <a:solidFill>
                <a:schemeClr val="dk1"/>
              </a:solidFill>
            </a:endParaRPr>
          </a:p>
        </p:txBody>
      </p:sp>
      <p:pic>
        <p:nvPicPr>
          <p:cNvPr id="122" name="Google Shape;122;p5"/>
          <p:cNvPicPr preferRelativeResize="0"/>
          <p:nvPr/>
        </p:nvPicPr>
        <p:blipFill>
          <a:blip r:embed="rId4">
            <a:alphaModFix/>
          </a:blip>
          <a:stretch>
            <a:fillRect/>
          </a:stretch>
        </p:blipFill>
        <p:spPr>
          <a:xfrm>
            <a:off x="2968075" y="137150"/>
            <a:ext cx="6928699" cy="672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6"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8" name="Google Shape;128;p6"/>
          <p:cNvSpPr txBox="1"/>
          <p:nvPr/>
        </p:nvSpPr>
        <p:spPr>
          <a:xfrm>
            <a:off x="649224" y="555177"/>
            <a:ext cx="73700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75316"/>
                </a:solidFill>
                <a:latin typeface="Play"/>
                <a:ea typeface="Play"/>
                <a:cs typeface="Play"/>
                <a:sym typeface="Play"/>
              </a:rPr>
              <a:t>Database and Test Data in SQL</a:t>
            </a:r>
            <a:endParaRPr/>
          </a:p>
        </p:txBody>
      </p:sp>
      <p:sp>
        <p:nvSpPr>
          <p:cNvPr id="129" name="Google Shape;129;p6"/>
          <p:cNvSpPr txBox="1"/>
          <p:nvPr/>
        </p:nvSpPr>
        <p:spPr>
          <a:xfrm>
            <a:off x="935549" y="1620908"/>
            <a:ext cx="9116700" cy="4802400"/>
          </a:xfrm>
          <a:prstGeom prst="rect">
            <a:avLst/>
          </a:prstGeom>
          <a:noFill/>
          <a:ln>
            <a:noFill/>
          </a:ln>
        </p:spPr>
        <p:txBody>
          <a:bodyPr spcFirstLastPara="1" wrap="square" lIns="91425" tIns="45700" rIns="91425" bIns="45700" anchor="t" anchorCtr="0">
            <a:spAutoFit/>
          </a:bodyPr>
          <a:lstStyle/>
          <a:p>
            <a:pPr marL="457200" lvl="0" indent="-342900" algn="l" rtl="0">
              <a:spcBef>
                <a:spcPts val="0"/>
              </a:spcBef>
              <a:spcAft>
                <a:spcPts val="0"/>
              </a:spcAft>
              <a:buClr>
                <a:schemeClr val="dk1"/>
              </a:buClr>
              <a:buSzPts val="1800"/>
              <a:buFont typeface="Play"/>
              <a:buChar char="●"/>
            </a:pPr>
            <a:r>
              <a:rPr lang="en-US" sz="1800" b="1">
                <a:solidFill>
                  <a:schemeClr val="dk1"/>
                </a:solidFill>
                <a:latin typeface="Play"/>
                <a:ea typeface="Play"/>
                <a:cs typeface="Play"/>
                <a:sym typeface="Play"/>
              </a:rPr>
              <a:t>UML Class Diagram for Visualization:</a:t>
            </a:r>
            <a:r>
              <a:rPr lang="en-US" sz="1800">
                <a:solidFill>
                  <a:schemeClr val="dk1"/>
                </a:solidFill>
                <a:latin typeface="Play"/>
                <a:ea typeface="Play"/>
                <a:cs typeface="Play"/>
                <a:sym typeface="Play"/>
              </a:rPr>
              <a:t> The UML class diagram can be used to visualize and understand the structure and relationships of these classes in the healthcare system.</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marR="0" lvl="0" indent="-342900" algn="l" rtl="0">
              <a:spcBef>
                <a:spcPts val="0"/>
              </a:spcBef>
              <a:spcAft>
                <a:spcPts val="0"/>
              </a:spcAft>
              <a:buClr>
                <a:schemeClr val="dk1"/>
              </a:buClr>
              <a:buSzPts val="1800"/>
              <a:buFont typeface="Play"/>
              <a:buChar char="●"/>
            </a:pPr>
            <a:r>
              <a:rPr lang="en-US" sz="1800" b="1">
                <a:solidFill>
                  <a:schemeClr val="dk1"/>
                </a:solidFill>
                <a:latin typeface="Play"/>
                <a:ea typeface="Play"/>
                <a:cs typeface="Play"/>
                <a:sym typeface="Play"/>
              </a:rPr>
              <a:t>Database Design in MySQL Workbench:</a:t>
            </a:r>
            <a:r>
              <a:rPr lang="en-US" sz="1800">
                <a:solidFill>
                  <a:schemeClr val="dk1"/>
                </a:solidFill>
                <a:latin typeface="Play"/>
                <a:ea typeface="Play"/>
                <a:cs typeface="Play"/>
                <a:sym typeface="Play"/>
              </a:rPr>
              <a:t> All required information in the system is presented  by creating the entities, attributes and their relationships.</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marR="0" lvl="0"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In MySQL workbench we have created the tables such as  Patient, Staff, Insurance, Appointment, Payment, and Patient Symptoms, Medication, Medicine Availability, Test/Procedure Availability, Patient Test, Patient Results, and Audit. </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marR="0" lvl="0" indent="-342900" algn="l" rtl="0">
              <a:spcBef>
                <a:spcPts val="0"/>
              </a:spcBef>
              <a:spcAft>
                <a:spcPts val="0"/>
              </a:spcAft>
              <a:buClr>
                <a:schemeClr val="dk1"/>
              </a:buClr>
              <a:buSzPts val="1800"/>
              <a:buFont typeface="Play"/>
              <a:buChar char="●"/>
            </a:pPr>
            <a:r>
              <a:rPr lang="en-US" sz="1800" b="1">
                <a:solidFill>
                  <a:schemeClr val="dk1"/>
                </a:solidFill>
                <a:latin typeface="Play"/>
                <a:ea typeface="Play"/>
                <a:cs typeface="Play"/>
                <a:sym typeface="Play"/>
              </a:rPr>
              <a:t>Degrees of Cardinality: </a:t>
            </a:r>
            <a:r>
              <a:rPr lang="en-US" sz="1800">
                <a:solidFill>
                  <a:schemeClr val="dk1"/>
                </a:solidFill>
                <a:latin typeface="Play"/>
                <a:ea typeface="Play"/>
                <a:cs typeface="Play"/>
                <a:sym typeface="Play"/>
              </a:rPr>
              <a:t>Each table has its own set of attributes following the degrees of cardinality such as one-to-one, one-to-many, many-to-many.</a:t>
            </a:r>
            <a:br>
              <a:rPr lang="en-US" sz="1800">
                <a:solidFill>
                  <a:schemeClr val="dk1"/>
                </a:solidFill>
                <a:latin typeface="Play"/>
                <a:ea typeface="Play"/>
                <a:cs typeface="Play"/>
                <a:sym typeface="Play"/>
              </a:rPr>
            </a:br>
            <a:endParaRPr sz="1800">
              <a:solidFill>
                <a:schemeClr val="dk1"/>
              </a:solidFill>
              <a:latin typeface="Play"/>
              <a:ea typeface="Play"/>
              <a:cs typeface="Play"/>
              <a:sym typeface="Play"/>
            </a:endParaRPr>
          </a:p>
          <a:p>
            <a:pPr marL="457200" marR="0" lvl="0" indent="-342900" algn="l" rtl="0">
              <a:spcBef>
                <a:spcPts val="0"/>
              </a:spcBef>
              <a:spcAft>
                <a:spcPts val="0"/>
              </a:spcAft>
              <a:buClr>
                <a:schemeClr val="dk1"/>
              </a:buClr>
              <a:buSzPts val="1800"/>
              <a:buFont typeface="Play"/>
              <a:buChar char="●"/>
            </a:pPr>
            <a:r>
              <a:rPr lang="en-US" sz="1800" b="1">
                <a:solidFill>
                  <a:schemeClr val="dk1"/>
                </a:solidFill>
                <a:latin typeface="Play"/>
                <a:ea typeface="Play"/>
                <a:cs typeface="Play"/>
                <a:sym typeface="Play"/>
              </a:rPr>
              <a:t>Ensuring BCNF Compliance: </a:t>
            </a:r>
            <a:r>
              <a:rPr lang="en-US" sz="1800">
                <a:solidFill>
                  <a:schemeClr val="dk1"/>
                </a:solidFill>
                <a:latin typeface="Play"/>
                <a:ea typeface="Play"/>
                <a:cs typeface="Play"/>
                <a:sym typeface="Play"/>
              </a:rPr>
              <a:t>To ensure that each table satisfies BCNF, we uphold data integrity and minimize the risk of data inconsistencies aiming at eliminating redundancy and anomalies.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7"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5" name="Google Shape;135;p7"/>
          <p:cNvSpPr txBox="1"/>
          <p:nvPr/>
        </p:nvSpPr>
        <p:spPr>
          <a:xfrm>
            <a:off x="274474" y="246002"/>
            <a:ext cx="737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275316"/>
                </a:solidFill>
                <a:latin typeface="Play"/>
                <a:ea typeface="Play"/>
                <a:cs typeface="Play"/>
                <a:sym typeface="Play"/>
              </a:rPr>
              <a:t>Supporting Functionalities</a:t>
            </a:r>
            <a:endParaRPr/>
          </a:p>
        </p:txBody>
      </p:sp>
      <p:sp>
        <p:nvSpPr>
          <p:cNvPr id="136" name="Google Shape;136;p7"/>
          <p:cNvSpPr txBox="1"/>
          <p:nvPr/>
        </p:nvSpPr>
        <p:spPr>
          <a:xfrm>
            <a:off x="493724" y="1148933"/>
            <a:ext cx="911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37" name="Google Shape;137;p7"/>
          <p:cNvSpPr txBox="1"/>
          <p:nvPr/>
        </p:nvSpPr>
        <p:spPr>
          <a:xfrm>
            <a:off x="493724" y="1180158"/>
            <a:ext cx="9116700" cy="53565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Patient Management</a:t>
            </a:r>
            <a:r>
              <a:rPr lang="en-US" sz="1800">
                <a:solidFill>
                  <a:schemeClr val="dk1"/>
                </a:solidFill>
                <a:latin typeface="Play"/>
                <a:ea typeface="Play"/>
                <a:cs typeface="Play"/>
                <a:sym typeface="Play"/>
              </a:rPr>
              <a:t> </a:t>
            </a:r>
            <a:endParaRPr sz="1800">
              <a:solidFill>
                <a:schemeClr val="dk1"/>
              </a:solidFill>
              <a:latin typeface="Play"/>
              <a:ea typeface="Play"/>
              <a:cs typeface="Play"/>
              <a:sym typeface="Play"/>
            </a:endParaRPr>
          </a:p>
          <a:p>
            <a:pPr marL="914400" lvl="1" indent="-342900" algn="l" rtl="0">
              <a:spcBef>
                <a:spcPts val="0"/>
              </a:spcBef>
              <a:spcAft>
                <a:spcPts val="0"/>
              </a:spcAft>
              <a:buSzPts val="1800"/>
              <a:buChar char="◆"/>
            </a:pPr>
            <a:r>
              <a:rPr lang="en-US" sz="1800">
                <a:solidFill>
                  <a:schemeClr val="dk1"/>
                </a:solidFill>
                <a:latin typeface="Play"/>
                <a:ea typeface="Play"/>
                <a:cs typeface="Play"/>
                <a:sym typeface="Play"/>
              </a:rPr>
              <a:t>Register new patients</a:t>
            </a:r>
            <a:endParaRPr sz="1800">
              <a:solidFill>
                <a:schemeClr val="dk1"/>
              </a:solidFill>
              <a:latin typeface="Play"/>
              <a:ea typeface="Play"/>
              <a:cs typeface="Play"/>
              <a:sym typeface="Play"/>
            </a:endParaRPr>
          </a:p>
          <a:p>
            <a:pPr marL="914400" lvl="1" indent="-342900" algn="l" rtl="0">
              <a:spcBef>
                <a:spcPts val="0"/>
              </a:spcBef>
              <a:spcAft>
                <a:spcPts val="0"/>
              </a:spcAft>
              <a:buSzPts val="1800"/>
              <a:buChar char="◆"/>
            </a:pPr>
            <a:r>
              <a:rPr lang="en-US" sz="1800">
                <a:solidFill>
                  <a:schemeClr val="dk1"/>
                </a:solidFill>
                <a:latin typeface="Play"/>
                <a:ea typeface="Play"/>
                <a:cs typeface="Play"/>
                <a:sym typeface="Play"/>
              </a:rPr>
              <a:t>Maintain patient records</a:t>
            </a:r>
            <a:endParaRPr sz="1800">
              <a:solidFill>
                <a:schemeClr val="dk1"/>
              </a:solidFill>
              <a:latin typeface="Play"/>
              <a:ea typeface="Play"/>
              <a:cs typeface="Play"/>
              <a:sym typeface="Play"/>
            </a:endParaRPr>
          </a:p>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Appointment Scheduling</a:t>
            </a:r>
            <a:endParaRPr sz="1800" b="1">
              <a:solidFill>
                <a:schemeClr val="dk1"/>
              </a:solidFill>
              <a:latin typeface="Play"/>
              <a:ea typeface="Play"/>
              <a:cs typeface="Play"/>
              <a:sym typeface="Play"/>
            </a:endParaRPr>
          </a:p>
          <a:p>
            <a:pPr marL="914400" marR="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Schedule, reschedule, and cancel appointments for patients</a:t>
            </a:r>
            <a:endParaRPr sz="1800">
              <a:solidFill>
                <a:schemeClr val="dk1"/>
              </a:solidFill>
              <a:latin typeface="Play"/>
              <a:ea typeface="Play"/>
              <a:cs typeface="Play"/>
              <a:sym typeface="Play"/>
            </a:endParaRPr>
          </a:p>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Staff Management</a:t>
            </a:r>
            <a:endParaRPr sz="1800" b="1">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Maintain staff records</a:t>
            </a:r>
            <a:endParaRPr sz="1800">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Assignment of roles and responsibilities to staff members</a:t>
            </a:r>
            <a:endParaRPr sz="1800">
              <a:solidFill>
                <a:schemeClr val="dk1"/>
              </a:solidFill>
              <a:latin typeface="Play"/>
              <a:ea typeface="Play"/>
              <a:cs typeface="Play"/>
              <a:sym typeface="Play"/>
            </a:endParaRPr>
          </a:p>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Insurance Handling</a:t>
            </a:r>
            <a:endParaRPr sz="1800" b="1">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Record and track insurance details</a:t>
            </a:r>
            <a:endParaRPr sz="1800">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Process insurance claims and handle billing procedures</a:t>
            </a:r>
            <a:endParaRPr sz="1800">
              <a:solidFill>
                <a:schemeClr val="dk1"/>
              </a:solidFill>
              <a:latin typeface="Play"/>
              <a:ea typeface="Play"/>
              <a:cs typeface="Play"/>
              <a:sym typeface="Play"/>
            </a:endParaRPr>
          </a:p>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Medical Record Keeping</a:t>
            </a:r>
            <a:endParaRPr sz="1800" b="1">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Access patient medical records</a:t>
            </a:r>
            <a:endParaRPr sz="1800">
              <a:solidFill>
                <a:schemeClr val="dk1"/>
              </a:solidFill>
              <a:latin typeface="Play"/>
              <a:ea typeface="Play"/>
              <a:cs typeface="Play"/>
              <a:sym typeface="Play"/>
            </a:endParaRPr>
          </a:p>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Payment Processing</a:t>
            </a:r>
            <a:endParaRPr sz="1800" b="1">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Support various payment methods</a:t>
            </a:r>
            <a:endParaRPr sz="1800">
              <a:solidFill>
                <a:schemeClr val="dk1"/>
              </a:solidFill>
              <a:latin typeface="Play"/>
              <a:ea typeface="Play"/>
              <a:cs typeface="Play"/>
              <a:sym typeface="Play"/>
            </a:endParaRPr>
          </a:p>
          <a:p>
            <a:pPr marL="914400" lvl="1" indent="-342900" algn="l" rtl="0">
              <a:spcBef>
                <a:spcPts val="0"/>
              </a:spcBef>
              <a:spcAft>
                <a:spcPts val="0"/>
              </a:spcAft>
              <a:buClr>
                <a:schemeClr val="dk1"/>
              </a:buClr>
              <a:buSzPts val="1800"/>
              <a:buFont typeface="Play"/>
              <a:buChar char="◆"/>
            </a:pPr>
            <a:r>
              <a:rPr lang="en-US" sz="1800">
                <a:solidFill>
                  <a:schemeClr val="dk1"/>
                </a:solidFill>
                <a:latin typeface="Play"/>
                <a:ea typeface="Play"/>
                <a:cs typeface="Play"/>
                <a:sym typeface="Play"/>
              </a:rPr>
              <a:t>Generate and provide detailed invoices to patients</a:t>
            </a:r>
            <a:endParaRPr sz="1800">
              <a:solidFill>
                <a:schemeClr val="dk1"/>
              </a:solidFill>
              <a:latin typeface="Play"/>
              <a:ea typeface="Play"/>
              <a:cs typeface="Play"/>
              <a:sym typeface="Play"/>
            </a:endParaRPr>
          </a:p>
          <a:p>
            <a:pPr marL="457200" marR="0" lvl="0" indent="-342900" algn="l" rtl="0">
              <a:spcBef>
                <a:spcPts val="0"/>
              </a:spcBef>
              <a:spcAft>
                <a:spcPts val="0"/>
              </a:spcAft>
              <a:buSzPts val="1800"/>
              <a:buAutoNum type="arabicPeriod"/>
            </a:pPr>
            <a:r>
              <a:rPr lang="en-US" sz="1800" b="1">
                <a:solidFill>
                  <a:schemeClr val="dk1"/>
                </a:solidFill>
                <a:latin typeface="Play"/>
                <a:ea typeface="Play"/>
                <a:cs typeface="Play"/>
                <a:sym typeface="Play"/>
              </a:rPr>
              <a:t>Auditing</a:t>
            </a:r>
            <a:endParaRPr sz="1800" b="1">
              <a:solidFill>
                <a:schemeClr val="dk1"/>
              </a:solidFill>
              <a:latin typeface="Play"/>
              <a:ea typeface="Play"/>
              <a:cs typeface="Play"/>
              <a:sym typeface="Play"/>
            </a:endParaRPr>
          </a:p>
          <a:p>
            <a:pPr marL="914400" marR="0" lvl="1" indent="-342900" algn="l" rtl="0">
              <a:spcBef>
                <a:spcPts val="0"/>
              </a:spcBef>
              <a:spcAft>
                <a:spcPts val="0"/>
              </a:spcAft>
              <a:buSzPts val="1800"/>
              <a:buChar char="◆"/>
            </a:pPr>
            <a:r>
              <a:rPr lang="en-US" sz="1800">
                <a:solidFill>
                  <a:schemeClr val="dk1"/>
                </a:solidFill>
                <a:latin typeface="Play"/>
                <a:ea typeface="Play"/>
                <a:cs typeface="Play"/>
                <a:sym typeface="Play"/>
              </a:rPr>
              <a:t>Support auditing for the user actions and data manipulation</a:t>
            </a:r>
            <a:endParaRPr sz="1800">
              <a:solidFill>
                <a:schemeClr val="dk1"/>
              </a:solidFill>
              <a:latin typeface="Play"/>
              <a:ea typeface="Play"/>
              <a:cs typeface="Play"/>
              <a:sym typeface="Play"/>
            </a:endParaRPr>
          </a:p>
          <a:p>
            <a:pPr marL="0" marR="0" lvl="0" indent="0" algn="l" rtl="0">
              <a:spcBef>
                <a:spcPts val="0"/>
              </a:spcBef>
              <a:spcAft>
                <a:spcPts val="0"/>
              </a:spcAft>
              <a:buNone/>
            </a:pPr>
            <a:endParaRPr sz="1800">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c79f722cb6_1_1" descr="A white background with black and white cloud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3" name="Google Shape;143;g2c79f722cb6_1_1"/>
          <p:cNvSpPr txBox="1"/>
          <p:nvPr/>
        </p:nvSpPr>
        <p:spPr>
          <a:xfrm>
            <a:off x="2877525" y="2796600"/>
            <a:ext cx="5355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rgbClr val="275316"/>
                </a:solidFill>
                <a:latin typeface="Play"/>
                <a:ea typeface="Play"/>
                <a:cs typeface="Play"/>
                <a:sym typeface="Play"/>
              </a:rPr>
              <a:t>Thank You</a:t>
            </a:r>
            <a:endParaRPr sz="4800"/>
          </a:p>
        </p:txBody>
      </p:sp>
      <p:sp>
        <p:nvSpPr>
          <p:cNvPr id="144" name="Google Shape;144;g2c79f722cb6_1_1"/>
          <p:cNvSpPr txBox="1"/>
          <p:nvPr/>
        </p:nvSpPr>
        <p:spPr>
          <a:xfrm>
            <a:off x="493724" y="1148933"/>
            <a:ext cx="911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Widescreen</PresentationFormat>
  <Paragraphs>60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Times New Roman</vt:lpstr>
      <vt:lpstr>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Santosh Padyal</dc:creator>
  <cp:lastModifiedBy>Fire Emperor</cp:lastModifiedBy>
  <cp:revision>1</cp:revision>
  <dcterms:created xsi:type="dcterms:W3CDTF">2024-03-27T16:36:20Z</dcterms:created>
  <dcterms:modified xsi:type="dcterms:W3CDTF">2024-03-30T01:04:23Z</dcterms:modified>
</cp:coreProperties>
</file>