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26"/>
  </p:notesMasterIdLst>
  <p:sldIdLst>
    <p:sldId id="256" r:id="rId2"/>
    <p:sldId id="275" r:id="rId3"/>
    <p:sldId id="278" r:id="rId4"/>
    <p:sldId id="263" r:id="rId5"/>
    <p:sldId id="264" r:id="rId6"/>
    <p:sldId id="262" r:id="rId7"/>
    <p:sldId id="279" r:id="rId8"/>
    <p:sldId id="266" r:id="rId9"/>
    <p:sldId id="265" r:id="rId10"/>
    <p:sldId id="267" r:id="rId11"/>
    <p:sldId id="270" r:id="rId12"/>
    <p:sldId id="271" r:id="rId13"/>
    <p:sldId id="269" r:id="rId14"/>
    <p:sldId id="272" r:id="rId15"/>
    <p:sldId id="280" r:id="rId16"/>
    <p:sldId id="257" r:id="rId17"/>
    <p:sldId id="258" r:id="rId18"/>
    <p:sldId id="259" r:id="rId19"/>
    <p:sldId id="260" r:id="rId20"/>
    <p:sldId id="261" r:id="rId21"/>
    <p:sldId id="277" r:id="rId22"/>
    <p:sldId id="281" r:id="rId23"/>
    <p:sldId id="268" r:id="rId24"/>
    <p:sldId id="273"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94495EC-AB79-5548-915A-ACB493B58B05}">
          <p14:sldIdLst>
            <p14:sldId id="256"/>
            <p14:sldId id="275"/>
            <p14:sldId id="278"/>
            <p14:sldId id="263"/>
            <p14:sldId id="264"/>
            <p14:sldId id="262"/>
            <p14:sldId id="279"/>
            <p14:sldId id="266"/>
            <p14:sldId id="265"/>
            <p14:sldId id="267"/>
            <p14:sldId id="270"/>
            <p14:sldId id="271"/>
            <p14:sldId id="269"/>
            <p14:sldId id="272"/>
            <p14:sldId id="280"/>
            <p14:sldId id="257"/>
            <p14:sldId id="258"/>
            <p14:sldId id="259"/>
            <p14:sldId id="260"/>
            <p14:sldId id="261"/>
            <p14:sldId id="277"/>
            <p14:sldId id="281"/>
            <p14:sldId id="268"/>
            <p14:sldId id="27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262"/>
    <p:restoredTop sz="94590"/>
  </p:normalViewPr>
  <p:slideViewPr>
    <p:cSldViewPr snapToGrid="0" snapToObjects="1">
      <p:cViewPr varScale="1">
        <p:scale>
          <a:sx n="98" d="100"/>
          <a:sy n="98" d="100"/>
        </p:scale>
        <p:origin x="89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116C04-C44F-9146-9B36-EA28F015580D}" type="doc">
      <dgm:prSet loTypeId="urn:microsoft.com/office/officeart/2005/8/layout/hierarchy6" loCatId="" qsTypeId="urn:microsoft.com/office/officeart/2005/8/quickstyle/simple1" qsCatId="simple" csTypeId="urn:microsoft.com/office/officeart/2005/8/colors/accent1_2" csCatId="accent1" phldr="1"/>
      <dgm:spPr/>
      <dgm:t>
        <a:bodyPr/>
        <a:lstStyle/>
        <a:p>
          <a:endParaRPr lang="en-US"/>
        </a:p>
      </dgm:t>
    </dgm:pt>
    <dgm:pt modelId="{A4B98493-9FB7-7047-A384-41B08FB2830F}">
      <dgm:prSet phldrT="[Text]"/>
      <dgm:spPr/>
      <dgm:t>
        <a:bodyPr/>
        <a:lstStyle/>
        <a:p>
          <a:pPr rtl="0"/>
          <a:r>
            <a:rPr lang="en-US" dirty="0"/>
            <a:t>Online Reviews</a:t>
          </a:r>
        </a:p>
      </dgm:t>
    </dgm:pt>
    <dgm:pt modelId="{37BD9E96-3F15-1240-9899-9D729F7A7648}" type="parTrans" cxnId="{4BBDF9FD-7AA0-A642-948F-8A43EE1050ED}">
      <dgm:prSet/>
      <dgm:spPr/>
      <dgm:t>
        <a:bodyPr/>
        <a:lstStyle/>
        <a:p>
          <a:endParaRPr lang="en-US"/>
        </a:p>
      </dgm:t>
    </dgm:pt>
    <dgm:pt modelId="{C09D132B-D61F-E449-A97D-EA357E7480CF}" type="sibTrans" cxnId="{4BBDF9FD-7AA0-A642-948F-8A43EE1050ED}">
      <dgm:prSet/>
      <dgm:spPr/>
      <dgm:t>
        <a:bodyPr/>
        <a:lstStyle/>
        <a:p>
          <a:endParaRPr lang="en-US"/>
        </a:p>
      </dgm:t>
    </dgm:pt>
    <dgm:pt modelId="{BAE6CFA0-A700-FB48-9CA8-F4C5CE5C6C2D}">
      <dgm:prSet phldrT="[Text]"/>
      <dgm:spPr/>
      <dgm:t>
        <a:bodyPr/>
        <a:lstStyle/>
        <a:p>
          <a:pPr rtl="0"/>
          <a:r>
            <a:rPr lang="en-US" dirty="0"/>
            <a:t>Natural Language Processing</a:t>
          </a:r>
        </a:p>
      </dgm:t>
    </dgm:pt>
    <dgm:pt modelId="{3250B7D8-FC3E-4D43-9EEC-81CC0287DCBC}" type="parTrans" cxnId="{D67EBAB2-F7BD-654F-A4EE-8804B247CE93}">
      <dgm:prSet/>
      <dgm:spPr/>
      <dgm:t>
        <a:bodyPr/>
        <a:lstStyle/>
        <a:p>
          <a:endParaRPr lang="en-US"/>
        </a:p>
      </dgm:t>
    </dgm:pt>
    <dgm:pt modelId="{9BB698D6-E9E9-0841-89A4-82D29FB9008C}" type="sibTrans" cxnId="{D67EBAB2-F7BD-654F-A4EE-8804B247CE93}">
      <dgm:prSet/>
      <dgm:spPr/>
      <dgm:t>
        <a:bodyPr/>
        <a:lstStyle/>
        <a:p>
          <a:endParaRPr lang="en-US"/>
        </a:p>
      </dgm:t>
    </dgm:pt>
    <dgm:pt modelId="{77AEFEE2-BD25-8440-8405-466A70ECD9E7}">
      <dgm:prSet phldrT="[Text]"/>
      <dgm:spPr/>
      <dgm:t>
        <a:bodyPr/>
        <a:lstStyle/>
        <a:p>
          <a:pPr rtl="0"/>
          <a:r>
            <a:rPr lang="en-US" dirty="0"/>
            <a:t>Linguistics</a:t>
          </a:r>
        </a:p>
      </dgm:t>
    </dgm:pt>
    <dgm:pt modelId="{E08967DB-9A17-F34C-8665-A2D2D1B7B75F}" type="parTrans" cxnId="{6578B862-8A91-934C-804E-36A7DC10D705}">
      <dgm:prSet/>
      <dgm:spPr/>
      <dgm:t>
        <a:bodyPr/>
        <a:lstStyle/>
        <a:p>
          <a:endParaRPr lang="en-US"/>
        </a:p>
      </dgm:t>
    </dgm:pt>
    <dgm:pt modelId="{2BF6D469-4B79-5E48-ADB0-782ABD482906}" type="sibTrans" cxnId="{6578B862-8A91-934C-804E-36A7DC10D705}">
      <dgm:prSet/>
      <dgm:spPr/>
      <dgm:t>
        <a:bodyPr/>
        <a:lstStyle/>
        <a:p>
          <a:endParaRPr lang="en-US"/>
        </a:p>
      </dgm:t>
    </dgm:pt>
    <dgm:pt modelId="{E5769C32-C9B0-E946-ABA8-D72F5FDDB876}">
      <dgm:prSet phldrT="[Text]"/>
      <dgm:spPr/>
      <dgm:t>
        <a:bodyPr/>
        <a:lstStyle/>
        <a:p>
          <a:pPr rtl="0"/>
          <a:r>
            <a:rPr lang="en-US" dirty="0"/>
            <a:t>Computer Algorithms</a:t>
          </a:r>
        </a:p>
      </dgm:t>
    </dgm:pt>
    <dgm:pt modelId="{5B104A84-87BC-A746-8CE0-9A4784B55201}" type="parTrans" cxnId="{65A6C6DD-AE34-FB42-BA74-9E840B61269A}">
      <dgm:prSet/>
      <dgm:spPr/>
      <dgm:t>
        <a:bodyPr/>
        <a:lstStyle/>
        <a:p>
          <a:endParaRPr lang="en-US"/>
        </a:p>
      </dgm:t>
    </dgm:pt>
    <dgm:pt modelId="{3CD3EF13-7515-8B4F-A1F1-36398705BF30}" type="sibTrans" cxnId="{65A6C6DD-AE34-FB42-BA74-9E840B61269A}">
      <dgm:prSet/>
      <dgm:spPr/>
      <dgm:t>
        <a:bodyPr/>
        <a:lstStyle/>
        <a:p>
          <a:endParaRPr lang="en-US"/>
        </a:p>
      </dgm:t>
    </dgm:pt>
    <dgm:pt modelId="{237C1A63-4900-D646-BAB9-F1FAB95FDDB1}">
      <dgm:prSet phldrT="[Text]"/>
      <dgm:spPr/>
      <dgm:t>
        <a:bodyPr/>
        <a:lstStyle/>
        <a:p>
          <a:pPr rtl="0"/>
          <a:r>
            <a:rPr lang="en-US" dirty="0"/>
            <a:t>Marketing</a:t>
          </a:r>
        </a:p>
      </dgm:t>
    </dgm:pt>
    <dgm:pt modelId="{CB3B6043-7933-3F48-B44C-D75BC7756D79}" type="parTrans" cxnId="{D1ED44A6-7856-FD4B-B910-3772B1C874F8}">
      <dgm:prSet/>
      <dgm:spPr/>
      <dgm:t>
        <a:bodyPr/>
        <a:lstStyle/>
        <a:p>
          <a:endParaRPr lang="en-US"/>
        </a:p>
      </dgm:t>
    </dgm:pt>
    <dgm:pt modelId="{A8E08A04-8BEB-944A-A33F-7DAA93FDE7EA}" type="sibTrans" cxnId="{D1ED44A6-7856-FD4B-B910-3772B1C874F8}">
      <dgm:prSet/>
      <dgm:spPr/>
      <dgm:t>
        <a:bodyPr/>
        <a:lstStyle/>
        <a:p>
          <a:endParaRPr lang="en-US"/>
        </a:p>
      </dgm:t>
    </dgm:pt>
    <dgm:pt modelId="{7ED1EE38-7D6D-BC4C-B27B-C211A1EBC99E}" type="pres">
      <dgm:prSet presAssocID="{FE116C04-C44F-9146-9B36-EA28F015580D}" presName="mainComposite" presStyleCnt="0">
        <dgm:presLayoutVars>
          <dgm:chPref val="1"/>
          <dgm:dir/>
          <dgm:animOne val="branch"/>
          <dgm:animLvl val="lvl"/>
          <dgm:resizeHandles val="exact"/>
        </dgm:presLayoutVars>
      </dgm:prSet>
      <dgm:spPr/>
    </dgm:pt>
    <dgm:pt modelId="{439F0729-7EA4-0044-92F9-74B706137291}" type="pres">
      <dgm:prSet presAssocID="{FE116C04-C44F-9146-9B36-EA28F015580D}" presName="hierFlow" presStyleCnt="0"/>
      <dgm:spPr/>
    </dgm:pt>
    <dgm:pt modelId="{7FD88194-54A2-684A-B13B-06594DA833BC}" type="pres">
      <dgm:prSet presAssocID="{FE116C04-C44F-9146-9B36-EA28F015580D}" presName="hierChild1" presStyleCnt="0">
        <dgm:presLayoutVars>
          <dgm:chPref val="1"/>
          <dgm:animOne val="branch"/>
          <dgm:animLvl val="lvl"/>
        </dgm:presLayoutVars>
      </dgm:prSet>
      <dgm:spPr/>
    </dgm:pt>
    <dgm:pt modelId="{EE4595DA-6C86-1448-999F-59DF2689CBD3}" type="pres">
      <dgm:prSet presAssocID="{A4B98493-9FB7-7047-A384-41B08FB2830F}" presName="Name14" presStyleCnt="0"/>
      <dgm:spPr/>
    </dgm:pt>
    <dgm:pt modelId="{5B1142BD-9338-7648-BC0E-DDC47EBB8DCB}" type="pres">
      <dgm:prSet presAssocID="{A4B98493-9FB7-7047-A384-41B08FB2830F}" presName="level1Shape" presStyleLbl="node0" presStyleIdx="0" presStyleCnt="1">
        <dgm:presLayoutVars>
          <dgm:chPref val="3"/>
        </dgm:presLayoutVars>
      </dgm:prSet>
      <dgm:spPr/>
    </dgm:pt>
    <dgm:pt modelId="{D7B6087D-7051-124A-BF35-B3EB23267032}" type="pres">
      <dgm:prSet presAssocID="{A4B98493-9FB7-7047-A384-41B08FB2830F}" presName="hierChild2" presStyleCnt="0"/>
      <dgm:spPr/>
    </dgm:pt>
    <dgm:pt modelId="{D26CC251-D31D-4C4E-A80B-116D206EDBC7}" type="pres">
      <dgm:prSet presAssocID="{3250B7D8-FC3E-4D43-9EEC-81CC0287DCBC}" presName="Name19" presStyleLbl="parChTrans1D2" presStyleIdx="0" presStyleCnt="2"/>
      <dgm:spPr/>
    </dgm:pt>
    <dgm:pt modelId="{3B416C44-F708-6541-B213-9FC720B0EB78}" type="pres">
      <dgm:prSet presAssocID="{BAE6CFA0-A700-FB48-9CA8-F4C5CE5C6C2D}" presName="Name21" presStyleCnt="0"/>
      <dgm:spPr/>
    </dgm:pt>
    <dgm:pt modelId="{E2DFED13-F013-5243-9878-B2C27D4FDCC4}" type="pres">
      <dgm:prSet presAssocID="{BAE6CFA0-A700-FB48-9CA8-F4C5CE5C6C2D}" presName="level2Shape" presStyleLbl="node2" presStyleIdx="0" presStyleCnt="2"/>
      <dgm:spPr/>
    </dgm:pt>
    <dgm:pt modelId="{79B20A50-F368-2C41-A9F9-88EEE1E76809}" type="pres">
      <dgm:prSet presAssocID="{BAE6CFA0-A700-FB48-9CA8-F4C5CE5C6C2D}" presName="hierChild3" presStyleCnt="0"/>
      <dgm:spPr/>
    </dgm:pt>
    <dgm:pt modelId="{00B5B492-6C9E-0E49-B3E7-71EDADEDF1F1}" type="pres">
      <dgm:prSet presAssocID="{E08967DB-9A17-F34C-8665-A2D2D1B7B75F}" presName="Name19" presStyleLbl="parChTrans1D3" presStyleIdx="0" presStyleCnt="2"/>
      <dgm:spPr/>
    </dgm:pt>
    <dgm:pt modelId="{85904B76-2943-FA42-BDB5-DEB216D1B142}" type="pres">
      <dgm:prSet presAssocID="{77AEFEE2-BD25-8440-8405-466A70ECD9E7}" presName="Name21" presStyleCnt="0"/>
      <dgm:spPr/>
    </dgm:pt>
    <dgm:pt modelId="{61F4519C-0AE6-5C42-9314-5B03DA265E74}" type="pres">
      <dgm:prSet presAssocID="{77AEFEE2-BD25-8440-8405-466A70ECD9E7}" presName="level2Shape" presStyleLbl="node3" presStyleIdx="0" presStyleCnt="2"/>
      <dgm:spPr/>
    </dgm:pt>
    <dgm:pt modelId="{7D9F4FCF-0F8C-4841-8F23-7A2BFAE09EE6}" type="pres">
      <dgm:prSet presAssocID="{77AEFEE2-BD25-8440-8405-466A70ECD9E7}" presName="hierChild3" presStyleCnt="0"/>
      <dgm:spPr/>
    </dgm:pt>
    <dgm:pt modelId="{548EF020-2ACB-7944-8294-1FC836380CB4}" type="pres">
      <dgm:prSet presAssocID="{5B104A84-87BC-A746-8CE0-9A4784B55201}" presName="Name19" presStyleLbl="parChTrans1D3" presStyleIdx="1" presStyleCnt="2"/>
      <dgm:spPr/>
    </dgm:pt>
    <dgm:pt modelId="{26FB1B7B-6181-A24F-BA98-3370A1F39C56}" type="pres">
      <dgm:prSet presAssocID="{E5769C32-C9B0-E946-ABA8-D72F5FDDB876}" presName="Name21" presStyleCnt="0"/>
      <dgm:spPr/>
    </dgm:pt>
    <dgm:pt modelId="{3E16B711-1B6F-BF4F-BBDB-B84AB79D215C}" type="pres">
      <dgm:prSet presAssocID="{E5769C32-C9B0-E946-ABA8-D72F5FDDB876}" presName="level2Shape" presStyleLbl="node3" presStyleIdx="1" presStyleCnt="2"/>
      <dgm:spPr/>
    </dgm:pt>
    <dgm:pt modelId="{A6B1B2B0-6D9F-BB40-8B85-0F866CAB7B06}" type="pres">
      <dgm:prSet presAssocID="{E5769C32-C9B0-E946-ABA8-D72F5FDDB876}" presName="hierChild3" presStyleCnt="0"/>
      <dgm:spPr/>
    </dgm:pt>
    <dgm:pt modelId="{42A0A25F-7CFB-1C4D-9F81-93B085795204}" type="pres">
      <dgm:prSet presAssocID="{CB3B6043-7933-3F48-B44C-D75BC7756D79}" presName="Name19" presStyleLbl="parChTrans1D2" presStyleIdx="1" presStyleCnt="2"/>
      <dgm:spPr/>
    </dgm:pt>
    <dgm:pt modelId="{CD5521B3-4651-0B44-A331-16F698430358}" type="pres">
      <dgm:prSet presAssocID="{237C1A63-4900-D646-BAB9-F1FAB95FDDB1}" presName="Name21" presStyleCnt="0"/>
      <dgm:spPr/>
    </dgm:pt>
    <dgm:pt modelId="{4EDB8929-6A44-D44D-A00F-538A226B59E9}" type="pres">
      <dgm:prSet presAssocID="{237C1A63-4900-D646-BAB9-F1FAB95FDDB1}" presName="level2Shape" presStyleLbl="node2" presStyleIdx="1" presStyleCnt="2"/>
      <dgm:spPr/>
    </dgm:pt>
    <dgm:pt modelId="{151D214E-280A-2E41-BF0E-9A88EFF7A822}" type="pres">
      <dgm:prSet presAssocID="{237C1A63-4900-D646-BAB9-F1FAB95FDDB1}" presName="hierChild3" presStyleCnt="0"/>
      <dgm:spPr/>
    </dgm:pt>
    <dgm:pt modelId="{D3D45E51-7D17-2043-AFED-41383CC8B050}" type="pres">
      <dgm:prSet presAssocID="{FE116C04-C44F-9146-9B36-EA28F015580D}" presName="bgShapesFlow" presStyleCnt="0"/>
      <dgm:spPr/>
    </dgm:pt>
  </dgm:ptLst>
  <dgm:cxnLst>
    <dgm:cxn modelId="{733ACA31-1312-F249-84FB-C348755921CB}" type="presOf" srcId="{3250B7D8-FC3E-4D43-9EEC-81CC0287DCBC}" destId="{D26CC251-D31D-4C4E-A80B-116D206EDBC7}" srcOrd="0" destOrd="0" presId="urn:microsoft.com/office/officeart/2005/8/layout/hierarchy6"/>
    <dgm:cxn modelId="{73A0E135-F3C2-894C-A50C-B2CB5E53B45E}" type="presOf" srcId="{5B104A84-87BC-A746-8CE0-9A4784B55201}" destId="{548EF020-2ACB-7944-8294-1FC836380CB4}" srcOrd="0" destOrd="0" presId="urn:microsoft.com/office/officeart/2005/8/layout/hierarchy6"/>
    <dgm:cxn modelId="{A9959851-46D5-1C46-970F-4B967744757E}" type="presOf" srcId="{237C1A63-4900-D646-BAB9-F1FAB95FDDB1}" destId="{4EDB8929-6A44-D44D-A00F-538A226B59E9}" srcOrd="0" destOrd="0" presId="urn:microsoft.com/office/officeart/2005/8/layout/hierarchy6"/>
    <dgm:cxn modelId="{6578B862-8A91-934C-804E-36A7DC10D705}" srcId="{BAE6CFA0-A700-FB48-9CA8-F4C5CE5C6C2D}" destId="{77AEFEE2-BD25-8440-8405-466A70ECD9E7}" srcOrd="0" destOrd="0" parTransId="{E08967DB-9A17-F34C-8665-A2D2D1B7B75F}" sibTransId="{2BF6D469-4B79-5E48-ADB0-782ABD482906}"/>
    <dgm:cxn modelId="{7B0EC76C-25DB-2443-8569-B2681A09095D}" type="presOf" srcId="{77AEFEE2-BD25-8440-8405-466A70ECD9E7}" destId="{61F4519C-0AE6-5C42-9314-5B03DA265E74}" srcOrd="0" destOrd="0" presId="urn:microsoft.com/office/officeart/2005/8/layout/hierarchy6"/>
    <dgm:cxn modelId="{FE517D9F-02A7-9347-BC61-0714126BA88E}" type="presOf" srcId="{FE116C04-C44F-9146-9B36-EA28F015580D}" destId="{7ED1EE38-7D6D-BC4C-B27B-C211A1EBC99E}" srcOrd="0" destOrd="0" presId="urn:microsoft.com/office/officeart/2005/8/layout/hierarchy6"/>
    <dgm:cxn modelId="{D1ED44A6-7856-FD4B-B910-3772B1C874F8}" srcId="{A4B98493-9FB7-7047-A384-41B08FB2830F}" destId="{237C1A63-4900-D646-BAB9-F1FAB95FDDB1}" srcOrd="1" destOrd="0" parTransId="{CB3B6043-7933-3F48-B44C-D75BC7756D79}" sibTransId="{A8E08A04-8BEB-944A-A33F-7DAA93FDE7EA}"/>
    <dgm:cxn modelId="{3FEDB2B1-489D-B348-8976-E0F54EF8438F}" type="presOf" srcId="{A4B98493-9FB7-7047-A384-41B08FB2830F}" destId="{5B1142BD-9338-7648-BC0E-DDC47EBB8DCB}" srcOrd="0" destOrd="0" presId="urn:microsoft.com/office/officeart/2005/8/layout/hierarchy6"/>
    <dgm:cxn modelId="{D67EBAB2-F7BD-654F-A4EE-8804B247CE93}" srcId="{A4B98493-9FB7-7047-A384-41B08FB2830F}" destId="{BAE6CFA0-A700-FB48-9CA8-F4C5CE5C6C2D}" srcOrd="0" destOrd="0" parTransId="{3250B7D8-FC3E-4D43-9EEC-81CC0287DCBC}" sibTransId="{9BB698D6-E9E9-0841-89A4-82D29FB9008C}"/>
    <dgm:cxn modelId="{65A6C6DD-AE34-FB42-BA74-9E840B61269A}" srcId="{BAE6CFA0-A700-FB48-9CA8-F4C5CE5C6C2D}" destId="{E5769C32-C9B0-E946-ABA8-D72F5FDDB876}" srcOrd="1" destOrd="0" parTransId="{5B104A84-87BC-A746-8CE0-9A4784B55201}" sibTransId="{3CD3EF13-7515-8B4F-A1F1-36398705BF30}"/>
    <dgm:cxn modelId="{8891D9DF-FB0C-3547-9738-59EEACB776FD}" type="presOf" srcId="{E5769C32-C9B0-E946-ABA8-D72F5FDDB876}" destId="{3E16B711-1B6F-BF4F-BBDB-B84AB79D215C}" srcOrd="0" destOrd="0" presId="urn:microsoft.com/office/officeart/2005/8/layout/hierarchy6"/>
    <dgm:cxn modelId="{95C5CDE5-A224-6A49-A05B-4319BD6D131D}" type="presOf" srcId="{CB3B6043-7933-3F48-B44C-D75BC7756D79}" destId="{42A0A25F-7CFB-1C4D-9F81-93B085795204}" srcOrd="0" destOrd="0" presId="urn:microsoft.com/office/officeart/2005/8/layout/hierarchy6"/>
    <dgm:cxn modelId="{C23800E6-9345-EB40-8AA7-F310641242AC}" type="presOf" srcId="{BAE6CFA0-A700-FB48-9CA8-F4C5CE5C6C2D}" destId="{E2DFED13-F013-5243-9878-B2C27D4FDCC4}" srcOrd="0" destOrd="0" presId="urn:microsoft.com/office/officeart/2005/8/layout/hierarchy6"/>
    <dgm:cxn modelId="{45818FF5-10D7-6944-972A-A5EB3CC83602}" type="presOf" srcId="{E08967DB-9A17-F34C-8665-A2D2D1B7B75F}" destId="{00B5B492-6C9E-0E49-B3E7-71EDADEDF1F1}" srcOrd="0" destOrd="0" presId="urn:microsoft.com/office/officeart/2005/8/layout/hierarchy6"/>
    <dgm:cxn modelId="{4BBDF9FD-7AA0-A642-948F-8A43EE1050ED}" srcId="{FE116C04-C44F-9146-9B36-EA28F015580D}" destId="{A4B98493-9FB7-7047-A384-41B08FB2830F}" srcOrd="0" destOrd="0" parTransId="{37BD9E96-3F15-1240-9899-9D729F7A7648}" sibTransId="{C09D132B-D61F-E449-A97D-EA357E7480CF}"/>
    <dgm:cxn modelId="{4A11687D-AEE3-AB47-9813-1DCDE6072C74}" type="presParOf" srcId="{7ED1EE38-7D6D-BC4C-B27B-C211A1EBC99E}" destId="{439F0729-7EA4-0044-92F9-74B706137291}" srcOrd="0" destOrd="0" presId="urn:microsoft.com/office/officeart/2005/8/layout/hierarchy6"/>
    <dgm:cxn modelId="{90A329E0-4F48-704D-B655-E7BCD8296494}" type="presParOf" srcId="{439F0729-7EA4-0044-92F9-74B706137291}" destId="{7FD88194-54A2-684A-B13B-06594DA833BC}" srcOrd="0" destOrd="0" presId="urn:microsoft.com/office/officeart/2005/8/layout/hierarchy6"/>
    <dgm:cxn modelId="{FB304C91-7926-2B4E-AF7E-EFD251292255}" type="presParOf" srcId="{7FD88194-54A2-684A-B13B-06594DA833BC}" destId="{EE4595DA-6C86-1448-999F-59DF2689CBD3}" srcOrd="0" destOrd="0" presId="urn:microsoft.com/office/officeart/2005/8/layout/hierarchy6"/>
    <dgm:cxn modelId="{75DCA215-9A2B-B543-9B87-0869A5C481AF}" type="presParOf" srcId="{EE4595DA-6C86-1448-999F-59DF2689CBD3}" destId="{5B1142BD-9338-7648-BC0E-DDC47EBB8DCB}" srcOrd="0" destOrd="0" presId="urn:microsoft.com/office/officeart/2005/8/layout/hierarchy6"/>
    <dgm:cxn modelId="{A8E76C98-91DE-8840-AA51-F02DAFB600DB}" type="presParOf" srcId="{EE4595DA-6C86-1448-999F-59DF2689CBD3}" destId="{D7B6087D-7051-124A-BF35-B3EB23267032}" srcOrd="1" destOrd="0" presId="urn:microsoft.com/office/officeart/2005/8/layout/hierarchy6"/>
    <dgm:cxn modelId="{DC72EE37-96E1-4944-AFDF-6333F3467427}" type="presParOf" srcId="{D7B6087D-7051-124A-BF35-B3EB23267032}" destId="{D26CC251-D31D-4C4E-A80B-116D206EDBC7}" srcOrd="0" destOrd="0" presId="urn:microsoft.com/office/officeart/2005/8/layout/hierarchy6"/>
    <dgm:cxn modelId="{64D34D78-EC84-FF48-ABA3-14CAE7FBC0EB}" type="presParOf" srcId="{D7B6087D-7051-124A-BF35-B3EB23267032}" destId="{3B416C44-F708-6541-B213-9FC720B0EB78}" srcOrd="1" destOrd="0" presId="urn:microsoft.com/office/officeart/2005/8/layout/hierarchy6"/>
    <dgm:cxn modelId="{C4FAACD2-1A2A-A54D-809E-B3AF7D817C3B}" type="presParOf" srcId="{3B416C44-F708-6541-B213-9FC720B0EB78}" destId="{E2DFED13-F013-5243-9878-B2C27D4FDCC4}" srcOrd="0" destOrd="0" presId="urn:microsoft.com/office/officeart/2005/8/layout/hierarchy6"/>
    <dgm:cxn modelId="{3A3D512C-23BA-8842-8EE8-8B89FC0342DD}" type="presParOf" srcId="{3B416C44-F708-6541-B213-9FC720B0EB78}" destId="{79B20A50-F368-2C41-A9F9-88EEE1E76809}" srcOrd="1" destOrd="0" presId="urn:microsoft.com/office/officeart/2005/8/layout/hierarchy6"/>
    <dgm:cxn modelId="{83935D67-925E-4944-B0D4-0C4ED764D920}" type="presParOf" srcId="{79B20A50-F368-2C41-A9F9-88EEE1E76809}" destId="{00B5B492-6C9E-0E49-B3E7-71EDADEDF1F1}" srcOrd="0" destOrd="0" presId="urn:microsoft.com/office/officeart/2005/8/layout/hierarchy6"/>
    <dgm:cxn modelId="{DF0AF827-129A-BE42-B223-5CD1C376B023}" type="presParOf" srcId="{79B20A50-F368-2C41-A9F9-88EEE1E76809}" destId="{85904B76-2943-FA42-BDB5-DEB216D1B142}" srcOrd="1" destOrd="0" presId="urn:microsoft.com/office/officeart/2005/8/layout/hierarchy6"/>
    <dgm:cxn modelId="{444364D6-2219-704B-866E-FC27D69D267E}" type="presParOf" srcId="{85904B76-2943-FA42-BDB5-DEB216D1B142}" destId="{61F4519C-0AE6-5C42-9314-5B03DA265E74}" srcOrd="0" destOrd="0" presId="urn:microsoft.com/office/officeart/2005/8/layout/hierarchy6"/>
    <dgm:cxn modelId="{C6DB9328-A981-6B4E-9BB5-691EBC8DF44E}" type="presParOf" srcId="{85904B76-2943-FA42-BDB5-DEB216D1B142}" destId="{7D9F4FCF-0F8C-4841-8F23-7A2BFAE09EE6}" srcOrd="1" destOrd="0" presId="urn:microsoft.com/office/officeart/2005/8/layout/hierarchy6"/>
    <dgm:cxn modelId="{65A19EDE-35F0-534B-AFEB-74E7CBCF4D85}" type="presParOf" srcId="{79B20A50-F368-2C41-A9F9-88EEE1E76809}" destId="{548EF020-2ACB-7944-8294-1FC836380CB4}" srcOrd="2" destOrd="0" presId="urn:microsoft.com/office/officeart/2005/8/layout/hierarchy6"/>
    <dgm:cxn modelId="{14B81C98-10CA-B24B-A587-EAD8406BFCEB}" type="presParOf" srcId="{79B20A50-F368-2C41-A9F9-88EEE1E76809}" destId="{26FB1B7B-6181-A24F-BA98-3370A1F39C56}" srcOrd="3" destOrd="0" presId="urn:microsoft.com/office/officeart/2005/8/layout/hierarchy6"/>
    <dgm:cxn modelId="{B5650E02-360B-1147-9883-0469EC850FC1}" type="presParOf" srcId="{26FB1B7B-6181-A24F-BA98-3370A1F39C56}" destId="{3E16B711-1B6F-BF4F-BBDB-B84AB79D215C}" srcOrd="0" destOrd="0" presId="urn:microsoft.com/office/officeart/2005/8/layout/hierarchy6"/>
    <dgm:cxn modelId="{B5AA04E1-5CD0-E642-A282-32D94F9DFD60}" type="presParOf" srcId="{26FB1B7B-6181-A24F-BA98-3370A1F39C56}" destId="{A6B1B2B0-6D9F-BB40-8B85-0F866CAB7B06}" srcOrd="1" destOrd="0" presId="urn:microsoft.com/office/officeart/2005/8/layout/hierarchy6"/>
    <dgm:cxn modelId="{F82D3382-6354-3745-9B7C-09C0784AA1D1}" type="presParOf" srcId="{D7B6087D-7051-124A-BF35-B3EB23267032}" destId="{42A0A25F-7CFB-1C4D-9F81-93B085795204}" srcOrd="2" destOrd="0" presId="urn:microsoft.com/office/officeart/2005/8/layout/hierarchy6"/>
    <dgm:cxn modelId="{467449AD-5892-BA43-8983-F718E31824AC}" type="presParOf" srcId="{D7B6087D-7051-124A-BF35-B3EB23267032}" destId="{CD5521B3-4651-0B44-A331-16F698430358}" srcOrd="3" destOrd="0" presId="urn:microsoft.com/office/officeart/2005/8/layout/hierarchy6"/>
    <dgm:cxn modelId="{A9C997A6-62C4-A146-A9B7-62EFB7F4AFC0}" type="presParOf" srcId="{CD5521B3-4651-0B44-A331-16F698430358}" destId="{4EDB8929-6A44-D44D-A00F-538A226B59E9}" srcOrd="0" destOrd="0" presId="urn:microsoft.com/office/officeart/2005/8/layout/hierarchy6"/>
    <dgm:cxn modelId="{F104613A-B6DD-9040-9D54-736282AB0E80}" type="presParOf" srcId="{CD5521B3-4651-0B44-A331-16F698430358}" destId="{151D214E-280A-2E41-BF0E-9A88EFF7A822}" srcOrd="1" destOrd="0" presId="urn:microsoft.com/office/officeart/2005/8/layout/hierarchy6"/>
    <dgm:cxn modelId="{40B562E3-86E3-AC4F-8425-EAA891BEF941}" type="presParOf" srcId="{7ED1EE38-7D6D-BC4C-B27B-C211A1EBC99E}" destId="{D3D45E51-7D17-2043-AFED-41383CC8B050}"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1142BD-9338-7648-BC0E-DDC47EBB8DCB}">
      <dsp:nvSpPr>
        <dsp:cNvPr id="0" name=""/>
        <dsp:cNvSpPr/>
      </dsp:nvSpPr>
      <dsp:spPr>
        <a:xfrm>
          <a:off x="2566947" y="373"/>
          <a:ext cx="1244127" cy="829418"/>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kern="1200" dirty="0"/>
            <a:t>Online Reviews</a:t>
          </a:r>
        </a:p>
      </dsp:txBody>
      <dsp:txXfrm>
        <a:off x="2591240" y="24666"/>
        <a:ext cx="1195541" cy="780832"/>
      </dsp:txXfrm>
    </dsp:sp>
    <dsp:sp modelId="{D26CC251-D31D-4C4E-A80B-116D206EDBC7}">
      <dsp:nvSpPr>
        <dsp:cNvPr id="0" name=""/>
        <dsp:cNvSpPr/>
      </dsp:nvSpPr>
      <dsp:spPr>
        <a:xfrm>
          <a:off x="2380328" y="829792"/>
          <a:ext cx="808682" cy="331767"/>
        </a:xfrm>
        <a:custGeom>
          <a:avLst/>
          <a:gdLst/>
          <a:ahLst/>
          <a:cxnLst/>
          <a:rect l="0" t="0" r="0" b="0"/>
          <a:pathLst>
            <a:path>
              <a:moveTo>
                <a:pt x="808682" y="0"/>
              </a:moveTo>
              <a:lnTo>
                <a:pt x="808682" y="165883"/>
              </a:lnTo>
              <a:lnTo>
                <a:pt x="0" y="165883"/>
              </a:lnTo>
              <a:lnTo>
                <a:pt x="0" y="331767"/>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2DFED13-F013-5243-9878-B2C27D4FDCC4}">
      <dsp:nvSpPr>
        <dsp:cNvPr id="0" name=""/>
        <dsp:cNvSpPr/>
      </dsp:nvSpPr>
      <dsp:spPr>
        <a:xfrm>
          <a:off x="1758264" y="1161559"/>
          <a:ext cx="1244127" cy="829418"/>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kern="1200" dirty="0"/>
            <a:t>Natural Language Processing</a:t>
          </a:r>
        </a:p>
      </dsp:txBody>
      <dsp:txXfrm>
        <a:off x="1782557" y="1185852"/>
        <a:ext cx="1195541" cy="780832"/>
      </dsp:txXfrm>
    </dsp:sp>
    <dsp:sp modelId="{00B5B492-6C9E-0E49-B3E7-71EDADEDF1F1}">
      <dsp:nvSpPr>
        <dsp:cNvPr id="0" name=""/>
        <dsp:cNvSpPr/>
      </dsp:nvSpPr>
      <dsp:spPr>
        <a:xfrm>
          <a:off x="1571645" y="1990977"/>
          <a:ext cx="808682" cy="331767"/>
        </a:xfrm>
        <a:custGeom>
          <a:avLst/>
          <a:gdLst/>
          <a:ahLst/>
          <a:cxnLst/>
          <a:rect l="0" t="0" r="0" b="0"/>
          <a:pathLst>
            <a:path>
              <a:moveTo>
                <a:pt x="808682" y="0"/>
              </a:moveTo>
              <a:lnTo>
                <a:pt x="808682" y="165883"/>
              </a:lnTo>
              <a:lnTo>
                <a:pt x="0" y="165883"/>
              </a:lnTo>
              <a:lnTo>
                <a:pt x="0" y="331767"/>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1F4519C-0AE6-5C42-9314-5B03DA265E74}">
      <dsp:nvSpPr>
        <dsp:cNvPr id="0" name=""/>
        <dsp:cNvSpPr/>
      </dsp:nvSpPr>
      <dsp:spPr>
        <a:xfrm>
          <a:off x="949581" y="2322744"/>
          <a:ext cx="1244127" cy="829418"/>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kern="1200" dirty="0"/>
            <a:t>Linguistics</a:t>
          </a:r>
        </a:p>
      </dsp:txBody>
      <dsp:txXfrm>
        <a:off x="973874" y="2347037"/>
        <a:ext cx="1195541" cy="780832"/>
      </dsp:txXfrm>
    </dsp:sp>
    <dsp:sp modelId="{548EF020-2ACB-7944-8294-1FC836380CB4}">
      <dsp:nvSpPr>
        <dsp:cNvPr id="0" name=""/>
        <dsp:cNvSpPr/>
      </dsp:nvSpPr>
      <dsp:spPr>
        <a:xfrm>
          <a:off x="2380328" y="1990977"/>
          <a:ext cx="808682" cy="331767"/>
        </a:xfrm>
        <a:custGeom>
          <a:avLst/>
          <a:gdLst/>
          <a:ahLst/>
          <a:cxnLst/>
          <a:rect l="0" t="0" r="0" b="0"/>
          <a:pathLst>
            <a:path>
              <a:moveTo>
                <a:pt x="0" y="0"/>
              </a:moveTo>
              <a:lnTo>
                <a:pt x="0" y="165883"/>
              </a:lnTo>
              <a:lnTo>
                <a:pt x="808682" y="165883"/>
              </a:lnTo>
              <a:lnTo>
                <a:pt x="808682" y="331767"/>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E16B711-1B6F-BF4F-BBDB-B84AB79D215C}">
      <dsp:nvSpPr>
        <dsp:cNvPr id="0" name=""/>
        <dsp:cNvSpPr/>
      </dsp:nvSpPr>
      <dsp:spPr>
        <a:xfrm>
          <a:off x="2566947" y="2322744"/>
          <a:ext cx="1244127" cy="829418"/>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kern="1200" dirty="0"/>
            <a:t>Computer Algorithms</a:t>
          </a:r>
        </a:p>
      </dsp:txBody>
      <dsp:txXfrm>
        <a:off x="2591240" y="2347037"/>
        <a:ext cx="1195541" cy="780832"/>
      </dsp:txXfrm>
    </dsp:sp>
    <dsp:sp modelId="{42A0A25F-7CFB-1C4D-9F81-93B085795204}">
      <dsp:nvSpPr>
        <dsp:cNvPr id="0" name=""/>
        <dsp:cNvSpPr/>
      </dsp:nvSpPr>
      <dsp:spPr>
        <a:xfrm>
          <a:off x="3189010" y="829792"/>
          <a:ext cx="808682" cy="331767"/>
        </a:xfrm>
        <a:custGeom>
          <a:avLst/>
          <a:gdLst/>
          <a:ahLst/>
          <a:cxnLst/>
          <a:rect l="0" t="0" r="0" b="0"/>
          <a:pathLst>
            <a:path>
              <a:moveTo>
                <a:pt x="0" y="0"/>
              </a:moveTo>
              <a:lnTo>
                <a:pt x="0" y="165883"/>
              </a:lnTo>
              <a:lnTo>
                <a:pt x="808682" y="165883"/>
              </a:lnTo>
              <a:lnTo>
                <a:pt x="808682" y="331767"/>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DB8929-6A44-D44D-A00F-538A226B59E9}">
      <dsp:nvSpPr>
        <dsp:cNvPr id="0" name=""/>
        <dsp:cNvSpPr/>
      </dsp:nvSpPr>
      <dsp:spPr>
        <a:xfrm>
          <a:off x="3375629" y="1161559"/>
          <a:ext cx="1244127" cy="829418"/>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kern="1200" dirty="0"/>
            <a:t>Marketing</a:t>
          </a:r>
        </a:p>
      </dsp:txBody>
      <dsp:txXfrm>
        <a:off x="3399922" y="1185852"/>
        <a:ext cx="1195541" cy="78083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3368A0-710A-154C-A457-8795757B8B8B}" type="datetimeFigureOut">
              <a:rPr lang="en-US" smtClean="0"/>
              <a:t>3/29/19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4BEB08-289D-3844-BABF-EF9391333B53}" type="slidenum">
              <a:rPr lang="en-US" smtClean="0"/>
              <a:t>‹#›</a:t>
            </a:fld>
            <a:endParaRPr lang="en-US"/>
          </a:p>
        </p:txBody>
      </p:sp>
    </p:spTree>
    <p:extLst>
      <p:ext uri="{BB962C8B-B14F-4D97-AF65-F5344CB8AC3E}">
        <p14:creationId xmlns:p14="http://schemas.microsoft.com/office/powerpoint/2010/main" val="3262102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5A316C1-A186-6B4A-A458-0136570E6E05}" type="datetime1">
              <a:rPr lang="es-ES_tradnl" smtClean="0"/>
              <a:t>29/3/19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7227F2-18F3-DB43-8FFB-57A228DBCE5A}" type="datetime1">
              <a:rPr lang="es-ES_tradnl" smtClean="0"/>
              <a:t>29/3/19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F9F582-638F-C74C-8187-2E1D84FE8828}" type="datetime1">
              <a:rPr lang="es-ES_tradnl" smtClean="0"/>
              <a:t>29/3/19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496A2D-651E-E343-AF7E-185F814F01B5}" type="datetime1">
              <a:rPr lang="es-ES_tradnl" smtClean="0"/>
              <a:t>29/3/19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78FB01A-C2A4-624C-89F7-4A63C0E9FEF4}" type="datetime1">
              <a:rPr lang="es-ES_tradnl" smtClean="0"/>
              <a:t>29/3/19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1270790-55DB-4E47-9173-BBC3E8F8BEBB}" type="datetime1">
              <a:rPr lang="es-ES_tradnl" smtClean="0"/>
              <a:t>29/3/19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B714B58A-8F5A-9442-8CAA-6D5FAAC2316F}" type="datetime1">
              <a:rPr lang="es-ES_tradnl" smtClean="0"/>
              <a:t>29/3/19</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90F18149-9B5D-5548-A3E7-5E9DC1F2D2E9}" type="datetime1">
              <a:rPr lang="es-ES_tradnl" smtClean="0"/>
              <a:t>29/3/19</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4F8ECE1-3733-2C48-BD82-E2B72AAB0EFB}" type="datetime1">
              <a:rPr lang="es-ES_tradnl" smtClean="0"/>
              <a:t>29/3/19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9B35CABF-47A6-BB40-B7DE-684CBDB29395}" type="datetime1">
              <a:rPr lang="es-ES_tradnl" smtClean="0"/>
              <a:t>29/3/19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164EF4C-7634-A34E-B3C0-5A1875D1A574}" type="datetime1">
              <a:rPr lang="es-ES_tradnl" smtClean="0"/>
              <a:t>29/3/19</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0BD48E5E-C328-074E-939E-C481D56960ED}" type="datetime1">
              <a:rPr lang="es-ES_tradnl" smtClean="0"/>
              <a:t>29/3/19</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cl.cam.ac.uk/teaching/1314/L100/clark_lectures/clark_lecture3.pdf" TargetMode="External"/><Relationship Id="rId2" Type="http://schemas.openxmlformats.org/officeDocument/2006/relationships/hyperlink" Target="http://www.cs.upc.edu/~horacio/snlp/loglinear.pdf" TargetMode="External"/><Relationship Id="rId1" Type="http://schemas.openxmlformats.org/officeDocument/2006/relationships/slideLayout" Target="../slideLayouts/slideLayout2.xml"/><Relationship Id="rId6" Type="http://schemas.openxmlformats.org/officeDocument/2006/relationships/hyperlink" Target="https://web.stanford.edu/class/cs124/lec/languagemodeling.pdf" TargetMode="External"/><Relationship Id="rId5" Type="http://schemas.openxmlformats.org/officeDocument/2006/relationships/hyperlink" Target="https://web.stanford.edu/~jurafsky/slp3/3.pdf" TargetMode="External"/><Relationship Id="rId4" Type="http://schemas.openxmlformats.org/officeDocument/2006/relationships/hyperlink" Target="https://sandipanweb.wordpress.com/2017/04/03/some-natural-language-processing-using-trigram-hidden-markov-models-to-tag-genes-in-biological-tex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12D5E-E421-DC4D-9CCC-9425A07042C0}"/>
              </a:ext>
            </a:extLst>
          </p:cNvPr>
          <p:cNvSpPr>
            <a:spLocks noGrp="1"/>
          </p:cNvSpPr>
          <p:nvPr>
            <p:ph type="ctrTitle"/>
          </p:nvPr>
        </p:nvSpPr>
        <p:spPr>
          <a:xfrm>
            <a:off x="1069848" y="1298448"/>
            <a:ext cx="7315200" cy="2374142"/>
          </a:xfrm>
        </p:spPr>
        <p:txBody>
          <a:bodyPr>
            <a:noAutofit/>
          </a:bodyPr>
          <a:lstStyle/>
          <a:p>
            <a:r>
              <a:rPr lang="en-US" sz="4000" dirty="0"/>
              <a:t>Bigram Language Model using the of Viterbi Algorithm to classify English sentences as real or not real.</a:t>
            </a:r>
          </a:p>
        </p:txBody>
      </p:sp>
      <p:sp>
        <p:nvSpPr>
          <p:cNvPr id="3" name="Subtitle 2">
            <a:extLst>
              <a:ext uri="{FF2B5EF4-FFF2-40B4-BE49-F238E27FC236}">
                <a16:creationId xmlns:a16="http://schemas.microsoft.com/office/drawing/2014/main" id="{F23EE3CF-27E2-5A4C-857A-47C51C240FBA}"/>
              </a:ext>
            </a:extLst>
          </p:cNvPr>
          <p:cNvSpPr>
            <a:spLocks noGrp="1"/>
          </p:cNvSpPr>
          <p:nvPr>
            <p:ph type="subTitle" idx="1"/>
          </p:nvPr>
        </p:nvSpPr>
        <p:spPr>
          <a:xfrm>
            <a:off x="1100015" y="4257207"/>
            <a:ext cx="7315200" cy="1327439"/>
          </a:xfrm>
        </p:spPr>
        <p:txBody>
          <a:bodyPr>
            <a:normAutofit fontScale="92500" lnSpcReduction="20000"/>
          </a:bodyPr>
          <a:lstStyle/>
          <a:p>
            <a:r>
              <a:rPr lang="en-US" sz="1800" b="1" dirty="0"/>
              <a:t>Nishant Das</a:t>
            </a:r>
          </a:p>
          <a:p>
            <a:r>
              <a:rPr lang="en-US" sz="1800" b="1" dirty="0"/>
              <a:t>Stochastic Methods – Final Research Project</a:t>
            </a:r>
          </a:p>
          <a:p>
            <a:r>
              <a:rPr lang="en-US" sz="1800" b="1" dirty="0"/>
              <a:t>IESE Business School</a:t>
            </a:r>
          </a:p>
          <a:p>
            <a:r>
              <a:rPr lang="en-US" sz="1800" b="1" dirty="0"/>
              <a:t>29</a:t>
            </a:r>
            <a:r>
              <a:rPr lang="en-US" sz="1800" b="1" baseline="30000" dirty="0"/>
              <a:t>th</a:t>
            </a:r>
            <a:r>
              <a:rPr lang="en-US" sz="1800" b="1" dirty="0"/>
              <a:t> March 2019</a:t>
            </a:r>
          </a:p>
        </p:txBody>
      </p:sp>
      <p:sp>
        <p:nvSpPr>
          <p:cNvPr id="4" name="Slide Number Placeholder 3">
            <a:extLst>
              <a:ext uri="{FF2B5EF4-FFF2-40B4-BE49-F238E27FC236}">
                <a16:creationId xmlns:a16="http://schemas.microsoft.com/office/drawing/2014/main" id="{62A3002F-55C8-2840-B9BF-2D863CCB5AE6}"/>
              </a:ext>
            </a:extLst>
          </p:cNvPr>
          <p:cNvSpPr>
            <a:spLocks noGrp="1"/>
          </p:cNvSpPr>
          <p:nvPr>
            <p:ph type="sldNum" sz="quarter" idx="12"/>
          </p:nvPr>
        </p:nvSpPr>
        <p:spPr/>
        <p:txBody>
          <a:bodyPr/>
          <a:lstStyle/>
          <a:p>
            <a:fld id="{4FAB73BC-B049-4115-A692-8D63A059BFB8}" type="slidenum">
              <a:rPr lang="en-US" smtClean="0"/>
              <a:pPr/>
              <a:t>1</a:t>
            </a:fld>
            <a:endParaRPr lang="en-US" dirty="0"/>
          </a:p>
        </p:txBody>
      </p:sp>
    </p:spTree>
    <p:extLst>
      <p:ext uri="{BB962C8B-B14F-4D97-AF65-F5344CB8AC3E}">
        <p14:creationId xmlns:p14="http://schemas.microsoft.com/office/powerpoint/2010/main" val="240862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36D0B-9F2B-4248-ABC1-8EC1B6BA0603}"/>
              </a:ext>
            </a:extLst>
          </p:cNvPr>
          <p:cNvSpPr>
            <a:spLocks noGrp="1"/>
          </p:cNvSpPr>
          <p:nvPr>
            <p:ph type="title"/>
          </p:nvPr>
        </p:nvSpPr>
        <p:spPr/>
        <p:txBody>
          <a:bodyPr/>
          <a:lstStyle/>
          <a:p>
            <a:r>
              <a:rPr lang="en-US" dirty="0"/>
              <a:t>The Viterbi Algorithm</a:t>
            </a:r>
            <a:br>
              <a:rPr lang="en-US" dirty="0"/>
            </a:br>
            <a:br>
              <a:rPr lang="en-US" dirty="0"/>
            </a:br>
            <a:r>
              <a:rPr lang="en-US" sz="2800" dirty="0"/>
              <a:t>Dynamic Programming </a:t>
            </a:r>
            <a:endParaRPr lang="en-US" dirty="0"/>
          </a:p>
        </p:txBody>
      </p:sp>
      <p:sp>
        <p:nvSpPr>
          <p:cNvPr id="3" name="Content Placeholder 2">
            <a:extLst>
              <a:ext uri="{FF2B5EF4-FFF2-40B4-BE49-F238E27FC236}">
                <a16:creationId xmlns:a16="http://schemas.microsoft.com/office/drawing/2014/main" id="{B30F8049-BAF2-5A44-9B15-BAF5C8940720}"/>
              </a:ext>
            </a:extLst>
          </p:cNvPr>
          <p:cNvSpPr>
            <a:spLocks noGrp="1"/>
          </p:cNvSpPr>
          <p:nvPr>
            <p:ph idx="1"/>
          </p:nvPr>
        </p:nvSpPr>
        <p:spPr/>
        <p:txBody>
          <a:bodyPr/>
          <a:lstStyle/>
          <a:p>
            <a:r>
              <a:rPr lang="en-US" dirty="0"/>
              <a:t>In this project, I use the Brown Corpus (explained in the code development section) of words to train a Hidden Markov Model that is a variation of Viterbi Algorithm.</a:t>
            </a:r>
          </a:p>
          <a:p>
            <a:r>
              <a:rPr lang="en-US" dirty="0"/>
              <a:t>The Viterbi Algorithm is a Dynamic Programming algorithm to the the most likely sequence of hidden states – known as the Viterbi path. </a:t>
            </a:r>
          </a:p>
          <a:p>
            <a:r>
              <a:rPr lang="en-US" dirty="0"/>
              <a:t>Given the model, we can then pass English sentences into the model to predict if the sentence is an actual English sentence or not. </a:t>
            </a:r>
          </a:p>
          <a:p>
            <a:r>
              <a:rPr lang="en-US" dirty="0"/>
              <a:t>While not addressing how genuine a review is, the model forms the first step of the process by giving insights into how Dynamic Programming can be applied to solve the problem of fake reviews. </a:t>
            </a:r>
          </a:p>
        </p:txBody>
      </p:sp>
      <p:sp>
        <p:nvSpPr>
          <p:cNvPr id="4" name="Slide Number Placeholder 3">
            <a:extLst>
              <a:ext uri="{FF2B5EF4-FFF2-40B4-BE49-F238E27FC236}">
                <a16:creationId xmlns:a16="http://schemas.microsoft.com/office/drawing/2014/main" id="{62D56AFE-3F68-1D49-B849-8C4691F98935}"/>
              </a:ext>
            </a:extLst>
          </p:cNvPr>
          <p:cNvSpPr>
            <a:spLocks noGrp="1"/>
          </p:cNvSpPr>
          <p:nvPr>
            <p:ph type="sldNum" sz="quarter" idx="12"/>
          </p:nvPr>
        </p:nvSpPr>
        <p:spPr/>
        <p:txBody>
          <a:bodyPr/>
          <a:lstStyle/>
          <a:p>
            <a:fld id="{4FAB73BC-B049-4115-A692-8D63A059BFB8}" type="slidenum">
              <a:rPr lang="en-US" smtClean="0"/>
              <a:pPr/>
              <a:t>10</a:t>
            </a:fld>
            <a:endParaRPr lang="en-US" dirty="0"/>
          </a:p>
        </p:txBody>
      </p:sp>
    </p:spTree>
    <p:extLst>
      <p:ext uri="{BB962C8B-B14F-4D97-AF65-F5344CB8AC3E}">
        <p14:creationId xmlns:p14="http://schemas.microsoft.com/office/powerpoint/2010/main" val="825831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C60FE-3418-B541-82BA-78B38DEE0E28}"/>
              </a:ext>
            </a:extLst>
          </p:cNvPr>
          <p:cNvSpPr>
            <a:spLocks noGrp="1"/>
          </p:cNvSpPr>
          <p:nvPr>
            <p:ph type="title"/>
          </p:nvPr>
        </p:nvSpPr>
        <p:spPr/>
        <p:txBody>
          <a:bodyPr/>
          <a:lstStyle/>
          <a:p>
            <a:r>
              <a:rPr lang="en-US" dirty="0"/>
              <a:t>The Bigram 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2CB7B68-3FAA-5749-B600-FAE491F98D27}"/>
                  </a:ext>
                </a:extLst>
              </p:cNvPr>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oMath>
                </a14:m>
                <a:endParaRPr lang="en-US" dirty="0"/>
              </a:p>
              <a:p>
                <a:pPr lvl="1"/>
                <a:r>
                  <a:rPr lang="en-US" dirty="0"/>
                  <a:t>Probability of word(t) given the preceding word is w(t-1)</a:t>
                </a:r>
              </a:p>
              <a:p>
                <a:pPr lvl="1"/>
                <a:r>
                  <a:rPr lang="en-US" dirty="0"/>
                  <a:t>Examples</a:t>
                </a:r>
              </a:p>
              <a:p>
                <a:pPr lvl="2"/>
                <a:r>
                  <a:rPr lang="en-US" dirty="0"/>
                  <a:t>p(brown | quick) = 0.5, </a:t>
                </a:r>
              </a:p>
              <a:p>
                <a:pPr lvl="2"/>
                <a:r>
                  <a:rPr lang="en-US" dirty="0"/>
                  <a:t>p(the |  the) = 0</a:t>
                </a:r>
              </a:p>
              <a:p>
                <a:pPr lvl="3"/>
                <a:r>
                  <a:rPr lang="en-US" dirty="0"/>
                  <a:t>Probability of word repeating is zero (or close to zero). </a:t>
                </a:r>
              </a:p>
              <a:p>
                <a:pPr marL="1417320" lvl="3" indent="0">
                  <a:buNone/>
                </a:pPr>
                <a:endParaRPr lang="en-US" dirty="0"/>
              </a:p>
              <a:p>
                <a:pPr lvl="2"/>
                <a:r>
                  <a:rPr lang="en-US" dirty="0"/>
                  <a:t>Probabilities and parameter estimations can be determined by maximum likelihood by counting the number of times a w(t-1) -&gt; w(t) combination occurs or appears in the corpus divided by the number of times w(t-1) occurs in the the corpus. </a:t>
                </a:r>
              </a:p>
              <a:p>
                <a:pPr lvl="2"/>
                <a:endParaRPr lang="en-US" dirty="0"/>
              </a:p>
              <a:p>
                <a:pPr marL="960120" lvl="2" indent="0">
                  <a:buNone/>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𝑝</m:t>
                      </m:r>
                      <m:d>
                        <m:dPr>
                          <m:endChr m:val="|"/>
                          <m:ctrlPr>
                            <a:rPr lang="en-US" b="0" i="1" smtClean="0">
                              <a:latin typeface="Cambria Math" panose="02040503050406030204" pitchFamily="18" charset="0"/>
                            </a:rPr>
                          </m:ctrlPr>
                        </m:dPr>
                        <m:e>
                          <m:r>
                            <a:rPr lang="en-US" b="0" i="1" smtClean="0">
                              <a:latin typeface="Cambria Math" panose="02040503050406030204" pitchFamily="18" charset="0"/>
                            </a:rPr>
                            <m:t>𝑏𝑟𝑜𝑤𝑛</m:t>
                          </m:r>
                          <m:r>
                            <a:rPr lang="en-US" b="0" i="1" smtClean="0">
                              <a:latin typeface="Cambria Math" panose="02040503050406030204" pitchFamily="18" charset="0"/>
                            </a:rPr>
                            <m:t> </m:t>
                          </m:r>
                        </m:e>
                      </m:d>
                      <m:r>
                        <a:rPr lang="en-US" b="0" i="1" smtClean="0">
                          <a:latin typeface="Cambria Math" panose="02040503050406030204" pitchFamily="18" charset="0"/>
                        </a:rPr>
                        <m:t>𝑞𝑢𝑖𝑐𝑘</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𝑐𝑜𝑢𝑛𝑡</m:t>
                          </m:r>
                          <m:d>
                            <m:dPr>
                              <m:ctrlPr>
                                <a:rPr lang="en-US" b="0" i="1" smtClean="0">
                                  <a:latin typeface="Cambria Math" panose="02040503050406030204" pitchFamily="18" charset="0"/>
                                </a:rPr>
                              </m:ctrlPr>
                            </m:dPr>
                            <m:e>
                              <m:r>
                                <a:rPr lang="en-US" b="0" i="1" smtClean="0">
                                  <a:latin typeface="Cambria Math" panose="02040503050406030204" pitchFamily="18" charset="0"/>
                                </a:rPr>
                                <m:t>𝑞𝑢𝑖𝑐𝑘</m:t>
                              </m:r>
                              <m:r>
                                <a:rPr lang="en-US" b="0" i="1" smtClean="0">
                                  <a:latin typeface="Cambria Math" panose="02040503050406030204" pitchFamily="18" charset="0"/>
                                </a:rPr>
                                <m:t> →</m:t>
                              </m:r>
                              <m:r>
                                <a:rPr lang="en-US" b="0" i="1" smtClean="0">
                                  <a:latin typeface="Cambria Math" panose="02040503050406030204" pitchFamily="18" charset="0"/>
                                </a:rPr>
                                <m:t>𝑏𝑟𝑜𝑤𝑛</m:t>
                              </m:r>
                            </m:e>
                          </m:d>
                        </m:num>
                        <m:den>
                          <m:r>
                            <a:rPr lang="en-US" b="0" i="1" smtClean="0">
                              <a:latin typeface="Cambria Math" panose="02040503050406030204" pitchFamily="18" charset="0"/>
                            </a:rPr>
                            <m:t>𝑐𝑜𝑢𝑛𝑡</m:t>
                          </m:r>
                          <m:r>
                            <a:rPr lang="en-US" b="0" i="1" smtClean="0">
                              <a:latin typeface="Cambria Math" panose="02040503050406030204" pitchFamily="18" charset="0"/>
                            </a:rPr>
                            <m:t>(</m:t>
                          </m:r>
                          <m:r>
                            <a:rPr lang="en-US" b="0" i="1" smtClean="0">
                              <a:latin typeface="Cambria Math" panose="02040503050406030204" pitchFamily="18" charset="0"/>
                            </a:rPr>
                            <m:t>𝑞𝑢𝑖𝑐𝑘</m:t>
                          </m:r>
                          <m:r>
                            <a:rPr lang="en-US" b="0" i="1" smtClean="0">
                              <a:latin typeface="Cambria Math" panose="02040503050406030204" pitchFamily="18" charset="0"/>
                            </a:rPr>
                            <m:t>)</m:t>
                          </m:r>
                        </m:den>
                      </m:f>
                    </m:oMath>
                  </m:oMathPara>
                </a14:m>
                <a:endParaRPr lang="en-US" b="0" dirty="0"/>
              </a:p>
              <a:p>
                <a:pPr lvl="2"/>
                <a:endParaRPr lang="en-US" dirty="0"/>
              </a:p>
              <a:p>
                <a:pPr lvl="3"/>
                <a:endParaRPr lang="en-US" dirty="0"/>
              </a:p>
            </p:txBody>
          </p:sp>
        </mc:Choice>
        <mc:Fallback>
          <p:sp>
            <p:nvSpPr>
              <p:cNvPr id="3" name="Content Placeholder 2">
                <a:extLst>
                  <a:ext uri="{FF2B5EF4-FFF2-40B4-BE49-F238E27FC236}">
                    <a16:creationId xmlns:a16="http://schemas.microsoft.com/office/drawing/2014/main" id="{92CB7B68-3FAA-5749-B600-FAE491F98D27}"/>
                  </a:ext>
                </a:extLst>
              </p:cNvPr>
              <p:cNvSpPr>
                <a:spLocks noGrp="1" noRot="1" noChangeAspect="1" noMove="1" noResize="1" noEditPoints="1" noAdjustHandles="1" noChangeArrowheads="1" noChangeShapeType="1" noTextEdit="1"/>
              </p:cNvSpPr>
              <p:nvPr>
                <p:ph idx="1"/>
              </p:nvPr>
            </p:nvSpPr>
            <p:spPr>
              <a:blipFill>
                <a:blip r:embed="rId2"/>
                <a:stretch>
                  <a:fillRect l="-69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B7F8F15A-94F1-C944-981C-51036C501F25}"/>
              </a:ext>
            </a:extLst>
          </p:cNvPr>
          <p:cNvSpPr>
            <a:spLocks noGrp="1"/>
          </p:cNvSpPr>
          <p:nvPr>
            <p:ph type="sldNum" sz="quarter" idx="12"/>
          </p:nvPr>
        </p:nvSpPr>
        <p:spPr/>
        <p:txBody>
          <a:bodyPr/>
          <a:lstStyle/>
          <a:p>
            <a:fld id="{4FAB73BC-B049-4115-A692-8D63A059BFB8}" type="slidenum">
              <a:rPr lang="en-US" smtClean="0"/>
              <a:pPr/>
              <a:t>11</a:t>
            </a:fld>
            <a:endParaRPr lang="en-US" dirty="0"/>
          </a:p>
        </p:txBody>
      </p:sp>
    </p:spTree>
    <p:extLst>
      <p:ext uri="{BB962C8B-B14F-4D97-AF65-F5344CB8AC3E}">
        <p14:creationId xmlns:p14="http://schemas.microsoft.com/office/powerpoint/2010/main" val="24478683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4384B-41A9-C54A-B9CE-E95E6CCB5700}"/>
              </a:ext>
            </a:extLst>
          </p:cNvPr>
          <p:cNvSpPr>
            <a:spLocks noGrp="1"/>
          </p:cNvSpPr>
          <p:nvPr>
            <p:ph type="title"/>
          </p:nvPr>
        </p:nvSpPr>
        <p:spPr/>
        <p:txBody>
          <a:bodyPr/>
          <a:lstStyle/>
          <a:p>
            <a:r>
              <a:rPr lang="en-US" dirty="0"/>
              <a:t>The Bigram Model for sentences </a:t>
            </a:r>
            <a:br>
              <a:rPr lang="en-US" dirty="0"/>
            </a:br>
            <a:br>
              <a:rPr lang="en-US" dirty="0"/>
            </a:br>
            <a:r>
              <a:rPr lang="en-US" dirty="0"/>
              <a:t>Chain Rule of Probability</a:t>
            </a:r>
            <a:br>
              <a:rPr lang="en-US" dirty="0"/>
            </a:br>
            <a:br>
              <a:rPr lang="en-US" dirty="0"/>
            </a:br>
            <a:r>
              <a:rPr lang="en-US" dirty="0"/>
              <a:t>Markov Assumption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B0AAF68-95B7-C845-8BEA-57C27376CEC4}"/>
                  </a:ext>
                </a:extLst>
              </p:cNvPr>
              <p:cNvSpPr>
                <a:spLocks noGrp="1"/>
              </p:cNvSpPr>
              <p:nvPr>
                <p:ph idx="1"/>
              </p:nvPr>
            </p:nvSpPr>
            <p:spPr/>
            <p:txBody>
              <a:bodyPr>
                <a:normAutofit fontScale="85000" lnSpcReduction="20000"/>
              </a:bodyPr>
              <a:lstStyle/>
              <a:p>
                <a:r>
                  <a:rPr lang="en-US" dirty="0"/>
                  <a:t>To calculate the probability of a sentence occurring, we can apply the bigram model to all w(t-1) -&gt; w(t) combinations in a given sentence. </a:t>
                </a:r>
              </a:p>
              <a:p>
                <a:r>
                  <a:rPr lang="en-US" dirty="0"/>
                  <a:t>This is known as the chain rule of probability. So the probability of a sentence ‘A B C’ occurring, where A B C are three words, is</a:t>
                </a:r>
              </a:p>
              <a:p>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 →</m:t>
                        </m:r>
                        <m:r>
                          <a:rPr lang="en-US" b="0" i="1" smtClean="0">
                            <a:latin typeface="Cambria Math" panose="02040503050406030204" pitchFamily="18" charset="0"/>
                          </a:rPr>
                          <m:t>𝐵</m:t>
                        </m:r>
                        <m:r>
                          <a:rPr lang="en-US" b="0" i="1" smtClean="0">
                            <a:latin typeface="Cambria Math" panose="02040503050406030204" pitchFamily="18" charset="0"/>
                          </a:rPr>
                          <m:t> →</m:t>
                        </m:r>
                        <m:r>
                          <a:rPr lang="en-US" b="0" i="1" smtClean="0">
                            <a:latin typeface="Cambria Math" panose="02040503050406030204" pitchFamily="18" charset="0"/>
                          </a:rPr>
                          <m:t>𝐶</m:t>
                        </m:r>
                      </m:e>
                    </m:d>
                    <m:r>
                      <a:rPr lang="en-US" b="0" i="1" smtClean="0">
                        <a:latin typeface="Cambria Math" panose="02040503050406030204" pitchFamily="18" charset="0"/>
                      </a:rPr>
                      <m:t>=</m:t>
                    </m:r>
                    <m:r>
                      <a:rPr lang="en-US" b="0" i="1" smtClean="0">
                        <a:latin typeface="Cambria Math" panose="02040503050406030204" pitchFamily="18" charset="0"/>
                      </a:rPr>
                      <m:t>𝑝</m:t>
                    </m:r>
                    <m:d>
                      <m:dPr>
                        <m:endChr m:val="|"/>
                        <m:ctrlPr>
                          <a:rPr lang="en-US" b="0" i="1" smtClean="0">
                            <a:latin typeface="Cambria Math" panose="02040503050406030204" pitchFamily="18" charset="0"/>
                          </a:rPr>
                        </m:ctrlPr>
                      </m:dPr>
                      <m:e>
                        <m:r>
                          <a:rPr lang="en-US" b="0" i="1" smtClean="0">
                            <a:latin typeface="Cambria Math" panose="02040503050406030204" pitchFamily="18" charset="0"/>
                          </a:rPr>
                          <m:t>𝐶</m:t>
                        </m:r>
                        <m:r>
                          <a:rPr lang="en-US" b="0" i="0" smtClean="0">
                            <a:latin typeface="Cambria Math" panose="02040503050406030204" pitchFamily="18" charset="0"/>
                          </a:rPr>
                          <m:t> </m:t>
                        </m:r>
                      </m:e>
                    </m:d>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 ∗</m:t>
                    </m:r>
                    <m:r>
                      <a:rPr lang="en-US" b="0" i="1" smtClean="0">
                        <a:latin typeface="Cambria Math" panose="02040503050406030204" pitchFamily="18" charset="0"/>
                      </a:rPr>
                      <m:t>𝑝</m:t>
                    </m:r>
                  </m:oMath>
                </a14:m>
                <a:r>
                  <a:rPr lang="en-US" dirty="0"/>
                  <a:t>(B | A) * p(A), </a:t>
                </a:r>
              </a:p>
              <a:p>
                <a:r>
                  <a:rPr lang="en-US" dirty="0"/>
                  <a:t>Where p(A) is a unigram and p(C | A -&gt; B) is a trigram</a:t>
                </a:r>
              </a:p>
              <a:p>
                <a:endParaRPr lang="en-US" b="0" i="1"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𝑐𝑜𝑢𝑛𝑡</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num>
                      <m:den>
                        <m:r>
                          <a:rPr lang="en-US" b="0" i="1" smtClean="0">
                            <a:latin typeface="Cambria Math" panose="02040503050406030204" pitchFamily="18" charset="0"/>
                          </a:rPr>
                          <m:t>𝑐𝑜𝑟𝑝𝑢𝑠</m:t>
                        </m:r>
                        <m:r>
                          <a:rPr lang="en-US" b="0" i="1" smtClean="0">
                            <a:latin typeface="Cambria Math" panose="02040503050406030204" pitchFamily="18" charset="0"/>
                          </a:rPr>
                          <m:t> </m:t>
                        </m:r>
                        <m:r>
                          <a:rPr lang="en-US" b="0" i="1" smtClean="0">
                            <a:latin typeface="Cambria Math" panose="02040503050406030204" pitchFamily="18" charset="0"/>
                          </a:rPr>
                          <m:t>𝑙𝑒𝑛𝑔h𝑡</m:t>
                        </m:r>
                      </m:den>
                    </m:f>
                  </m:oMath>
                </a14:m>
                <a:r>
                  <a:rPr lang="en-US" dirty="0"/>
                  <a:t> and </a:t>
                </a:r>
                <a14:m>
                  <m:oMath xmlns:m="http://schemas.openxmlformats.org/officeDocument/2006/math">
                    <m:r>
                      <a:rPr lang="en-US" b="0" i="1" smtClean="0">
                        <a:latin typeface="Cambria Math" panose="02040503050406030204" pitchFamily="18" charset="0"/>
                      </a:rPr>
                      <m:t>𝑝</m:t>
                    </m:r>
                    <m:d>
                      <m:dPr>
                        <m:endChr m:val="|"/>
                        <m:ctrlPr>
                          <a:rPr lang="en-US" b="0" i="1" smtClean="0">
                            <a:latin typeface="Cambria Math" panose="02040503050406030204" pitchFamily="18" charset="0"/>
                          </a:rPr>
                        </m:ctrlPr>
                      </m:dPr>
                      <m:e>
                        <m:r>
                          <a:rPr lang="en-US" b="0" i="1" smtClean="0">
                            <a:latin typeface="Cambria Math" panose="02040503050406030204" pitchFamily="18" charset="0"/>
                          </a:rPr>
                          <m:t>𝐶</m:t>
                        </m:r>
                        <m:r>
                          <a:rPr lang="en-US" b="0" i="1" smtClean="0">
                            <a:latin typeface="Cambria Math" panose="02040503050406030204" pitchFamily="18" charset="0"/>
                          </a:rPr>
                          <m:t> </m:t>
                        </m:r>
                      </m:e>
                    </m:d>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𝑐𝑜𝑢𝑛𝑡</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 →</m:t>
                            </m:r>
                            <m:r>
                              <a:rPr lang="en-US" b="0" i="1" smtClean="0">
                                <a:latin typeface="Cambria Math" panose="02040503050406030204" pitchFamily="18" charset="0"/>
                              </a:rPr>
                              <m:t>𝐶</m:t>
                            </m:r>
                          </m:e>
                        </m:d>
                      </m:num>
                      <m:den>
                        <m:r>
                          <a:rPr lang="en-US" b="0" i="1" smtClean="0">
                            <a:latin typeface="Cambria Math" panose="02040503050406030204" pitchFamily="18" charset="0"/>
                          </a:rPr>
                          <m:t>𝑐𝑜𝑢𝑛𝑡</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 →</m:t>
                        </m:r>
                        <m:r>
                          <a:rPr lang="en-US" b="0" i="1" smtClean="0">
                            <a:latin typeface="Cambria Math" panose="02040503050406030204" pitchFamily="18" charset="0"/>
                          </a:rPr>
                          <m:t>𝐵</m:t>
                        </m:r>
                        <m:r>
                          <a:rPr lang="en-US" b="0" i="1" smtClean="0">
                            <a:latin typeface="Cambria Math" panose="02040503050406030204" pitchFamily="18" charset="0"/>
                          </a:rPr>
                          <m:t>)</m:t>
                        </m:r>
                      </m:den>
                    </m:f>
                  </m:oMath>
                </a14:m>
                <a:endParaRPr lang="en-US" b="0" dirty="0"/>
              </a:p>
              <a:p>
                <a:endParaRPr lang="en-US" dirty="0"/>
              </a:p>
              <a:p>
                <a:r>
                  <a:rPr lang="en-US" dirty="0"/>
                  <a:t>For longer sentences, the probability models will become large (beyond trigrams). So we can use Markov assumption, where what I see now depends only on what I saw in the previous step. </a:t>
                </a:r>
              </a:p>
              <a:p>
                <a:r>
                  <a:rPr lang="en-US" dirty="0"/>
                  <a:t>First order Markov</a:t>
                </a:r>
              </a:p>
              <a:p>
                <a14:m>
                  <m:oMath xmlns:m="http://schemas.openxmlformats.org/officeDocument/2006/math">
                    <m:r>
                      <a:rPr lang="en-US" b="0" i="1" smtClean="0">
                        <a:latin typeface="Cambria Math" panose="02040503050406030204" pitchFamily="18" charset="0"/>
                      </a:rPr>
                      <m:t>𝑝</m:t>
                    </m:r>
                    <m:d>
                      <m:dPr>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𝑡</m:t>
                            </m:r>
                            <m:r>
                              <a:rPr lang="en-US" b="0" i="1" smtClean="0">
                                <a:latin typeface="Cambria Math" panose="02040503050406030204" pitchFamily="18" charset="0"/>
                              </a:rPr>
                              <m:t> </m:t>
                            </m:r>
                          </m:sub>
                        </m:sSub>
                      </m:e>
                    </m:d>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𝑡</m:t>
                        </m:r>
                        <m:r>
                          <a:rPr lang="en-US" b="0" i="1" smtClean="0">
                            <a:latin typeface="Cambria Math" panose="02040503050406030204" pitchFamily="18" charset="0"/>
                          </a:rPr>
                          <m:t>−1</m:t>
                        </m:r>
                        <m:r>
                          <a:rPr lang="en-US" i="1">
                            <a:latin typeface="Cambria Math" panose="02040503050406030204" pitchFamily="18" charset="0"/>
                          </a:rPr>
                          <m:t> </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𝑡</m:t>
                        </m:r>
                        <m:r>
                          <a:rPr lang="en-US" b="0" i="1" smtClean="0">
                            <a:latin typeface="Cambria Math" panose="02040503050406030204" pitchFamily="18" charset="0"/>
                          </a:rPr>
                          <m:t>−2</m:t>
                        </m:r>
                        <m:r>
                          <a:rPr lang="en-US" i="1">
                            <a:latin typeface="Cambria Math" panose="02040503050406030204" pitchFamily="18" charset="0"/>
                          </a:rPr>
                          <m:t> </m:t>
                        </m:r>
                      </m:sub>
                    </m:sSub>
                  </m:oMath>
                </a14:m>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b="0" i="1" smtClean="0">
                            <a:latin typeface="Cambria Math" panose="02040503050406030204" pitchFamily="18" charset="0"/>
                          </a:rPr>
                          <m:t>1</m:t>
                        </m:r>
                        <m:r>
                          <a:rPr lang="en-US" i="1">
                            <a:latin typeface="Cambria Math" panose="02040503050406030204" pitchFamily="18" charset="0"/>
                          </a:rPr>
                          <m:t> </m:t>
                        </m:r>
                      </m:sub>
                    </m:sSub>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𝑡</m:t>
                        </m:r>
                        <m:r>
                          <a:rPr lang="en-US" i="1">
                            <a:latin typeface="Cambria Math" panose="02040503050406030204" pitchFamily="18" charset="0"/>
                          </a:rPr>
                          <m:t> </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𝑡</m:t>
                        </m:r>
                        <m:r>
                          <a:rPr lang="en-US" b="0" i="1" smtClean="0">
                            <a:latin typeface="Cambria Math" panose="02040503050406030204" pitchFamily="18" charset="0"/>
                          </a:rPr>
                          <m:t>−1</m:t>
                        </m:r>
                        <m:r>
                          <a:rPr lang="en-US" i="1">
                            <a:latin typeface="Cambria Math" panose="02040503050406030204" pitchFamily="18" charset="0"/>
                          </a:rPr>
                          <m:t> </m:t>
                        </m:r>
                      </m:sub>
                    </m:sSub>
                    <m:r>
                      <a:rPr lang="en-US" b="0" i="1" smtClean="0">
                        <a:latin typeface="Cambria Math" panose="02040503050406030204" pitchFamily="18" charset="0"/>
                      </a:rPr>
                      <m:t>)</m:t>
                    </m:r>
                  </m:oMath>
                </a14:m>
                <a:endParaRPr lang="en-US" dirty="0"/>
              </a:p>
              <a:p>
                <a:r>
                  <a:rPr lang="en-US" dirty="0"/>
                  <a:t>Therefore, the probability of a sentence ‘A B C’ occurring is, </a:t>
                </a:r>
              </a:p>
              <a:p>
                <a14:m>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𝐴</m:t>
                        </m:r>
                        <m:r>
                          <a:rPr lang="en-US" i="1">
                            <a:latin typeface="Cambria Math" panose="02040503050406030204" pitchFamily="18" charset="0"/>
                          </a:rPr>
                          <m:t> →</m:t>
                        </m:r>
                        <m:r>
                          <a:rPr lang="en-US" i="1">
                            <a:latin typeface="Cambria Math" panose="02040503050406030204" pitchFamily="18" charset="0"/>
                          </a:rPr>
                          <m:t>𝐵</m:t>
                        </m:r>
                        <m:r>
                          <a:rPr lang="en-US" i="1">
                            <a:latin typeface="Cambria Math" panose="02040503050406030204" pitchFamily="18" charset="0"/>
                          </a:rPr>
                          <m:t> →</m:t>
                        </m:r>
                        <m:r>
                          <a:rPr lang="en-US" i="1">
                            <a:latin typeface="Cambria Math" panose="02040503050406030204" pitchFamily="18" charset="0"/>
                          </a:rPr>
                          <m:t>𝐶</m:t>
                        </m:r>
                      </m:e>
                    </m:d>
                    <m:r>
                      <a:rPr lang="en-US" i="1">
                        <a:latin typeface="Cambria Math" panose="02040503050406030204" pitchFamily="18" charset="0"/>
                      </a:rPr>
                      <m:t>=</m:t>
                    </m:r>
                    <m:r>
                      <a:rPr lang="en-US" i="1">
                        <a:latin typeface="Cambria Math" panose="02040503050406030204" pitchFamily="18" charset="0"/>
                      </a:rPr>
                      <m:t>𝑝</m:t>
                    </m:r>
                    <m:d>
                      <m:dPr>
                        <m:endChr m:val="|"/>
                        <m:ctrlPr>
                          <a:rPr lang="en-US" i="1">
                            <a:latin typeface="Cambria Math" panose="02040503050406030204" pitchFamily="18" charset="0"/>
                          </a:rPr>
                        </m:ctrlPr>
                      </m:dPr>
                      <m:e>
                        <m:r>
                          <a:rPr lang="en-US" i="1">
                            <a:latin typeface="Cambria Math" panose="02040503050406030204" pitchFamily="18" charset="0"/>
                          </a:rPr>
                          <m:t>𝐶</m:t>
                        </m:r>
                        <m:r>
                          <a:rPr lang="en-US">
                            <a:latin typeface="Cambria Math" panose="02040503050406030204" pitchFamily="18" charset="0"/>
                          </a:rPr>
                          <m:t> </m:t>
                        </m:r>
                      </m:e>
                    </m:d>
                    <m:r>
                      <a:rPr lang="en-US" b="0" i="1" smtClean="0">
                        <a:latin typeface="Cambria Math" panose="02040503050406030204" pitchFamily="18" charset="0"/>
                      </a:rPr>
                      <m:t> </m:t>
                    </m:r>
                    <m:r>
                      <a:rPr lang="en-US" i="1">
                        <a:latin typeface="Cambria Math" panose="02040503050406030204" pitchFamily="18" charset="0"/>
                      </a:rPr>
                      <m:t>𝐵</m:t>
                    </m:r>
                    <m:r>
                      <a:rPr lang="en-US" i="1">
                        <a:latin typeface="Cambria Math" panose="02040503050406030204" pitchFamily="18" charset="0"/>
                      </a:rPr>
                      <m:t>) ∗</m:t>
                    </m:r>
                    <m:r>
                      <a:rPr lang="en-US" i="1">
                        <a:latin typeface="Cambria Math" panose="02040503050406030204" pitchFamily="18" charset="0"/>
                      </a:rPr>
                      <m:t>𝑝</m:t>
                    </m:r>
                  </m:oMath>
                </a14:m>
                <a:r>
                  <a:rPr lang="en-US" dirty="0"/>
                  <a:t>(B | A) * p(A)</a:t>
                </a:r>
              </a:p>
              <a:p>
                <a:endParaRPr lang="en-US" dirty="0"/>
              </a:p>
            </p:txBody>
          </p:sp>
        </mc:Choice>
        <mc:Fallback>
          <p:sp>
            <p:nvSpPr>
              <p:cNvPr id="3" name="Content Placeholder 2">
                <a:extLst>
                  <a:ext uri="{FF2B5EF4-FFF2-40B4-BE49-F238E27FC236}">
                    <a16:creationId xmlns:a16="http://schemas.microsoft.com/office/drawing/2014/main" id="{9B0AAF68-95B7-C845-8BEA-57C27376CEC4}"/>
                  </a:ext>
                </a:extLst>
              </p:cNvPr>
              <p:cNvSpPr>
                <a:spLocks noGrp="1" noRot="1" noChangeAspect="1" noMove="1" noResize="1" noEditPoints="1" noAdjustHandles="1" noChangeArrowheads="1" noChangeShapeType="1" noTextEdit="1"/>
              </p:cNvSpPr>
              <p:nvPr>
                <p:ph idx="1"/>
              </p:nvPr>
            </p:nvSpPr>
            <p:spPr>
              <a:blipFill>
                <a:blip r:embed="rId2"/>
                <a:stretch>
                  <a:fillRect l="-347" t="-173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2008524E-FD1E-2144-A826-F8E7250B6DC3}"/>
              </a:ext>
            </a:extLst>
          </p:cNvPr>
          <p:cNvSpPr>
            <a:spLocks noGrp="1"/>
          </p:cNvSpPr>
          <p:nvPr>
            <p:ph type="sldNum" sz="quarter" idx="12"/>
          </p:nvPr>
        </p:nvSpPr>
        <p:spPr/>
        <p:txBody>
          <a:bodyPr/>
          <a:lstStyle/>
          <a:p>
            <a:fld id="{4FAB73BC-B049-4115-A692-8D63A059BFB8}" type="slidenum">
              <a:rPr lang="en-US" smtClean="0"/>
              <a:pPr/>
              <a:t>12</a:t>
            </a:fld>
            <a:endParaRPr lang="en-US" dirty="0"/>
          </a:p>
        </p:txBody>
      </p:sp>
    </p:spTree>
    <p:extLst>
      <p:ext uri="{BB962C8B-B14F-4D97-AF65-F5344CB8AC3E}">
        <p14:creationId xmlns:p14="http://schemas.microsoft.com/office/powerpoint/2010/main" val="2721453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36D0B-9F2B-4248-ABC1-8EC1B6BA0603}"/>
              </a:ext>
            </a:extLst>
          </p:cNvPr>
          <p:cNvSpPr>
            <a:spLocks noGrp="1"/>
          </p:cNvSpPr>
          <p:nvPr>
            <p:ph type="title"/>
          </p:nvPr>
        </p:nvSpPr>
        <p:spPr/>
        <p:txBody>
          <a:bodyPr/>
          <a:lstStyle/>
          <a:p>
            <a:r>
              <a:rPr lang="en-US" dirty="0"/>
              <a:t>Model </a:t>
            </a:r>
            <a:br>
              <a:rPr lang="en-US" dirty="0"/>
            </a:br>
            <a:br>
              <a:rPr lang="en-US" dirty="0"/>
            </a:br>
            <a:r>
              <a:rPr lang="en-US" sz="2400" dirty="0"/>
              <a:t>Variation of the Viterbi Algorithm &amp; Hidden Markov Model for sequence modelling</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30F8049-BAF2-5A44-9B15-BAF5C8940720}"/>
                  </a:ext>
                </a:extLst>
              </p:cNvPr>
              <p:cNvSpPr>
                <a:spLocks noGrp="1"/>
              </p:cNvSpPr>
              <p:nvPr>
                <p:ph idx="1"/>
              </p:nvPr>
            </p:nvSpPr>
            <p:spPr>
              <a:xfrm>
                <a:off x="3799365" y="327429"/>
                <a:ext cx="7994468" cy="6740434"/>
              </a:xfrm>
            </p:spPr>
            <p:txBody>
              <a:bodyPr>
                <a:normAutofit fontScale="77500" lnSpcReduction="20000"/>
              </a:bodyPr>
              <a:lstStyle/>
              <a:p>
                <a:pPr marL="0" indent="0">
                  <a:buNone/>
                </a:pPr>
                <a14:m>
                  <m:oMath xmlns:m="http://schemas.openxmlformats.org/officeDocument/2006/math">
                    <m:r>
                      <a:rPr lang="en-US" b="1" i="1" smtClean="0">
                        <a:latin typeface="Cambria Math" panose="02040503050406030204" pitchFamily="18" charset="0"/>
                      </a:rPr>
                      <m:t>𝒘</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𝑡</m:t>
                        </m:r>
                      </m:sub>
                    </m:sSub>
                  </m:oMath>
                </a14:m>
                <a:r>
                  <a:rPr lang="en-US" b="1" dirty="0"/>
                  <a:t> </a:t>
                </a:r>
              </a:p>
              <a:p>
                <a:pPr>
                  <a:buFontTx/>
                  <a:buChar char="-"/>
                </a:pPr>
                <a:r>
                  <a:rPr lang="en-US" dirty="0"/>
                  <a:t>Sequence of words in a user given sentence. </a:t>
                </a:r>
              </a:p>
              <a:p>
                <a:pPr>
                  <a:buFontTx/>
                  <a:buChar char="-"/>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𝑊</m:t>
                    </m:r>
                  </m:oMath>
                </a14:m>
                <a:endParaRPr lang="en-US" dirty="0"/>
              </a:p>
              <a:p>
                <a:pPr>
                  <a:buFontTx/>
                  <a:buChar char="-"/>
                </a:pPr>
                <a14:m>
                  <m:oMath xmlns:m="http://schemas.openxmlformats.org/officeDocument/2006/math">
                    <m:r>
                      <a:rPr lang="en-US" i="1">
                        <a:latin typeface="Cambria Math" panose="02040503050406030204" pitchFamily="18" charset="0"/>
                        <a:ea typeface="Cambria Math" panose="02040503050406030204" pitchFamily="18" charset="0"/>
                      </a:rPr>
                      <m:t>𝑊</m:t>
                    </m:r>
                    <m:r>
                      <a:rPr lang="en-US" b="0" i="1" smtClean="0">
                        <a:latin typeface="Cambria Math" panose="02040503050406030204" pitchFamily="18" charset="0"/>
                        <a:ea typeface="Cambria Math" panose="02040503050406030204" pitchFamily="18" charset="0"/>
                      </a:rPr>
                      <m:t>={1, …., </m:t>
                    </m:r>
                    <m:r>
                      <a:rPr lang="en-US" b="0" i="1" smtClean="0">
                        <a:latin typeface="Cambria Math" panose="02040503050406030204" pitchFamily="18" charset="0"/>
                        <a:ea typeface="Cambria Math" panose="02040503050406030204" pitchFamily="18" charset="0"/>
                      </a:rPr>
                      <m:t>𝑇</m:t>
                    </m:r>
                    <m:r>
                      <a:rPr lang="en-US" b="0" i="1" smtClean="0">
                        <a:latin typeface="Cambria Math" panose="02040503050406030204" pitchFamily="18" charset="0"/>
                        <a:ea typeface="Cambria Math" panose="02040503050406030204" pitchFamily="18" charset="0"/>
                      </a:rPr>
                      <m:t>} </m:t>
                    </m:r>
                  </m:oMath>
                </a14:m>
                <a:r>
                  <a:rPr lang="en-US" dirty="0"/>
                  <a:t>, where T is the number of words in the sentence.	</a:t>
                </a:r>
              </a:p>
              <a:p>
                <a:pPr marL="0" indent="0">
                  <a:buNone/>
                </a:pPr>
                <a:endParaRPr lang="en-US" b="1" i="1" dirty="0">
                  <a:latin typeface="Cambria Math" panose="02040503050406030204" pitchFamily="18" charset="0"/>
                </a:endParaRPr>
              </a:p>
              <a:p>
                <a:pPr marL="0" indent="0">
                  <a:buNone/>
                </a:pPr>
                <a14:m>
                  <m:oMath xmlns:m="http://schemas.openxmlformats.org/officeDocument/2006/math">
                    <m:r>
                      <a:rPr lang="en-US" b="1" i="1" smtClean="0">
                        <a:latin typeface="Cambria Math" panose="02040503050406030204" pitchFamily="18" charset="0"/>
                      </a:rPr>
                      <m:t>𝒚</m:t>
                    </m:r>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𝑛</m:t>
                        </m:r>
                      </m:sub>
                    </m:sSub>
                  </m:oMath>
                </a14:m>
                <a:r>
                  <a:rPr lang="en-US" dirty="0"/>
                  <a:t> </a:t>
                </a:r>
              </a:p>
              <a:p>
                <a:pPr>
                  <a:buFontTx/>
                  <a:buChar char="-"/>
                </a:pPr>
                <a:r>
                  <a:rPr lang="en-US" dirty="0"/>
                  <a:t>Word vector from our vocabulary or number of distinct words in our corpus. </a:t>
                </a:r>
              </a:p>
              <a:p>
                <a:pPr>
                  <a:buFontTx/>
                  <a:buChar char="-"/>
                </a:pP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𝑌</m:t>
                    </m:r>
                  </m:oMath>
                </a14:m>
                <a:endParaRPr lang="en-US" dirty="0"/>
              </a:p>
              <a:p>
                <a:pPr>
                  <a:buFontTx/>
                  <a:buChar char="-"/>
                </a:pPr>
                <a14:m>
                  <m:oMath xmlns:m="http://schemas.openxmlformats.org/officeDocument/2006/math">
                    <m:r>
                      <a:rPr lang="en-US" b="0" i="1" smtClean="0">
                        <a:latin typeface="Cambria Math" panose="02040503050406030204" pitchFamily="18" charset="0"/>
                        <a:ea typeface="Cambria Math" panose="02040503050406030204" pitchFamily="18" charset="0"/>
                      </a:rPr>
                      <m:t>𝑌</m:t>
                    </m:r>
                    <m:r>
                      <a:rPr lang="en-US" i="1">
                        <a:latin typeface="Cambria Math" panose="02040503050406030204" pitchFamily="18" charset="0"/>
                        <a:ea typeface="Cambria Math" panose="02040503050406030204" pitchFamily="18" charset="0"/>
                      </a:rPr>
                      <m:t>={1, …., </m:t>
                    </m:r>
                    <m:r>
                      <a:rPr lang="en-US" b="0" i="1" smtClean="0">
                        <a:latin typeface="Cambria Math" panose="02040503050406030204" pitchFamily="18" charset="0"/>
                        <a:ea typeface="Cambria Math" panose="02040503050406030204" pitchFamily="18" charset="0"/>
                      </a:rPr>
                      <m:t>𝐿</m:t>
                    </m:r>
                    <m:r>
                      <a:rPr lang="en-US" i="1">
                        <a:latin typeface="Cambria Math" panose="02040503050406030204" pitchFamily="18" charset="0"/>
                        <a:ea typeface="Cambria Math" panose="02040503050406030204" pitchFamily="18" charset="0"/>
                      </a:rPr>
                      <m:t>}</m:t>
                    </m:r>
                  </m:oMath>
                </a14:m>
                <a:endParaRPr lang="en-US" dirty="0"/>
              </a:p>
              <a:p>
                <a:pPr marL="0" indent="0">
                  <a:buNone/>
                </a:pPr>
                <a:endParaRPr lang="en-US" dirty="0"/>
              </a:p>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𝑀</m:t>
                      </m:r>
                      <m:r>
                        <a:rPr lang="en-US" i="1">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𝐿</m:t>
                          </m:r>
                          <m:r>
                            <a:rPr lang="en-US" b="0" i="1" smtClean="0">
                              <a:latin typeface="Cambria Math" panose="02040503050406030204" pitchFamily="18" charset="0"/>
                              <a:ea typeface="Cambria Math" panose="02040503050406030204" pitchFamily="18" charset="0"/>
                            </a:rPr>
                            <m:t> × </m:t>
                          </m:r>
                          <m:r>
                            <a:rPr lang="en-US" b="0" i="1" smtClean="0">
                              <a:latin typeface="Cambria Math" panose="02040503050406030204" pitchFamily="18" charset="0"/>
                              <a:ea typeface="Cambria Math" panose="02040503050406030204" pitchFamily="18" charset="0"/>
                            </a:rPr>
                            <m:t>𝐿</m:t>
                          </m:r>
                        </m:sup>
                      </m:sSup>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𝑀</m:t>
                          </m:r>
                        </m:e>
                        <m:sub>
                          <m:r>
                            <a:rPr lang="en-US" b="0" i="1" smtClean="0">
                              <a:latin typeface="Cambria Math" panose="02040503050406030204" pitchFamily="18" charset="0"/>
                              <a:ea typeface="Cambria Math" panose="02040503050406030204" pitchFamily="18" charset="0"/>
                            </a:rPr>
                            <m:t>𝑎</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sub>
                      </m:sSub>
                      <m:r>
                        <a:rPr lang="en-US" b="0" i="1" smtClean="0">
                          <a:latin typeface="Cambria Math" panose="02040503050406030204" pitchFamily="18" charset="0"/>
                        </a:rPr>
                        <m:t>= </m:t>
                      </m:r>
                      <m:r>
                        <a:rPr lang="en-US" i="1">
                          <a:latin typeface="Cambria Math" panose="02040503050406030204" pitchFamily="18" charset="0"/>
                        </a:rPr>
                        <m:t>𝑃</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b="0" i="1" smtClean="0">
                              <a:latin typeface="Cambria Math" panose="02040503050406030204" pitchFamily="18" charset="0"/>
                            </a:rPr>
                            <m:t> </m:t>
                          </m:r>
                          <m:r>
                            <a:rPr lang="en-US" i="1">
                              <a:latin typeface="Cambria Math" panose="02040503050406030204" pitchFamily="18" charset="0"/>
                            </a:rPr>
                            <m:t>𝑤</m:t>
                          </m:r>
                        </m:e>
                        <m:sub>
                          <m:r>
                            <a:rPr lang="en-US" i="1">
                              <a:latin typeface="Cambria Math" panose="02040503050406030204" pitchFamily="18" charset="0"/>
                            </a:rPr>
                            <m:t>𝑡</m:t>
                          </m:r>
                          <m:r>
                            <a:rPr lang="en-US" i="1">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𝑎</m:t>
                      </m:r>
                      <m:r>
                        <a:rPr lang="en-US" i="1">
                          <a:latin typeface="Cambria Math" panose="02040503050406030204" pitchFamily="18" charset="0"/>
                        </a:rPr>
                        <m:t>)</m:t>
                      </m:r>
                    </m:oMath>
                  </m:oMathPara>
                </a14:m>
                <a:endParaRPr lang="en-US" dirty="0"/>
              </a:p>
              <a:p>
                <a:pPr>
                  <a:buFontTx/>
                  <a:buChar char="-"/>
                </a:pPr>
                <a:r>
                  <a:rPr lang="en-US" dirty="0"/>
                  <a:t>Probability transition matrix of all possible word-word combination occurrences.</a:t>
                </a:r>
              </a:p>
              <a:p>
                <a:pPr>
                  <a:buFontTx/>
                  <a:buChar char="-"/>
                </a:pPr>
                <a:r>
                  <a:rPr lang="en-US" dirty="0"/>
                  <a:t>Probability of transitioning from w(t-1) to w(t)</a:t>
                </a:r>
              </a:p>
              <a:p>
                <a:pPr marL="0" indent="0">
                  <a:buNone/>
                </a:pPr>
                <a:endParaRPr lang="en-US" dirty="0"/>
              </a:p>
              <a:p>
                <a:pPr marL="0" indent="0">
                  <a:buNone/>
                </a:pPr>
                <a:r>
                  <a:rPr lang="en-US" dirty="0"/>
                  <a:t>Viterbi Model</a:t>
                </a:r>
              </a:p>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m:t>
                              </m:r>
                              <m:r>
                                <a:rPr lang="en-US" i="1" smtClean="0">
                                  <a:latin typeface="Cambria Math" panose="02040503050406030204" pitchFamily="18" charset="0"/>
                                </a:rPr>
                                <m:t> </m:t>
                              </m:r>
                            </m:sub>
                          </m:sSub>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b="0" i="1" smtClean="0">
                                  <a:latin typeface="Cambria Math" panose="02040503050406030204" pitchFamily="18" charset="0"/>
                                </a:rPr>
                                <m:t>𝑇</m:t>
                              </m:r>
                            </m:sub>
                          </m:sSub>
                        </m:e>
                      </m:d>
                      <m:r>
                        <a:rPr lang="en-US" b="0" i="0" smtClean="0">
                          <a:latin typeface="Cambria Math" panose="02040503050406030204" pitchFamily="18" charset="0"/>
                        </a:rPr>
                        <m:t>=</m:t>
                      </m:r>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r>
                                <a:rPr lang="en-US" b="0" i="1" smtClean="0">
                                  <a:latin typeface="Cambria Math" panose="02040503050406030204" pitchFamily="18" charset="0"/>
                                </a:rPr>
                                <m:t>𝑤</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𝑊</m:t>
                              </m:r>
                              <m:r>
                                <m:rPr>
                                  <m:nor/>
                                </m:rPr>
                                <a:rPr lang="en-US" dirty="0"/>
                                <m:t> </m:t>
                              </m:r>
                            </m:lim>
                          </m:limLow>
                        </m:fName>
                        <m:e>
                          <m:r>
                            <a:rPr lang="en-US" b="0" i="0" smtClean="0">
                              <a:latin typeface="Cambria Math" panose="02040503050406030204" pitchFamily="18" charset="0"/>
                            </a:rPr>
                            <m:t>[ </m:t>
                          </m:r>
                          <m:r>
                            <m:rPr>
                              <m:sty m:val="p"/>
                            </m:rPr>
                            <a:rPr lang="en-US">
                              <a:latin typeface="Cambria Math" panose="02040503050406030204" pitchFamily="18" charset="0"/>
                            </a:rPr>
                            <m:t>p</m:t>
                          </m:r>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m:t>
                              </m:r>
                            </m:sub>
                          </m:sSub>
                          <m:r>
                            <a:rPr lang="en-US" i="1">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𝑡</m:t>
                              </m:r>
                              <m:r>
                                <a:rPr lang="en-US" i="1">
                                  <a:latin typeface="Cambria Math" panose="02040503050406030204" pitchFamily="18" charset="0"/>
                                </a:rPr>
                                <m:t>=2</m:t>
                              </m:r>
                            </m:sub>
                            <m:sup>
                              <m:r>
                                <a:rPr lang="en-US" i="1">
                                  <a:latin typeface="Cambria Math" panose="02040503050406030204" pitchFamily="18" charset="0"/>
                                </a:rPr>
                                <m:t>𝑇</m:t>
                              </m:r>
                            </m:sup>
                            <m:e>
                              <m:r>
                                <a:rPr lang="en-US" i="1">
                                  <a:latin typeface="Cambria Math" panose="02040503050406030204" pitchFamily="18" charset="0"/>
                                </a:rPr>
                                <m:t>𝑃</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b="0" i="1" smtClean="0">
                                  <a:latin typeface="Cambria Math" panose="02040503050406030204" pitchFamily="18" charset="0"/>
                                </a:rPr>
                                <m:t>]</m:t>
                              </m:r>
                            </m:e>
                          </m:nary>
                        </m:e>
                      </m:func>
                    </m:oMath>
                  </m:oMathPara>
                </a14:m>
                <a:endParaRPr lang="en-US" dirty="0"/>
              </a:p>
              <a:p>
                <a:pPr marL="0" indent="0">
                  <a:buNone/>
                </a:pPr>
                <a:r>
                  <a:rPr lang="en-US" dirty="0"/>
                  <a:t>Given that the probabilities are calculated by training on the corpus of text, as such we do not need to maximize the probability but just calculate the probability score of a given sentence. If instead the task was to choose or predict the most correct sentence from a bunch of sentences, we could have used the Viterbi Model in its whole by choosing the sentence that maximizes the probability score. Hence, in a way, I am using a variation of the Viterbi Algorithm HMM model. </a:t>
                </a:r>
              </a:p>
              <a:p>
                <a:pPr marL="0" indent="0">
                  <a:buNone/>
                </a:pPr>
                <a:endParaRPr lang="en-US" dirty="0"/>
              </a:p>
              <a:p>
                <a:endParaRPr lang="en-US" b="1" dirty="0"/>
              </a:p>
            </p:txBody>
          </p:sp>
        </mc:Choice>
        <mc:Fallback>
          <p:sp>
            <p:nvSpPr>
              <p:cNvPr id="3" name="Content Placeholder 2">
                <a:extLst>
                  <a:ext uri="{FF2B5EF4-FFF2-40B4-BE49-F238E27FC236}">
                    <a16:creationId xmlns:a16="http://schemas.microsoft.com/office/drawing/2014/main" id="{B30F8049-BAF2-5A44-9B15-BAF5C8940720}"/>
                  </a:ext>
                </a:extLst>
              </p:cNvPr>
              <p:cNvSpPr>
                <a:spLocks noGrp="1" noRot="1" noChangeAspect="1" noMove="1" noResize="1" noEditPoints="1" noAdjustHandles="1" noChangeArrowheads="1" noChangeShapeType="1" noTextEdit="1"/>
              </p:cNvSpPr>
              <p:nvPr>
                <p:ph idx="1"/>
              </p:nvPr>
            </p:nvSpPr>
            <p:spPr>
              <a:xfrm>
                <a:off x="3799365" y="327429"/>
                <a:ext cx="7994468" cy="6740434"/>
              </a:xfrm>
              <a:blipFill>
                <a:blip r:embed="rId2"/>
                <a:stretch>
                  <a:fillRect l="-317" t="-2444" r="-475"/>
                </a:stretch>
              </a:blipFill>
            </p:spPr>
            <p:txBody>
              <a:bodyPr/>
              <a:lstStyle/>
              <a:p>
                <a:r>
                  <a:rPr lang="en-US">
                    <a:noFill/>
                  </a:rPr>
                  <a:t> </a:t>
                </a:r>
              </a:p>
            </p:txBody>
          </p:sp>
        </mc:Fallback>
      </mc:AlternateContent>
      <p:sp>
        <p:nvSpPr>
          <p:cNvPr id="24" name="Slide Number Placeholder 23">
            <a:extLst>
              <a:ext uri="{FF2B5EF4-FFF2-40B4-BE49-F238E27FC236}">
                <a16:creationId xmlns:a16="http://schemas.microsoft.com/office/drawing/2014/main" id="{DEEBB78E-A6C6-FE45-9D9B-27266E58A8AF}"/>
              </a:ext>
            </a:extLst>
          </p:cNvPr>
          <p:cNvSpPr>
            <a:spLocks noGrp="1"/>
          </p:cNvSpPr>
          <p:nvPr>
            <p:ph type="sldNum" sz="quarter" idx="12"/>
          </p:nvPr>
        </p:nvSpPr>
        <p:spPr/>
        <p:txBody>
          <a:bodyPr/>
          <a:lstStyle/>
          <a:p>
            <a:fld id="{4FAB73BC-B049-4115-A692-8D63A059BFB8}" type="slidenum">
              <a:rPr lang="en-US" smtClean="0"/>
              <a:pPr/>
              <a:t>13</a:t>
            </a:fld>
            <a:endParaRPr lang="en-US" dirty="0"/>
          </a:p>
        </p:txBody>
      </p:sp>
    </p:spTree>
    <p:extLst>
      <p:ext uri="{BB962C8B-B14F-4D97-AF65-F5344CB8AC3E}">
        <p14:creationId xmlns:p14="http://schemas.microsoft.com/office/powerpoint/2010/main" val="29111265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26E89-DB01-BF49-A66D-D9490FB42623}"/>
              </a:ext>
            </a:extLst>
          </p:cNvPr>
          <p:cNvSpPr>
            <a:spLocks noGrp="1"/>
          </p:cNvSpPr>
          <p:nvPr>
            <p:ph type="title"/>
          </p:nvPr>
        </p:nvSpPr>
        <p:spPr/>
        <p:txBody>
          <a:bodyPr/>
          <a:lstStyle/>
          <a:p>
            <a:r>
              <a:rPr lang="en-US" dirty="0"/>
              <a:t>Smoothing , Log Probabilities &amp;  Normalizing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9721A73-B3BB-4449-AA29-D0AD139AB0E7}"/>
                  </a:ext>
                </a:extLst>
              </p:cNvPr>
              <p:cNvSpPr>
                <a:spLocks noGrp="1"/>
              </p:cNvSpPr>
              <p:nvPr>
                <p:ph idx="1"/>
              </p:nvPr>
            </p:nvSpPr>
            <p:spPr/>
            <p:txBody>
              <a:bodyPr>
                <a:normAutofit fontScale="85000" lnSpcReduction="20000"/>
              </a:bodyPr>
              <a:lstStyle/>
              <a:p>
                <a:r>
                  <a:rPr lang="en-US" dirty="0"/>
                  <a:t>Smoothing </a:t>
                </a:r>
              </a:p>
              <a:p>
                <a:pPr lvl="1"/>
                <a:r>
                  <a:rPr lang="en-US" dirty="0"/>
                  <a:t>It is possible that some valid word combinations do not occur in our corpus. This would cause the probability of that word combination to be zero. In turn, the probability of the entire sentence then becomes zero.</a:t>
                </a:r>
              </a:p>
              <a:p>
                <a:pPr lvl="1"/>
                <a:r>
                  <a:rPr lang="en-US" dirty="0"/>
                  <a:t>To solve this problem, smoothing techniques add a small weight to unseen word pair combinations so that resulting probability distribution in non-zero. </a:t>
                </a:r>
              </a:p>
              <a:p>
                <a:pPr lvl="1"/>
                <a14:m>
                  <m:oMath xmlns:m="http://schemas.openxmlformats.org/officeDocument/2006/math">
                    <m:r>
                      <a:rPr lang="en-US" b="0" i="1" smtClean="0">
                        <a:latin typeface="Cambria Math" panose="02040503050406030204" pitchFamily="18" charset="0"/>
                      </a:rPr>
                      <m:t>𝑃</m:t>
                    </m:r>
                    <m:d>
                      <m:dPr>
                        <m:endChr m:val="|"/>
                        <m:ctrlPr>
                          <a:rPr lang="en-US" b="0" i="1" smtClean="0">
                            <a:latin typeface="Cambria Math" panose="02040503050406030204" pitchFamily="18" charset="0"/>
                          </a:rPr>
                        </m:ctrlPr>
                      </m:dPr>
                      <m:e>
                        <m:r>
                          <a:rPr lang="en-US" b="0" i="1" smtClean="0">
                            <a:latin typeface="Cambria Math" panose="02040503050406030204" pitchFamily="18" charset="0"/>
                          </a:rPr>
                          <m:t>𝐵</m:t>
                        </m:r>
                        <m:r>
                          <a:rPr lang="en-US" b="0" i="1" smtClean="0">
                            <a:latin typeface="Cambria Math" panose="02040503050406030204" pitchFamily="18" charset="0"/>
                          </a:rPr>
                          <m:t> </m:t>
                        </m:r>
                      </m:e>
                    </m:d>
                    <m:r>
                      <a:rPr lang="en-US" b="0" i="1" smtClean="0">
                        <a:latin typeface="Cambria Math" panose="02040503050406030204" pitchFamily="18" charset="0"/>
                      </a:rPr>
                      <m:t> </m:t>
                    </m:r>
                    <m:r>
                      <a:rPr lang="en-US" b="0" i="1" smtClean="0">
                        <a:latin typeface="Cambria Math" panose="02040503050406030204" pitchFamily="18" charset="0"/>
                      </a:rPr>
                      <m:t>𝐴</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i="1">
                            <a:latin typeface="Cambria Math" panose="02040503050406030204" pitchFamily="18" charset="0"/>
                          </a:rPr>
                          <m:t>𝑐𝑜𝑢𝑛𝑡</m:t>
                        </m:r>
                        <m:d>
                          <m:dPr>
                            <m:ctrlPr>
                              <a:rPr lang="en-US" i="1">
                                <a:latin typeface="Cambria Math" panose="02040503050406030204" pitchFamily="18" charset="0"/>
                              </a:rPr>
                            </m:ctrlPr>
                          </m:dPr>
                          <m:e>
                            <m:r>
                              <a:rPr lang="en-US" i="1">
                                <a:latin typeface="Cambria Math" panose="02040503050406030204" pitchFamily="18" charset="0"/>
                              </a:rPr>
                              <m:t>𝐴</m:t>
                            </m:r>
                            <m:r>
                              <a:rPr lang="en-US" i="1">
                                <a:latin typeface="Cambria Math" panose="02040503050406030204" pitchFamily="18" charset="0"/>
                              </a:rPr>
                              <m:t> →</m:t>
                            </m:r>
                            <m:r>
                              <a:rPr lang="en-US" i="1">
                                <a:latin typeface="Cambria Math" panose="02040503050406030204" pitchFamily="18" charset="0"/>
                              </a:rPr>
                              <m:t>𝐵</m:t>
                            </m:r>
                          </m:e>
                        </m:d>
                        <m:r>
                          <a:rPr lang="en-US" i="1">
                            <a:latin typeface="Cambria Math" panose="02040503050406030204" pitchFamily="18" charset="0"/>
                          </a:rPr>
                          <m:t>+1</m:t>
                        </m:r>
                        <m:r>
                          <m:rPr>
                            <m:nor/>
                          </m:rPr>
                          <a:rPr lang="en-US" dirty="0"/>
                          <m:t> </m:t>
                        </m:r>
                      </m:num>
                      <m:den>
                        <m:r>
                          <a:rPr lang="en-US" b="0" i="1" smtClean="0">
                            <a:latin typeface="Cambria Math" panose="02040503050406030204" pitchFamily="18" charset="0"/>
                          </a:rPr>
                          <m:t>𝑐𝑜𝑢𝑛𝑡</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r>
                          <a:rPr lang="en-US" b="0" i="1" smtClean="0">
                            <a:latin typeface="Cambria Math" panose="02040503050406030204" pitchFamily="18" charset="0"/>
                          </a:rPr>
                          <m:t>+</m:t>
                        </m:r>
                        <m:r>
                          <a:rPr lang="en-US" b="0" i="1" smtClean="0">
                            <a:latin typeface="Cambria Math" panose="02040503050406030204" pitchFamily="18" charset="0"/>
                          </a:rPr>
                          <m:t>𝑉</m:t>
                        </m:r>
                      </m:den>
                    </m:f>
                  </m:oMath>
                </a14:m>
                <a:r>
                  <a:rPr lang="en-US" dirty="0"/>
                  <a:t> ,  </a:t>
                </a:r>
              </a:p>
              <a:p>
                <a:pPr lvl="1"/>
                <a:r>
                  <a:rPr lang="en-US" dirty="0"/>
                  <a:t>where V is the vocabulary size = number of distinct words in the corpus. Dividing by V, ensures that our probabilities always sum to one. </a:t>
                </a:r>
              </a:p>
              <a:p>
                <a:r>
                  <a:rPr lang="en-US" dirty="0"/>
                  <a:t>Log Probabilities</a:t>
                </a:r>
              </a:p>
              <a:p>
                <a:pPr lvl="1"/>
                <a:r>
                  <a:rPr lang="en-US" dirty="0"/>
                  <a:t>As we are multiplying probabilities or various word combinations in a sentence, the probabilities can tend to zero. We can use log-probabilities instead as this would cause the probabilities to be monotonically increasing. </a:t>
                </a:r>
              </a:p>
              <a:p>
                <a:pPr lvl="1"/>
                <a14:m>
                  <m:oMath xmlns:m="http://schemas.openxmlformats.org/officeDocument/2006/math">
                    <m:r>
                      <a:rPr lang="en-US" b="0" i="1" smtClean="0">
                        <a:latin typeface="Cambria Math" panose="02040503050406030204" pitchFamily="18" charset="0"/>
                      </a:rPr>
                      <m:t>𝑙𝑜𝑔𝑃</m:t>
                    </m:r>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m:t>
                            </m:r>
                            <m:r>
                              <a:rPr lang="en-US" i="1">
                                <a:latin typeface="Cambria Math" panose="02040503050406030204" pitchFamily="18" charset="0"/>
                              </a:rPr>
                              <m:t> </m:t>
                            </m:r>
                          </m:sub>
                        </m:sSub>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b="0" i="1" smtClean="0">
                                <a:latin typeface="Cambria Math" panose="02040503050406030204" pitchFamily="18" charset="0"/>
                              </a:rPr>
                              <m:t>𝑇</m:t>
                            </m:r>
                            <m:r>
                              <a:rPr lang="en-US" i="1">
                                <a:latin typeface="Cambria Math" panose="02040503050406030204" pitchFamily="18" charset="0"/>
                              </a:rPr>
                              <m:t> </m:t>
                            </m:r>
                          </m:sub>
                        </m:sSub>
                      </m:e>
                    </m:d>
                    <m:r>
                      <a:rPr lang="en-US" b="0" i="1" smtClean="0">
                        <a:latin typeface="Cambria Math" panose="02040503050406030204" pitchFamily="18" charset="0"/>
                      </a:rPr>
                      <m:t>=</m:t>
                    </m:r>
                    <m:r>
                      <a:rPr lang="en-US" b="0" i="1" smtClean="0">
                        <a:latin typeface="Cambria Math" panose="02040503050406030204" pitchFamily="18" charset="0"/>
                      </a:rPr>
                      <m:t>𝑙𝑜𝑔𝑃</m:t>
                    </m:r>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m:t>
                            </m:r>
                            <m:r>
                              <a:rPr lang="en-US" i="1">
                                <a:latin typeface="Cambria Math" panose="02040503050406030204" pitchFamily="18" charset="0"/>
                              </a:rPr>
                              <m:t> </m:t>
                            </m:r>
                          </m:sub>
                        </m:sSub>
                      </m:e>
                    </m:d>
                    <m:r>
                      <a:rPr lang="en-US" b="0" i="1" smtClean="0">
                        <a:latin typeface="Cambria Math" panose="02040503050406030204" pitchFamily="18" charset="0"/>
                      </a:rPr>
                      <m:t>+ </m:t>
                    </m:r>
                    <m:nary>
                      <m:naryPr>
                        <m:chr m:val="∑"/>
                        <m:ctrlPr>
                          <a:rPr lang="el-GR" b="0"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=2</m:t>
                        </m:r>
                      </m:sub>
                      <m:sup>
                        <m:r>
                          <a:rPr lang="en-US" b="0" i="1" smtClean="0">
                            <a:latin typeface="Cambria Math" panose="02040503050406030204" pitchFamily="18" charset="0"/>
                            <a:ea typeface="Cambria Math" panose="02040503050406030204" pitchFamily="18" charset="0"/>
                          </a:rPr>
                          <m:t>𝑇</m:t>
                        </m:r>
                      </m:sup>
                      <m:e>
                        <m:r>
                          <a:rPr lang="en-US" b="0" i="1" smtClean="0">
                            <a:latin typeface="Cambria Math" panose="02040503050406030204" pitchFamily="18" charset="0"/>
                            <a:ea typeface="Cambria Math" panose="02040503050406030204" pitchFamily="18" charset="0"/>
                          </a:rPr>
                          <m:t>𝑙𝑜𝑔𝑃</m:t>
                        </m:r>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m:t>
                            </m:r>
                            <m:r>
                              <a:rPr lang="en-US" i="1">
                                <a:latin typeface="Cambria Math" panose="02040503050406030204" pitchFamily="18" charset="0"/>
                              </a:rPr>
                              <m:t> </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e>
                    </m:nary>
                  </m:oMath>
                </a14:m>
                <a:r>
                  <a:rPr lang="en-US" dirty="0"/>
                  <a:t> </a:t>
                </a:r>
              </a:p>
              <a:p>
                <a:pPr lvl="1"/>
                <a:r>
                  <a:rPr lang="en-US" dirty="0"/>
                  <a:t>Note, log Probabilities will always be negative. </a:t>
                </a:r>
              </a:p>
              <a:p>
                <a:r>
                  <a:rPr lang="en-US" dirty="0"/>
                  <a:t>Normalizing sentence scores</a:t>
                </a:r>
              </a:p>
              <a:p>
                <a:pPr lvl="1"/>
                <a:r>
                  <a:rPr lang="en-US" dirty="0"/>
                  <a:t>Since log probabilities will always be less than zero and are added, the probability of a longer sentence will hence smaller than a shorter sentence. To address this bias, we normalize for the number of words in the sentence.</a:t>
                </a:r>
              </a:p>
              <a:p>
                <a:pPr lvl="1"/>
                <a:r>
                  <a:rPr lang="en-US" dirty="0"/>
                  <a:t>Final Model is hence, </a:t>
                </a:r>
              </a:p>
              <a:p>
                <a:pPr lvl="1"/>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𝑇</m:t>
                        </m:r>
                      </m:den>
                    </m:f>
                    <m:r>
                      <a:rPr lang="en-US" i="1">
                        <a:latin typeface="Cambria Math" panose="02040503050406030204" pitchFamily="18" charset="0"/>
                      </a:rPr>
                      <m:t>𝑙𝑜𝑔𝑃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1 </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𝑇</m:t>
                            </m:r>
                            <m:r>
                              <a:rPr lang="en-US" i="1">
                                <a:latin typeface="Cambria Math" panose="02040503050406030204" pitchFamily="18" charset="0"/>
                              </a:rPr>
                              <m:t> </m:t>
                            </m:r>
                          </m:sub>
                        </m:sSub>
                      </m:e>
                    </m:d>
                    <m:r>
                      <a:rPr lang="en-US" i="1">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𝑇</m:t>
                        </m:r>
                      </m:den>
                    </m:f>
                    <m:r>
                      <a:rPr lang="en-US" b="0" i="1" smtClean="0">
                        <a:latin typeface="Cambria Math" panose="02040503050406030204" pitchFamily="18" charset="0"/>
                      </a:rPr>
                      <m:t>[</m:t>
                    </m:r>
                    <m:r>
                      <a:rPr lang="en-US" i="1">
                        <a:latin typeface="Cambria Math" panose="02040503050406030204" pitchFamily="18" charset="0"/>
                      </a:rPr>
                      <m:t>𝑙𝑜𝑔𝑃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1 </m:t>
                            </m:r>
                          </m:sub>
                        </m:sSub>
                      </m:e>
                    </m:d>
                    <m:r>
                      <a:rPr lang="en-US" i="1">
                        <a:latin typeface="Cambria Math" panose="02040503050406030204" pitchFamily="18" charset="0"/>
                      </a:rPr>
                      <m:t>+ </m:t>
                    </m:r>
                    <m:nary>
                      <m:naryPr>
                        <m:chr m:val="∑"/>
                        <m:ctrlPr>
                          <a:rPr lang="el-GR" i="1">
                            <a:latin typeface="Cambria Math" panose="02040503050406030204" pitchFamily="18" charset="0"/>
                            <a:ea typeface="Cambria Math" panose="02040503050406030204" pitchFamily="18" charset="0"/>
                          </a:rPr>
                        </m:ctrlPr>
                      </m:naryPr>
                      <m:sub>
                        <m:r>
                          <m:rPr>
                            <m:brk m:alnAt="23"/>
                          </m:rPr>
                          <a:rPr lang="en-US" i="1">
                            <a:latin typeface="Cambria Math" panose="02040503050406030204" pitchFamily="18" charset="0"/>
                            <a:ea typeface="Cambria Math" panose="02040503050406030204" pitchFamily="18" charset="0"/>
                          </a:rPr>
                          <m:t>𝑡</m:t>
                        </m:r>
                        <m:r>
                          <a:rPr lang="en-US" i="1">
                            <a:latin typeface="Cambria Math" panose="02040503050406030204" pitchFamily="18" charset="0"/>
                            <a:ea typeface="Cambria Math" panose="02040503050406030204" pitchFamily="18" charset="0"/>
                          </a:rPr>
                          <m:t>=2</m:t>
                        </m:r>
                      </m:sub>
                      <m:sup>
                        <m:r>
                          <a:rPr lang="en-US" i="1">
                            <a:latin typeface="Cambria Math" panose="02040503050406030204" pitchFamily="18" charset="0"/>
                            <a:ea typeface="Cambria Math" panose="02040503050406030204" pitchFamily="18" charset="0"/>
                          </a:rPr>
                          <m:t>𝑇</m:t>
                        </m:r>
                      </m:sup>
                      <m:e>
                        <m:r>
                          <a:rPr lang="en-US" i="1">
                            <a:latin typeface="Cambria Math" panose="02040503050406030204" pitchFamily="18" charset="0"/>
                            <a:ea typeface="Cambria Math" panose="02040503050406030204" pitchFamily="18" charset="0"/>
                          </a:rPr>
                          <m:t>𝑙𝑜𝑔𝑃</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1 </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b="0" i="1" smtClean="0">
                            <a:latin typeface="Cambria Math" panose="02040503050406030204" pitchFamily="18" charset="0"/>
                          </a:rPr>
                          <m:t>]</m:t>
                        </m:r>
                      </m:e>
                    </m:nary>
                  </m:oMath>
                </a14:m>
                <a:r>
                  <a:rPr lang="en-US" dirty="0"/>
                  <a:t> </a:t>
                </a:r>
              </a:p>
              <a:p>
                <a:endParaRPr lang="en-US" dirty="0"/>
              </a:p>
            </p:txBody>
          </p:sp>
        </mc:Choice>
        <mc:Fallback>
          <p:sp>
            <p:nvSpPr>
              <p:cNvPr id="3" name="Content Placeholder 2">
                <a:extLst>
                  <a:ext uri="{FF2B5EF4-FFF2-40B4-BE49-F238E27FC236}">
                    <a16:creationId xmlns:a16="http://schemas.microsoft.com/office/drawing/2014/main" id="{39721A73-B3BB-4449-AA29-D0AD139AB0E7}"/>
                  </a:ext>
                </a:extLst>
              </p:cNvPr>
              <p:cNvSpPr>
                <a:spLocks noGrp="1" noRot="1" noChangeAspect="1" noMove="1" noResize="1" noEditPoints="1" noAdjustHandles="1" noChangeArrowheads="1" noChangeShapeType="1" noTextEdit="1"/>
              </p:cNvSpPr>
              <p:nvPr>
                <p:ph idx="1"/>
              </p:nvPr>
            </p:nvSpPr>
            <p:spPr>
              <a:blipFill>
                <a:blip r:embed="rId2"/>
                <a:stretch>
                  <a:fillRect l="-347" t="-1238" b="-297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43C9BC18-3A07-A940-A79B-88B75C3FF2D4}"/>
              </a:ext>
            </a:extLst>
          </p:cNvPr>
          <p:cNvSpPr>
            <a:spLocks noGrp="1"/>
          </p:cNvSpPr>
          <p:nvPr>
            <p:ph type="sldNum" sz="quarter" idx="12"/>
          </p:nvPr>
        </p:nvSpPr>
        <p:spPr/>
        <p:txBody>
          <a:bodyPr/>
          <a:lstStyle/>
          <a:p>
            <a:fld id="{4FAB73BC-B049-4115-A692-8D63A059BFB8}" type="slidenum">
              <a:rPr lang="en-US" smtClean="0"/>
              <a:pPr/>
              <a:t>14</a:t>
            </a:fld>
            <a:endParaRPr lang="en-US" dirty="0"/>
          </a:p>
        </p:txBody>
      </p:sp>
    </p:spTree>
    <p:extLst>
      <p:ext uri="{BB962C8B-B14F-4D97-AF65-F5344CB8AC3E}">
        <p14:creationId xmlns:p14="http://schemas.microsoft.com/office/powerpoint/2010/main" val="1531801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8766C-D3B5-9A4B-A26B-C3F6159D5F03}"/>
              </a:ext>
            </a:extLst>
          </p:cNvPr>
          <p:cNvSpPr>
            <a:spLocks noGrp="1"/>
          </p:cNvSpPr>
          <p:nvPr>
            <p:ph type="title"/>
          </p:nvPr>
        </p:nvSpPr>
        <p:spPr/>
        <p:txBody>
          <a:bodyPr/>
          <a:lstStyle/>
          <a:p>
            <a:r>
              <a:rPr lang="en-US" dirty="0"/>
              <a:t>Code Details &amp; Development</a:t>
            </a:r>
          </a:p>
        </p:txBody>
      </p:sp>
      <p:sp>
        <p:nvSpPr>
          <p:cNvPr id="3" name="Text Placeholder 2">
            <a:extLst>
              <a:ext uri="{FF2B5EF4-FFF2-40B4-BE49-F238E27FC236}">
                <a16:creationId xmlns:a16="http://schemas.microsoft.com/office/drawing/2014/main" id="{F155EC6B-5612-6E49-B938-E647E96C150C}"/>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B267A43-2F15-0C44-AC7B-4C396E7F8CC6}"/>
              </a:ext>
            </a:extLst>
          </p:cNvPr>
          <p:cNvSpPr>
            <a:spLocks noGrp="1"/>
          </p:cNvSpPr>
          <p:nvPr>
            <p:ph type="sldNum" sz="quarter" idx="12"/>
          </p:nvPr>
        </p:nvSpPr>
        <p:spPr/>
        <p:txBody>
          <a:bodyPr/>
          <a:lstStyle/>
          <a:p>
            <a:fld id="{4FAB73BC-B049-4115-A692-8D63A059BFB8}" type="slidenum">
              <a:rPr lang="en-US" smtClean="0"/>
              <a:pPr/>
              <a:t>15</a:t>
            </a:fld>
            <a:endParaRPr lang="en-US" dirty="0"/>
          </a:p>
        </p:txBody>
      </p:sp>
    </p:spTree>
    <p:extLst>
      <p:ext uri="{BB962C8B-B14F-4D97-AF65-F5344CB8AC3E}">
        <p14:creationId xmlns:p14="http://schemas.microsoft.com/office/powerpoint/2010/main" val="34091932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1981B-3324-014B-934E-D98B01744897}"/>
              </a:ext>
            </a:extLst>
          </p:cNvPr>
          <p:cNvSpPr>
            <a:spLocks noGrp="1"/>
          </p:cNvSpPr>
          <p:nvPr>
            <p:ph type="title"/>
          </p:nvPr>
        </p:nvSpPr>
        <p:spPr/>
        <p:txBody>
          <a:bodyPr/>
          <a:lstStyle/>
          <a:p>
            <a:r>
              <a:rPr lang="en-US" dirty="0"/>
              <a:t>The Brown Corpus</a:t>
            </a:r>
          </a:p>
        </p:txBody>
      </p:sp>
      <p:sp>
        <p:nvSpPr>
          <p:cNvPr id="3" name="Content Placeholder 2">
            <a:extLst>
              <a:ext uri="{FF2B5EF4-FFF2-40B4-BE49-F238E27FC236}">
                <a16:creationId xmlns:a16="http://schemas.microsoft.com/office/drawing/2014/main" id="{CA3186F5-3AFD-CF45-8DD9-626AFF3503C3}"/>
              </a:ext>
            </a:extLst>
          </p:cNvPr>
          <p:cNvSpPr>
            <a:spLocks noGrp="1"/>
          </p:cNvSpPr>
          <p:nvPr>
            <p:ph idx="1"/>
          </p:nvPr>
        </p:nvSpPr>
        <p:spPr/>
        <p:txBody>
          <a:bodyPr/>
          <a:lstStyle/>
          <a:p>
            <a:r>
              <a:rPr lang="en" dirty="0"/>
              <a:t>The Brown University Standard Corpus of Present-Day American English (or just Brown Corpus) was compiled in the 1960s by Henry Kučera and W. Nelson Francis at Brown University, Providence, Rhode Island as a general corpus (text collection) in the field of corpus linguistics. </a:t>
            </a:r>
          </a:p>
          <a:p>
            <a:r>
              <a:rPr lang="en" dirty="0"/>
              <a:t>It contains 500 samples of English-language text, totaling roughly one million words, compiled from works published in the United States in 1961.</a:t>
            </a:r>
          </a:p>
          <a:p>
            <a:r>
              <a:rPr lang="en" dirty="0"/>
              <a:t>Covers 15 </a:t>
            </a:r>
            <a:r>
              <a:rPr lang="es-ES" dirty="0"/>
              <a:t>generes</a:t>
            </a:r>
            <a:r>
              <a:rPr lang="en" dirty="0"/>
              <a:t> ranging from adventure, editorial, government, hobbies, lore, religion, news, science fiction, romance, etc.</a:t>
            </a:r>
          </a:p>
          <a:p>
            <a:r>
              <a:rPr lang="en" dirty="0"/>
              <a:t>The Brown Corpus was imported from the NLTK library. </a:t>
            </a:r>
            <a:endParaRPr lang="en-US" dirty="0"/>
          </a:p>
        </p:txBody>
      </p:sp>
      <p:sp>
        <p:nvSpPr>
          <p:cNvPr id="4" name="Slide Number Placeholder 3">
            <a:extLst>
              <a:ext uri="{FF2B5EF4-FFF2-40B4-BE49-F238E27FC236}">
                <a16:creationId xmlns:a16="http://schemas.microsoft.com/office/drawing/2014/main" id="{A16C602B-3BAB-6A42-A53A-BEA44232FB24}"/>
              </a:ext>
            </a:extLst>
          </p:cNvPr>
          <p:cNvSpPr>
            <a:spLocks noGrp="1"/>
          </p:cNvSpPr>
          <p:nvPr>
            <p:ph type="sldNum" sz="quarter" idx="12"/>
          </p:nvPr>
        </p:nvSpPr>
        <p:spPr/>
        <p:txBody>
          <a:bodyPr/>
          <a:lstStyle/>
          <a:p>
            <a:fld id="{4FAB73BC-B049-4115-A692-8D63A059BFB8}" type="slidenum">
              <a:rPr lang="en-US" smtClean="0"/>
              <a:pPr/>
              <a:t>16</a:t>
            </a:fld>
            <a:endParaRPr lang="en-US" dirty="0"/>
          </a:p>
        </p:txBody>
      </p:sp>
    </p:spTree>
    <p:extLst>
      <p:ext uri="{BB962C8B-B14F-4D97-AF65-F5344CB8AC3E}">
        <p14:creationId xmlns:p14="http://schemas.microsoft.com/office/powerpoint/2010/main" val="35058291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1A566-619C-4648-9B1E-8AED93762AA3}"/>
              </a:ext>
            </a:extLst>
          </p:cNvPr>
          <p:cNvSpPr>
            <a:spLocks noGrp="1"/>
          </p:cNvSpPr>
          <p:nvPr>
            <p:ph type="title"/>
          </p:nvPr>
        </p:nvSpPr>
        <p:spPr/>
        <p:txBody>
          <a:bodyPr/>
          <a:lstStyle/>
          <a:p>
            <a:r>
              <a:rPr lang="en-US" dirty="0"/>
              <a:t>Mapping each word to its index number </a:t>
            </a:r>
          </a:p>
        </p:txBody>
      </p:sp>
      <p:sp>
        <p:nvSpPr>
          <p:cNvPr id="3" name="Content Placeholder 2">
            <a:extLst>
              <a:ext uri="{FF2B5EF4-FFF2-40B4-BE49-F238E27FC236}">
                <a16:creationId xmlns:a16="http://schemas.microsoft.com/office/drawing/2014/main" id="{C9ACA0B7-EB8E-FF4F-9C7D-002C0E355600}"/>
              </a:ext>
            </a:extLst>
          </p:cNvPr>
          <p:cNvSpPr>
            <a:spLocks noGrp="1"/>
          </p:cNvSpPr>
          <p:nvPr>
            <p:ph idx="1"/>
          </p:nvPr>
        </p:nvSpPr>
        <p:spPr/>
        <p:txBody>
          <a:bodyPr>
            <a:normAutofit fontScale="92500" lnSpcReduction="20000"/>
          </a:bodyPr>
          <a:lstStyle/>
          <a:p>
            <a:r>
              <a:rPr lang="en-US" dirty="0"/>
              <a:t>Sentences are made up of sequences of words. The Brown corpus has stored each sentences as a list of words. </a:t>
            </a:r>
          </a:p>
          <a:p>
            <a:r>
              <a:rPr lang="en-US" dirty="0"/>
              <a:t>We will create a vector of all words in the corpus and then one-hot code each word occurrence on the word vector. </a:t>
            </a:r>
          </a:p>
          <a:p>
            <a:pPr lvl="1"/>
            <a:r>
              <a:rPr lang="en-US" dirty="0"/>
              <a:t>Hence, every word will have a unique place (or index) in the word-vector. </a:t>
            </a:r>
          </a:p>
          <a:p>
            <a:r>
              <a:rPr lang="en-US" dirty="0"/>
              <a:t>With this, we can use the index number of a word in the word vector to make up the sentence. </a:t>
            </a:r>
          </a:p>
          <a:p>
            <a:pPr lvl="1"/>
            <a:r>
              <a:rPr lang="en-US" dirty="0"/>
              <a:t>In essence, we convert sentences of words to sentences of index-numbers from the word-vector. </a:t>
            </a:r>
          </a:p>
          <a:p>
            <a:r>
              <a:rPr lang="en-US" dirty="0"/>
              <a:t>The word vector is of length 49,817. I.e. there are about 50,000 unique words in the Brown Corpus. </a:t>
            </a:r>
          </a:p>
          <a:p>
            <a:r>
              <a:rPr lang="en-US" dirty="0"/>
              <a:t>Clearly, there are many words, few of which may not be very frequent and this may increase wait times. </a:t>
            </a:r>
          </a:p>
          <a:p>
            <a:pPr lvl="1"/>
            <a:r>
              <a:rPr lang="en-US" dirty="0"/>
              <a:t>We eliminate infrequent words by keeping say, top 10,000 words only. </a:t>
            </a:r>
          </a:p>
          <a:p>
            <a:pPr lvl="1"/>
            <a:r>
              <a:rPr lang="en-US" dirty="0"/>
              <a:t>This is achieved by a sort in descending order. </a:t>
            </a:r>
          </a:p>
          <a:p>
            <a:pPr lvl="1"/>
            <a:r>
              <a:rPr lang="en-US" dirty="0"/>
              <a:t>Further, a new index of thisq0,000 word vector will be needed and sentences from the old index will need to be updated based on this new index. </a:t>
            </a:r>
          </a:p>
          <a:p>
            <a:pPr lvl="1"/>
            <a:r>
              <a:rPr lang="en-US" dirty="0"/>
              <a:t>Words not included in the 2000 word vector index will be labelled as UNKNOWN. </a:t>
            </a:r>
          </a:p>
        </p:txBody>
      </p:sp>
      <p:sp>
        <p:nvSpPr>
          <p:cNvPr id="4" name="Slide Number Placeholder 3">
            <a:extLst>
              <a:ext uri="{FF2B5EF4-FFF2-40B4-BE49-F238E27FC236}">
                <a16:creationId xmlns:a16="http://schemas.microsoft.com/office/drawing/2014/main" id="{C2707778-27D7-2547-BE35-B9BFB05F2EBA}"/>
              </a:ext>
            </a:extLst>
          </p:cNvPr>
          <p:cNvSpPr>
            <a:spLocks noGrp="1"/>
          </p:cNvSpPr>
          <p:nvPr>
            <p:ph type="sldNum" sz="quarter" idx="12"/>
          </p:nvPr>
        </p:nvSpPr>
        <p:spPr/>
        <p:txBody>
          <a:bodyPr/>
          <a:lstStyle/>
          <a:p>
            <a:fld id="{4FAB73BC-B049-4115-A692-8D63A059BFB8}" type="slidenum">
              <a:rPr lang="en-US" smtClean="0"/>
              <a:pPr/>
              <a:t>17</a:t>
            </a:fld>
            <a:endParaRPr lang="en-US" dirty="0"/>
          </a:p>
        </p:txBody>
      </p:sp>
    </p:spTree>
    <p:extLst>
      <p:ext uri="{BB962C8B-B14F-4D97-AF65-F5344CB8AC3E}">
        <p14:creationId xmlns:p14="http://schemas.microsoft.com/office/powerpoint/2010/main" val="24432684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33B69-9719-F643-AECE-721CE6FE7DDE}"/>
              </a:ext>
            </a:extLst>
          </p:cNvPr>
          <p:cNvSpPr>
            <a:spLocks noGrp="1"/>
          </p:cNvSpPr>
          <p:nvPr>
            <p:ph type="title"/>
          </p:nvPr>
        </p:nvSpPr>
        <p:spPr/>
        <p:txBody>
          <a:bodyPr/>
          <a:lstStyle/>
          <a:p>
            <a:r>
              <a:rPr lang="en-US" dirty="0"/>
              <a:t>Getting Bigram Probabilities</a:t>
            </a:r>
          </a:p>
        </p:txBody>
      </p:sp>
      <p:sp>
        <p:nvSpPr>
          <p:cNvPr id="3" name="Content Placeholder 2">
            <a:extLst>
              <a:ext uri="{FF2B5EF4-FFF2-40B4-BE49-F238E27FC236}">
                <a16:creationId xmlns:a16="http://schemas.microsoft.com/office/drawing/2014/main" id="{76A17288-2566-1848-8FE4-868FACB56B7B}"/>
              </a:ext>
            </a:extLst>
          </p:cNvPr>
          <p:cNvSpPr>
            <a:spLocks noGrp="1"/>
          </p:cNvSpPr>
          <p:nvPr>
            <p:ph idx="1"/>
          </p:nvPr>
        </p:nvSpPr>
        <p:spPr/>
        <p:txBody>
          <a:bodyPr/>
          <a:lstStyle/>
          <a:p>
            <a:r>
              <a:rPr lang="en-US" dirty="0"/>
              <a:t>This is a simple counting exercise. </a:t>
            </a:r>
          </a:p>
          <a:p>
            <a:r>
              <a:rPr lang="en-US" dirty="0"/>
              <a:t>Aim is to get the probability matrix of a word being followed another given word in our corpus for all word-word combinations possible in the corpus. </a:t>
            </a:r>
          </a:p>
          <a:p>
            <a:r>
              <a:rPr lang="en-US" dirty="0"/>
              <a:t>We add our smoothing parameter (1 in our case). This allows for no word(t-1) and word(t)  have t0 probability of occurrence. </a:t>
            </a:r>
          </a:p>
          <a:p>
            <a:r>
              <a:rPr lang="en-US" dirty="0"/>
              <a:t>After the count is complete for all the sentences, we normalize the count along the row to get probabilities of a word being followed by another word in the word vector. </a:t>
            </a:r>
          </a:p>
          <a:p>
            <a:endParaRPr lang="en-US" dirty="0"/>
          </a:p>
        </p:txBody>
      </p:sp>
      <p:sp>
        <p:nvSpPr>
          <p:cNvPr id="4" name="Slide Number Placeholder 3">
            <a:extLst>
              <a:ext uri="{FF2B5EF4-FFF2-40B4-BE49-F238E27FC236}">
                <a16:creationId xmlns:a16="http://schemas.microsoft.com/office/drawing/2014/main" id="{1A0BBB18-81F0-664A-A798-9D1D46C5C398}"/>
              </a:ext>
            </a:extLst>
          </p:cNvPr>
          <p:cNvSpPr>
            <a:spLocks noGrp="1"/>
          </p:cNvSpPr>
          <p:nvPr>
            <p:ph type="sldNum" sz="quarter" idx="12"/>
          </p:nvPr>
        </p:nvSpPr>
        <p:spPr/>
        <p:txBody>
          <a:bodyPr/>
          <a:lstStyle/>
          <a:p>
            <a:fld id="{4FAB73BC-B049-4115-A692-8D63A059BFB8}" type="slidenum">
              <a:rPr lang="en-US" smtClean="0"/>
              <a:pPr/>
              <a:t>18</a:t>
            </a:fld>
            <a:endParaRPr lang="en-US" dirty="0"/>
          </a:p>
        </p:txBody>
      </p:sp>
    </p:spTree>
    <p:extLst>
      <p:ext uri="{BB962C8B-B14F-4D97-AF65-F5344CB8AC3E}">
        <p14:creationId xmlns:p14="http://schemas.microsoft.com/office/powerpoint/2010/main" val="16659453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1B2E1-5415-1E44-BE78-A341CE68D902}"/>
              </a:ext>
            </a:extLst>
          </p:cNvPr>
          <p:cNvSpPr>
            <a:spLocks noGrp="1"/>
          </p:cNvSpPr>
          <p:nvPr>
            <p:ph type="title"/>
          </p:nvPr>
        </p:nvSpPr>
        <p:spPr/>
        <p:txBody>
          <a:bodyPr/>
          <a:lstStyle/>
          <a:p>
            <a:r>
              <a:rPr lang="en-US" dirty="0"/>
              <a:t>Scoring a user defined sentence</a:t>
            </a:r>
          </a:p>
        </p:txBody>
      </p:sp>
      <p:sp>
        <p:nvSpPr>
          <p:cNvPr id="3" name="Content Placeholder 2">
            <a:extLst>
              <a:ext uri="{FF2B5EF4-FFF2-40B4-BE49-F238E27FC236}">
                <a16:creationId xmlns:a16="http://schemas.microsoft.com/office/drawing/2014/main" id="{749A4E01-953C-D24D-9528-8D7120D1A3E5}"/>
              </a:ext>
            </a:extLst>
          </p:cNvPr>
          <p:cNvSpPr>
            <a:spLocks noGrp="1"/>
          </p:cNvSpPr>
          <p:nvPr>
            <p:ph idx="1"/>
          </p:nvPr>
        </p:nvSpPr>
        <p:spPr/>
        <p:txBody>
          <a:bodyPr>
            <a:normAutofit fontScale="92500"/>
          </a:bodyPr>
          <a:lstStyle/>
          <a:p>
            <a:endParaRPr lang="en-US" dirty="0"/>
          </a:p>
          <a:p>
            <a:r>
              <a:rPr lang="en-US" dirty="0"/>
              <a:t>Now, we create a function to score how real or un-real a sentence is. </a:t>
            </a:r>
          </a:p>
          <a:p>
            <a:pPr lvl="1"/>
            <a:r>
              <a:rPr lang="en-US" dirty="0"/>
              <a:t>In essence, we are looking to see how well a user given  sentence is framed given similarity to sentences from our corpus. </a:t>
            </a:r>
          </a:p>
          <a:p>
            <a:r>
              <a:rPr lang="en-US" dirty="0"/>
              <a:t>Given a sentence, we see the sequence of words and pick up the probabilities associated with the sequence of words in that sentence. </a:t>
            </a:r>
          </a:p>
          <a:p>
            <a:r>
              <a:rPr lang="en-US" dirty="0"/>
              <a:t>We loop through each word in the sentence and calculated the log probabilities of the current bigram and add it to score.  The final score, we divide by the length of the sentence to normalize the score. </a:t>
            </a:r>
          </a:p>
          <a:p>
            <a:r>
              <a:rPr lang="en-US" dirty="0"/>
              <a:t>We take the log probabilities so as to compare the likelihood of real or fake sentences. </a:t>
            </a:r>
          </a:p>
          <a:p>
            <a:r>
              <a:rPr lang="en-US" dirty="0"/>
              <a:t>Due to limitation in the limited number of words we are using, it is possible that many of the sentences we use to test our model may have not been seen by the model. Hence, these words will not have any associated probabilities with it. In this case, the model will output "</a:t>
            </a:r>
            <a:r>
              <a:rPr lang="en" dirty="0"/>
              <a:t>Sorry, you entered words that are not in the vocabulary”.</a:t>
            </a:r>
          </a:p>
          <a:p>
            <a:endParaRPr lang="en" dirty="0"/>
          </a:p>
          <a:p>
            <a:endParaRPr lang="en-US" dirty="0"/>
          </a:p>
        </p:txBody>
      </p:sp>
      <p:sp>
        <p:nvSpPr>
          <p:cNvPr id="4" name="Slide Number Placeholder 3">
            <a:extLst>
              <a:ext uri="{FF2B5EF4-FFF2-40B4-BE49-F238E27FC236}">
                <a16:creationId xmlns:a16="http://schemas.microsoft.com/office/drawing/2014/main" id="{DC37C1A2-F296-2840-8855-B5AE1D79D625}"/>
              </a:ext>
            </a:extLst>
          </p:cNvPr>
          <p:cNvSpPr>
            <a:spLocks noGrp="1"/>
          </p:cNvSpPr>
          <p:nvPr>
            <p:ph type="sldNum" sz="quarter" idx="12"/>
          </p:nvPr>
        </p:nvSpPr>
        <p:spPr/>
        <p:txBody>
          <a:bodyPr/>
          <a:lstStyle/>
          <a:p>
            <a:fld id="{4FAB73BC-B049-4115-A692-8D63A059BFB8}" type="slidenum">
              <a:rPr lang="en-US" smtClean="0"/>
              <a:pPr/>
              <a:t>19</a:t>
            </a:fld>
            <a:endParaRPr lang="en-US" dirty="0"/>
          </a:p>
        </p:txBody>
      </p:sp>
    </p:spTree>
    <p:extLst>
      <p:ext uri="{BB962C8B-B14F-4D97-AF65-F5344CB8AC3E}">
        <p14:creationId xmlns:p14="http://schemas.microsoft.com/office/powerpoint/2010/main" val="1673066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660C5-7953-9840-8BD5-2004634AF934}"/>
              </a:ext>
            </a:extLst>
          </p:cNvPr>
          <p:cNvSpPr>
            <a:spLocks noGrp="1"/>
          </p:cNvSpPr>
          <p:nvPr>
            <p:ph type="title"/>
          </p:nvPr>
        </p:nvSpPr>
        <p:spPr/>
        <p:txBody>
          <a:bodyPr/>
          <a:lstStyle/>
          <a:p>
            <a:r>
              <a:rPr lang="en-US" dirty="0"/>
              <a:t>Order of Content</a:t>
            </a:r>
          </a:p>
        </p:txBody>
      </p:sp>
      <p:sp>
        <p:nvSpPr>
          <p:cNvPr id="3" name="Content Placeholder 2">
            <a:extLst>
              <a:ext uri="{FF2B5EF4-FFF2-40B4-BE49-F238E27FC236}">
                <a16:creationId xmlns:a16="http://schemas.microsoft.com/office/drawing/2014/main" id="{C09A2DBC-ACD2-8443-A72A-FD586C5D4352}"/>
              </a:ext>
            </a:extLst>
          </p:cNvPr>
          <p:cNvSpPr>
            <a:spLocks noGrp="1"/>
          </p:cNvSpPr>
          <p:nvPr>
            <p:ph idx="1"/>
          </p:nvPr>
        </p:nvSpPr>
        <p:spPr/>
        <p:txBody>
          <a:bodyPr/>
          <a:lstStyle/>
          <a:p>
            <a:r>
              <a:rPr lang="en-US" dirty="0"/>
              <a:t>Project Motivation &amp; Project Definition </a:t>
            </a:r>
          </a:p>
          <a:p>
            <a:r>
              <a:rPr lang="en-US" dirty="0"/>
              <a:t>Viterbi Dynamic Program Algorithm &amp; Bigram Language Models</a:t>
            </a:r>
          </a:p>
          <a:p>
            <a:r>
              <a:rPr lang="en-US" dirty="0"/>
              <a:t>Code details &amp; development</a:t>
            </a:r>
          </a:p>
          <a:p>
            <a:r>
              <a:rPr lang="en-US" dirty="0"/>
              <a:t>User manual to use and run the code</a:t>
            </a:r>
          </a:p>
          <a:p>
            <a:r>
              <a:rPr lang="en-US" dirty="0"/>
              <a:t>References</a:t>
            </a:r>
          </a:p>
          <a:p>
            <a:endParaRPr lang="en-US" dirty="0"/>
          </a:p>
        </p:txBody>
      </p:sp>
      <p:sp>
        <p:nvSpPr>
          <p:cNvPr id="4" name="Slide Number Placeholder 3">
            <a:extLst>
              <a:ext uri="{FF2B5EF4-FFF2-40B4-BE49-F238E27FC236}">
                <a16:creationId xmlns:a16="http://schemas.microsoft.com/office/drawing/2014/main" id="{42BA734F-A082-5B40-9C9F-D98C3819077C}"/>
              </a:ext>
            </a:extLst>
          </p:cNvPr>
          <p:cNvSpPr>
            <a:spLocks noGrp="1"/>
          </p:cNvSpPr>
          <p:nvPr>
            <p:ph type="sldNum" sz="quarter" idx="12"/>
          </p:nvPr>
        </p:nvSpPr>
        <p:spPr/>
        <p:txBody>
          <a:bodyPr/>
          <a:lstStyle/>
          <a:p>
            <a:fld id="{4FAB73BC-B049-4115-A692-8D63A059BFB8}" type="slidenum">
              <a:rPr lang="en-US" smtClean="0"/>
              <a:pPr/>
              <a:t>2</a:t>
            </a:fld>
            <a:endParaRPr lang="en-US" dirty="0"/>
          </a:p>
        </p:txBody>
      </p:sp>
    </p:spTree>
    <p:extLst>
      <p:ext uri="{BB962C8B-B14F-4D97-AF65-F5344CB8AC3E}">
        <p14:creationId xmlns:p14="http://schemas.microsoft.com/office/powerpoint/2010/main" val="17620261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1D4C3-8E2E-7342-B145-941C62EB985D}"/>
              </a:ext>
            </a:extLst>
          </p:cNvPr>
          <p:cNvSpPr>
            <a:spLocks noGrp="1"/>
          </p:cNvSpPr>
          <p:nvPr>
            <p:ph type="title"/>
          </p:nvPr>
        </p:nvSpPr>
        <p:spPr/>
        <p:txBody>
          <a:bodyPr/>
          <a:lstStyle/>
          <a:p>
            <a:r>
              <a:rPr lang="en-US" dirty="0"/>
              <a:t>Results </a:t>
            </a:r>
          </a:p>
        </p:txBody>
      </p:sp>
      <p:sp>
        <p:nvSpPr>
          <p:cNvPr id="3" name="Content Placeholder 2">
            <a:extLst>
              <a:ext uri="{FF2B5EF4-FFF2-40B4-BE49-F238E27FC236}">
                <a16:creationId xmlns:a16="http://schemas.microsoft.com/office/drawing/2014/main" id="{67D6CA9B-EE9B-5C46-BDE3-0899B2727CAB}"/>
              </a:ext>
            </a:extLst>
          </p:cNvPr>
          <p:cNvSpPr>
            <a:spLocks noGrp="1"/>
          </p:cNvSpPr>
          <p:nvPr>
            <p:ph idx="1"/>
          </p:nvPr>
        </p:nvSpPr>
        <p:spPr/>
        <p:txBody>
          <a:bodyPr/>
          <a:lstStyle/>
          <a:p>
            <a:r>
              <a:rPr lang="en-US" dirty="0"/>
              <a:t>The model works well for sentences that are meaningful. I.e. Resultant score is more positive than for fake sentences.</a:t>
            </a:r>
          </a:p>
          <a:p>
            <a:r>
              <a:rPr lang="en-US" dirty="0"/>
              <a:t>Translating the score into if a sentence is real or not will require to run a classification model on another corpus of text. </a:t>
            </a:r>
          </a:p>
          <a:p>
            <a:r>
              <a:rPr lang="en-US" dirty="0"/>
              <a:t>However, based on few runs, typically on average, real sentences have scores of around -5 to -7 while fake sentences have scores from -8.5 to -10. Hence, I set any score above -8.5 as being real. </a:t>
            </a:r>
          </a:p>
          <a:p>
            <a:r>
              <a:rPr lang="en-US" dirty="0"/>
              <a:t>The next slide as some examples of the output on some sentences that I fed into the program. </a:t>
            </a:r>
          </a:p>
        </p:txBody>
      </p:sp>
      <p:sp>
        <p:nvSpPr>
          <p:cNvPr id="4" name="Slide Number Placeholder 3">
            <a:extLst>
              <a:ext uri="{FF2B5EF4-FFF2-40B4-BE49-F238E27FC236}">
                <a16:creationId xmlns:a16="http://schemas.microsoft.com/office/drawing/2014/main" id="{09ACBBF3-9E6F-5F42-ACD2-90CE960836D9}"/>
              </a:ext>
            </a:extLst>
          </p:cNvPr>
          <p:cNvSpPr>
            <a:spLocks noGrp="1"/>
          </p:cNvSpPr>
          <p:nvPr>
            <p:ph type="sldNum" sz="quarter" idx="12"/>
          </p:nvPr>
        </p:nvSpPr>
        <p:spPr/>
        <p:txBody>
          <a:bodyPr/>
          <a:lstStyle/>
          <a:p>
            <a:fld id="{4FAB73BC-B049-4115-A692-8D63A059BFB8}" type="slidenum">
              <a:rPr lang="en-US" smtClean="0"/>
              <a:pPr/>
              <a:t>20</a:t>
            </a:fld>
            <a:endParaRPr lang="en-US" dirty="0"/>
          </a:p>
        </p:txBody>
      </p:sp>
    </p:spTree>
    <p:extLst>
      <p:ext uri="{BB962C8B-B14F-4D97-AF65-F5344CB8AC3E}">
        <p14:creationId xmlns:p14="http://schemas.microsoft.com/office/powerpoint/2010/main" val="33377597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descr="A picture containing screenshot&#10;&#10;Description automatically generated">
            <a:extLst>
              <a:ext uri="{FF2B5EF4-FFF2-40B4-BE49-F238E27FC236}">
                <a16:creationId xmlns:a16="http://schemas.microsoft.com/office/drawing/2014/main" id="{C39B594A-2056-0149-ADCB-CA24A6A9BFBD}"/>
              </a:ext>
            </a:extLst>
          </p:cNvPr>
          <p:cNvPicPr>
            <a:picLocks noChangeAspect="1"/>
          </p:cNvPicPr>
          <p:nvPr/>
        </p:nvPicPr>
        <p:blipFill>
          <a:blip r:embed="rId2"/>
          <a:stretch>
            <a:fillRect/>
          </a:stretch>
        </p:blipFill>
        <p:spPr>
          <a:xfrm>
            <a:off x="165462" y="2471920"/>
            <a:ext cx="5651500" cy="889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5" name="Picture 24" descr="A screenshot of a cell phone&#10;&#10;Description automatically generated">
            <a:extLst>
              <a:ext uri="{FF2B5EF4-FFF2-40B4-BE49-F238E27FC236}">
                <a16:creationId xmlns:a16="http://schemas.microsoft.com/office/drawing/2014/main" id="{9FE2BD5B-3D58-B849-8CD7-6E757644700E}"/>
              </a:ext>
            </a:extLst>
          </p:cNvPr>
          <p:cNvPicPr>
            <a:picLocks noChangeAspect="1"/>
          </p:cNvPicPr>
          <p:nvPr/>
        </p:nvPicPr>
        <p:blipFill>
          <a:blip r:embed="rId3"/>
          <a:stretch>
            <a:fillRect/>
          </a:stretch>
        </p:blipFill>
        <p:spPr>
          <a:xfrm>
            <a:off x="165461" y="1333095"/>
            <a:ext cx="2337895" cy="95641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7" name="Picture 26" descr="A screenshot of a cell phone&#10;&#10;Description automatically generated">
            <a:extLst>
              <a:ext uri="{FF2B5EF4-FFF2-40B4-BE49-F238E27FC236}">
                <a16:creationId xmlns:a16="http://schemas.microsoft.com/office/drawing/2014/main" id="{3BE51315-495B-004E-9CAE-592C92C455E1}"/>
              </a:ext>
            </a:extLst>
          </p:cNvPr>
          <p:cNvPicPr>
            <a:picLocks noChangeAspect="1"/>
          </p:cNvPicPr>
          <p:nvPr/>
        </p:nvPicPr>
        <p:blipFill>
          <a:blip r:embed="rId4"/>
          <a:stretch>
            <a:fillRect/>
          </a:stretch>
        </p:blipFill>
        <p:spPr>
          <a:xfrm>
            <a:off x="167650" y="3598640"/>
            <a:ext cx="4953000" cy="889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1" name="Picture 30">
            <a:extLst>
              <a:ext uri="{FF2B5EF4-FFF2-40B4-BE49-F238E27FC236}">
                <a16:creationId xmlns:a16="http://schemas.microsoft.com/office/drawing/2014/main" id="{98837C80-249E-E748-A408-9DBA7E3F1B9D}"/>
              </a:ext>
            </a:extLst>
          </p:cNvPr>
          <p:cNvPicPr>
            <a:picLocks noChangeAspect="1"/>
          </p:cNvPicPr>
          <p:nvPr/>
        </p:nvPicPr>
        <p:blipFill>
          <a:blip r:embed="rId5"/>
          <a:stretch>
            <a:fillRect/>
          </a:stretch>
        </p:blipFill>
        <p:spPr>
          <a:xfrm>
            <a:off x="165461" y="4714529"/>
            <a:ext cx="6007100" cy="914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5" name="Picture 34">
            <a:extLst>
              <a:ext uri="{FF2B5EF4-FFF2-40B4-BE49-F238E27FC236}">
                <a16:creationId xmlns:a16="http://schemas.microsoft.com/office/drawing/2014/main" id="{25BCD3C3-601F-874B-B553-819A5D140F66}"/>
              </a:ext>
            </a:extLst>
          </p:cNvPr>
          <p:cNvPicPr>
            <a:picLocks noChangeAspect="1"/>
          </p:cNvPicPr>
          <p:nvPr/>
        </p:nvPicPr>
        <p:blipFill>
          <a:blip r:embed="rId6"/>
          <a:stretch>
            <a:fillRect/>
          </a:stretch>
        </p:blipFill>
        <p:spPr>
          <a:xfrm>
            <a:off x="5816962" y="159817"/>
            <a:ext cx="6011333" cy="889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7" name="Picture 36" descr="A screenshot of a cell phone&#10;&#10;Description automatically generated">
            <a:extLst>
              <a:ext uri="{FF2B5EF4-FFF2-40B4-BE49-F238E27FC236}">
                <a16:creationId xmlns:a16="http://schemas.microsoft.com/office/drawing/2014/main" id="{A3F9A3F0-A73F-364C-867A-4998CA8D1555}"/>
              </a:ext>
            </a:extLst>
          </p:cNvPr>
          <p:cNvPicPr>
            <a:picLocks noChangeAspect="1"/>
          </p:cNvPicPr>
          <p:nvPr/>
        </p:nvPicPr>
        <p:blipFill>
          <a:blip r:embed="rId7"/>
          <a:stretch>
            <a:fillRect/>
          </a:stretch>
        </p:blipFill>
        <p:spPr>
          <a:xfrm>
            <a:off x="7809875" y="1233730"/>
            <a:ext cx="3983443" cy="6449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9" name="Picture 38" descr="A screenshot of a cell phone&#10;&#10;Description automatically generated">
            <a:extLst>
              <a:ext uri="{FF2B5EF4-FFF2-40B4-BE49-F238E27FC236}">
                <a16:creationId xmlns:a16="http://schemas.microsoft.com/office/drawing/2014/main" id="{FAE00CC2-A43C-2445-8178-3A15320FA24D}"/>
              </a:ext>
            </a:extLst>
          </p:cNvPr>
          <p:cNvPicPr>
            <a:picLocks noChangeAspect="1"/>
          </p:cNvPicPr>
          <p:nvPr/>
        </p:nvPicPr>
        <p:blipFill>
          <a:blip r:embed="rId8"/>
          <a:stretch>
            <a:fillRect/>
          </a:stretch>
        </p:blipFill>
        <p:spPr>
          <a:xfrm>
            <a:off x="7768128" y="2086409"/>
            <a:ext cx="4025189" cy="8889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1" name="Picture 40">
            <a:extLst>
              <a:ext uri="{FF2B5EF4-FFF2-40B4-BE49-F238E27FC236}">
                <a16:creationId xmlns:a16="http://schemas.microsoft.com/office/drawing/2014/main" id="{1B082753-37B1-E549-9AE4-37346C96B84F}"/>
              </a:ext>
            </a:extLst>
          </p:cNvPr>
          <p:cNvPicPr>
            <a:picLocks noChangeAspect="1"/>
          </p:cNvPicPr>
          <p:nvPr/>
        </p:nvPicPr>
        <p:blipFill>
          <a:blip r:embed="rId9"/>
          <a:stretch>
            <a:fillRect/>
          </a:stretch>
        </p:blipFill>
        <p:spPr>
          <a:xfrm>
            <a:off x="8288122" y="3183149"/>
            <a:ext cx="3505196" cy="8889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3" name="Picture 42" descr="A screenshot of a cell phone&#10;&#10;Description automatically generated">
            <a:extLst>
              <a:ext uri="{FF2B5EF4-FFF2-40B4-BE49-F238E27FC236}">
                <a16:creationId xmlns:a16="http://schemas.microsoft.com/office/drawing/2014/main" id="{87C10E96-7CCC-B349-8510-1116E5F0EE7A}"/>
              </a:ext>
            </a:extLst>
          </p:cNvPr>
          <p:cNvPicPr>
            <a:picLocks noChangeAspect="1"/>
          </p:cNvPicPr>
          <p:nvPr/>
        </p:nvPicPr>
        <p:blipFill>
          <a:blip r:embed="rId10"/>
          <a:stretch>
            <a:fillRect/>
          </a:stretch>
        </p:blipFill>
        <p:spPr>
          <a:xfrm>
            <a:off x="8288121" y="4314132"/>
            <a:ext cx="3505196" cy="93106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5" name="Picture 44" descr="A screenshot of a cell phone&#10;&#10;Description automatically generated">
            <a:extLst>
              <a:ext uri="{FF2B5EF4-FFF2-40B4-BE49-F238E27FC236}">
                <a16:creationId xmlns:a16="http://schemas.microsoft.com/office/drawing/2014/main" id="{147B5E3A-E6AE-204F-A6C7-34DC6A98D634}"/>
              </a:ext>
            </a:extLst>
          </p:cNvPr>
          <p:cNvPicPr>
            <a:picLocks noChangeAspect="1"/>
          </p:cNvPicPr>
          <p:nvPr/>
        </p:nvPicPr>
        <p:blipFill>
          <a:blip r:embed="rId11"/>
          <a:stretch>
            <a:fillRect/>
          </a:stretch>
        </p:blipFill>
        <p:spPr>
          <a:xfrm>
            <a:off x="8657922" y="5477046"/>
            <a:ext cx="3135395" cy="75754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7" name="Picture 46" descr="A screenshot of a cell phone&#10;&#10;Description automatically generated">
            <a:extLst>
              <a:ext uri="{FF2B5EF4-FFF2-40B4-BE49-F238E27FC236}">
                <a16:creationId xmlns:a16="http://schemas.microsoft.com/office/drawing/2014/main" id="{C8687FC6-0181-204B-91D0-041A2FB3A079}"/>
              </a:ext>
            </a:extLst>
          </p:cNvPr>
          <p:cNvPicPr>
            <a:picLocks noChangeAspect="1"/>
          </p:cNvPicPr>
          <p:nvPr/>
        </p:nvPicPr>
        <p:blipFill>
          <a:blip r:embed="rId12"/>
          <a:stretch>
            <a:fillRect/>
          </a:stretch>
        </p:blipFill>
        <p:spPr>
          <a:xfrm>
            <a:off x="165461" y="5855818"/>
            <a:ext cx="4743137" cy="77213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8" name="Title 1">
            <a:extLst>
              <a:ext uri="{FF2B5EF4-FFF2-40B4-BE49-F238E27FC236}">
                <a16:creationId xmlns:a16="http://schemas.microsoft.com/office/drawing/2014/main" id="{DF6AF591-F3EA-B04F-A8F5-7106F26091F4}"/>
              </a:ext>
            </a:extLst>
          </p:cNvPr>
          <p:cNvSpPr txBox="1">
            <a:spLocks/>
          </p:cNvSpPr>
          <p:nvPr/>
        </p:nvSpPr>
        <p:spPr>
          <a:xfrm>
            <a:off x="229025" y="296101"/>
            <a:ext cx="5122464" cy="752716"/>
          </a:xfrm>
          <a:prstGeom prst="rect">
            <a:avLst/>
          </a:prstGeom>
        </p:spPr>
        <p:txBody>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sz="2000" spc="0" dirty="0">
                <a:ln w="0"/>
                <a:solidFill>
                  <a:schemeClr val="accent1"/>
                </a:solidFill>
                <a:effectLst>
                  <a:outerShdw blurRad="38100" dist="25400" dir="5400000" algn="ctr" rotWithShape="0">
                    <a:srgbClr val="6E747A">
                      <a:alpha val="43000"/>
                    </a:srgbClr>
                  </a:outerShdw>
                </a:effectLst>
              </a:rPr>
              <a:t>Example of results – some quotes from Harry Potter and other random text</a:t>
            </a:r>
            <a:r>
              <a:rPr lang="en-US" sz="2000" dirty="0"/>
              <a:t> </a:t>
            </a:r>
          </a:p>
        </p:txBody>
      </p:sp>
      <p:sp>
        <p:nvSpPr>
          <p:cNvPr id="49" name="Slide Number Placeholder 48">
            <a:extLst>
              <a:ext uri="{FF2B5EF4-FFF2-40B4-BE49-F238E27FC236}">
                <a16:creationId xmlns:a16="http://schemas.microsoft.com/office/drawing/2014/main" id="{F8FD4507-DF57-1042-80F6-1622618D43DB}"/>
              </a:ext>
            </a:extLst>
          </p:cNvPr>
          <p:cNvSpPr>
            <a:spLocks noGrp="1"/>
          </p:cNvSpPr>
          <p:nvPr>
            <p:ph type="sldNum" sz="quarter" idx="12"/>
          </p:nvPr>
        </p:nvSpPr>
        <p:spPr/>
        <p:txBody>
          <a:bodyPr/>
          <a:lstStyle/>
          <a:p>
            <a:fld id="{4FAB73BC-B049-4115-A692-8D63A059BFB8}" type="slidenum">
              <a:rPr lang="en-US" smtClean="0"/>
              <a:pPr/>
              <a:t>21</a:t>
            </a:fld>
            <a:endParaRPr lang="en-US" dirty="0"/>
          </a:p>
        </p:txBody>
      </p:sp>
    </p:spTree>
    <p:extLst>
      <p:ext uri="{BB962C8B-B14F-4D97-AF65-F5344CB8AC3E}">
        <p14:creationId xmlns:p14="http://schemas.microsoft.com/office/powerpoint/2010/main" val="38098377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EF861-CE63-7A48-92DA-C4DCE37C989E}"/>
              </a:ext>
            </a:extLst>
          </p:cNvPr>
          <p:cNvSpPr>
            <a:spLocks noGrp="1"/>
          </p:cNvSpPr>
          <p:nvPr>
            <p:ph type="title"/>
          </p:nvPr>
        </p:nvSpPr>
        <p:spPr/>
        <p:txBody>
          <a:bodyPr/>
          <a:lstStyle/>
          <a:p>
            <a:r>
              <a:rPr lang="en-US" dirty="0"/>
              <a:t>User Manual &amp; References </a:t>
            </a:r>
          </a:p>
        </p:txBody>
      </p:sp>
      <p:sp>
        <p:nvSpPr>
          <p:cNvPr id="3" name="Text Placeholder 2">
            <a:extLst>
              <a:ext uri="{FF2B5EF4-FFF2-40B4-BE49-F238E27FC236}">
                <a16:creationId xmlns:a16="http://schemas.microsoft.com/office/drawing/2014/main" id="{8F504090-EA2D-D843-987D-AA05D81EFF6C}"/>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F8BDB4F9-DF4E-0B44-96F3-A13BDF95DD2A}"/>
              </a:ext>
            </a:extLst>
          </p:cNvPr>
          <p:cNvSpPr>
            <a:spLocks noGrp="1"/>
          </p:cNvSpPr>
          <p:nvPr>
            <p:ph type="sldNum" sz="quarter" idx="12"/>
          </p:nvPr>
        </p:nvSpPr>
        <p:spPr/>
        <p:txBody>
          <a:bodyPr/>
          <a:lstStyle/>
          <a:p>
            <a:fld id="{4FAB73BC-B049-4115-A692-8D63A059BFB8}" type="slidenum">
              <a:rPr lang="en-US" smtClean="0"/>
              <a:pPr/>
              <a:t>22</a:t>
            </a:fld>
            <a:endParaRPr lang="en-US" dirty="0"/>
          </a:p>
        </p:txBody>
      </p:sp>
    </p:spTree>
    <p:extLst>
      <p:ext uri="{BB962C8B-B14F-4D97-AF65-F5344CB8AC3E}">
        <p14:creationId xmlns:p14="http://schemas.microsoft.com/office/powerpoint/2010/main" val="13717169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52D34-23A6-7E47-A06F-D1CC22769880}"/>
              </a:ext>
            </a:extLst>
          </p:cNvPr>
          <p:cNvSpPr>
            <a:spLocks noGrp="1"/>
          </p:cNvSpPr>
          <p:nvPr>
            <p:ph type="title"/>
          </p:nvPr>
        </p:nvSpPr>
        <p:spPr/>
        <p:txBody>
          <a:bodyPr/>
          <a:lstStyle/>
          <a:p>
            <a:r>
              <a:rPr lang="en-US" dirty="0"/>
              <a:t>User manual to running the code</a:t>
            </a:r>
            <a:br>
              <a:rPr lang="en-US" dirty="0"/>
            </a:br>
            <a:br>
              <a:rPr lang="en-US" dirty="0"/>
            </a:br>
            <a:r>
              <a:rPr lang="en-US" sz="2000" i="1" dirty="0"/>
              <a:t>(Hopefully you will find the code to be well commented!)</a:t>
            </a:r>
            <a:endParaRPr lang="en-US" i="1" dirty="0"/>
          </a:p>
        </p:txBody>
      </p:sp>
      <p:sp>
        <p:nvSpPr>
          <p:cNvPr id="3" name="Content Placeholder 2">
            <a:extLst>
              <a:ext uri="{FF2B5EF4-FFF2-40B4-BE49-F238E27FC236}">
                <a16:creationId xmlns:a16="http://schemas.microsoft.com/office/drawing/2014/main" id="{364041CE-5D0F-FA48-846D-E6A9B5EC12D8}"/>
              </a:ext>
            </a:extLst>
          </p:cNvPr>
          <p:cNvSpPr>
            <a:spLocks noGrp="1"/>
          </p:cNvSpPr>
          <p:nvPr>
            <p:ph idx="1"/>
          </p:nvPr>
        </p:nvSpPr>
        <p:spPr/>
        <p:txBody>
          <a:bodyPr>
            <a:normAutofit fontScale="77500" lnSpcReduction="20000"/>
          </a:bodyPr>
          <a:lstStyle/>
          <a:p>
            <a:r>
              <a:rPr lang="en-US" dirty="0"/>
              <a:t>The program was coded using Python 3.</a:t>
            </a:r>
          </a:p>
          <a:p>
            <a:r>
              <a:rPr lang="en-US" dirty="0"/>
              <a:t>To run the associated code, the user will need to have Python 3 downloaded. </a:t>
            </a:r>
          </a:p>
          <a:p>
            <a:r>
              <a:rPr lang="en-US" dirty="0"/>
              <a:t>Please note, I minimized the use of exiting pre-built packages and have coded all relevant parts of the algorithm myself. </a:t>
            </a:r>
          </a:p>
          <a:p>
            <a:r>
              <a:rPr lang="en-US" dirty="0"/>
              <a:t>Exceptions to this is using few data manipulation libraries such as NumPy. Also, the Brown corpus is available with a popular NLP package in python known as the NLTK. </a:t>
            </a:r>
          </a:p>
          <a:p>
            <a:r>
              <a:rPr lang="en-US" dirty="0"/>
              <a:t>Hence, when running the code for the first time, it will take a few minutes to download the relevant libraries and corpus. </a:t>
            </a:r>
          </a:p>
          <a:p>
            <a:r>
              <a:rPr lang="en-US" dirty="0"/>
              <a:t>Once the code is run, the user will have see a text input box asking for an input sentence. The user may enter an English sentence. </a:t>
            </a:r>
          </a:p>
          <a:p>
            <a:r>
              <a:rPr lang="en-US" dirty="0"/>
              <a:t>The output will be the overall score of the sentence which is the probability score of how real or unreal a sentence is. </a:t>
            </a:r>
          </a:p>
          <a:p>
            <a:r>
              <a:rPr lang="en-US" dirty="0"/>
              <a:t>If the  user may wish to continue and test more sentences, the user will require to press Y or y to continue an input another sentence and then can repeat the exercise.</a:t>
            </a:r>
          </a:p>
          <a:p>
            <a:r>
              <a:rPr lang="en-US" dirty="0"/>
              <a:t>If the user wishes to end the program, the user can type N or n to exit the program. </a:t>
            </a:r>
          </a:p>
          <a:p>
            <a:r>
              <a:rPr lang="en-US" dirty="0"/>
              <a:t>Also note, it is better to put a full stop (.) after a space when ending the sentence to get better scores. This is due to a limitation in the code and how the model was created. </a:t>
            </a:r>
          </a:p>
          <a:p>
            <a:pPr marL="0" indent="0">
              <a:buNone/>
            </a:pPr>
            <a:endParaRPr lang="en-US" dirty="0"/>
          </a:p>
          <a:p>
            <a:endParaRPr lang="en-US" dirty="0"/>
          </a:p>
        </p:txBody>
      </p:sp>
      <p:sp>
        <p:nvSpPr>
          <p:cNvPr id="4" name="Slide Number Placeholder 3">
            <a:extLst>
              <a:ext uri="{FF2B5EF4-FFF2-40B4-BE49-F238E27FC236}">
                <a16:creationId xmlns:a16="http://schemas.microsoft.com/office/drawing/2014/main" id="{9BA32B24-A6FF-7048-9AB2-86454BE7A5E6}"/>
              </a:ext>
            </a:extLst>
          </p:cNvPr>
          <p:cNvSpPr>
            <a:spLocks noGrp="1"/>
          </p:cNvSpPr>
          <p:nvPr>
            <p:ph type="sldNum" sz="quarter" idx="12"/>
          </p:nvPr>
        </p:nvSpPr>
        <p:spPr/>
        <p:txBody>
          <a:bodyPr/>
          <a:lstStyle/>
          <a:p>
            <a:fld id="{4FAB73BC-B049-4115-A692-8D63A059BFB8}" type="slidenum">
              <a:rPr lang="en-US" smtClean="0"/>
              <a:pPr/>
              <a:t>23</a:t>
            </a:fld>
            <a:endParaRPr lang="en-US" dirty="0"/>
          </a:p>
        </p:txBody>
      </p:sp>
    </p:spTree>
    <p:extLst>
      <p:ext uri="{BB962C8B-B14F-4D97-AF65-F5344CB8AC3E}">
        <p14:creationId xmlns:p14="http://schemas.microsoft.com/office/powerpoint/2010/main" val="30143120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06B07-FDC3-7548-B892-62E792FE3B13}"/>
              </a:ext>
            </a:extLst>
          </p:cNvPr>
          <p:cNvSpPr>
            <a:spLocks noGrp="1"/>
          </p:cNvSpPr>
          <p:nvPr>
            <p:ph type="title"/>
          </p:nvPr>
        </p:nvSpPr>
        <p:spPr/>
        <p:txBody>
          <a:bodyPr/>
          <a:lstStyle/>
          <a:p>
            <a:r>
              <a:rPr lang="en-US" dirty="0"/>
              <a:t>References used to learn about and create the model</a:t>
            </a:r>
          </a:p>
        </p:txBody>
      </p:sp>
      <p:sp>
        <p:nvSpPr>
          <p:cNvPr id="3" name="Content Placeholder 2">
            <a:extLst>
              <a:ext uri="{FF2B5EF4-FFF2-40B4-BE49-F238E27FC236}">
                <a16:creationId xmlns:a16="http://schemas.microsoft.com/office/drawing/2014/main" id="{B5526919-3613-CE4B-A1C4-E3EDB9FB60C5}"/>
              </a:ext>
            </a:extLst>
          </p:cNvPr>
          <p:cNvSpPr>
            <a:spLocks noGrp="1"/>
          </p:cNvSpPr>
          <p:nvPr>
            <p:ph idx="1"/>
          </p:nvPr>
        </p:nvSpPr>
        <p:spPr/>
        <p:txBody>
          <a:bodyPr/>
          <a:lstStyle/>
          <a:p>
            <a:r>
              <a:rPr lang="en-US" dirty="0">
                <a:hlinkClick r:id="rId2"/>
              </a:rPr>
              <a:t>http://www.cs.upc.edu/~horacio/snlp/loglinear.pdf</a:t>
            </a:r>
            <a:endParaRPr lang="en-US" dirty="0"/>
          </a:p>
          <a:p>
            <a:r>
              <a:rPr lang="en-US" dirty="0">
                <a:hlinkClick r:id="rId3"/>
              </a:rPr>
              <a:t>https://www.cl.cam.ac.uk/teaching/1314/L100/clark_lectures/clark_lecture3.pdf</a:t>
            </a:r>
            <a:endParaRPr lang="en-US" dirty="0"/>
          </a:p>
          <a:p>
            <a:r>
              <a:rPr lang="en-US" dirty="0">
                <a:hlinkClick r:id="rId4"/>
              </a:rPr>
              <a:t>https://sandipanweb.wordpress.com/2017/04/03/some-natural-language-processing-using-trigram-hidden-markov-models-to-tag-genes-in-biological-text/</a:t>
            </a:r>
            <a:endParaRPr lang="en-US" dirty="0"/>
          </a:p>
          <a:p>
            <a:r>
              <a:rPr lang="en-US" dirty="0">
                <a:hlinkClick r:id="rId5"/>
              </a:rPr>
              <a:t>https://web.stanford.edu/~jurafsky/slp3/3.pdf</a:t>
            </a:r>
            <a:endParaRPr lang="en-US" dirty="0"/>
          </a:p>
          <a:p>
            <a:r>
              <a:rPr lang="en-US" dirty="0">
                <a:hlinkClick r:id="rId6"/>
              </a:rPr>
              <a:t>https://web.stanford.edu/class/cs124/lec/languagemodeling.pdf</a:t>
            </a:r>
            <a:endParaRPr lang="en-US" dirty="0"/>
          </a:p>
        </p:txBody>
      </p:sp>
      <p:sp>
        <p:nvSpPr>
          <p:cNvPr id="4" name="Slide Number Placeholder 3">
            <a:extLst>
              <a:ext uri="{FF2B5EF4-FFF2-40B4-BE49-F238E27FC236}">
                <a16:creationId xmlns:a16="http://schemas.microsoft.com/office/drawing/2014/main" id="{AAC98A86-4C82-DE4D-A3D5-5C67D7E3086B}"/>
              </a:ext>
            </a:extLst>
          </p:cNvPr>
          <p:cNvSpPr>
            <a:spLocks noGrp="1"/>
          </p:cNvSpPr>
          <p:nvPr>
            <p:ph type="sldNum" sz="quarter" idx="12"/>
          </p:nvPr>
        </p:nvSpPr>
        <p:spPr/>
        <p:txBody>
          <a:bodyPr/>
          <a:lstStyle/>
          <a:p>
            <a:fld id="{4FAB73BC-B049-4115-A692-8D63A059BFB8}" type="slidenum">
              <a:rPr lang="en-US" smtClean="0"/>
              <a:pPr/>
              <a:t>24</a:t>
            </a:fld>
            <a:endParaRPr lang="en-US" dirty="0"/>
          </a:p>
        </p:txBody>
      </p:sp>
    </p:spTree>
    <p:extLst>
      <p:ext uri="{BB962C8B-B14F-4D97-AF65-F5344CB8AC3E}">
        <p14:creationId xmlns:p14="http://schemas.microsoft.com/office/powerpoint/2010/main" val="2355966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5736F-9DD3-9642-BB21-4177C20AEA17}"/>
              </a:ext>
            </a:extLst>
          </p:cNvPr>
          <p:cNvSpPr>
            <a:spLocks noGrp="1"/>
          </p:cNvSpPr>
          <p:nvPr>
            <p:ph type="title"/>
          </p:nvPr>
        </p:nvSpPr>
        <p:spPr/>
        <p:txBody>
          <a:bodyPr/>
          <a:lstStyle/>
          <a:p>
            <a:r>
              <a:rPr lang="en-US" dirty="0"/>
              <a:t>Project Motivation &amp; Project Definition</a:t>
            </a:r>
          </a:p>
        </p:txBody>
      </p:sp>
      <p:sp>
        <p:nvSpPr>
          <p:cNvPr id="3" name="Text Placeholder 2">
            <a:extLst>
              <a:ext uri="{FF2B5EF4-FFF2-40B4-BE49-F238E27FC236}">
                <a16:creationId xmlns:a16="http://schemas.microsoft.com/office/drawing/2014/main" id="{8911D648-1317-544E-B469-CE5D4C228D7C}"/>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F9ED7DB7-D41F-624F-A3BD-8744A8245121}"/>
              </a:ext>
            </a:extLst>
          </p:cNvPr>
          <p:cNvSpPr>
            <a:spLocks noGrp="1"/>
          </p:cNvSpPr>
          <p:nvPr>
            <p:ph type="sldNum" sz="quarter" idx="12"/>
          </p:nvPr>
        </p:nvSpPr>
        <p:spPr/>
        <p:txBody>
          <a:bodyPr/>
          <a:lstStyle/>
          <a:p>
            <a:fld id="{4FAB73BC-B049-4115-A692-8D63A059BFB8}" type="slidenum">
              <a:rPr lang="en-US" smtClean="0"/>
              <a:pPr/>
              <a:t>3</a:t>
            </a:fld>
            <a:endParaRPr lang="en-US" dirty="0"/>
          </a:p>
        </p:txBody>
      </p:sp>
    </p:spTree>
    <p:extLst>
      <p:ext uri="{BB962C8B-B14F-4D97-AF65-F5344CB8AC3E}">
        <p14:creationId xmlns:p14="http://schemas.microsoft.com/office/powerpoint/2010/main" val="2050822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1BA93-6ABE-FA43-BB35-9CAD501DBA77}"/>
              </a:ext>
            </a:extLst>
          </p:cNvPr>
          <p:cNvSpPr>
            <a:spLocks noGrp="1"/>
          </p:cNvSpPr>
          <p:nvPr>
            <p:ph type="title"/>
          </p:nvPr>
        </p:nvSpPr>
        <p:spPr/>
        <p:txBody>
          <a:bodyPr/>
          <a:lstStyle/>
          <a:p>
            <a:r>
              <a:rPr lang="en-US" dirty="0"/>
              <a:t>Project </a:t>
            </a:r>
            <a:br>
              <a:rPr lang="en-US" dirty="0"/>
            </a:br>
            <a:r>
              <a:rPr lang="en-US" dirty="0"/>
              <a:t>Motivation </a:t>
            </a:r>
          </a:p>
        </p:txBody>
      </p:sp>
      <p:sp>
        <p:nvSpPr>
          <p:cNvPr id="3" name="Content Placeholder 2">
            <a:extLst>
              <a:ext uri="{FF2B5EF4-FFF2-40B4-BE49-F238E27FC236}">
                <a16:creationId xmlns:a16="http://schemas.microsoft.com/office/drawing/2014/main" id="{C4F0F013-EF27-2246-8B89-75D8A1F66CBF}"/>
              </a:ext>
            </a:extLst>
          </p:cNvPr>
          <p:cNvSpPr>
            <a:spLocks noGrp="1"/>
          </p:cNvSpPr>
          <p:nvPr>
            <p:ph idx="1"/>
          </p:nvPr>
        </p:nvSpPr>
        <p:spPr>
          <a:xfrm>
            <a:off x="3869268" y="864108"/>
            <a:ext cx="5569339" cy="5120640"/>
          </a:xfrm>
        </p:spPr>
        <p:txBody>
          <a:bodyPr>
            <a:normAutofit lnSpcReduction="10000"/>
          </a:bodyPr>
          <a:lstStyle/>
          <a:p>
            <a:r>
              <a:rPr lang="en-US" dirty="0"/>
              <a:t>In online retail and e-commerce, online reviews play a critical role in shaping consumer opinion and consequently market share, etc.</a:t>
            </a:r>
          </a:p>
          <a:p>
            <a:r>
              <a:rPr lang="en-US" dirty="0"/>
              <a:t>In order to control market opinion, companies can manipulate online reviews (fake reviews) and this results in misinformation. </a:t>
            </a:r>
          </a:p>
          <a:p>
            <a:pPr lvl="1"/>
            <a:r>
              <a:rPr lang="en-US" dirty="0"/>
              <a:t>rise of automated bots and paid-reviewers. </a:t>
            </a:r>
          </a:p>
          <a:p>
            <a:r>
              <a:rPr lang="en-US" dirty="0"/>
              <a:t>From a business ethics point of view, studying fake reviews becomes a contemporary issue that marketing and management scholars are addressing. </a:t>
            </a:r>
          </a:p>
          <a:p>
            <a:r>
              <a:rPr lang="en-US" dirty="0"/>
              <a:t>Work done in understanding online reviews falls across various domains:</a:t>
            </a:r>
          </a:p>
          <a:p>
            <a:pPr lvl="1"/>
            <a:r>
              <a:rPr lang="en-US" dirty="0"/>
              <a:t>Linguistics (Language structure and syntax)</a:t>
            </a:r>
          </a:p>
          <a:p>
            <a:pPr lvl="1"/>
            <a:r>
              <a:rPr lang="en-US" dirty="0"/>
              <a:t>Marketing </a:t>
            </a:r>
          </a:p>
          <a:p>
            <a:pPr lvl="1"/>
            <a:r>
              <a:rPr lang="en-US" dirty="0"/>
              <a:t>Computer Algorithms such as Artificial Intelligence, Dynamic Programming, etc. </a:t>
            </a:r>
          </a:p>
          <a:p>
            <a:pPr marL="502920" lvl="1" indent="0">
              <a:buNone/>
            </a:pPr>
            <a:endParaRPr lang="en-US" dirty="0"/>
          </a:p>
          <a:p>
            <a:pPr lvl="1"/>
            <a:endParaRPr lang="en-US" dirty="0"/>
          </a:p>
        </p:txBody>
      </p:sp>
      <p:graphicFrame>
        <p:nvGraphicFramePr>
          <p:cNvPr id="4" name="Diagram 3">
            <a:extLst>
              <a:ext uri="{FF2B5EF4-FFF2-40B4-BE49-F238E27FC236}">
                <a16:creationId xmlns:a16="http://schemas.microsoft.com/office/drawing/2014/main" id="{47E1B7AB-F5EE-9842-A200-B25C160A9CBF}"/>
              </a:ext>
            </a:extLst>
          </p:cNvPr>
          <p:cNvGraphicFramePr/>
          <p:nvPr>
            <p:extLst>
              <p:ext uri="{D42A27DB-BD31-4B8C-83A1-F6EECF244321}">
                <p14:modId xmlns:p14="http://schemas.microsoft.com/office/powerpoint/2010/main" val="147240896"/>
              </p:ext>
            </p:extLst>
          </p:nvPr>
        </p:nvGraphicFramePr>
        <p:xfrm>
          <a:off x="7102643" y="3424428"/>
          <a:ext cx="5569339" cy="31525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a:extLst>
              <a:ext uri="{FF2B5EF4-FFF2-40B4-BE49-F238E27FC236}">
                <a16:creationId xmlns:a16="http://schemas.microsoft.com/office/drawing/2014/main" id="{BF4C528F-786F-0344-B367-549189E92378}"/>
              </a:ext>
            </a:extLst>
          </p:cNvPr>
          <p:cNvSpPr>
            <a:spLocks noGrp="1"/>
          </p:cNvSpPr>
          <p:nvPr>
            <p:ph type="sldNum" sz="quarter" idx="12"/>
          </p:nvPr>
        </p:nvSpPr>
        <p:spPr/>
        <p:txBody>
          <a:bodyPr/>
          <a:lstStyle/>
          <a:p>
            <a:fld id="{4FAB73BC-B049-4115-A692-8D63A059BFB8}" type="slidenum">
              <a:rPr lang="en-US" smtClean="0"/>
              <a:pPr/>
              <a:t>4</a:t>
            </a:fld>
            <a:endParaRPr lang="en-US" dirty="0"/>
          </a:p>
        </p:txBody>
      </p:sp>
    </p:spTree>
    <p:extLst>
      <p:ext uri="{BB962C8B-B14F-4D97-AF65-F5344CB8AC3E}">
        <p14:creationId xmlns:p14="http://schemas.microsoft.com/office/powerpoint/2010/main" val="2960794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4B650-8D20-5F40-8F04-56A3EE26FBA8}"/>
              </a:ext>
            </a:extLst>
          </p:cNvPr>
          <p:cNvSpPr>
            <a:spLocks noGrp="1"/>
          </p:cNvSpPr>
          <p:nvPr>
            <p:ph type="title"/>
          </p:nvPr>
        </p:nvSpPr>
        <p:spPr>
          <a:xfrm>
            <a:off x="252919" y="1123837"/>
            <a:ext cx="2947482" cy="4601183"/>
          </a:xfrm>
        </p:spPr>
        <p:txBody>
          <a:bodyPr>
            <a:normAutofit/>
          </a:bodyPr>
          <a:lstStyle/>
          <a:p>
            <a:r>
              <a:rPr lang="en-US" dirty="0"/>
              <a:t>Possible Applications of NLP in understanding online reviews</a:t>
            </a:r>
          </a:p>
        </p:txBody>
      </p:sp>
      <p:sp>
        <p:nvSpPr>
          <p:cNvPr id="3" name="Content Placeholder 2">
            <a:extLst>
              <a:ext uri="{FF2B5EF4-FFF2-40B4-BE49-F238E27FC236}">
                <a16:creationId xmlns:a16="http://schemas.microsoft.com/office/drawing/2014/main" id="{E06C4E3A-6FFB-0C4A-A999-4DF75B0C7CF3}"/>
              </a:ext>
            </a:extLst>
          </p:cNvPr>
          <p:cNvSpPr>
            <a:spLocks noGrp="1"/>
          </p:cNvSpPr>
          <p:nvPr>
            <p:ph idx="1"/>
          </p:nvPr>
        </p:nvSpPr>
        <p:spPr>
          <a:xfrm>
            <a:off x="3451255" y="864108"/>
            <a:ext cx="3585891" cy="5120640"/>
          </a:xfrm>
        </p:spPr>
        <p:txBody>
          <a:bodyPr>
            <a:normAutofit fontScale="92500" lnSpcReduction="20000"/>
          </a:bodyPr>
          <a:lstStyle/>
          <a:p>
            <a:r>
              <a:rPr lang="en-US" sz="1400" dirty="0"/>
              <a:t>Language Models </a:t>
            </a:r>
          </a:p>
          <a:p>
            <a:pPr lvl="1"/>
            <a:r>
              <a:rPr lang="en-US" sz="1400" dirty="0"/>
              <a:t>Context free models</a:t>
            </a:r>
          </a:p>
          <a:p>
            <a:pPr lvl="1"/>
            <a:r>
              <a:rPr lang="en-US" sz="1400" dirty="0"/>
              <a:t>Skip Gram Models</a:t>
            </a:r>
          </a:p>
          <a:p>
            <a:pPr lvl="1"/>
            <a:r>
              <a:rPr lang="en-US" sz="1400" dirty="0"/>
              <a:t>Bigram Models, etc.</a:t>
            </a:r>
          </a:p>
          <a:p>
            <a:r>
              <a:rPr lang="en-US" sz="1400" dirty="0"/>
              <a:t>POS Tagging </a:t>
            </a:r>
          </a:p>
          <a:p>
            <a:pPr lvl="1"/>
            <a:r>
              <a:rPr lang="en-US" sz="1400" dirty="0"/>
              <a:t>Tagging sentences with grammar type, noun, verbs, etc.</a:t>
            </a:r>
          </a:p>
          <a:p>
            <a:r>
              <a:rPr lang="en-US" sz="1400" dirty="0"/>
              <a:t>Sentence Parsing</a:t>
            </a:r>
          </a:p>
          <a:p>
            <a:pPr lvl="1"/>
            <a:r>
              <a:rPr lang="en-US" sz="1400" dirty="0"/>
              <a:t>Top-Down Parsing</a:t>
            </a:r>
          </a:p>
          <a:p>
            <a:pPr lvl="2"/>
            <a:r>
              <a:rPr lang="en-US" sz="1400" dirty="0"/>
              <a:t>LL Parsing</a:t>
            </a:r>
          </a:p>
          <a:p>
            <a:pPr lvl="2"/>
            <a:r>
              <a:rPr lang="en-US" sz="1400" dirty="0"/>
              <a:t>Recursive descent parser</a:t>
            </a:r>
          </a:p>
          <a:p>
            <a:pPr lvl="1"/>
            <a:r>
              <a:rPr lang="en-US" sz="1400" dirty="0"/>
              <a:t>Bottom-Up Parsing</a:t>
            </a:r>
          </a:p>
          <a:p>
            <a:pPr lvl="2"/>
            <a:r>
              <a:rPr lang="en-US" sz="1400" dirty="0"/>
              <a:t>Shift-Reduce parsing</a:t>
            </a:r>
          </a:p>
          <a:p>
            <a:r>
              <a:rPr lang="en-US" sz="1400" dirty="0"/>
              <a:t>Sentiment Analysis</a:t>
            </a:r>
          </a:p>
          <a:p>
            <a:pPr lvl="1"/>
            <a:r>
              <a:rPr lang="en-US" sz="1400" dirty="0"/>
              <a:t>Recursive Neural Networks</a:t>
            </a:r>
          </a:p>
          <a:p>
            <a:pPr lvl="1"/>
            <a:r>
              <a:rPr lang="en-US" sz="1400" dirty="0"/>
              <a:t>Naïve Bayes – Support Vector Machines</a:t>
            </a:r>
          </a:p>
          <a:p>
            <a:r>
              <a:rPr lang="en-US" sz="1600" dirty="0"/>
              <a:t>Word Embedding </a:t>
            </a:r>
          </a:p>
          <a:p>
            <a:pPr lvl="1"/>
            <a:r>
              <a:rPr lang="en-US" sz="1400" dirty="0"/>
              <a:t>Word2Vec</a:t>
            </a:r>
          </a:p>
          <a:p>
            <a:pPr lvl="1"/>
            <a:r>
              <a:rPr lang="en-US" sz="1400" dirty="0" err="1"/>
              <a:t>GloVe</a:t>
            </a:r>
            <a:endParaRPr lang="en-US" sz="1400" dirty="0"/>
          </a:p>
          <a:p>
            <a:r>
              <a:rPr lang="en-US" sz="1600" dirty="0"/>
              <a:t>Topic Modelling &amp; Text Summarization</a:t>
            </a:r>
          </a:p>
          <a:p>
            <a:pPr lvl="1"/>
            <a:r>
              <a:rPr lang="en-US" sz="1400" dirty="0"/>
              <a:t>Latent Dirichlet Allocation</a:t>
            </a:r>
          </a:p>
          <a:p>
            <a:pPr lvl="1"/>
            <a:r>
              <a:rPr lang="en-US" sz="1400" dirty="0"/>
              <a:t>Etc.</a:t>
            </a:r>
          </a:p>
          <a:p>
            <a:pPr lvl="1"/>
            <a:endParaRPr lang="en-US" sz="1400" dirty="0"/>
          </a:p>
          <a:p>
            <a:pPr lvl="1"/>
            <a:endParaRPr lang="en-US" sz="1400" dirty="0"/>
          </a:p>
        </p:txBody>
      </p:sp>
      <p:pic>
        <p:nvPicPr>
          <p:cNvPr id="5" name="Picture 4" descr="A screenshot of a cell phone&#10;&#10;Description automatically generated">
            <a:extLst>
              <a:ext uri="{FF2B5EF4-FFF2-40B4-BE49-F238E27FC236}">
                <a16:creationId xmlns:a16="http://schemas.microsoft.com/office/drawing/2014/main" id="{483AF28A-A470-C944-885F-90D01C447CEA}"/>
              </a:ext>
            </a:extLst>
          </p:cNvPr>
          <p:cNvPicPr>
            <a:picLocks noChangeAspect="1"/>
          </p:cNvPicPr>
          <p:nvPr/>
        </p:nvPicPr>
        <p:blipFill>
          <a:blip r:embed="rId2"/>
          <a:stretch>
            <a:fillRect/>
          </a:stretch>
        </p:blipFill>
        <p:spPr>
          <a:xfrm>
            <a:off x="7037146" y="1955072"/>
            <a:ext cx="4743186" cy="2938712"/>
          </a:xfrm>
          <a:prstGeom prst="rect">
            <a:avLst/>
          </a:prstGeom>
        </p:spPr>
      </p:pic>
      <p:sp>
        <p:nvSpPr>
          <p:cNvPr id="7" name="Content Placeholder 2">
            <a:extLst>
              <a:ext uri="{FF2B5EF4-FFF2-40B4-BE49-F238E27FC236}">
                <a16:creationId xmlns:a16="http://schemas.microsoft.com/office/drawing/2014/main" id="{B8065138-CFAD-A84C-95C7-5CCBD3B6E411}"/>
              </a:ext>
            </a:extLst>
          </p:cNvPr>
          <p:cNvSpPr txBox="1">
            <a:spLocks/>
          </p:cNvSpPr>
          <p:nvPr/>
        </p:nvSpPr>
        <p:spPr>
          <a:xfrm>
            <a:off x="8047807" y="4149852"/>
            <a:ext cx="3684345" cy="2708148"/>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502920" lvl="1" indent="0" algn="r">
              <a:buNone/>
            </a:pPr>
            <a:r>
              <a:rPr lang="en-US" sz="1400" dirty="0"/>
              <a:t>The sentence has been broken down into a tree. With each branch of the tree representing a positive (blue) or negative (orange)  sentiment. The overall sentiment of the score is calculated to be negative based on the tree distribution.</a:t>
            </a:r>
          </a:p>
        </p:txBody>
      </p:sp>
      <p:sp>
        <p:nvSpPr>
          <p:cNvPr id="8" name="Slide Number Placeholder 7">
            <a:extLst>
              <a:ext uri="{FF2B5EF4-FFF2-40B4-BE49-F238E27FC236}">
                <a16:creationId xmlns:a16="http://schemas.microsoft.com/office/drawing/2014/main" id="{88F3E926-A354-824D-94A4-2BAFA2531FB3}"/>
              </a:ext>
            </a:extLst>
          </p:cNvPr>
          <p:cNvSpPr>
            <a:spLocks noGrp="1"/>
          </p:cNvSpPr>
          <p:nvPr>
            <p:ph type="sldNum" sz="quarter" idx="12"/>
          </p:nvPr>
        </p:nvSpPr>
        <p:spPr/>
        <p:txBody>
          <a:bodyPr/>
          <a:lstStyle/>
          <a:p>
            <a:fld id="{4FAB73BC-B049-4115-A692-8D63A059BFB8}" type="slidenum">
              <a:rPr lang="en-US" smtClean="0"/>
              <a:pPr/>
              <a:t>5</a:t>
            </a:fld>
            <a:endParaRPr lang="en-US" dirty="0"/>
          </a:p>
        </p:txBody>
      </p:sp>
    </p:spTree>
    <p:extLst>
      <p:ext uri="{BB962C8B-B14F-4D97-AF65-F5344CB8AC3E}">
        <p14:creationId xmlns:p14="http://schemas.microsoft.com/office/powerpoint/2010/main" val="46585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F63BE-A70F-0C4A-90D4-166822876C9F}"/>
              </a:ext>
            </a:extLst>
          </p:cNvPr>
          <p:cNvSpPr>
            <a:spLocks noGrp="1"/>
          </p:cNvSpPr>
          <p:nvPr>
            <p:ph type="title"/>
          </p:nvPr>
        </p:nvSpPr>
        <p:spPr/>
        <p:txBody>
          <a:bodyPr/>
          <a:lstStyle/>
          <a:p>
            <a:r>
              <a:rPr lang="en-US" dirty="0"/>
              <a:t>Research Project </a:t>
            </a:r>
            <a:br>
              <a:rPr lang="en-US" dirty="0"/>
            </a:br>
            <a:br>
              <a:rPr lang="en-US" dirty="0"/>
            </a:br>
            <a:r>
              <a:rPr lang="en-US" sz="2800" dirty="0"/>
              <a:t>Creating a Language  Models </a:t>
            </a:r>
            <a:endParaRPr lang="en-US" dirty="0"/>
          </a:p>
        </p:txBody>
      </p:sp>
      <p:sp>
        <p:nvSpPr>
          <p:cNvPr id="3" name="Content Placeholder 2">
            <a:extLst>
              <a:ext uri="{FF2B5EF4-FFF2-40B4-BE49-F238E27FC236}">
                <a16:creationId xmlns:a16="http://schemas.microsoft.com/office/drawing/2014/main" id="{38400B59-B9E7-A641-B288-D94A76372F4E}"/>
              </a:ext>
            </a:extLst>
          </p:cNvPr>
          <p:cNvSpPr>
            <a:spLocks noGrp="1"/>
          </p:cNvSpPr>
          <p:nvPr>
            <p:ph idx="1"/>
          </p:nvPr>
        </p:nvSpPr>
        <p:spPr/>
        <p:txBody>
          <a:bodyPr/>
          <a:lstStyle/>
          <a:p>
            <a:r>
              <a:rPr lang="en-US" dirty="0"/>
              <a:t>Language Models calculate the probability of a sequence of words. </a:t>
            </a:r>
          </a:p>
          <a:p>
            <a:r>
              <a:rPr lang="en-US" dirty="0"/>
              <a:t>With this we can model sentences and determine if the a sentence is correct or incorrect given the probability of sequences of words in that given sentence.</a:t>
            </a:r>
          </a:p>
          <a:p>
            <a:r>
              <a:rPr lang="en-US" dirty="0"/>
              <a:t>If the probability of the sequence of words in a sentence follows a distribution typical of the language (English in this case), we can classify a sentence as being correct or incorrect, or real or not real.</a:t>
            </a:r>
          </a:p>
          <a:p>
            <a:r>
              <a:rPr lang="en-US" dirty="0"/>
              <a:t>There are many applications of Language models.</a:t>
            </a:r>
          </a:p>
          <a:p>
            <a:pPr lvl="1"/>
            <a:r>
              <a:rPr lang="en-US" dirty="0"/>
              <a:t>Auto-correct - Determining and correcting spellings or grammar is a popular example.</a:t>
            </a:r>
          </a:p>
          <a:p>
            <a:r>
              <a:rPr lang="en-US" b="1" u="sng" dirty="0"/>
              <a:t>For this project, I have created an algorithm to determine if a sentence given by a user is correct or incorrect. </a:t>
            </a:r>
          </a:p>
        </p:txBody>
      </p:sp>
      <p:sp>
        <p:nvSpPr>
          <p:cNvPr id="4" name="Slide Number Placeholder 3">
            <a:extLst>
              <a:ext uri="{FF2B5EF4-FFF2-40B4-BE49-F238E27FC236}">
                <a16:creationId xmlns:a16="http://schemas.microsoft.com/office/drawing/2014/main" id="{0A9FC1ED-D503-7844-B2D6-A8FA17954C34}"/>
              </a:ext>
            </a:extLst>
          </p:cNvPr>
          <p:cNvSpPr>
            <a:spLocks noGrp="1"/>
          </p:cNvSpPr>
          <p:nvPr>
            <p:ph type="sldNum" sz="quarter" idx="12"/>
          </p:nvPr>
        </p:nvSpPr>
        <p:spPr/>
        <p:txBody>
          <a:bodyPr/>
          <a:lstStyle/>
          <a:p>
            <a:fld id="{4FAB73BC-B049-4115-A692-8D63A059BFB8}" type="slidenum">
              <a:rPr lang="en-US" smtClean="0"/>
              <a:pPr/>
              <a:t>6</a:t>
            </a:fld>
            <a:endParaRPr lang="en-US" dirty="0"/>
          </a:p>
        </p:txBody>
      </p:sp>
    </p:spTree>
    <p:extLst>
      <p:ext uri="{BB962C8B-B14F-4D97-AF65-F5344CB8AC3E}">
        <p14:creationId xmlns:p14="http://schemas.microsoft.com/office/powerpoint/2010/main" val="928469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5736F-9DD3-9642-BB21-4177C20AEA17}"/>
              </a:ext>
            </a:extLst>
          </p:cNvPr>
          <p:cNvSpPr>
            <a:spLocks noGrp="1"/>
          </p:cNvSpPr>
          <p:nvPr>
            <p:ph type="title"/>
          </p:nvPr>
        </p:nvSpPr>
        <p:spPr/>
        <p:txBody>
          <a:bodyPr/>
          <a:lstStyle/>
          <a:p>
            <a:r>
              <a:rPr lang="en-US" dirty="0"/>
              <a:t>Viterbi Algorithm &amp; Bigram Language Models </a:t>
            </a:r>
          </a:p>
        </p:txBody>
      </p:sp>
      <p:sp>
        <p:nvSpPr>
          <p:cNvPr id="3" name="Text Placeholder 2">
            <a:extLst>
              <a:ext uri="{FF2B5EF4-FFF2-40B4-BE49-F238E27FC236}">
                <a16:creationId xmlns:a16="http://schemas.microsoft.com/office/drawing/2014/main" id="{8911D648-1317-544E-B469-CE5D4C228D7C}"/>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D946A440-1651-0E4E-9E0A-13EC7D673A7E}"/>
              </a:ext>
            </a:extLst>
          </p:cNvPr>
          <p:cNvSpPr>
            <a:spLocks noGrp="1"/>
          </p:cNvSpPr>
          <p:nvPr>
            <p:ph type="sldNum" sz="quarter" idx="12"/>
          </p:nvPr>
        </p:nvSpPr>
        <p:spPr/>
        <p:txBody>
          <a:bodyPr/>
          <a:lstStyle/>
          <a:p>
            <a:fld id="{4FAB73BC-B049-4115-A692-8D63A059BFB8}" type="slidenum">
              <a:rPr lang="en-US" smtClean="0"/>
              <a:pPr/>
              <a:t>7</a:t>
            </a:fld>
            <a:endParaRPr lang="en-US" dirty="0"/>
          </a:p>
        </p:txBody>
      </p:sp>
    </p:spTree>
    <p:extLst>
      <p:ext uri="{BB962C8B-B14F-4D97-AF65-F5344CB8AC3E}">
        <p14:creationId xmlns:p14="http://schemas.microsoft.com/office/powerpoint/2010/main" val="1963558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43EA3-C843-0C4A-869F-49410EEA58D3}"/>
              </a:ext>
            </a:extLst>
          </p:cNvPr>
          <p:cNvSpPr>
            <a:spLocks noGrp="1"/>
          </p:cNvSpPr>
          <p:nvPr>
            <p:ph type="title"/>
          </p:nvPr>
        </p:nvSpPr>
        <p:spPr/>
        <p:txBody>
          <a:bodyPr>
            <a:normAutofit/>
          </a:bodyPr>
          <a:lstStyle/>
          <a:p>
            <a:r>
              <a:rPr lang="en-US" dirty="0"/>
              <a:t>Context of a word</a:t>
            </a:r>
            <a:br>
              <a:rPr lang="en-US" dirty="0"/>
            </a:br>
            <a:br>
              <a:rPr lang="en-US" dirty="0"/>
            </a:br>
            <a:r>
              <a:rPr lang="en-US" sz="2400" i="1" dirty="0"/>
              <a:t>”You shall know a word by the company it keeps” – </a:t>
            </a:r>
            <a:r>
              <a:rPr lang="en-US" sz="2400" dirty="0" err="1"/>
              <a:t>J.R.Firth</a:t>
            </a:r>
            <a:r>
              <a:rPr lang="en-US" sz="2400" dirty="0"/>
              <a:t>, 1957</a:t>
            </a:r>
            <a:endParaRPr lang="en-US" dirty="0"/>
          </a:p>
        </p:txBody>
      </p:sp>
      <p:sp>
        <p:nvSpPr>
          <p:cNvPr id="3" name="Content Placeholder 2">
            <a:extLst>
              <a:ext uri="{FF2B5EF4-FFF2-40B4-BE49-F238E27FC236}">
                <a16:creationId xmlns:a16="http://schemas.microsoft.com/office/drawing/2014/main" id="{F720FA43-EBC7-9C47-9C78-CE095EC9E2D7}"/>
              </a:ext>
            </a:extLst>
          </p:cNvPr>
          <p:cNvSpPr>
            <a:spLocks noGrp="1"/>
          </p:cNvSpPr>
          <p:nvPr>
            <p:ph idx="1"/>
          </p:nvPr>
        </p:nvSpPr>
        <p:spPr/>
        <p:txBody>
          <a:bodyPr/>
          <a:lstStyle/>
          <a:p>
            <a:r>
              <a:rPr lang="en-US" dirty="0"/>
              <a:t>Languages are ambiguous in nature.</a:t>
            </a:r>
          </a:p>
          <a:p>
            <a:r>
              <a:rPr lang="en-US" dirty="0"/>
              <a:t>Words typically are used in association with other words. </a:t>
            </a:r>
          </a:p>
          <a:p>
            <a:r>
              <a:rPr lang="en-US" dirty="0"/>
              <a:t>This is typical when languages have a structure (Noun followed by a verb, etc.). </a:t>
            </a:r>
          </a:p>
          <a:p>
            <a:r>
              <a:rPr lang="en-US" dirty="0"/>
              <a:t>Hence, by looking at word(t) and word(t+1) occurrences (adjacent word occurrences), we can see how likely a sentence is real or not. </a:t>
            </a:r>
          </a:p>
        </p:txBody>
      </p:sp>
      <p:sp>
        <p:nvSpPr>
          <p:cNvPr id="4" name="Slide Number Placeholder 3">
            <a:extLst>
              <a:ext uri="{FF2B5EF4-FFF2-40B4-BE49-F238E27FC236}">
                <a16:creationId xmlns:a16="http://schemas.microsoft.com/office/drawing/2014/main" id="{87F7F258-EC41-D044-845C-804E6CA07F0B}"/>
              </a:ext>
            </a:extLst>
          </p:cNvPr>
          <p:cNvSpPr>
            <a:spLocks noGrp="1"/>
          </p:cNvSpPr>
          <p:nvPr>
            <p:ph type="sldNum" sz="quarter" idx="12"/>
          </p:nvPr>
        </p:nvSpPr>
        <p:spPr/>
        <p:txBody>
          <a:bodyPr/>
          <a:lstStyle/>
          <a:p>
            <a:fld id="{4FAB73BC-B049-4115-A692-8D63A059BFB8}" type="slidenum">
              <a:rPr lang="en-US" smtClean="0"/>
              <a:pPr/>
              <a:t>8</a:t>
            </a:fld>
            <a:endParaRPr lang="en-US" dirty="0"/>
          </a:p>
        </p:txBody>
      </p:sp>
    </p:spTree>
    <p:extLst>
      <p:ext uri="{BB962C8B-B14F-4D97-AF65-F5344CB8AC3E}">
        <p14:creationId xmlns:p14="http://schemas.microsoft.com/office/powerpoint/2010/main" val="1407815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93021-9C6F-564B-9745-8A79B7304E53}"/>
              </a:ext>
            </a:extLst>
          </p:cNvPr>
          <p:cNvSpPr>
            <a:spLocks noGrp="1"/>
          </p:cNvSpPr>
          <p:nvPr>
            <p:ph type="title"/>
          </p:nvPr>
        </p:nvSpPr>
        <p:spPr/>
        <p:txBody>
          <a:bodyPr/>
          <a:lstStyle/>
          <a:p>
            <a:r>
              <a:rPr lang="en-US" dirty="0"/>
              <a:t>Bigram Language Models</a:t>
            </a:r>
          </a:p>
        </p:txBody>
      </p:sp>
      <p:sp>
        <p:nvSpPr>
          <p:cNvPr id="3" name="Content Placeholder 2">
            <a:extLst>
              <a:ext uri="{FF2B5EF4-FFF2-40B4-BE49-F238E27FC236}">
                <a16:creationId xmlns:a16="http://schemas.microsoft.com/office/drawing/2014/main" id="{38371AF0-8A30-A342-883C-9D11233D345F}"/>
              </a:ext>
            </a:extLst>
          </p:cNvPr>
          <p:cNvSpPr>
            <a:spLocks noGrp="1"/>
          </p:cNvSpPr>
          <p:nvPr>
            <p:ph idx="1"/>
          </p:nvPr>
        </p:nvSpPr>
        <p:spPr/>
        <p:txBody>
          <a:bodyPr>
            <a:normAutofit fontScale="92500" lnSpcReduction="10000"/>
          </a:bodyPr>
          <a:lstStyle/>
          <a:p>
            <a:r>
              <a:rPr lang="en-US" dirty="0"/>
              <a:t>Bigram is a sequence of two consecutive words in a sentence. </a:t>
            </a:r>
          </a:p>
          <a:p>
            <a:r>
              <a:rPr lang="en-US" dirty="0"/>
              <a:t>For example, in the sentence </a:t>
            </a:r>
          </a:p>
          <a:p>
            <a:pPr lvl="1"/>
            <a:r>
              <a:rPr lang="en-US" dirty="0"/>
              <a:t>“The quick brown fox jumps over the lazy dog.” </a:t>
            </a:r>
          </a:p>
          <a:p>
            <a:pPr lvl="1"/>
            <a:r>
              <a:rPr lang="en-US" dirty="0"/>
              <a:t>The Bigrams are:</a:t>
            </a:r>
          </a:p>
          <a:p>
            <a:pPr lvl="2"/>
            <a:r>
              <a:rPr lang="en-US" dirty="0"/>
              <a:t>The Quick</a:t>
            </a:r>
          </a:p>
          <a:p>
            <a:pPr lvl="2"/>
            <a:r>
              <a:rPr lang="en-US" dirty="0"/>
              <a:t>Quick Brown</a:t>
            </a:r>
          </a:p>
          <a:p>
            <a:pPr lvl="2"/>
            <a:r>
              <a:rPr lang="en-US" dirty="0"/>
              <a:t>Brown Fox</a:t>
            </a:r>
          </a:p>
          <a:p>
            <a:pPr lvl="2"/>
            <a:r>
              <a:rPr lang="en-US" dirty="0"/>
              <a:t>Fox Jumps</a:t>
            </a:r>
          </a:p>
          <a:p>
            <a:pPr lvl="2"/>
            <a:r>
              <a:rPr lang="en-US" dirty="0"/>
              <a:t>Etc.</a:t>
            </a:r>
          </a:p>
          <a:p>
            <a:r>
              <a:rPr lang="en-US" dirty="0"/>
              <a:t>Bigram models is a form of N-Grams models</a:t>
            </a:r>
          </a:p>
          <a:p>
            <a:pPr lvl="1"/>
            <a:r>
              <a:rPr lang="en-US" dirty="0"/>
              <a:t>Uni-gram models look at words in isolation, without context of the neighboring words</a:t>
            </a:r>
          </a:p>
          <a:p>
            <a:pPr lvl="1"/>
            <a:r>
              <a:rPr lang="en-US" dirty="0"/>
              <a:t>Tri-gram models consider three consecutive words in a sentence.</a:t>
            </a:r>
          </a:p>
          <a:p>
            <a:r>
              <a:rPr lang="en-US" dirty="0"/>
              <a:t>Trade of between having longer gram models. As the models are trained on previously known sentences, </a:t>
            </a:r>
          </a:p>
          <a:p>
            <a:pPr lvl="1"/>
            <a:r>
              <a:rPr lang="en-US" dirty="0"/>
              <a:t>Longer gram models will lead to over fitting.</a:t>
            </a:r>
          </a:p>
          <a:p>
            <a:pPr lvl="1"/>
            <a:r>
              <a:rPr lang="en-US" dirty="0"/>
              <a:t>While shorter gram models may lose context of a word given a sentence.</a:t>
            </a:r>
          </a:p>
        </p:txBody>
      </p:sp>
      <p:sp>
        <p:nvSpPr>
          <p:cNvPr id="4" name="Slide Number Placeholder 3">
            <a:extLst>
              <a:ext uri="{FF2B5EF4-FFF2-40B4-BE49-F238E27FC236}">
                <a16:creationId xmlns:a16="http://schemas.microsoft.com/office/drawing/2014/main" id="{8418B36A-4A7B-A748-ABD6-F3CC5A89AD7B}"/>
              </a:ext>
            </a:extLst>
          </p:cNvPr>
          <p:cNvSpPr>
            <a:spLocks noGrp="1"/>
          </p:cNvSpPr>
          <p:nvPr>
            <p:ph type="sldNum" sz="quarter" idx="12"/>
          </p:nvPr>
        </p:nvSpPr>
        <p:spPr/>
        <p:txBody>
          <a:bodyPr/>
          <a:lstStyle/>
          <a:p>
            <a:fld id="{4FAB73BC-B049-4115-A692-8D63A059BFB8}" type="slidenum">
              <a:rPr lang="en-US" smtClean="0"/>
              <a:pPr/>
              <a:t>9</a:t>
            </a:fld>
            <a:endParaRPr lang="en-US" dirty="0"/>
          </a:p>
        </p:txBody>
      </p:sp>
    </p:spTree>
    <p:extLst>
      <p:ext uri="{BB962C8B-B14F-4D97-AF65-F5344CB8AC3E}">
        <p14:creationId xmlns:p14="http://schemas.microsoft.com/office/powerpoint/2010/main" val="3461978065"/>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TotalTime>
  <Words>2466</Words>
  <Application>Microsoft Macintosh PowerPoint</Application>
  <PresentationFormat>Widescreen</PresentationFormat>
  <Paragraphs>218</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Cambria Math</vt:lpstr>
      <vt:lpstr>Corbel</vt:lpstr>
      <vt:lpstr>Wingdings 2</vt:lpstr>
      <vt:lpstr>Frame</vt:lpstr>
      <vt:lpstr>Bigram Language Model using the of Viterbi Algorithm to classify English sentences as real or not real.</vt:lpstr>
      <vt:lpstr>Order of Content</vt:lpstr>
      <vt:lpstr>Project Motivation &amp; Project Definition</vt:lpstr>
      <vt:lpstr>Project  Motivation </vt:lpstr>
      <vt:lpstr>Possible Applications of NLP in understanding online reviews</vt:lpstr>
      <vt:lpstr>Research Project   Creating a Language  Models </vt:lpstr>
      <vt:lpstr>Viterbi Algorithm &amp; Bigram Language Models </vt:lpstr>
      <vt:lpstr>Context of a word  ”You shall know a word by the company it keeps” – J.R.Firth, 1957</vt:lpstr>
      <vt:lpstr>Bigram Language Models</vt:lpstr>
      <vt:lpstr>The Viterbi Algorithm  Dynamic Programming </vt:lpstr>
      <vt:lpstr>The Bigram Model</vt:lpstr>
      <vt:lpstr>The Bigram Model for sentences   Chain Rule of Probability  Markov Assumption</vt:lpstr>
      <vt:lpstr>Model   Variation of the Viterbi Algorithm &amp; Hidden Markov Model for sequence modelling</vt:lpstr>
      <vt:lpstr>Smoothing , Log Probabilities &amp;  Normalizing</vt:lpstr>
      <vt:lpstr>Code Details &amp; Development</vt:lpstr>
      <vt:lpstr>The Brown Corpus</vt:lpstr>
      <vt:lpstr>Mapping each word to its index number </vt:lpstr>
      <vt:lpstr>Getting Bigram Probabilities</vt:lpstr>
      <vt:lpstr>Scoring a user defined sentence</vt:lpstr>
      <vt:lpstr>Results </vt:lpstr>
      <vt:lpstr>PowerPoint Presentation</vt:lpstr>
      <vt:lpstr>User Manual &amp; References </vt:lpstr>
      <vt:lpstr>User manual to running the code  (Hopefully you will find the code to be well commented!)</vt:lpstr>
      <vt:lpstr>References used to learn about and create the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Bigram Language Model using the of Viterbi Algorithm to classify English sentences </dc:title>
  <dc:creator>Das, Nishant</dc:creator>
  <cp:lastModifiedBy>Das, Nishant</cp:lastModifiedBy>
  <cp:revision>16</cp:revision>
  <dcterms:created xsi:type="dcterms:W3CDTF">2019-03-29T18:49:24Z</dcterms:created>
  <dcterms:modified xsi:type="dcterms:W3CDTF">2019-03-29T20:13:13Z</dcterms:modified>
</cp:coreProperties>
</file>