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02" r:id="rId3"/>
    <p:sldId id="298" r:id="rId4"/>
    <p:sldId id="288" r:id="rId5"/>
    <p:sldId id="294" r:id="rId6"/>
    <p:sldId id="295" r:id="rId7"/>
    <p:sldId id="296" r:id="rId8"/>
    <p:sldId id="297" r:id="rId9"/>
    <p:sldId id="271" r:id="rId10"/>
    <p:sldId id="289" r:id="rId11"/>
    <p:sldId id="278" r:id="rId12"/>
    <p:sldId id="277" r:id="rId13"/>
    <p:sldId id="257" r:id="rId14"/>
    <p:sldId id="261" r:id="rId15"/>
    <p:sldId id="267" r:id="rId16"/>
    <p:sldId id="258" r:id="rId17"/>
    <p:sldId id="268" r:id="rId18"/>
    <p:sldId id="259" r:id="rId19"/>
    <p:sldId id="270" r:id="rId20"/>
    <p:sldId id="301" r:id="rId21"/>
    <p:sldId id="286" r:id="rId22"/>
    <p:sldId id="285" r:id="rId23"/>
    <p:sldId id="287" r:id="rId24"/>
    <p:sldId id="279" r:id="rId25"/>
    <p:sldId id="260" r:id="rId26"/>
    <p:sldId id="266" r:id="rId27"/>
    <p:sldId id="262" r:id="rId28"/>
    <p:sldId id="284" r:id="rId29"/>
    <p:sldId id="283" r:id="rId30"/>
    <p:sldId id="275" r:id="rId31"/>
    <p:sldId id="280" r:id="rId32"/>
    <p:sldId id="276" r:id="rId33"/>
    <p:sldId id="293" r:id="rId34"/>
    <p:sldId id="265" r:id="rId35"/>
    <p:sldId id="264" r:id="rId36"/>
    <p:sldId id="281" r:id="rId37"/>
    <p:sldId id="292" r:id="rId38"/>
    <p:sldId id="282" r:id="rId39"/>
    <p:sldId id="272" r:id="rId40"/>
    <p:sldId id="29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00"/>
    <a:srgbClr val="595959"/>
    <a:srgbClr val="CDCDCD"/>
    <a:srgbClr val="EBEBEB"/>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6"/>
    <p:restoredTop sz="90544"/>
  </p:normalViewPr>
  <p:slideViewPr>
    <p:cSldViewPr snapToGrid="0" snapToObjects="1">
      <p:cViewPr varScale="1">
        <p:scale>
          <a:sx n="115" d="100"/>
          <a:sy n="115" d="100"/>
        </p:scale>
        <p:origin x="14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2B9CB-3603-4C4B-BA65-5B0DB57342CC}"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8E96AB27-D682-485A-910A-5976DD47DEA0}">
      <dgm:prSet/>
      <dgm:spPr/>
      <dgm:t>
        <a:bodyPr/>
        <a:lstStyle/>
        <a:p>
          <a:pPr>
            <a:lnSpc>
              <a:spcPct val="100000"/>
            </a:lnSpc>
          </a:pPr>
          <a:r>
            <a:rPr lang="en-US"/>
            <a:t>Thriller and Horror</a:t>
          </a:r>
        </a:p>
      </dgm:t>
    </dgm:pt>
    <dgm:pt modelId="{488F4D27-7EEF-496F-9DA7-C1B37868B75E}" type="parTrans" cxnId="{17FFA47B-2E4E-4268-9836-4604B0D5317C}">
      <dgm:prSet/>
      <dgm:spPr/>
      <dgm:t>
        <a:bodyPr/>
        <a:lstStyle/>
        <a:p>
          <a:endParaRPr lang="en-US"/>
        </a:p>
      </dgm:t>
    </dgm:pt>
    <dgm:pt modelId="{EFC5C441-0995-4E55-BCC4-77ADFB53D237}" type="sibTrans" cxnId="{17FFA47B-2E4E-4268-9836-4604B0D5317C}">
      <dgm:prSet/>
      <dgm:spPr/>
      <dgm:t>
        <a:bodyPr/>
        <a:lstStyle/>
        <a:p>
          <a:endParaRPr lang="en-US"/>
        </a:p>
      </dgm:t>
    </dgm:pt>
    <dgm:pt modelId="{7B289221-C5A7-41A0-86BF-978B86B4233C}">
      <dgm:prSet/>
      <dgm:spPr/>
      <dgm:t>
        <a:bodyPr/>
        <a:lstStyle/>
        <a:p>
          <a:pPr>
            <a:lnSpc>
              <a:spcPct val="100000"/>
            </a:lnSpc>
          </a:pPr>
          <a:r>
            <a:rPr lang="en-US" dirty="0"/>
            <a:t>Makes sense to some extent.</a:t>
          </a:r>
        </a:p>
      </dgm:t>
    </dgm:pt>
    <dgm:pt modelId="{C15C76B8-C743-49C8-B75D-C796C8FF7AD4}" type="parTrans" cxnId="{75FFE217-A3D0-4A43-B4A7-1A43BC399DFB}">
      <dgm:prSet/>
      <dgm:spPr/>
      <dgm:t>
        <a:bodyPr/>
        <a:lstStyle/>
        <a:p>
          <a:endParaRPr lang="en-US"/>
        </a:p>
      </dgm:t>
    </dgm:pt>
    <dgm:pt modelId="{ACA02549-D534-45C9-AD06-52C1AE8F855A}" type="sibTrans" cxnId="{75FFE217-A3D0-4A43-B4A7-1A43BC399DFB}">
      <dgm:prSet/>
      <dgm:spPr/>
      <dgm:t>
        <a:bodyPr/>
        <a:lstStyle/>
        <a:p>
          <a:endParaRPr lang="en-US"/>
        </a:p>
      </dgm:t>
    </dgm:pt>
    <dgm:pt modelId="{E048C225-D5C6-47E0-B1C5-D16969BDAE97}">
      <dgm:prSet/>
      <dgm:spPr/>
      <dgm:t>
        <a:bodyPr/>
        <a:lstStyle/>
        <a:p>
          <a:pPr>
            <a:lnSpc>
              <a:spcPct val="100000"/>
            </a:lnSpc>
          </a:pPr>
          <a:r>
            <a:rPr lang="en-US"/>
            <a:t>Shopping Centers &amp; Spending on Looks</a:t>
          </a:r>
        </a:p>
      </dgm:t>
    </dgm:pt>
    <dgm:pt modelId="{B16D161E-837F-48A3-BEA8-FFAE8515C8DA}" type="parTrans" cxnId="{2AC5654E-8489-4D71-BB53-BD15A524C599}">
      <dgm:prSet/>
      <dgm:spPr/>
      <dgm:t>
        <a:bodyPr/>
        <a:lstStyle/>
        <a:p>
          <a:endParaRPr lang="en-US"/>
        </a:p>
      </dgm:t>
    </dgm:pt>
    <dgm:pt modelId="{9F1E865D-DB60-4797-B297-C67810353993}" type="sibTrans" cxnId="{2AC5654E-8489-4D71-BB53-BD15A524C599}">
      <dgm:prSet/>
      <dgm:spPr/>
      <dgm:t>
        <a:bodyPr/>
        <a:lstStyle/>
        <a:p>
          <a:endParaRPr lang="en-US"/>
        </a:p>
      </dgm:t>
    </dgm:pt>
    <dgm:pt modelId="{3BB5BD01-B1C2-40D2-B7AB-C91FC9F88E88}">
      <dgm:prSet/>
      <dgm:spPr/>
      <dgm:t>
        <a:bodyPr/>
        <a:lstStyle/>
        <a:p>
          <a:pPr>
            <a:lnSpc>
              <a:spcPct val="100000"/>
            </a:lnSpc>
          </a:pPr>
          <a:r>
            <a:rPr lang="en-US"/>
            <a:t>Most of the shopping in the city happens in shopping centers? </a:t>
          </a:r>
        </a:p>
      </dgm:t>
    </dgm:pt>
    <dgm:pt modelId="{FB8B6F94-9A6B-4A4D-82F4-D771D126004B}" type="parTrans" cxnId="{FE71D14C-7D00-4CEB-BA76-509C3993A3E0}">
      <dgm:prSet/>
      <dgm:spPr/>
      <dgm:t>
        <a:bodyPr/>
        <a:lstStyle/>
        <a:p>
          <a:endParaRPr lang="en-US"/>
        </a:p>
      </dgm:t>
    </dgm:pt>
    <dgm:pt modelId="{61F2CCD5-B212-45FF-BF76-C2CEB300D5B1}" type="sibTrans" cxnId="{FE71D14C-7D00-4CEB-BA76-509C3993A3E0}">
      <dgm:prSet/>
      <dgm:spPr/>
      <dgm:t>
        <a:bodyPr/>
        <a:lstStyle/>
        <a:p>
          <a:endParaRPr lang="en-US"/>
        </a:p>
      </dgm:t>
    </dgm:pt>
    <dgm:pt modelId="{F79C07C3-0DF5-4A11-8EB0-BE5469F77228}">
      <dgm:prSet/>
      <dgm:spPr/>
      <dgm:t>
        <a:bodyPr/>
        <a:lstStyle/>
        <a:p>
          <a:pPr>
            <a:lnSpc>
              <a:spcPct val="100000"/>
            </a:lnSpc>
          </a:pPr>
          <a:r>
            <a:rPr lang="en-US" dirty="0"/>
            <a:t>Specially probable amongst the youth.</a:t>
          </a:r>
        </a:p>
      </dgm:t>
    </dgm:pt>
    <dgm:pt modelId="{76ECF27C-B4AF-4204-B824-115EC6A8F54F}" type="parTrans" cxnId="{5EF3514A-C1E5-4924-B597-B18E9C0C4D15}">
      <dgm:prSet/>
      <dgm:spPr/>
      <dgm:t>
        <a:bodyPr/>
        <a:lstStyle/>
        <a:p>
          <a:endParaRPr lang="en-US"/>
        </a:p>
      </dgm:t>
    </dgm:pt>
    <dgm:pt modelId="{7195D7DC-76B5-41B9-9718-638573D4F970}" type="sibTrans" cxnId="{5EF3514A-C1E5-4924-B597-B18E9C0C4D15}">
      <dgm:prSet/>
      <dgm:spPr/>
      <dgm:t>
        <a:bodyPr/>
        <a:lstStyle/>
        <a:p>
          <a:endParaRPr lang="en-US"/>
        </a:p>
      </dgm:t>
    </dgm:pt>
    <dgm:pt modelId="{63C198E0-A51E-470F-B752-A9C8F5AFF580}">
      <dgm:prSet/>
      <dgm:spPr/>
      <dgm:t>
        <a:bodyPr/>
        <a:lstStyle/>
        <a:p>
          <a:pPr>
            <a:lnSpc>
              <a:spcPct val="100000"/>
            </a:lnSpc>
          </a:pPr>
          <a:r>
            <a:rPr lang="en-US"/>
            <a:t>New Environment &amp; Socializing</a:t>
          </a:r>
        </a:p>
      </dgm:t>
    </dgm:pt>
    <dgm:pt modelId="{C84689B3-3D95-426C-9DA2-F51852910F6F}" type="parTrans" cxnId="{20FB1176-EF8B-4686-AFD8-0DDDB6044BC5}">
      <dgm:prSet/>
      <dgm:spPr/>
      <dgm:t>
        <a:bodyPr/>
        <a:lstStyle/>
        <a:p>
          <a:endParaRPr lang="en-US"/>
        </a:p>
      </dgm:t>
    </dgm:pt>
    <dgm:pt modelId="{E68F15ED-25F6-45C4-9731-AB233FA0EA8E}" type="sibTrans" cxnId="{20FB1176-EF8B-4686-AFD8-0DDDB6044BC5}">
      <dgm:prSet/>
      <dgm:spPr/>
      <dgm:t>
        <a:bodyPr/>
        <a:lstStyle/>
        <a:p>
          <a:endParaRPr lang="en-US"/>
        </a:p>
      </dgm:t>
    </dgm:pt>
    <dgm:pt modelId="{EF28D3EC-57F2-4478-A2DC-A1564ECAD3FC}">
      <dgm:prSet/>
      <dgm:spPr/>
      <dgm:t>
        <a:bodyPr/>
        <a:lstStyle/>
        <a:p>
          <a:pPr>
            <a:lnSpc>
              <a:spcPct val="100000"/>
            </a:lnSpc>
          </a:pPr>
          <a:r>
            <a:rPr lang="en-US" dirty="0"/>
            <a:t>The effect of this covariance is very very small. </a:t>
          </a:r>
        </a:p>
      </dgm:t>
    </dgm:pt>
    <dgm:pt modelId="{DF17A587-7B3C-4648-BA6C-BC5C981312B3}" type="parTrans" cxnId="{63535AFB-8116-4327-BA21-0166B96B9605}">
      <dgm:prSet/>
      <dgm:spPr/>
      <dgm:t>
        <a:bodyPr/>
        <a:lstStyle/>
        <a:p>
          <a:endParaRPr lang="en-US"/>
        </a:p>
      </dgm:t>
    </dgm:pt>
    <dgm:pt modelId="{B9635738-54A5-4612-8B35-F23926548A23}" type="sibTrans" cxnId="{63535AFB-8116-4327-BA21-0166B96B9605}">
      <dgm:prSet/>
      <dgm:spPr/>
      <dgm:t>
        <a:bodyPr/>
        <a:lstStyle/>
        <a:p>
          <a:endParaRPr lang="en-US"/>
        </a:p>
      </dgm:t>
    </dgm:pt>
    <dgm:pt modelId="{794947E6-60A9-6A41-B91A-D0E99AC134BD}">
      <dgm:prSet/>
      <dgm:spPr/>
      <dgm:t>
        <a:bodyPr/>
        <a:lstStyle/>
        <a:p>
          <a:pPr>
            <a:lnSpc>
              <a:spcPct val="100000"/>
            </a:lnSpc>
          </a:pPr>
          <a:r>
            <a:rPr lang="en-US" dirty="0"/>
            <a:t>All horror movies are thrillers?</a:t>
          </a:r>
        </a:p>
      </dgm:t>
    </dgm:pt>
    <dgm:pt modelId="{38B8F0ED-6DCC-5642-9F28-2A083C268C52}" type="parTrans" cxnId="{0D88F617-35B1-434D-BEE1-D7789549DA31}">
      <dgm:prSet/>
      <dgm:spPr/>
      <dgm:t>
        <a:bodyPr/>
        <a:lstStyle/>
        <a:p>
          <a:endParaRPr lang="en-US"/>
        </a:p>
      </dgm:t>
    </dgm:pt>
    <dgm:pt modelId="{DB75A6BC-2E69-9345-B32E-5EED5D06C154}" type="sibTrans" cxnId="{0D88F617-35B1-434D-BEE1-D7789549DA31}">
      <dgm:prSet/>
      <dgm:spPr/>
      <dgm:t>
        <a:bodyPr/>
        <a:lstStyle/>
        <a:p>
          <a:endParaRPr lang="en-US"/>
        </a:p>
      </dgm:t>
    </dgm:pt>
    <dgm:pt modelId="{985C4869-30CB-EA44-8329-BD36E2F35FBD}" type="pres">
      <dgm:prSet presAssocID="{4502B9CB-3603-4C4B-BA65-5B0DB57342CC}" presName="Name0" presStyleCnt="0">
        <dgm:presLayoutVars>
          <dgm:dir/>
          <dgm:animLvl val="lvl"/>
          <dgm:resizeHandles val="exact"/>
        </dgm:presLayoutVars>
      </dgm:prSet>
      <dgm:spPr/>
    </dgm:pt>
    <dgm:pt modelId="{1FED89CA-E1A8-E74C-BDA7-2C3E79C600A6}" type="pres">
      <dgm:prSet presAssocID="{8E96AB27-D682-485A-910A-5976DD47DEA0}" presName="linNode" presStyleCnt="0"/>
      <dgm:spPr/>
    </dgm:pt>
    <dgm:pt modelId="{71D6F805-9FE3-9948-A039-9875091CB2C2}" type="pres">
      <dgm:prSet presAssocID="{8E96AB27-D682-485A-910A-5976DD47DEA0}" presName="parentText" presStyleLbl="node1" presStyleIdx="0" presStyleCnt="3">
        <dgm:presLayoutVars>
          <dgm:chMax val="1"/>
          <dgm:bulletEnabled val="1"/>
        </dgm:presLayoutVars>
      </dgm:prSet>
      <dgm:spPr/>
    </dgm:pt>
    <dgm:pt modelId="{AAE6AFEC-1E59-C246-B5BF-490D16C369F8}" type="pres">
      <dgm:prSet presAssocID="{8E96AB27-D682-485A-910A-5976DD47DEA0}" presName="descendantText" presStyleLbl="alignAccFollowNode1" presStyleIdx="0" presStyleCnt="3">
        <dgm:presLayoutVars>
          <dgm:bulletEnabled val="1"/>
        </dgm:presLayoutVars>
      </dgm:prSet>
      <dgm:spPr/>
    </dgm:pt>
    <dgm:pt modelId="{AE6DF110-68AD-3A47-8BC9-7B495F7014B5}" type="pres">
      <dgm:prSet presAssocID="{EFC5C441-0995-4E55-BCC4-77ADFB53D237}" presName="sp" presStyleCnt="0"/>
      <dgm:spPr/>
    </dgm:pt>
    <dgm:pt modelId="{69CE3B17-6A0C-9C4F-B27D-76902D55714C}" type="pres">
      <dgm:prSet presAssocID="{E048C225-D5C6-47E0-B1C5-D16969BDAE97}" presName="linNode" presStyleCnt="0"/>
      <dgm:spPr/>
    </dgm:pt>
    <dgm:pt modelId="{9ECC8BDB-4372-C44C-BB2B-5855E53C8547}" type="pres">
      <dgm:prSet presAssocID="{E048C225-D5C6-47E0-B1C5-D16969BDAE97}" presName="parentText" presStyleLbl="node1" presStyleIdx="1" presStyleCnt="3">
        <dgm:presLayoutVars>
          <dgm:chMax val="1"/>
          <dgm:bulletEnabled val="1"/>
        </dgm:presLayoutVars>
      </dgm:prSet>
      <dgm:spPr/>
    </dgm:pt>
    <dgm:pt modelId="{67D749F3-8D23-FD49-BC51-5E71EF8E5CED}" type="pres">
      <dgm:prSet presAssocID="{E048C225-D5C6-47E0-B1C5-D16969BDAE97}" presName="descendantText" presStyleLbl="alignAccFollowNode1" presStyleIdx="1" presStyleCnt="3">
        <dgm:presLayoutVars>
          <dgm:bulletEnabled val="1"/>
        </dgm:presLayoutVars>
      </dgm:prSet>
      <dgm:spPr/>
    </dgm:pt>
    <dgm:pt modelId="{A7AF186E-F13C-5D46-A00D-558CDCDB53BC}" type="pres">
      <dgm:prSet presAssocID="{9F1E865D-DB60-4797-B297-C67810353993}" presName="sp" presStyleCnt="0"/>
      <dgm:spPr/>
    </dgm:pt>
    <dgm:pt modelId="{D2EF1801-898B-7C47-A844-4B9CBFDA36E7}" type="pres">
      <dgm:prSet presAssocID="{63C198E0-A51E-470F-B752-A9C8F5AFF580}" presName="linNode" presStyleCnt="0"/>
      <dgm:spPr/>
    </dgm:pt>
    <dgm:pt modelId="{25295C71-02FF-DE43-8228-E065E861AF2B}" type="pres">
      <dgm:prSet presAssocID="{63C198E0-A51E-470F-B752-A9C8F5AFF580}" presName="parentText" presStyleLbl="node1" presStyleIdx="2" presStyleCnt="3">
        <dgm:presLayoutVars>
          <dgm:chMax val="1"/>
          <dgm:bulletEnabled val="1"/>
        </dgm:presLayoutVars>
      </dgm:prSet>
      <dgm:spPr/>
    </dgm:pt>
    <dgm:pt modelId="{3C35D3C9-8051-1648-876F-8B004FEB7242}" type="pres">
      <dgm:prSet presAssocID="{63C198E0-A51E-470F-B752-A9C8F5AFF580}" presName="descendantText" presStyleLbl="alignAccFollowNode1" presStyleIdx="2" presStyleCnt="3">
        <dgm:presLayoutVars>
          <dgm:bulletEnabled val="1"/>
        </dgm:presLayoutVars>
      </dgm:prSet>
      <dgm:spPr/>
    </dgm:pt>
  </dgm:ptLst>
  <dgm:cxnLst>
    <dgm:cxn modelId="{75FFE217-A3D0-4A43-B4A7-1A43BC399DFB}" srcId="{8E96AB27-D682-485A-910A-5976DD47DEA0}" destId="{7B289221-C5A7-41A0-86BF-978B86B4233C}" srcOrd="0" destOrd="0" parTransId="{C15C76B8-C743-49C8-B75D-C796C8FF7AD4}" sibTransId="{ACA02549-D534-45C9-AD06-52C1AE8F855A}"/>
    <dgm:cxn modelId="{0D88F617-35B1-434D-BEE1-D7789549DA31}" srcId="{8E96AB27-D682-485A-910A-5976DD47DEA0}" destId="{794947E6-60A9-6A41-B91A-D0E99AC134BD}" srcOrd="1" destOrd="0" parTransId="{38B8F0ED-6DCC-5642-9F28-2A083C268C52}" sibTransId="{DB75A6BC-2E69-9345-B32E-5EED5D06C154}"/>
    <dgm:cxn modelId="{9F3BFA27-1FB4-3B44-BB84-4B6B3E079580}" type="presOf" srcId="{EF28D3EC-57F2-4478-A2DC-A1564ECAD3FC}" destId="{3C35D3C9-8051-1648-876F-8B004FEB7242}" srcOrd="0" destOrd="0" presId="urn:microsoft.com/office/officeart/2005/8/layout/vList5"/>
    <dgm:cxn modelId="{5EF3514A-C1E5-4924-B597-B18E9C0C4D15}" srcId="{E048C225-D5C6-47E0-B1C5-D16969BDAE97}" destId="{F79C07C3-0DF5-4A11-8EB0-BE5469F77228}" srcOrd="1" destOrd="0" parTransId="{76ECF27C-B4AF-4204-B824-115EC6A8F54F}" sibTransId="{7195D7DC-76B5-41B9-9718-638573D4F970}"/>
    <dgm:cxn modelId="{FE71D14C-7D00-4CEB-BA76-509C3993A3E0}" srcId="{E048C225-D5C6-47E0-B1C5-D16969BDAE97}" destId="{3BB5BD01-B1C2-40D2-B7AB-C91FC9F88E88}" srcOrd="0" destOrd="0" parTransId="{FB8B6F94-9A6B-4A4D-82F4-D771D126004B}" sibTransId="{61F2CCD5-B212-45FF-BF76-C2CEB300D5B1}"/>
    <dgm:cxn modelId="{2AC5654E-8489-4D71-BB53-BD15A524C599}" srcId="{4502B9CB-3603-4C4B-BA65-5B0DB57342CC}" destId="{E048C225-D5C6-47E0-B1C5-D16969BDAE97}" srcOrd="1" destOrd="0" parTransId="{B16D161E-837F-48A3-BEA8-FFAE8515C8DA}" sibTransId="{9F1E865D-DB60-4797-B297-C67810353993}"/>
    <dgm:cxn modelId="{460CB04E-FA17-BC45-A38A-1C770D876AC3}" type="presOf" srcId="{7B289221-C5A7-41A0-86BF-978B86B4233C}" destId="{AAE6AFEC-1E59-C246-B5BF-490D16C369F8}" srcOrd="0" destOrd="0" presId="urn:microsoft.com/office/officeart/2005/8/layout/vList5"/>
    <dgm:cxn modelId="{C7C86B5E-56A6-5142-8506-CEFC56706764}" type="presOf" srcId="{8E96AB27-D682-485A-910A-5976DD47DEA0}" destId="{71D6F805-9FE3-9948-A039-9875091CB2C2}" srcOrd="0" destOrd="0" presId="urn:microsoft.com/office/officeart/2005/8/layout/vList5"/>
    <dgm:cxn modelId="{20FB1176-EF8B-4686-AFD8-0DDDB6044BC5}" srcId="{4502B9CB-3603-4C4B-BA65-5B0DB57342CC}" destId="{63C198E0-A51E-470F-B752-A9C8F5AFF580}" srcOrd="2" destOrd="0" parTransId="{C84689B3-3D95-426C-9DA2-F51852910F6F}" sibTransId="{E68F15ED-25F6-45C4-9731-AB233FA0EA8E}"/>
    <dgm:cxn modelId="{17FFA47B-2E4E-4268-9836-4604B0D5317C}" srcId="{4502B9CB-3603-4C4B-BA65-5B0DB57342CC}" destId="{8E96AB27-D682-485A-910A-5976DD47DEA0}" srcOrd="0" destOrd="0" parTransId="{488F4D27-7EEF-496F-9DA7-C1B37868B75E}" sibTransId="{EFC5C441-0995-4E55-BCC4-77ADFB53D237}"/>
    <dgm:cxn modelId="{1C35CC87-2795-0047-9BD7-93891149DCEC}" type="presOf" srcId="{4502B9CB-3603-4C4B-BA65-5B0DB57342CC}" destId="{985C4869-30CB-EA44-8329-BD36E2F35FBD}" srcOrd="0" destOrd="0" presId="urn:microsoft.com/office/officeart/2005/8/layout/vList5"/>
    <dgm:cxn modelId="{5AC21E95-A636-9D4C-B749-D8AD43C6F8BA}" type="presOf" srcId="{3BB5BD01-B1C2-40D2-B7AB-C91FC9F88E88}" destId="{67D749F3-8D23-FD49-BC51-5E71EF8E5CED}" srcOrd="0" destOrd="0" presId="urn:microsoft.com/office/officeart/2005/8/layout/vList5"/>
    <dgm:cxn modelId="{E0C358CE-665F-7545-8642-FEFE79B85E81}" type="presOf" srcId="{63C198E0-A51E-470F-B752-A9C8F5AFF580}" destId="{25295C71-02FF-DE43-8228-E065E861AF2B}" srcOrd="0" destOrd="0" presId="urn:microsoft.com/office/officeart/2005/8/layout/vList5"/>
    <dgm:cxn modelId="{DCADDED4-DC3D-4843-A430-FF34B2AFBEC9}" type="presOf" srcId="{F79C07C3-0DF5-4A11-8EB0-BE5469F77228}" destId="{67D749F3-8D23-FD49-BC51-5E71EF8E5CED}" srcOrd="0" destOrd="1" presId="urn:microsoft.com/office/officeart/2005/8/layout/vList5"/>
    <dgm:cxn modelId="{939D06EA-D1DC-4A40-8016-5A76988F9F8E}" type="presOf" srcId="{E048C225-D5C6-47E0-B1C5-D16969BDAE97}" destId="{9ECC8BDB-4372-C44C-BB2B-5855E53C8547}" srcOrd="0" destOrd="0" presId="urn:microsoft.com/office/officeart/2005/8/layout/vList5"/>
    <dgm:cxn modelId="{63535AFB-8116-4327-BA21-0166B96B9605}" srcId="{63C198E0-A51E-470F-B752-A9C8F5AFF580}" destId="{EF28D3EC-57F2-4478-A2DC-A1564ECAD3FC}" srcOrd="0" destOrd="0" parTransId="{DF17A587-7B3C-4648-BA6C-BC5C981312B3}" sibTransId="{B9635738-54A5-4612-8B35-F23926548A23}"/>
    <dgm:cxn modelId="{20AC85FB-CDE5-594F-B99E-A0AEA2C118FD}" type="presOf" srcId="{794947E6-60A9-6A41-B91A-D0E99AC134BD}" destId="{AAE6AFEC-1E59-C246-B5BF-490D16C369F8}" srcOrd="0" destOrd="1" presId="urn:microsoft.com/office/officeart/2005/8/layout/vList5"/>
    <dgm:cxn modelId="{2AFDB344-A7BC-8D43-8C66-255FB76F5185}" type="presParOf" srcId="{985C4869-30CB-EA44-8329-BD36E2F35FBD}" destId="{1FED89CA-E1A8-E74C-BDA7-2C3E79C600A6}" srcOrd="0" destOrd="0" presId="urn:microsoft.com/office/officeart/2005/8/layout/vList5"/>
    <dgm:cxn modelId="{2B17E266-8605-3049-8F85-84776BD4D4AF}" type="presParOf" srcId="{1FED89CA-E1A8-E74C-BDA7-2C3E79C600A6}" destId="{71D6F805-9FE3-9948-A039-9875091CB2C2}" srcOrd="0" destOrd="0" presId="urn:microsoft.com/office/officeart/2005/8/layout/vList5"/>
    <dgm:cxn modelId="{D9FACB6F-205C-DF45-B029-16C97BC90571}" type="presParOf" srcId="{1FED89CA-E1A8-E74C-BDA7-2C3E79C600A6}" destId="{AAE6AFEC-1E59-C246-B5BF-490D16C369F8}" srcOrd="1" destOrd="0" presId="urn:microsoft.com/office/officeart/2005/8/layout/vList5"/>
    <dgm:cxn modelId="{7502F624-33C8-9A4F-82CC-479EEDA6ECBF}" type="presParOf" srcId="{985C4869-30CB-EA44-8329-BD36E2F35FBD}" destId="{AE6DF110-68AD-3A47-8BC9-7B495F7014B5}" srcOrd="1" destOrd="0" presId="urn:microsoft.com/office/officeart/2005/8/layout/vList5"/>
    <dgm:cxn modelId="{C78C50CD-1725-5A4A-A9CD-F56D3B68BC9C}" type="presParOf" srcId="{985C4869-30CB-EA44-8329-BD36E2F35FBD}" destId="{69CE3B17-6A0C-9C4F-B27D-76902D55714C}" srcOrd="2" destOrd="0" presId="urn:microsoft.com/office/officeart/2005/8/layout/vList5"/>
    <dgm:cxn modelId="{E327C256-2A6B-9941-BDAD-F2C871B68094}" type="presParOf" srcId="{69CE3B17-6A0C-9C4F-B27D-76902D55714C}" destId="{9ECC8BDB-4372-C44C-BB2B-5855E53C8547}" srcOrd="0" destOrd="0" presId="urn:microsoft.com/office/officeart/2005/8/layout/vList5"/>
    <dgm:cxn modelId="{667F5AA8-6E3A-7A4A-8FE8-7FEBE13B293C}" type="presParOf" srcId="{69CE3B17-6A0C-9C4F-B27D-76902D55714C}" destId="{67D749F3-8D23-FD49-BC51-5E71EF8E5CED}" srcOrd="1" destOrd="0" presId="urn:microsoft.com/office/officeart/2005/8/layout/vList5"/>
    <dgm:cxn modelId="{D66B09C4-04EB-BC47-B6FC-49549C7FC27B}" type="presParOf" srcId="{985C4869-30CB-EA44-8329-BD36E2F35FBD}" destId="{A7AF186E-F13C-5D46-A00D-558CDCDB53BC}" srcOrd="3" destOrd="0" presId="urn:microsoft.com/office/officeart/2005/8/layout/vList5"/>
    <dgm:cxn modelId="{475D46E9-B3E6-044A-9633-991D99F76BF5}" type="presParOf" srcId="{985C4869-30CB-EA44-8329-BD36E2F35FBD}" destId="{D2EF1801-898B-7C47-A844-4B9CBFDA36E7}" srcOrd="4" destOrd="0" presId="urn:microsoft.com/office/officeart/2005/8/layout/vList5"/>
    <dgm:cxn modelId="{88945778-9C10-6F49-AF0D-79C64C261D0E}" type="presParOf" srcId="{D2EF1801-898B-7C47-A844-4B9CBFDA36E7}" destId="{25295C71-02FF-DE43-8228-E065E861AF2B}" srcOrd="0" destOrd="0" presId="urn:microsoft.com/office/officeart/2005/8/layout/vList5"/>
    <dgm:cxn modelId="{2C7029B9-BBF2-1C47-9E56-69FAA2A7CFEF}" type="presParOf" srcId="{D2EF1801-898B-7C47-A844-4B9CBFDA36E7}" destId="{3C35D3C9-8051-1648-876F-8B004FEB724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7BDAF0-5D86-474A-B7AB-4986D707727E}" type="doc">
      <dgm:prSet loTypeId="urn:microsoft.com/office/officeart/2005/8/layout/process4" loCatId="process" qsTypeId="urn:microsoft.com/office/officeart/2005/8/quickstyle/simple2" qsCatId="simple" csTypeId="urn:microsoft.com/office/officeart/2005/8/colors/accent3_2" csCatId="accent3" phldr="1"/>
      <dgm:spPr/>
      <dgm:t>
        <a:bodyPr/>
        <a:lstStyle/>
        <a:p>
          <a:endParaRPr lang="en-US"/>
        </a:p>
      </dgm:t>
    </dgm:pt>
    <dgm:pt modelId="{3467CC77-9C4A-4970-AB05-1FC56577393B}">
      <dgm:prSet/>
      <dgm:spPr/>
      <dgm:t>
        <a:bodyPr/>
        <a:lstStyle/>
        <a:p>
          <a:r>
            <a:rPr lang="en-US" dirty="0"/>
            <a:t>Model Fit</a:t>
          </a:r>
        </a:p>
      </dgm:t>
    </dgm:pt>
    <dgm:pt modelId="{21720049-AFF0-4F23-88F1-8181E5DE5C86}" type="parTrans" cxnId="{D1C9069E-F22A-487E-ADA7-E1146B424E6A}">
      <dgm:prSet/>
      <dgm:spPr/>
      <dgm:t>
        <a:bodyPr/>
        <a:lstStyle/>
        <a:p>
          <a:endParaRPr lang="en-US"/>
        </a:p>
      </dgm:t>
    </dgm:pt>
    <dgm:pt modelId="{3A8111EC-7A13-4A8C-AF73-FBC3E42AF347}" type="sibTrans" cxnId="{D1C9069E-F22A-487E-ADA7-E1146B424E6A}">
      <dgm:prSet/>
      <dgm:spPr/>
      <dgm:t>
        <a:bodyPr/>
        <a:lstStyle/>
        <a:p>
          <a:endParaRPr lang="en-US"/>
        </a:p>
      </dgm:t>
    </dgm:pt>
    <dgm:pt modelId="{216A0FF0-C3AD-4CB0-A592-59963768E7F9}">
      <dgm:prSet/>
      <dgm:spPr/>
      <dgm:t>
        <a:bodyPr/>
        <a:lstStyle/>
        <a:p>
          <a:r>
            <a:rPr lang="en-US"/>
            <a:t>Chi2 = 425, p=0.0000 </a:t>
          </a:r>
        </a:p>
      </dgm:t>
    </dgm:pt>
    <dgm:pt modelId="{22842977-B3E7-423D-B8A8-22198DBC2BC8}" type="parTrans" cxnId="{EA285AFE-BF51-4941-8B2C-3762FAA0296C}">
      <dgm:prSet/>
      <dgm:spPr/>
      <dgm:t>
        <a:bodyPr/>
        <a:lstStyle/>
        <a:p>
          <a:endParaRPr lang="en-US"/>
        </a:p>
      </dgm:t>
    </dgm:pt>
    <dgm:pt modelId="{31D92145-BCF2-4C41-9355-5DD2ED174F61}" type="sibTrans" cxnId="{EA285AFE-BF51-4941-8B2C-3762FAA0296C}">
      <dgm:prSet/>
      <dgm:spPr/>
      <dgm:t>
        <a:bodyPr/>
        <a:lstStyle/>
        <a:p>
          <a:endParaRPr lang="en-US"/>
        </a:p>
      </dgm:t>
    </dgm:pt>
    <dgm:pt modelId="{7B16EF5D-5C74-4F4C-9C21-9493A47B3021}">
      <dgm:prSet/>
      <dgm:spPr/>
      <dgm:t>
        <a:bodyPr/>
        <a:lstStyle/>
        <a:p>
          <a:r>
            <a:rPr lang="en-US" dirty="0"/>
            <a:t>RMSEA = 0.058 (Less than 0.1) </a:t>
          </a:r>
        </a:p>
      </dgm:t>
    </dgm:pt>
    <dgm:pt modelId="{3CD5A07B-9103-4A63-BC6C-19D92865B7BD}" type="parTrans" cxnId="{B76C29EC-C4D0-4686-8DB4-FF68FA9E8B88}">
      <dgm:prSet/>
      <dgm:spPr/>
      <dgm:t>
        <a:bodyPr/>
        <a:lstStyle/>
        <a:p>
          <a:endParaRPr lang="en-US"/>
        </a:p>
      </dgm:t>
    </dgm:pt>
    <dgm:pt modelId="{184EAF86-75C7-47D7-9512-C7DB52A7C7B9}" type="sibTrans" cxnId="{B76C29EC-C4D0-4686-8DB4-FF68FA9E8B88}">
      <dgm:prSet/>
      <dgm:spPr/>
      <dgm:t>
        <a:bodyPr/>
        <a:lstStyle/>
        <a:p>
          <a:endParaRPr lang="en-US"/>
        </a:p>
      </dgm:t>
    </dgm:pt>
    <dgm:pt modelId="{3C8C963C-0F93-442F-9302-6466FF7C0CE6}">
      <dgm:prSet/>
      <dgm:spPr/>
      <dgm:t>
        <a:bodyPr/>
        <a:lstStyle/>
        <a:p>
          <a:r>
            <a:rPr lang="en-US" dirty="0"/>
            <a:t>CFI = 0.888 </a:t>
          </a:r>
        </a:p>
        <a:p>
          <a:r>
            <a:rPr lang="en-US" dirty="0"/>
            <a:t>(Little less than 0.9)</a:t>
          </a:r>
        </a:p>
      </dgm:t>
    </dgm:pt>
    <dgm:pt modelId="{36A4FA9A-06F3-4E81-9737-11C9974D3EA2}" type="parTrans" cxnId="{1D83863E-2ADA-4050-9174-04B4320513D3}">
      <dgm:prSet/>
      <dgm:spPr/>
      <dgm:t>
        <a:bodyPr/>
        <a:lstStyle/>
        <a:p>
          <a:endParaRPr lang="en-US"/>
        </a:p>
      </dgm:t>
    </dgm:pt>
    <dgm:pt modelId="{68D591E6-A4B4-47D2-B92B-3BAF3258D801}" type="sibTrans" cxnId="{1D83863E-2ADA-4050-9174-04B4320513D3}">
      <dgm:prSet/>
      <dgm:spPr/>
      <dgm:t>
        <a:bodyPr/>
        <a:lstStyle/>
        <a:p>
          <a:endParaRPr lang="en-US"/>
        </a:p>
      </dgm:t>
    </dgm:pt>
    <dgm:pt modelId="{22D443A4-D1AB-4727-9EE1-E2C15295C894}">
      <dgm:prSet/>
      <dgm:spPr/>
      <dgm:t>
        <a:bodyPr/>
        <a:lstStyle/>
        <a:p>
          <a:r>
            <a:rPr lang="en-US" dirty="0"/>
            <a:t>Extrovert tendencies explains on average 40% variance </a:t>
          </a:r>
          <a:r>
            <a:rPr lang="en-US"/>
            <a:t>in Extravagant </a:t>
          </a:r>
          <a:r>
            <a:rPr lang="en-US" dirty="0"/>
            <a:t>Spending behavior amongst Youth. </a:t>
          </a:r>
        </a:p>
        <a:p>
          <a:r>
            <a:rPr lang="en-US" dirty="0"/>
            <a:t>Significant (0.000)</a:t>
          </a:r>
        </a:p>
      </dgm:t>
    </dgm:pt>
    <dgm:pt modelId="{90630475-F03F-4C16-A7A7-FFD0CB6FF437}" type="parTrans" cxnId="{D6E84395-634B-4C00-874F-A2F5B7383CD7}">
      <dgm:prSet/>
      <dgm:spPr/>
      <dgm:t>
        <a:bodyPr/>
        <a:lstStyle/>
        <a:p>
          <a:endParaRPr lang="en-US"/>
        </a:p>
      </dgm:t>
    </dgm:pt>
    <dgm:pt modelId="{AD9A8C23-D5A5-43BE-89D2-2CBC7BD5148E}" type="sibTrans" cxnId="{D6E84395-634B-4C00-874F-A2F5B7383CD7}">
      <dgm:prSet/>
      <dgm:spPr/>
      <dgm:t>
        <a:bodyPr/>
        <a:lstStyle/>
        <a:p>
          <a:endParaRPr lang="en-US"/>
        </a:p>
      </dgm:t>
    </dgm:pt>
    <dgm:pt modelId="{D680506F-4D51-4953-9F3D-DF35CEEF1402}">
      <dgm:prSet/>
      <dgm:spPr/>
      <dgm:t>
        <a:bodyPr/>
        <a:lstStyle/>
        <a:p>
          <a:r>
            <a:rPr lang="en-US" dirty="0"/>
            <a:t>Watching Aggressive movies explains on average 11.0% of variance Extrovert tendencies amongst youth.</a:t>
          </a:r>
        </a:p>
        <a:p>
          <a:r>
            <a:rPr lang="en-US" dirty="0"/>
            <a:t>Significant (0.017)</a:t>
          </a:r>
        </a:p>
      </dgm:t>
    </dgm:pt>
    <dgm:pt modelId="{EA5753A0-5D66-446E-9430-44D72EAF6F3F}" type="parTrans" cxnId="{6DCE327C-4E5A-467C-8DA8-D47553B9B0CB}">
      <dgm:prSet/>
      <dgm:spPr/>
      <dgm:t>
        <a:bodyPr/>
        <a:lstStyle/>
        <a:p>
          <a:endParaRPr lang="en-US"/>
        </a:p>
      </dgm:t>
    </dgm:pt>
    <dgm:pt modelId="{D0D15EF9-48AE-4D87-BFF4-F1C7404C1C16}" type="sibTrans" cxnId="{6DCE327C-4E5A-467C-8DA8-D47553B9B0CB}">
      <dgm:prSet/>
      <dgm:spPr/>
      <dgm:t>
        <a:bodyPr/>
        <a:lstStyle/>
        <a:p>
          <a:endParaRPr lang="en-US"/>
        </a:p>
      </dgm:t>
    </dgm:pt>
    <dgm:pt modelId="{97C1BEB4-BF60-B041-B145-E7E9D82CE344}" type="pres">
      <dgm:prSet presAssocID="{947BDAF0-5D86-474A-B7AB-4986D707727E}" presName="Name0" presStyleCnt="0">
        <dgm:presLayoutVars>
          <dgm:dir/>
          <dgm:animLvl val="lvl"/>
          <dgm:resizeHandles val="exact"/>
        </dgm:presLayoutVars>
      </dgm:prSet>
      <dgm:spPr/>
    </dgm:pt>
    <dgm:pt modelId="{2BCAFBEF-5E49-EF47-9DA6-8BA510BAE285}" type="pres">
      <dgm:prSet presAssocID="{D680506F-4D51-4953-9F3D-DF35CEEF1402}" presName="boxAndChildren" presStyleCnt="0"/>
      <dgm:spPr/>
    </dgm:pt>
    <dgm:pt modelId="{520ABC03-1D67-754A-A0B7-581A841E73CC}" type="pres">
      <dgm:prSet presAssocID="{D680506F-4D51-4953-9F3D-DF35CEEF1402}" presName="parentTextBox" presStyleLbl="node1" presStyleIdx="0" presStyleCnt="3"/>
      <dgm:spPr/>
    </dgm:pt>
    <dgm:pt modelId="{C1CF36BF-2D17-224A-8BEC-F886370EDBD9}" type="pres">
      <dgm:prSet presAssocID="{AD9A8C23-D5A5-43BE-89D2-2CBC7BD5148E}" presName="sp" presStyleCnt="0"/>
      <dgm:spPr/>
    </dgm:pt>
    <dgm:pt modelId="{D313C509-1637-3345-97FE-0B031A1DE7AD}" type="pres">
      <dgm:prSet presAssocID="{22D443A4-D1AB-4727-9EE1-E2C15295C894}" presName="arrowAndChildren" presStyleCnt="0"/>
      <dgm:spPr/>
    </dgm:pt>
    <dgm:pt modelId="{7E71DAC4-1CAC-EB4D-AA28-FB0F07C4DEFF}" type="pres">
      <dgm:prSet presAssocID="{22D443A4-D1AB-4727-9EE1-E2C15295C894}" presName="parentTextArrow" presStyleLbl="node1" presStyleIdx="1" presStyleCnt="3"/>
      <dgm:spPr/>
    </dgm:pt>
    <dgm:pt modelId="{74433B73-09AA-3646-B6A4-2CEA8FBE2D4B}" type="pres">
      <dgm:prSet presAssocID="{3A8111EC-7A13-4A8C-AF73-FBC3E42AF347}" presName="sp" presStyleCnt="0"/>
      <dgm:spPr/>
    </dgm:pt>
    <dgm:pt modelId="{55680AAE-5287-AA42-AF9D-8B4B01E73D5B}" type="pres">
      <dgm:prSet presAssocID="{3467CC77-9C4A-4970-AB05-1FC56577393B}" presName="arrowAndChildren" presStyleCnt="0"/>
      <dgm:spPr/>
    </dgm:pt>
    <dgm:pt modelId="{2E0DBAC7-E369-1043-B005-0B54E81AF8E0}" type="pres">
      <dgm:prSet presAssocID="{3467CC77-9C4A-4970-AB05-1FC56577393B}" presName="parentTextArrow" presStyleLbl="node1" presStyleIdx="1" presStyleCnt="3"/>
      <dgm:spPr/>
    </dgm:pt>
    <dgm:pt modelId="{0F818B94-A3D2-F343-91AC-BF5B65417047}" type="pres">
      <dgm:prSet presAssocID="{3467CC77-9C4A-4970-AB05-1FC56577393B}" presName="arrow" presStyleLbl="node1" presStyleIdx="2" presStyleCnt="3"/>
      <dgm:spPr/>
    </dgm:pt>
    <dgm:pt modelId="{9B401AAC-165F-0045-B72E-FDFA790AAC49}" type="pres">
      <dgm:prSet presAssocID="{3467CC77-9C4A-4970-AB05-1FC56577393B}" presName="descendantArrow" presStyleCnt="0"/>
      <dgm:spPr/>
    </dgm:pt>
    <dgm:pt modelId="{9DFAF626-889B-F84F-BB84-01F42DE69558}" type="pres">
      <dgm:prSet presAssocID="{216A0FF0-C3AD-4CB0-A592-59963768E7F9}" presName="childTextArrow" presStyleLbl="fgAccFollowNode1" presStyleIdx="0" presStyleCnt="3">
        <dgm:presLayoutVars>
          <dgm:bulletEnabled val="1"/>
        </dgm:presLayoutVars>
      </dgm:prSet>
      <dgm:spPr/>
    </dgm:pt>
    <dgm:pt modelId="{6F4D23C9-7425-B040-B07C-08A5D942E58B}" type="pres">
      <dgm:prSet presAssocID="{7B16EF5D-5C74-4F4C-9C21-9493A47B3021}" presName="childTextArrow" presStyleLbl="fgAccFollowNode1" presStyleIdx="1" presStyleCnt="3">
        <dgm:presLayoutVars>
          <dgm:bulletEnabled val="1"/>
        </dgm:presLayoutVars>
      </dgm:prSet>
      <dgm:spPr/>
    </dgm:pt>
    <dgm:pt modelId="{53C592E4-20CB-6C4A-96D1-2A6F2BC6901D}" type="pres">
      <dgm:prSet presAssocID="{3C8C963C-0F93-442F-9302-6466FF7C0CE6}" presName="childTextArrow" presStyleLbl="fgAccFollowNode1" presStyleIdx="2" presStyleCnt="3">
        <dgm:presLayoutVars>
          <dgm:bulletEnabled val="1"/>
        </dgm:presLayoutVars>
      </dgm:prSet>
      <dgm:spPr/>
    </dgm:pt>
  </dgm:ptLst>
  <dgm:cxnLst>
    <dgm:cxn modelId="{AF879928-24FC-3D40-845A-CC62AFF5BDEE}" type="presOf" srcId="{947BDAF0-5D86-474A-B7AB-4986D707727E}" destId="{97C1BEB4-BF60-B041-B145-E7E9D82CE344}" srcOrd="0" destOrd="0" presId="urn:microsoft.com/office/officeart/2005/8/layout/process4"/>
    <dgm:cxn modelId="{98CA9637-46E2-3943-B7DF-182ACFC5B2B6}" type="presOf" srcId="{3467CC77-9C4A-4970-AB05-1FC56577393B}" destId="{0F818B94-A3D2-F343-91AC-BF5B65417047}" srcOrd="1" destOrd="0" presId="urn:microsoft.com/office/officeart/2005/8/layout/process4"/>
    <dgm:cxn modelId="{1D83863E-2ADA-4050-9174-04B4320513D3}" srcId="{3467CC77-9C4A-4970-AB05-1FC56577393B}" destId="{3C8C963C-0F93-442F-9302-6466FF7C0CE6}" srcOrd="2" destOrd="0" parTransId="{36A4FA9A-06F3-4E81-9737-11C9974D3EA2}" sibTransId="{68D591E6-A4B4-47D2-B92B-3BAF3258D801}"/>
    <dgm:cxn modelId="{92CD8362-8484-2A4C-8588-319077C9B5DE}" type="presOf" srcId="{3467CC77-9C4A-4970-AB05-1FC56577393B}" destId="{2E0DBAC7-E369-1043-B005-0B54E81AF8E0}" srcOrd="0" destOrd="0" presId="urn:microsoft.com/office/officeart/2005/8/layout/process4"/>
    <dgm:cxn modelId="{6DCE327C-4E5A-467C-8DA8-D47553B9B0CB}" srcId="{947BDAF0-5D86-474A-B7AB-4986D707727E}" destId="{D680506F-4D51-4953-9F3D-DF35CEEF1402}" srcOrd="2" destOrd="0" parTransId="{EA5753A0-5D66-446E-9430-44D72EAF6F3F}" sibTransId="{D0D15EF9-48AE-4D87-BFF4-F1C7404C1C16}"/>
    <dgm:cxn modelId="{2CAF527D-21E3-574B-B451-D840B845DAE6}" type="presOf" srcId="{3C8C963C-0F93-442F-9302-6466FF7C0CE6}" destId="{53C592E4-20CB-6C4A-96D1-2A6F2BC6901D}" srcOrd="0" destOrd="0" presId="urn:microsoft.com/office/officeart/2005/8/layout/process4"/>
    <dgm:cxn modelId="{D6E84395-634B-4C00-874F-A2F5B7383CD7}" srcId="{947BDAF0-5D86-474A-B7AB-4986D707727E}" destId="{22D443A4-D1AB-4727-9EE1-E2C15295C894}" srcOrd="1" destOrd="0" parTransId="{90630475-F03F-4C16-A7A7-FFD0CB6FF437}" sibTransId="{AD9A8C23-D5A5-43BE-89D2-2CBC7BD5148E}"/>
    <dgm:cxn modelId="{D1C9069E-F22A-487E-ADA7-E1146B424E6A}" srcId="{947BDAF0-5D86-474A-B7AB-4986D707727E}" destId="{3467CC77-9C4A-4970-AB05-1FC56577393B}" srcOrd="0" destOrd="0" parTransId="{21720049-AFF0-4F23-88F1-8181E5DE5C86}" sibTransId="{3A8111EC-7A13-4A8C-AF73-FBC3E42AF347}"/>
    <dgm:cxn modelId="{1614BCBA-E50B-BB4B-B047-169575BAA495}" type="presOf" srcId="{7B16EF5D-5C74-4F4C-9C21-9493A47B3021}" destId="{6F4D23C9-7425-B040-B07C-08A5D942E58B}" srcOrd="0" destOrd="0" presId="urn:microsoft.com/office/officeart/2005/8/layout/process4"/>
    <dgm:cxn modelId="{F70C6CD1-C813-7B4D-AAE5-EA6C2C320314}" type="presOf" srcId="{22D443A4-D1AB-4727-9EE1-E2C15295C894}" destId="{7E71DAC4-1CAC-EB4D-AA28-FB0F07C4DEFF}" srcOrd="0" destOrd="0" presId="urn:microsoft.com/office/officeart/2005/8/layout/process4"/>
    <dgm:cxn modelId="{279577E6-CEC6-B740-B8CF-CBDAF20970D4}" type="presOf" srcId="{216A0FF0-C3AD-4CB0-A592-59963768E7F9}" destId="{9DFAF626-889B-F84F-BB84-01F42DE69558}" srcOrd="0" destOrd="0" presId="urn:microsoft.com/office/officeart/2005/8/layout/process4"/>
    <dgm:cxn modelId="{DD2F90EB-8C89-2A4B-95F2-8F15ACB17AE0}" type="presOf" srcId="{D680506F-4D51-4953-9F3D-DF35CEEF1402}" destId="{520ABC03-1D67-754A-A0B7-581A841E73CC}" srcOrd="0" destOrd="0" presId="urn:microsoft.com/office/officeart/2005/8/layout/process4"/>
    <dgm:cxn modelId="{B76C29EC-C4D0-4686-8DB4-FF68FA9E8B88}" srcId="{3467CC77-9C4A-4970-AB05-1FC56577393B}" destId="{7B16EF5D-5C74-4F4C-9C21-9493A47B3021}" srcOrd="1" destOrd="0" parTransId="{3CD5A07B-9103-4A63-BC6C-19D92865B7BD}" sibTransId="{184EAF86-75C7-47D7-9512-C7DB52A7C7B9}"/>
    <dgm:cxn modelId="{EA285AFE-BF51-4941-8B2C-3762FAA0296C}" srcId="{3467CC77-9C4A-4970-AB05-1FC56577393B}" destId="{216A0FF0-C3AD-4CB0-A592-59963768E7F9}" srcOrd="0" destOrd="0" parTransId="{22842977-B3E7-423D-B8A8-22198DBC2BC8}" sibTransId="{31D92145-BCF2-4C41-9355-5DD2ED174F61}"/>
    <dgm:cxn modelId="{83AAD725-A694-464B-8D89-7EDAFC0E1A80}" type="presParOf" srcId="{97C1BEB4-BF60-B041-B145-E7E9D82CE344}" destId="{2BCAFBEF-5E49-EF47-9DA6-8BA510BAE285}" srcOrd="0" destOrd="0" presId="urn:microsoft.com/office/officeart/2005/8/layout/process4"/>
    <dgm:cxn modelId="{839D78C2-379C-E74D-ADDD-047D90FF2135}" type="presParOf" srcId="{2BCAFBEF-5E49-EF47-9DA6-8BA510BAE285}" destId="{520ABC03-1D67-754A-A0B7-581A841E73CC}" srcOrd="0" destOrd="0" presId="urn:microsoft.com/office/officeart/2005/8/layout/process4"/>
    <dgm:cxn modelId="{F6E006E2-B200-784D-BDEF-F03EC6E1F041}" type="presParOf" srcId="{97C1BEB4-BF60-B041-B145-E7E9D82CE344}" destId="{C1CF36BF-2D17-224A-8BEC-F886370EDBD9}" srcOrd="1" destOrd="0" presId="urn:microsoft.com/office/officeart/2005/8/layout/process4"/>
    <dgm:cxn modelId="{1EE845D9-F941-0F4A-AD01-AAA909C022C5}" type="presParOf" srcId="{97C1BEB4-BF60-B041-B145-E7E9D82CE344}" destId="{D313C509-1637-3345-97FE-0B031A1DE7AD}" srcOrd="2" destOrd="0" presId="urn:microsoft.com/office/officeart/2005/8/layout/process4"/>
    <dgm:cxn modelId="{5BF62D26-CBDD-CB4A-81BF-5052B5E4E69A}" type="presParOf" srcId="{D313C509-1637-3345-97FE-0B031A1DE7AD}" destId="{7E71DAC4-1CAC-EB4D-AA28-FB0F07C4DEFF}" srcOrd="0" destOrd="0" presId="urn:microsoft.com/office/officeart/2005/8/layout/process4"/>
    <dgm:cxn modelId="{4FD06D9B-891C-634C-BFF9-1303FCF1CC15}" type="presParOf" srcId="{97C1BEB4-BF60-B041-B145-E7E9D82CE344}" destId="{74433B73-09AA-3646-B6A4-2CEA8FBE2D4B}" srcOrd="3" destOrd="0" presId="urn:microsoft.com/office/officeart/2005/8/layout/process4"/>
    <dgm:cxn modelId="{9072B45E-7362-3848-89C8-D17DDE3BA5F3}" type="presParOf" srcId="{97C1BEB4-BF60-B041-B145-E7E9D82CE344}" destId="{55680AAE-5287-AA42-AF9D-8B4B01E73D5B}" srcOrd="4" destOrd="0" presId="urn:microsoft.com/office/officeart/2005/8/layout/process4"/>
    <dgm:cxn modelId="{364A01F5-13BD-E14B-AA4C-14DCC6966569}" type="presParOf" srcId="{55680AAE-5287-AA42-AF9D-8B4B01E73D5B}" destId="{2E0DBAC7-E369-1043-B005-0B54E81AF8E0}" srcOrd="0" destOrd="0" presId="urn:microsoft.com/office/officeart/2005/8/layout/process4"/>
    <dgm:cxn modelId="{C873BCD1-D664-234A-98C1-200F3E091354}" type="presParOf" srcId="{55680AAE-5287-AA42-AF9D-8B4B01E73D5B}" destId="{0F818B94-A3D2-F343-91AC-BF5B65417047}" srcOrd="1" destOrd="0" presId="urn:microsoft.com/office/officeart/2005/8/layout/process4"/>
    <dgm:cxn modelId="{539C3580-BB69-264E-AE3C-C53FD798010D}" type="presParOf" srcId="{55680AAE-5287-AA42-AF9D-8B4B01E73D5B}" destId="{9B401AAC-165F-0045-B72E-FDFA790AAC49}" srcOrd="2" destOrd="0" presId="urn:microsoft.com/office/officeart/2005/8/layout/process4"/>
    <dgm:cxn modelId="{C8DBADC3-8EE7-AB4A-99FA-39D16FA03C8C}" type="presParOf" srcId="{9B401AAC-165F-0045-B72E-FDFA790AAC49}" destId="{9DFAF626-889B-F84F-BB84-01F42DE69558}" srcOrd="0" destOrd="0" presId="urn:microsoft.com/office/officeart/2005/8/layout/process4"/>
    <dgm:cxn modelId="{33D3B7DF-8627-AB41-8E03-86614872C9A7}" type="presParOf" srcId="{9B401AAC-165F-0045-B72E-FDFA790AAC49}" destId="{6F4D23C9-7425-B040-B07C-08A5D942E58B}" srcOrd="1" destOrd="0" presId="urn:microsoft.com/office/officeart/2005/8/layout/process4"/>
    <dgm:cxn modelId="{938BC7DD-8F9D-6747-B408-4F1372B87679}" type="presParOf" srcId="{9B401AAC-165F-0045-B72E-FDFA790AAC49}" destId="{53C592E4-20CB-6C4A-96D1-2A6F2BC6901D}"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AFEC-1E59-C246-B5BF-490D16C369F8}">
      <dsp:nvSpPr>
        <dsp:cNvPr id="0" name=""/>
        <dsp:cNvSpPr/>
      </dsp:nvSpPr>
      <dsp:spPr>
        <a:xfrm rot="5400000">
          <a:off x="6624544" y="-2705420"/>
          <a:ext cx="1052126" cy="672998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100000"/>
            </a:lnSpc>
            <a:spcBef>
              <a:spcPct val="0"/>
            </a:spcBef>
            <a:spcAft>
              <a:spcPct val="15000"/>
            </a:spcAft>
            <a:buChar char="•"/>
          </a:pPr>
          <a:r>
            <a:rPr lang="en-US" sz="1900" kern="1200" dirty="0"/>
            <a:t>Makes sense to some extent.</a:t>
          </a:r>
        </a:p>
        <a:p>
          <a:pPr marL="171450" lvl="1" indent="-171450" algn="l" defTabSz="844550">
            <a:lnSpc>
              <a:spcPct val="100000"/>
            </a:lnSpc>
            <a:spcBef>
              <a:spcPct val="0"/>
            </a:spcBef>
            <a:spcAft>
              <a:spcPct val="15000"/>
            </a:spcAft>
            <a:buChar char="•"/>
          </a:pPr>
          <a:r>
            <a:rPr lang="en-US" sz="1900" kern="1200" dirty="0"/>
            <a:t>All horror movies are thrillers?</a:t>
          </a:r>
        </a:p>
      </dsp:txBody>
      <dsp:txXfrm rot="-5400000">
        <a:off x="3785616" y="184869"/>
        <a:ext cx="6678623" cy="949404"/>
      </dsp:txXfrm>
    </dsp:sp>
    <dsp:sp modelId="{71D6F805-9FE3-9948-A039-9875091CB2C2}">
      <dsp:nvSpPr>
        <dsp:cNvPr id="0" name=""/>
        <dsp:cNvSpPr/>
      </dsp:nvSpPr>
      <dsp:spPr>
        <a:xfrm>
          <a:off x="0" y="1992"/>
          <a:ext cx="3785616" cy="13151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100000"/>
            </a:lnSpc>
            <a:spcBef>
              <a:spcPct val="0"/>
            </a:spcBef>
            <a:spcAft>
              <a:spcPct val="35000"/>
            </a:spcAft>
            <a:buNone/>
          </a:pPr>
          <a:r>
            <a:rPr lang="en-US" sz="3300" kern="1200"/>
            <a:t>Thriller and Horror</a:t>
          </a:r>
        </a:p>
      </dsp:txBody>
      <dsp:txXfrm>
        <a:off x="64201" y="66193"/>
        <a:ext cx="3657214" cy="1186755"/>
      </dsp:txXfrm>
    </dsp:sp>
    <dsp:sp modelId="{67D749F3-8D23-FD49-BC51-5E71EF8E5CED}">
      <dsp:nvSpPr>
        <dsp:cNvPr id="0" name=""/>
        <dsp:cNvSpPr/>
      </dsp:nvSpPr>
      <dsp:spPr>
        <a:xfrm rot="5400000">
          <a:off x="6624544" y="-1324505"/>
          <a:ext cx="1052126" cy="672998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100000"/>
            </a:lnSpc>
            <a:spcBef>
              <a:spcPct val="0"/>
            </a:spcBef>
            <a:spcAft>
              <a:spcPct val="15000"/>
            </a:spcAft>
            <a:buChar char="•"/>
          </a:pPr>
          <a:r>
            <a:rPr lang="en-US" sz="1900" kern="1200"/>
            <a:t>Most of the shopping in the city happens in shopping centers? </a:t>
          </a:r>
        </a:p>
        <a:p>
          <a:pPr marL="171450" lvl="1" indent="-171450" algn="l" defTabSz="844550">
            <a:lnSpc>
              <a:spcPct val="100000"/>
            </a:lnSpc>
            <a:spcBef>
              <a:spcPct val="0"/>
            </a:spcBef>
            <a:spcAft>
              <a:spcPct val="15000"/>
            </a:spcAft>
            <a:buChar char="•"/>
          </a:pPr>
          <a:r>
            <a:rPr lang="en-US" sz="1900" kern="1200" dirty="0"/>
            <a:t>Specially probable amongst the youth.</a:t>
          </a:r>
        </a:p>
      </dsp:txBody>
      <dsp:txXfrm rot="-5400000">
        <a:off x="3785616" y="1565784"/>
        <a:ext cx="6678623" cy="949404"/>
      </dsp:txXfrm>
    </dsp:sp>
    <dsp:sp modelId="{9ECC8BDB-4372-C44C-BB2B-5855E53C8547}">
      <dsp:nvSpPr>
        <dsp:cNvPr id="0" name=""/>
        <dsp:cNvSpPr/>
      </dsp:nvSpPr>
      <dsp:spPr>
        <a:xfrm>
          <a:off x="0" y="1382908"/>
          <a:ext cx="3785616" cy="13151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100000"/>
            </a:lnSpc>
            <a:spcBef>
              <a:spcPct val="0"/>
            </a:spcBef>
            <a:spcAft>
              <a:spcPct val="35000"/>
            </a:spcAft>
            <a:buNone/>
          </a:pPr>
          <a:r>
            <a:rPr lang="en-US" sz="3300" kern="1200"/>
            <a:t>Shopping Centers &amp; Spending on Looks</a:t>
          </a:r>
        </a:p>
      </dsp:txBody>
      <dsp:txXfrm>
        <a:off x="64201" y="1447109"/>
        <a:ext cx="3657214" cy="1186755"/>
      </dsp:txXfrm>
    </dsp:sp>
    <dsp:sp modelId="{3C35D3C9-8051-1648-876F-8B004FEB7242}">
      <dsp:nvSpPr>
        <dsp:cNvPr id="0" name=""/>
        <dsp:cNvSpPr/>
      </dsp:nvSpPr>
      <dsp:spPr>
        <a:xfrm rot="5400000">
          <a:off x="6624544" y="56410"/>
          <a:ext cx="1052126" cy="672998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100000"/>
            </a:lnSpc>
            <a:spcBef>
              <a:spcPct val="0"/>
            </a:spcBef>
            <a:spcAft>
              <a:spcPct val="15000"/>
            </a:spcAft>
            <a:buChar char="•"/>
          </a:pPr>
          <a:r>
            <a:rPr lang="en-US" sz="1900" kern="1200" dirty="0"/>
            <a:t>The effect of this covariance is very very small. </a:t>
          </a:r>
        </a:p>
      </dsp:txBody>
      <dsp:txXfrm rot="-5400000">
        <a:off x="3785616" y="2946700"/>
        <a:ext cx="6678623" cy="949404"/>
      </dsp:txXfrm>
    </dsp:sp>
    <dsp:sp modelId="{25295C71-02FF-DE43-8228-E065E861AF2B}">
      <dsp:nvSpPr>
        <dsp:cNvPr id="0" name=""/>
        <dsp:cNvSpPr/>
      </dsp:nvSpPr>
      <dsp:spPr>
        <a:xfrm>
          <a:off x="0" y="2763823"/>
          <a:ext cx="3785616" cy="13151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100000"/>
            </a:lnSpc>
            <a:spcBef>
              <a:spcPct val="0"/>
            </a:spcBef>
            <a:spcAft>
              <a:spcPct val="35000"/>
            </a:spcAft>
            <a:buNone/>
          </a:pPr>
          <a:r>
            <a:rPr lang="en-US" sz="3300" kern="1200"/>
            <a:t>New Environment &amp; Socializing</a:t>
          </a:r>
        </a:p>
      </dsp:txBody>
      <dsp:txXfrm>
        <a:off x="64201" y="2828024"/>
        <a:ext cx="3657214" cy="1186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ABC03-1D67-754A-A0B7-581A841E73CC}">
      <dsp:nvSpPr>
        <dsp:cNvPr id="0" name=""/>
        <dsp:cNvSpPr/>
      </dsp:nvSpPr>
      <dsp:spPr>
        <a:xfrm>
          <a:off x="0" y="4430271"/>
          <a:ext cx="6513603" cy="145411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Watching Aggressive movies explains on average 11.0% of variance Extrovert tendencies amongst youth.</a:t>
          </a:r>
        </a:p>
        <a:p>
          <a:pPr marL="0" lvl="0" indent="0" algn="ctr" defTabSz="933450">
            <a:lnSpc>
              <a:spcPct val="90000"/>
            </a:lnSpc>
            <a:spcBef>
              <a:spcPct val="0"/>
            </a:spcBef>
            <a:spcAft>
              <a:spcPct val="35000"/>
            </a:spcAft>
            <a:buNone/>
          </a:pPr>
          <a:r>
            <a:rPr lang="en-US" sz="2100" kern="1200" dirty="0"/>
            <a:t>Significant (0.017)</a:t>
          </a:r>
        </a:p>
      </dsp:txBody>
      <dsp:txXfrm>
        <a:off x="0" y="4430271"/>
        <a:ext cx="6513603" cy="1454114"/>
      </dsp:txXfrm>
    </dsp:sp>
    <dsp:sp modelId="{7E71DAC4-1CAC-EB4D-AA28-FB0F07C4DEFF}">
      <dsp:nvSpPr>
        <dsp:cNvPr id="0" name=""/>
        <dsp:cNvSpPr/>
      </dsp:nvSpPr>
      <dsp:spPr>
        <a:xfrm rot="10800000">
          <a:off x="0" y="2215655"/>
          <a:ext cx="6513603" cy="2236427"/>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Extrovert tendencies explains on average 40% variance </a:t>
          </a:r>
          <a:r>
            <a:rPr lang="en-US" sz="2100" kern="1200"/>
            <a:t>in Extravagant </a:t>
          </a:r>
          <a:r>
            <a:rPr lang="en-US" sz="2100" kern="1200" dirty="0"/>
            <a:t>Spending behavior amongst Youth. </a:t>
          </a:r>
        </a:p>
        <a:p>
          <a:pPr marL="0" lvl="0" indent="0" algn="ctr" defTabSz="933450">
            <a:lnSpc>
              <a:spcPct val="90000"/>
            </a:lnSpc>
            <a:spcBef>
              <a:spcPct val="0"/>
            </a:spcBef>
            <a:spcAft>
              <a:spcPct val="35000"/>
            </a:spcAft>
            <a:buNone/>
          </a:pPr>
          <a:r>
            <a:rPr lang="en-US" sz="2100" kern="1200" dirty="0"/>
            <a:t>Significant (0.000)</a:t>
          </a:r>
        </a:p>
      </dsp:txBody>
      <dsp:txXfrm rot="10800000">
        <a:off x="0" y="2215655"/>
        <a:ext cx="6513603" cy="1453163"/>
      </dsp:txXfrm>
    </dsp:sp>
    <dsp:sp modelId="{0F818B94-A3D2-F343-91AC-BF5B65417047}">
      <dsp:nvSpPr>
        <dsp:cNvPr id="0" name=""/>
        <dsp:cNvSpPr/>
      </dsp:nvSpPr>
      <dsp:spPr>
        <a:xfrm rot="10800000">
          <a:off x="0" y="1040"/>
          <a:ext cx="6513603" cy="2236427"/>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Model Fit</a:t>
          </a:r>
        </a:p>
      </dsp:txBody>
      <dsp:txXfrm rot="-10800000">
        <a:off x="0" y="1040"/>
        <a:ext cx="6513603" cy="784986"/>
      </dsp:txXfrm>
    </dsp:sp>
    <dsp:sp modelId="{9DFAF626-889B-F84F-BB84-01F42DE69558}">
      <dsp:nvSpPr>
        <dsp:cNvPr id="0" name=""/>
        <dsp:cNvSpPr/>
      </dsp:nvSpPr>
      <dsp:spPr>
        <a:xfrm>
          <a:off x="3180" y="786026"/>
          <a:ext cx="2169081" cy="66869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Chi2 = 425, p=0.0000 </a:t>
          </a:r>
        </a:p>
      </dsp:txBody>
      <dsp:txXfrm>
        <a:off x="3180" y="786026"/>
        <a:ext cx="2169081" cy="668691"/>
      </dsp:txXfrm>
    </dsp:sp>
    <dsp:sp modelId="{6F4D23C9-7425-B040-B07C-08A5D942E58B}">
      <dsp:nvSpPr>
        <dsp:cNvPr id="0" name=""/>
        <dsp:cNvSpPr/>
      </dsp:nvSpPr>
      <dsp:spPr>
        <a:xfrm>
          <a:off x="2172261" y="786026"/>
          <a:ext cx="2169081" cy="66869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RMSEA = 0.058 (Less than 0.1) </a:t>
          </a:r>
        </a:p>
      </dsp:txBody>
      <dsp:txXfrm>
        <a:off x="2172261" y="786026"/>
        <a:ext cx="2169081" cy="668691"/>
      </dsp:txXfrm>
    </dsp:sp>
    <dsp:sp modelId="{53C592E4-20CB-6C4A-96D1-2A6F2BC6901D}">
      <dsp:nvSpPr>
        <dsp:cNvPr id="0" name=""/>
        <dsp:cNvSpPr/>
      </dsp:nvSpPr>
      <dsp:spPr>
        <a:xfrm>
          <a:off x="4341342" y="786026"/>
          <a:ext cx="2169081" cy="66869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CFI = 0.888 </a:t>
          </a:r>
        </a:p>
        <a:p>
          <a:pPr marL="0" lvl="0" indent="0" algn="ctr" defTabSz="800100">
            <a:lnSpc>
              <a:spcPct val="90000"/>
            </a:lnSpc>
            <a:spcBef>
              <a:spcPct val="0"/>
            </a:spcBef>
            <a:spcAft>
              <a:spcPct val="35000"/>
            </a:spcAft>
            <a:buNone/>
          </a:pPr>
          <a:r>
            <a:rPr lang="en-US" sz="1800" kern="1200" dirty="0"/>
            <a:t>(Little less than 0.9)</a:t>
          </a:r>
        </a:p>
      </dsp:txBody>
      <dsp:txXfrm>
        <a:off x="4341342" y="786026"/>
        <a:ext cx="2169081" cy="66869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0C012-80A9-114F-868F-E498FC5CE7D5}" type="datetimeFigureOut">
              <a:rPr lang="en-US" smtClean="0"/>
              <a:t>9/19/21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0845F-3884-124C-8517-C92461AD8F25}" type="slidenum">
              <a:rPr lang="en-US" smtClean="0"/>
              <a:t>‹#›</a:t>
            </a:fld>
            <a:endParaRPr lang="en-US"/>
          </a:p>
        </p:txBody>
      </p:sp>
    </p:spTree>
    <p:extLst>
      <p:ext uri="{BB962C8B-B14F-4D97-AF65-F5344CB8AC3E}">
        <p14:creationId xmlns:p14="http://schemas.microsoft.com/office/powerpoint/2010/main" val="25143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08A-B6AA-EF4B-9AEE-E9B686F01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07B33-3346-3143-9835-EBEAD6658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A0C9E-7D26-724B-A488-684901BD057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18C613C-51CB-A546-8991-73086989F73A}"/>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7575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069D-AD15-BD42-8E2D-790553B7F9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CBF6C3-662C-BD4E-A34A-0A1E7013D2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0BB84-1030-5244-BFDD-5BDE98EE5C1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D881B40-3E74-2145-84A2-5B27BA13FF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1576437-4C1E-8846-8C2A-D4DECCE866EF}"/>
              </a:ext>
            </a:extLst>
          </p:cNvPr>
          <p:cNvSpPr>
            <a:spLocks noGrp="1"/>
          </p:cNvSpPr>
          <p:nvPr>
            <p:ph type="sldNum" sz="quarter" idx="12"/>
          </p:nvPr>
        </p:nvSpPr>
        <p:spPr>
          <a:xfrm>
            <a:off x="8610600" y="6356350"/>
            <a:ext cx="2743200" cy="365125"/>
          </a:xfrm>
          <a:prstGeom prst="rect">
            <a:avLst/>
          </a:prstGeom>
        </p:spPr>
        <p:txBody>
          <a:bodyPr/>
          <a:lstStyle/>
          <a:p>
            <a:fld id="{56D1FC26-2023-F345-AE76-286633EBC7C5}" type="slidenum">
              <a:rPr lang="en-US" smtClean="0"/>
              <a:t>‹#›</a:t>
            </a:fld>
            <a:endParaRPr lang="en-US"/>
          </a:p>
        </p:txBody>
      </p:sp>
    </p:spTree>
    <p:extLst>
      <p:ext uri="{BB962C8B-B14F-4D97-AF65-F5344CB8AC3E}">
        <p14:creationId xmlns:p14="http://schemas.microsoft.com/office/powerpoint/2010/main" val="64784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58C28-9E57-3941-A583-A3936B714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C741B-A929-794C-89AC-B09E8D17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995EA-2476-5F44-904D-BA8270B9CB0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E4DFB9D-FABE-E642-9DF2-7C26AFEB76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B45D5B-05AA-804D-A9C9-81148009E6CE}"/>
              </a:ext>
            </a:extLst>
          </p:cNvPr>
          <p:cNvSpPr>
            <a:spLocks noGrp="1"/>
          </p:cNvSpPr>
          <p:nvPr>
            <p:ph type="sldNum" sz="quarter" idx="12"/>
          </p:nvPr>
        </p:nvSpPr>
        <p:spPr>
          <a:xfrm>
            <a:off x="8610600" y="6356350"/>
            <a:ext cx="2743200" cy="365125"/>
          </a:xfrm>
          <a:prstGeom prst="rect">
            <a:avLst/>
          </a:prstGeom>
        </p:spPr>
        <p:txBody>
          <a:bodyPr/>
          <a:lstStyle/>
          <a:p>
            <a:fld id="{56D1FC26-2023-F345-AE76-286633EBC7C5}" type="slidenum">
              <a:rPr lang="en-US" smtClean="0"/>
              <a:t>‹#›</a:t>
            </a:fld>
            <a:endParaRPr lang="en-US"/>
          </a:p>
        </p:txBody>
      </p:sp>
    </p:spTree>
    <p:extLst>
      <p:ext uri="{BB962C8B-B14F-4D97-AF65-F5344CB8AC3E}">
        <p14:creationId xmlns:p14="http://schemas.microsoft.com/office/powerpoint/2010/main" val="331120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D8CB-88B6-9E44-BBDF-0E8AD566C3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F4C7-E351-BE42-AF69-5FC81C977BE7}"/>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22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986F-9B3E-4C4C-BBEC-4DC258B11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E72DBA-2C55-744C-B46E-380BF8B91E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4DCB6E-245E-F548-92D3-BF095197BA7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15160FB-EF89-D840-8E5B-6F2AA192510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5">
            <a:extLst>
              <a:ext uri="{FF2B5EF4-FFF2-40B4-BE49-F238E27FC236}">
                <a16:creationId xmlns:a16="http://schemas.microsoft.com/office/drawing/2014/main" id="{BACB3892-65D6-F647-9F7A-43F5A0B2D589}"/>
              </a:ext>
            </a:extLst>
          </p:cNvPr>
          <p:cNvSpPr txBox="1">
            <a:spLocks/>
          </p:cNvSpPr>
          <p:nvPr userDrawn="1"/>
        </p:nvSpPr>
        <p:spPr>
          <a:xfrm>
            <a:off x="11686784" y="0"/>
            <a:ext cx="505216" cy="363255"/>
          </a:xfrm>
          <a:prstGeom prst="rect">
            <a:avLst/>
          </a:prstGeom>
          <a:solidFill>
            <a:srgbClr val="FFC100"/>
          </a:solidFill>
        </p:spPr>
        <p:txBody>
          <a:bodyPr/>
          <a:lstStyle>
            <a:defPPr>
              <a:defRPr lang="es-ES"/>
            </a:defPPr>
            <a:lvl1pPr marL="0" algn="l" defTabSz="914400" rtl="0" eaLnBrk="1" latinLnBrk="0" hangingPunct="1">
              <a:defRPr sz="1800" kern="120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6D1FC26-2023-F345-AE76-286633EBC7C5}" type="slidenum">
              <a:rPr lang="en-US" sz="1600" smtClean="0"/>
              <a:pPr algn="r"/>
              <a:t>‹#›</a:t>
            </a:fld>
            <a:endParaRPr lang="en-US" dirty="0"/>
          </a:p>
        </p:txBody>
      </p:sp>
    </p:spTree>
    <p:extLst>
      <p:ext uri="{BB962C8B-B14F-4D97-AF65-F5344CB8AC3E}">
        <p14:creationId xmlns:p14="http://schemas.microsoft.com/office/powerpoint/2010/main" val="215862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5159-3CA3-E146-BC53-5D0937972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EBF13-50B3-ED47-86FC-83EE0469E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3B431-DFE3-844C-8E5B-66CAFA2DA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8C4BE-47CD-F847-B818-86B587A61DC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7F4439F-1C3D-A54F-B653-F38DD8F4832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1BFE30E-10A3-0F4B-9314-7B29CD9045CC}"/>
              </a:ext>
            </a:extLst>
          </p:cNvPr>
          <p:cNvSpPr>
            <a:spLocks noGrp="1"/>
          </p:cNvSpPr>
          <p:nvPr>
            <p:ph type="sldNum" sz="quarter" idx="12"/>
          </p:nvPr>
        </p:nvSpPr>
        <p:spPr>
          <a:xfrm>
            <a:off x="8610600" y="6356350"/>
            <a:ext cx="2743200" cy="365125"/>
          </a:xfrm>
          <a:prstGeom prst="rect">
            <a:avLst/>
          </a:prstGeom>
        </p:spPr>
        <p:txBody>
          <a:bodyPr/>
          <a:lstStyle/>
          <a:p>
            <a:fld id="{56D1FC26-2023-F345-AE76-286633EBC7C5}" type="slidenum">
              <a:rPr lang="en-US" smtClean="0"/>
              <a:t>‹#›</a:t>
            </a:fld>
            <a:endParaRPr lang="en-US"/>
          </a:p>
        </p:txBody>
      </p:sp>
    </p:spTree>
    <p:extLst>
      <p:ext uri="{BB962C8B-B14F-4D97-AF65-F5344CB8AC3E}">
        <p14:creationId xmlns:p14="http://schemas.microsoft.com/office/powerpoint/2010/main" val="231276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D9A0-19A7-1E4B-857E-667098549E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FE592-12A7-3D4B-B532-3DF56AA3F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9DE48-BCFB-9248-BACC-0BC13DFA5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C9B64-FE12-3441-8540-1E07A9910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D3F5B-F487-C94F-ADBA-9F96E041E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920393-1580-1842-8D51-925AD22D072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EEAAF2AA-703A-5D4B-B182-E51AE24636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FB2082E-1ACF-0243-A77D-0CC8456D8ECE}"/>
              </a:ext>
            </a:extLst>
          </p:cNvPr>
          <p:cNvSpPr>
            <a:spLocks noGrp="1"/>
          </p:cNvSpPr>
          <p:nvPr>
            <p:ph type="sldNum" sz="quarter" idx="12"/>
          </p:nvPr>
        </p:nvSpPr>
        <p:spPr>
          <a:xfrm>
            <a:off x="8610600" y="6356350"/>
            <a:ext cx="2743200" cy="365125"/>
          </a:xfrm>
          <a:prstGeom prst="rect">
            <a:avLst/>
          </a:prstGeom>
        </p:spPr>
        <p:txBody>
          <a:bodyPr/>
          <a:lstStyle/>
          <a:p>
            <a:fld id="{56D1FC26-2023-F345-AE76-286633EBC7C5}" type="slidenum">
              <a:rPr lang="en-US" smtClean="0"/>
              <a:t>‹#›</a:t>
            </a:fld>
            <a:endParaRPr lang="en-US"/>
          </a:p>
        </p:txBody>
      </p:sp>
    </p:spTree>
    <p:extLst>
      <p:ext uri="{BB962C8B-B14F-4D97-AF65-F5344CB8AC3E}">
        <p14:creationId xmlns:p14="http://schemas.microsoft.com/office/powerpoint/2010/main" val="111723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953E-B0E7-FC44-8B1F-82A425FCC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0FFB78-90AB-4F4C-853A-81F06869FAB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4DC1BABC-10C2-6A4F-BB5D-E8BBB8AC9D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94951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C061A-EDB1-2E4E-A4AB-B78675A9ED3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6E3A9DC-4EE8-854C-B781-1427745067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95845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2FCC-2A6F-6446-9EFE-E6B3A0C11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BB6F8F-0FF5-A646-B35B-AA18A5597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B01C0-B8B8-9441-B37B-8E2CF34CC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740C2-F4EB-6A48-BC83-05CDB4C693B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070F501C-6FD6-224B-9435-172840C8E4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87989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3748-7AD9-7E4A-A4F3-1E6E0460E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E718EF-DC73-CE42-8260-B707733D1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C4F1E-EABC-4A4F-9E39-845E17C07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60C38-429C-C145-B9D3-547C33888CF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3693AAF5-4187-744B-844C-EC811DF254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75226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50CC9-DC30-8B46-82D9-AD0572042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547DD-F7D7-7241-9592-99CF16EB9E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14D94828-ADA7-2D44-B78C-CCDD0B99EA76}"/>
              </a:ext>
            </a:extLst>
          </p:cNvPr>
          <p:cNvSpPr txBox="1">
            <a:spLocks/>
          </p:cNvSpPr>
          <p:nvPr userDrawn="1"/>
        </p:nvSpPr>
        <p:spPr>
          <a:xfrm>
            <a:off x="11736888" y="0"/>
            <a:ext cx="455112" cy="365125"/>
          </a:xfrm>
          <a:prstGeom prst="rect">
            <a:avLst/>
          </a:prstGeom>
          <a:solidFill>
            <a:srgbClr val="FFC100"/>
          </a:solidFill>
        </p:spPr>
        <p:txBody>
          <a:bodyPr/>
          <a:lstStyle>
            <a:defPPr>
              <a:defRPr lang="es-ES"/>
            </a:defPPr>
            <a:lvl1pPr marL="0" algn="l" defTabSz="914400" rtl="0" eaLnBrk="1" latinLnBrk="0" hangingPunct="1">
              <a:defRPr sz="1800" kern="120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6D1FC26-2023-F345-AE76-286633EBC7C5}" type="slidenum">
              <a:rPr lang="en-US" sz="1600" smtClean="0"/>
              <a:pPr algn="r"/>
              <a:t>‹#›</a:t>
            </a:fld>
            <a:endParaRPr lang="en-US" dirty="0"/>
          </a:p>
        </p:txBody>
      </p:sp>
    </p:spTree>
    <p:extLst>
      <p:ext uri="{BB962C8B-B14F-4D97-AF65-F5344CB8AC3E}">
        <p14:creationId xmlns:p14="http://schemas.microsoft.com/office/powerpoint/2010/main" val="308964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E153-7A65-3E49-8DD9-4DB3C44FBD6A}"/>
              </a:ext>
            </a:extLst>
          </p:cNvPr>
          <p:cNvSpPr>
            <a:spLocks noGrp="1"/>
          </p:cNvSpPr>
          <p:nvPr>
            <p:ph type="ctrTitle"/>
          </p:nvPr>
        </p:nvSpPr>
        <p:spPr>
          <a:xfrm>
            <a:off x="1524000" y="2382334"/>
            <a:ext cx="7507266" cy="1564716"/>
          </a:xfrm>
        </p:spPr>
        <p:txBody>
          <a:bodyPr>
            <a:noAutofit/>
          </a:bodyPr>
          <a:lstStyle/>
          <a:p>
            <a:pPr algn="l"/>
            <a:r>
              <a:rPr lang="en-US" sz="2800" dirty="0"/>
              <a:t>Does watching aggressive movies make youth extroverts who consequently spend more on extravagant goods?</a:t>
            </a:r>
          </a:p>
        </p:txBody>
      </p:sp>
      <p:sp>
        <p:nvSpPr>
          <p:cNvPr id="3" name="Subtitle 2">
            <a:extLst>
              <a:ext uri="{FF2B5EF4-FFF2-40B4-BE49-F238E27FC236}">
                <a16:creationId xmlns:a16="http://schemas.microsoft.com/office/drawing/2014/main" id="{B9EA4B5C-8EEB-1C46-8893-ED3D74D532E7}"/>
              </a:ext>
            </a:extLst>
          </p:cNvPr>
          <p:cNvSpPr>
            <a:spLocks noGrp="1"/>
          </p:cNvSpPr>
          <p:nvPr>
            <p:ph type="subTitle" idx="1"/>
          </p:nvPr>
        </p:nvSpPr>
        <p:spPr>
          <a:xfrm>
            <a:off x="1524000" y="4028693"/>
            <a:ext cx="9144000" cy="572583"/>
          </a:xfrm>
        </p:spPr>
        <p:txBody>
          <a:bodyPr>
            <a:normAutofit/>
          </a:bodyPr>
          <a:lstStyle/>
          <a:p>
            <a:pPr algn="l"/>
            <a:r>
              <a:rPr lang="en-US" sz="2000" dirty="0"/>
              <a:t>Moderated for Gender</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F0B3C97-C8F9-FE4E-8D7F-A416DA398D80}"/>
              </a:ext>
            </a:extLst>
          </p:cNvPr>
          <p:cNvSpPr txBox="1">
            <a:spLocks/>
          </p:cNvSpPr>
          <p:nvPr/>
        </p:nvSpPr>
        <p:spPr>
          <a:xfrm>
            <a:off x="7114535" y="4682919"/>
            <a:ext cx="4960555" cy="18698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400" b="1" dirty="0">
                <a:solidFill>
                  <a:schemeClr val="bg1"/>
                </a:solidFill>
              </a:rPr>
              <a:t>Nishant Das</a:t>
            </a:r>
          </a:p>
          <a:p>
            <a:pPr algn="r"/>
            <a:endParaRPr lang="en-US" sz="2400" b="1" dirty="0">
              <a:solidFill>
                <a:schemeClr val="bg1"/>
              </a:solidFill>
            </a:endParaRPr>
          </a:p>
          <a:p>
            <a:pPr algn="r"/>
            <a:endParaRPr lang="en-US" sz="2400" b="1" dirty="0"/>
          </a:p>
          <a:p>
            <a:pPr algn="l"/>
            <a:r>
              <a:rPr lang="en-US" sz="2400" b="1" dirty="0">
                <a:solidFill>
                  <a:schemeClr val="bg1"/>
                </a:solidFill>
              </a:rPr>
              <a:t>Multivariate Analysis Example </a:t>
            </a:r>
          </a:p>
          <a:p>
            <a:pPr algn="l"/>
            <a:r>
              <a:rPr lang="en-US" sz="2400" b="1" dirty="0" err="1">
                <a:solidFill>
                  <a:schemeClr val="bg1"/>
                </a:solidFill>
              </a:rPr>
              <a:t>Ambeone</a:t>
            </a:r>
            <a:r>
              <a:rPr lang="en-US" sz="2400" b="1" dirty="0">
                <a:solidFill>
                  <a:schemeClr val="bg1"/>
                </a:solidFill>
              </a:rPr>
              <a:t> DMCC</a:t>
            </a:r>
            <a:endParaRPr lang="en-US" sz="2400" b="1" dirty="0"/>
          </a:p>
        </p:txBody>
      </p:sp>
      <p:sp>
        <p:nvSpPr>
          <p:cNvPr id="13" name="Title 1">
            <a:extLst>
              <a:ext uri="{FF2B5EF4-FFF2-40B4-BE49-F238E27FC236}">
                <a16:creationId xmlns:a16="http://schemas.microsoft.com/office/drawing/2014/main" id="{55E54D59-E7A1-AC49-BEA6-64F6D5CE1D6E}"/>
              </a:ext>
            </a:extLst>
          </p:cNvPr>
          <p:cNvSpPr txBox="1">
            <a:spLocks/>
          </p:cNvSpPr>
          <p:nvPr/>
        </p:nvSpPr>
        <p:spPr>
          <a:xfrm>
            <a:off x="0" y="70170"/>
            <a:ext cx="3594970" cy="15647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800" b="1" dirty="0">
              <a:solidFill>
                <a:schemeClr val="bg1"/>
              </a:solidFill>
            </a:endParaRPr>
          </a:p>
        </p:txBody>
      </p:sp>
      <p:sp>
        <p:nvSpPr>
          <p:cNvPr id="5" name="Rectangle 4">
            <a:extLst>
              <a:ext uri="{FF2B5EF4-FFF2-40B4-BE49-F238E27FC236}">
                <a16:creationId xmlns:a16="http://schemas.microsoft.com/office/drawing/2014/main" id="{667B976A-FDF3-7341-8C77-189758D9FFD6}"/>
              </a:ext>
            </a:extLst>
          </p:cNvPr>
          <p:cNvSpPr/>
          <p:nvPr/>
        </p:nvSpPr>
        <p:spPr>
          <a:xfrm>
            <a:off x="10506968" y="5124129"/>
            <a:ext cx="1568122" cy="646331"/>
          </a:xfrm>
          <a:prstGeom prst="rect">
            <a:avLst/>
          </a:prstGeom>
        </p:spPr>
        <p:txBody>
          <a:bodyPr wrap="none">
            <a:spAutoFit/>
          </a:bodyPr>
          <a:lstStyle/>
          <a:p>
            <a:pPr algn="r"/>
            <a:r>
              <a:rPr lang="en-US" b="1" dirty="0">
                <a:solidFill>
                  <a:schemeClr val="bg1"/>
                </a:solidFill>
              </a:rPr>
              <a:t>16</a:t>
            </a:r>
            <a:r>
              <a:rPr lang="en-US" b="1" baseline="30000" dirty="0">
                <a:solidFill>
                  <a:schemeClr val="bg1"/>
                </a:solidFill>
              </a:rPr>
              <a:t>th</a:t>
            </a:r>
            <a:r>
              <a:rPr lang="en-US" b="1" dirty="0">
                <a:solidFill>
                  <a:schemeClr val="bg1"/>
                </a:solidFill>
              </a:rPr>
              <a:t> June 2019</a:t>
            </a:r>
          </a:p>
          <a:p>
            <a:pPr algn="r"/>
            <a:endParaRPr lang="en-US" b="1" dirty="0">
              <a:solidFill>
                <a:schemeClr val="bg1"/>
              </a:solidFill>
            </a:endParaRPr>
          </a:p>
        </p:txBody>
      </p:sp>
    </p:spTree>
    <p:extLst>
      <p:ext uri="{BB962C8B-B14F-4D97-AF65-F5344CB8AC3E}">
        <p14:creationId xmlns:p14="http://schemas.microsoft.com/office/powerpoint/2010/main" val="14470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15092-2106-5F4E-B1BE-9C87D2104BC7}"/>
              </a:ext>
            </a:extLst>
          </p:cNvPr>
          <p:cNvSpPr>
            <a:spLocks noGrp="1"/>
          </p:cNvSpPr>
          <p:nvPr>
            <p:ph type="title"/>
          </p:nvPr>
        </p:nvSpPr>
        <p:spPr>
          <a:xfrm>
            <a:off x="838200" y="963877"/>
            <a:ext cx="3494362" cy="4930246"/>
          </a:xfrm>
        </p:spPr>
        <p:txBody>
          <a:bodyPr>
            <a:normAutofit/>
          </a:bodyPr>
          <a:lstStyle/>
          <a:p>
            <a:pPr algn="r"/>
            <a:r>
              <a:rPr lang="en-US" dirty="0">
                <a:solidFill>
                  <a:schemeClr val="tx1">
                    <a:lumMod val="75000"/>
                    <a:lumOff val="25000"/>
                  </a:schemeClr>
                </a:solidFill>
              </a:rPr>
              <a:t>Proposed Latent Variables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56CF4D-12B6-354E-8E6B-CB4AA6B5364B}"/>
              </a:ext>
            </a:extLst>
          </p:cNvPr>
          <p:cNvSpPr>
            <a:spLocks noGrp="1"/>
          </p:cNvSpPr>
          <p:nvPr>
            <p:ph idx="1"/>
          </p:nvPr>
        </p:nvSpPr>
        <p:spPr>
          <a:xfrm>
            <a:off x="4976031" y="963877"/>
            <a:ext cx="6377769" cy="4930246"/>
          </a:xfrm>
        </p:spPr>
        <p:txBody>
          <a:bodyPr anchor="ctr">
            <a:normAutofit/>
          </a:bodyPr>
          <a:lstStyle/>
          <a:p>
            <a:pPr lvl="1"/>
            <a:r>
              <a:rPr lang="en-US" dirty="0">
                <a:solidFill>
                  <a:schemeClr val="tx1">
                    <a:lumMod val="75000"/>
                    <a:lumOff val="25000"/>
                  </a:schemeClr>
                </a:solidFill>
              </a:rPr>
              <a:t>Aggressive Movies </a:t>
            </a:r>
          </a:p>
          <a:p>
            <a:pPr lvl="2"/>
            <a:r>
              <a:rPr lang="en-US" dirty="0">
                <a:solidFill>
                  <a:schemeClr val="tx1">
                    <a:lumMod val="75000"/>
                    <a:lumOff val="25000"/>
                  </a:schemeClr>
                </a:solidFill>
              </a:rPr>
              <a:t>Typically, movies on the higher side of violence ratings.</a:t>
            </a:r>
          </a:p>
          <a:p>
            <a:pPr lvl="2"/>
            <a:r>
              <a:rPr lang="en-US" dirty="0">
                <a:solidFill>
                  <a:schemeClr val="tx1">
                    <a:lumMod val="75000"/>
                    <a:lumOff val="25000"/>
                  </a:schemeClr>
                </a:solidFill>
              </a:rPr>
              <a:t>Involving physical combats, shooting, tense situations, suspense, etc.</a:t>
            </a:r>
          </a:p>
          <a:p>
            <a:pPr lvl="2"/>
            <a:endParaRPr lang="en-US" dirty="0">
              <a:solidFill>
                <a:schemeClr val="tx1">
                  <a:lumMod val="75000"/>
                  <a:lumOff val="25000"/>
                </a:schemeClr>
              </a:solidFill>
            </a:endParaRPr>
          </a:p>
          <a:p>
            <a:pPr lvl="1"/>
            <a:r>
              <a:rPr lang="en-US" dirty="0">
                <a:solidFill>
                  <a:schemeClr val="tx1">
                    <a:lumMod val="75000"/>
                    <a:lumOff val="25000"/>
                  </a:schemeClr>
                </a:solidFill>
              </a:rPr>
              <a:t>Extrovert Tendencies </a:t>
            </a:r>
          </a:p>
          <a:p>
            <a:pPr lvl="2"/>
            <a:r>
              <a:rPr lang="en-US" dirty="0">
                <a:solidFill>
                  <a:schemeClr val="tx1">
                    <a:lumMod val="75000"/>
                    <a:lumOff val="25000"/>
                  </a:schemeClr>
                </a:solidFill>
              </a:rPr>
              <a:t>How outgoing a youth feels.</a:t>
            </a:r>
          </a:p>
          <a:p>
            <a:pPr lvl="2"/>
            <a:endParaRPr lang="en-US" dirty="0">
              <a:solidFill>
                <a:schemeClr val="tx1">
                  <a:lumMod val="75000"/>
                  <a:lumOff val="25000"/>
                </a:schemeClr>
              </a:solidFill>
            </a:endParaRPr>
          </a:p>
          <a:p>
            <a:pPr lvl="1"/>
            <a:r>
              <a:rPr lang="en-US" dirty="0">
                <a:solidFill>
                  <a:schemeClr val="tx1">
                    <a:lumMod val="75000"/>
                    <a:lumOff val="25000"/>
                  </a:schemeClr>
                </a:solidFill>
              </a:rPr>
              <a:t>Spending On Extravagant Goods</a:t>
            </a:r>
          </a:p>
          <a:p>
            <a:pPr lvl="2"/>
            <a:r>
              <a:rPr lang="en-US" dirty="0">
                <a:solidFill>
                  <a:schemeClr val="tx1">
                    <a:lumMod val="75000"/>
                    <a:lumOff val="25000"/>
                  </a:schemeClr>
                </a:solidFill>
              </a:rPr>
              <a:t>Spending behavior related to extravagant goods amongst youth peer group. </a:t>
            </a:r>
          </a:p>
          <a:p>
            <a:pPr lvl="2"/>
            <a:r>
              <a:rPr lang="en-US" dirty="0">
                <a:solidFill>
                  <a:schemeClr val="tx1">
                    <a:lumMod val="75000"/>
                    <a:lumOff val="25000"/>
                  </a:schemeClr>
                </a:solidFill>
              </a:rPr>
              <a:t>For example, spending on branded clothes, etc.</a:t>
            </a:r>
          </a:p>
          <a:p>
            <a:pPr marL="0" indent="0">
              <a:buNone/>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3305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8C78-057B-614F-8EE9-C840E0F2F07F}"/>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420E73E2-BFB6-CA47-B69F-A54C8345C06E}"/>
              </a:ext>
            </a:extLst>
          </p:cNvPr>
          <p:cNvSpPr>
            <a:spLocks noGrp="1"/>
          </p:cNvSpPr>
          <p:nvPr>
            <p:ph idx="1"/>
          </p:nvPr>
        </p:nvSpPr>
        <p:spPr>
          <a:xfrm>
            <a:off x="838200" y="1319589"/>
            <a:ext cx="10515600" cy="926453"/>
          </a:xfrm>
        </p:spPr>
        <p:txBody>
          <a:bodyPr>
            <a:normAutofit/>
          </a:bodyPr>
          <a:lstStyle/>
          <a:p>
            <a:r>
              <a:rPr lang="en-US" sz="1800" dirty="0"/>
              <a:t>Data Source : Young people survey dataset from Kaggle.</a:t>
            </a:r>
          </a:p>
        </p:txBody>
      </p:sp>
      <p:sp>
        <p:nvSpPr>
          <p:cNvPr id="5" name="Rectangle 4">
            <a:extLst>
              <a:ext uri="{FF2B5EF4-FFF2-40B4-BE49-F238E27FC236}">
                <a16:creationId xmlns:a16="http://schemas.microsoft.com/office/drawing/2014/main" id="{2F4189C0-C3EB-473E-A537-CA575857F64A}"/>
              </a:ext>
            </a:extLst>
          </p:cNvPr>
          <p:cNvSpPr/>
          <p:nvPr/>
        </p:nvSpPr>
        <p:spPr>
          <a:xfrm>
            <a:off x="2202528" y="2066662"/>
            <a:ext cx="7786944" cy="400111"/>
          </a:xfrm>
          <a:prstGeom prst="rect">
            <a:avLst/>
          </a:prstGeom>
          <a:solidFill>
            <a:srgbClr val="262626"/>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bg1"/>
                </a:solidFill>
              </a:rPr>
              <a:t>Samples: 1,010 Slovakian Participants, aged between 15-30. (in 2013) </a:t>
            </a:r>
            <a:endParaRPr lang="th-TH" dirty="0">
              <a:solidFill>
                <a:schemeClr val="bg1"/>
              </a:solidFill>
            </a:endParaRPr>
          </a:p>
        </p:txBody>
      </p:sp>
      <p:sp>
        <p:nvSpPr>
          <p:cNvPr id="6" name="Rectangle 5">
            <a:extLst>
              <a:ext uri="{FF2B5EF4-FFF2-40B4-BE49-F238E27FC236}">
                <a16:creationId xmlns:a16="http://schemas.microsoft.com/office/drawing/2014/main" id="{974A7F38-6FC0-4369-A0DF-C29074DD5ECA}"/>
              </a:ext>
            </a:extLst>
          </p:cNvPr>
          <p:cNvSpPr/>
          <p:nvPr/>
        </p:nvSpPr>
        <p:spPr>
          <a:xfrm>
            <a:off x="733149" y="3363134"/>
            <a:ext cx="5094513" cy="9264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mj-lt"/>
                <a:cs typeface="Calibri" panose="020F0502020204030204" pitchFamily="34" charset="0"/>
              </a:rPr>
              <a:t>31 items about movie and music preference</a:t>
            </a:r>
          </a:p>
          <a:p>
            <a:pPr algn="ctr"/>
            <a:r>
              <a:rPr lang="en-US" sz="1500" dirty="0">
                <a:latin typeface="+mj-lt"/>
                <a:cs typeface="Calibri" panose="020F0502020204030204" pitchFamily="34" charset="0"/>
              </a:rPr>
              <a:t>Sample questions: </a:t>
            </a:r>
          </a:p>
          <a:p>
            <a:pPr marL="285750" indent="-285750">
              <a:buFontTx/>
              <a:buChar char="-"/>
            </a:pPr>
            <a:r>
              <a:rPr lang="en-US" sz="1500" dirty="0">
                <a:latin typeface="+mj-lt"/>
                <a:cs typeface="Calibri" panose="020F0502020204030204" pitchFamily="34" charset="0"/>
              </a:rPr>
              <a:t>Horror movies: Don't enjoy at all 1-2-3-4-5 Enjoy very much</a:t>
            </a:r>
          </a:p>
        </p:txBody>
      </p:sp>
      <p:sp>
        <p:nvSpPr>
          <p:cNvPr id="7" name="Rectangle 6">
            <a:extLst>
              <a:ext uri="{FF2B5EF4-FFF2-40B4-BE49-F238E27FC236}">
                <a16:creationId xmlns:a16="http://schemas.microsoft.com/office/drawing/2014/main" id="{70CDB217-F440-4DD5-BA21-3D569E9D05AF}"/>
              </a:ext>
            </a:extLst>
          </p:cNvPr>
          <p:cNvSpPr/>
          <p:nvPr/>
        </p:nvSpPr>
        <p:spPr>
          <a:xfrm>
            <a:off x="634112" y="2982950"/>
            <a:ext cx="5292589" cy="432048"/>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j-lt"/>
              </a:rPr>
              <a:t>Questions about Movie Preferences and Scale</a:t>
            </a:r>
            <a:endParaRPr lang="th-TH" sz="1600" dirty="0">
              <a:latin typeface="+mj-lt"/>
            </a:endParaRPr>
          </a:p>
        </p:txBody>
      </p:sp>
      <p:sp>
        <p:nvSpPr>
          <p:cNvPr id="8" name="Rectangle 7">
            <a:extLst>
              <a:ext uri="{FF2B5EF4-FFF2-40B4-BE49-F238E27FC236}">
                <a16:creationId xmlns:a16="http://schemas.microsoft.com/office/drawing/2014/main" id="{0A93B3B1-42D2-46A5-B18A-6E98AD92D859}"/>
              </a:ext>
            </a:extLst>
          </p:cNvPr>
          <p:cNvSpPr/>
          <p:nvPr/>
        </p:nvSpPr>
        <p:spPr>
          <a:xfrm>
            <a:off x="696258" y="4790723"/>
            <a:ext cx="5094513" cy="14236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mj-lt"/>
                <a:cs typeface="Calibri" panose="020F0502020204030204" pitchFamily="34" charset="0"/>
              </a:rPr>
              <a:t>7 items about Spending habits:</a:t>
            </a:r>
          </a:p>
          <a:p>
            <a:pPr algn="ctr"/>
            <a:r>
              <a:rPr lang="en-US" sz="1500" dirty="0">
                <a:latin typeface="+mj-lt"/>
                <a:cs typeface="Calibri" panose="020F0502020204030204" pitchFamily="34" charset="0"/>
              </a:rPr>
              <a:t>Sample Questions: </a:t>
            </a:r>
          </a:p>
          <a:p>
            <a:r>
              <a:rPr lang="en-US" sz="1500" dirty="0">
                <a:latin typeface="+mj-lt"/>
                <a:cs typeface="Calibri" panose="020F0502020204030204" pitchFamily="34" charset="0"/>
              </a:rPr>
              <a:t>- I enjoy going to large shopping </a:t>
            </a:r>
            <a:r>
              <a:rPr lang="en-US" sz="1500" dirty="0" err="1">
                <a:latin typeface="+mj-lt"/>
                <a:cs typeface="Calibri" panose="020F0502020204030204" pitchFamily="34" charset="0"/>
              </a:rPr>
              <a:t>centres</a:t>
            </a:r>
            <a:r>
              <a:rPr lang="en-US" sz="1500" dirty="0">
                <a:latin typeface="+mj-lt"/>
                <a:cs typeface="Calibri" panose="020F0502020204030204" pitchFamily="34" charset="0"/>
              </a:rPr>
              <a:t>.: </a:t>
            </a:r>
          </a:p>
          <a:p>
            <a:pPr algn="ctr"/>
            <a:r>
              <a:rPr lang="en-US" sz="1500" dirty="0">
                <a:latin typeface="+mj-lt"/>
                <a:cs typeface="Calibri" panose="020F0502020204030204" pitchFamily="34" charset="0"/>
              </a:rPr>
              <a:t>Strongly disagree 1-2-3-4-5 Strongly agree</a:t>
            </a:r>
          </a:p>
          <a:p>
            <a:r>
              <a:rPr lang="en-US" sz="1500" dirty="0">
                <a:latin typeface="+mj-lt"/>
                <a:cs typeface="Calibri" panose="020F0502020204030204" pitchFamily="34" charset="0"/>
              </a:rPr>
              <a:t>- I prefer branded clothing to non branded.: </a:t>
            </a:r>
          </a:p>
          <a:p>
            <a:pPr algn="ctr"/>
            <a:r>
              <a:rPr lang="en-US" sz="1500" dirty="0">
                <a:latin typeface="+mj-lt"/>
                <a:cs typeface="Calibri" panose="020F0502020204030204" pitchFamily="34" charset="0"/>
              </a:rPr>
              <a:t>Strongly disagree 1-2-3-4-5 Strongly agree</a:t>
            </a:r>
          </a:p>
        </p:txBody>
      </p:sp>
      <p:sp>
        <p:nvSpPr>
          <p:cNvPr id="9" name="Rectangle 8">
            <a:extLst>
              <a:ext uri="{FF2B5EF4-FFF2-40B4-BE49-F238E27FC236}">
                <a16:creationId xmlns:a16="http://schemas.microsoft.com/office/drawing/2014/main" id="{4BFC6AE2-398E-4E96-901D-CDEBAA33F91C}"/>
              </a:ext>
            </a:extLst>
          </p:cNvPr>
          <p:cNvSpPr/>
          <p:nvPr/>
        </p:nvSpPr>
        <p:spPr>
          <a:xfrm>
            <a:off x="597221" y="4410539"/>
            <a:ext cx="5292589" cy="432048"/>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j-lt"/>
              </a:rPr>
              <a:t>Questions about Spending Preferences and Scale</a:t>
            </a:r>
            <a:endParaRPr lang="th-TH" sz="1600" dirty="0">
              <a:latin typeface="+mj-lt"/>
            </a:endParaRPr>
          </a:p>
        </p:txBody>
      </p:sp>
      <p:sp>
        <p:nvSpPr>
          <p:cNvPr id="10" name="Rectangle 9">
            <a:extLst>
              <a:ext uri="{FF2B5EF4-FFF2-40B4-BE49-F238E27FC236}">
                <a16:creationId xmlns:a16="http://schemas.microsoft.com/office/drawing/2014/main" id="{A597801B-9DB4-4563-B091-0C589FE992A1}"/>
              </a:ext>
            </a:extLst>
          </p:cNvPr>
          <p:cNvSpPr/>
          <p:nvPr/>
        </p:nvSpPr>
        <p:spPr>
          <a:xfrm>
            <a:off x="6500268" y="3809184"/>
            <a:ext cx="5094513" cy="20041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mj-lt"/>
                <a:cs typeface="Calibri" panose="020F0502020204030204" pitchFamily="34" charset="0"/>
              </a:rPr>
              <a:t>57 items about Personalities</a:t>
            </a:r>
          </a:p>
          <a:p>
            <a:pPr algn="ctr"/>
            <a:r>
              <a:rPr lang="en-US" sz="1500" dirty="0">
                <a:latin typeface="+mj-lt"/>
                <a:cs typeface="Calibri" panose="020F0502020204030204" pitchFamily="34" charset="0"/>
              </a:rPr>
              <a:t>Sample questions: </a:t>
            </a:r>
          </a:p>
          <a:p>
            <a:r>
              <a:rPr lang="en-US" sz="1500" dirty="0">
                <a:latin typeface="+mj-lt"/>
                <a:cs typeface="Calibri" panose="020F0502020204030204" pitchFamily="34" charset="0"/>
              </a:rPr>
              <a:t>- I take notice of what goes on around me.: </a:t>
            </a:r>
          </a:p>
          <a:p>
            <a:pPr algn="ctr"/>
            <a:r>
              <a:rPr lang="en-US" sz="1500" dirty="0">
                <a:latin typeface="+mj-lt"/>
                <a:cs typeface="Calibri" panose="020F0502020204030204" pitchFamily="34" charset="0"/>
              </a:rPr>
              <a:t>Strongly disagree 1-2-3-4-5 Strongly agree</a:t>
            </a:r>
          </a:p>
          <a:p>
            <a:r>
              <a:rPr lang="en-US" sz="1500" dirty="0">
                <a:latin typeface="+mj-lt"/>
                <a:cs typeface="Calibri" panose="020F0502020204030204" pitchFamily="34" charset="0"/>
              </a:rPr>
              <a:t>- I feel lonely in life.: Strongly disagree 1-2-3-4-5 Strongly agree</a:t>
            </a:r>
          </a:p>
          <a:p>
            <a:r>
              <a:rPr lang="en-US" sz="1500" dirty="0">
                <a:latin typeface="+mj-lt"/>
                <a:cs typeface="Calibri" panose="020F0502020204030204" pitchFamily="34" charset="0"/>
              </a:rPr>
              <a:t>- Do you lie to others?: </a:t>
            </a:r>
            <a:r>
              <a:rPr lang="en-US" sz="1400" dirty="0">
                <a:latin typeface="+mj-lt"/>
                <a:cs typeface="Calibri" panose="020F0502020204030204" pitchFamily="34" charset="0"/>
              </a:rPr>
              <a:t>Never. - Only to avoid hurting someone. - Sometimes. -</a:t>
            </a:r>
            <a:r>
              <a:rPr lang="en-US" sz="1400" dirty="0" err="1">
                <a:latin typeface="+mj-lt"/>
                <a:cs typeface="Calibri" panose="020F0502020204030204" pitchFamily="34" charset="0"/>
              </a:rPr>
              <a:t>Everytime</a:t>
            </a:r>
            <a:r>
              <a:rPr lang="en-US" sz="1400" dirty="0">
                <a:latin typeface="+mj-lt"/>
                <a:cs typeface="Calibri" panose="020F0502020204030204" pitchFamily="34" charset="0"/>
              </a:rPr>
              <a:t> it suits me</a:t>
            </a:r>
          </a:p>
        </p:txBody>
      </p:sp>
      <p:sp>
        <p:nvSpPr>
          <p:cNvPr id="11" name="Rectangle 10">
            <a:extLst>
              <a:ext uri="{FF2B5EF4-FFF2-40B4-BE49-F238E27FC236}">
                <a16:creationId xmlns:a16="http://schemas.microsoft.com/office/drawing/2014/main" id="{2D993330-2BF1-4291-BCA5-388161CB8762}"/>
              </a:ext>
            </a:extLst>
          </p:cNvPr>
          <p:cNvSpPr/>
          <p:nvPr/>
        </p:nvSpPr>
        <p:spPr>
          <a:xfrm>
            <a:off x="6401231" y="3429000"/>
            <a:ext cx="5292589" cy="432048"/>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j-lt"/>
              </a:rPr>
              <a:t>Questions about Personalities</a:t>
            </a:r>
            <a:endParaRPr lang="th-TH" sz="1600" dirty="0">
              <a:latin typeface="+mj-lt"/>
            </a:endParaRPr>
          </a:p>
        </p:txBody>
      </p:sp>
    </p:spTree>
    <p:extLst>
      <p:ext uri="{BB962C8B-B14F-4D97-AF65-F5344CB8AC3E}">
        <p14:creationId xmlns:p14="http://schemas.microsoft.com/office/powerpoint/2010/main" val="359896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BD30-5A7B-8D49-AA7E-42DD8B69F374}"/>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Factor Analysis </a:t>
            </a:r>
          </a:p>
        </p:txBody>
      </p:sp>
      <p:sp>
        <p:nvSpPr>
          <p:cNvPr id="3" name="Text Placeholder 2">
            <a:extLst>
              <a:ext uri="{FF2B5EF4-FFF2-40B4-BE49-F238E27FC236}">
                <a16:creationId xmlns:a16="http://schemas.microsoft.com/office/drawing/2014/main" id="{E530DB40-F861-EF4E-9167-10BA26CC14C2}"/>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dirty="0"/>
              <a:t>Generating Latent Variables</a:t>
            </a:r>
            <a:endParaRPr lang="en-US" sz="2000" kern="1200" dirty="0">
              <a:solidFill>
                <a:schemeClr val="tx1"/>
              </a:solidFill>
              <a:latin typeface="+mn-lt"/>
              <a:ea typeface="+mn-ea"/>
              <a:cs typeface="+mn-cs"/>
            </a:endParaRP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24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B5D45458-4481-604C-81AF-945FF01CFE99}"/>
              </a:ext>
            </a:extLst>
          </p:cNvPr>
          <p:cNvPicPr>
            <a:picLocks noChangeAspect="1"/>
          </p:cNvPicPr>
          <p:nvPr/>
        </p:nvPicPr>
        <p:blipFill>
          <a:blip r:embed="rId2"/>
          <a:stretch>
            <a:fillRect/>
          </a:stretch>
        </p:blipFill>
        <p:spPr>
          <a:xfrm>
            <a:off x="7092985" y="2283227"/>
            <a:ext cx="4260814" cy="3110393"/>
          </a:xfrm>
          <a:prstGeom prst="rect">
            <a:avLst/>
          </a:prstGeom>
        </p:spPr>
      </p:pic>
      <p:sp>
        <p:nvSpPr>
          <p:cNvPr id="12" name="Freeform: Shape 1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EF3A86-A0F1-8042-91F4-D6E7C1BB0C6D}"/>
              </a:ext>
            </a:extLst>
          </p:cNvPr>
          <p:cNvSpPr>
            <a:spLocks noGrp="1"/>
          </p:cNvSpPr>
          <p:nvPr>
            <p:ph type="title"/>
          </p:nvPr>
        </p:nvSpPr>
        <p:spPr>
          <a:xfrm>
            <a:off x="838199" y="365125"/>
            <a:ext cx="5529943" cy="1325563"/>
          </a:xfrm>
        </p:spPr>
        <p:txBody>
          <a:bodyPr>
            <a:normAutofit/>
          </a:bodyPr>
          <a:lstStyle/>
          <a:p>
            <a:r>
              <a:rPr lang="en-US" dirty="0"/>
              <a:t>1. Extrovert Tendencies</a:t>
            </a:r>
          </a:p>
        </p:txBody>
      </p:sp>
      <p:sp>
        <p:nvSpPr>
          <p:cNvPr id="3" name="Content Placeholder 2">
            <a:extLst>
              <a:ext uri="{FF2B5EF4-FFF2-40B4-BE49-F238E27FC236}">
                <a16:creationId xmlns:a16="http://schemas.microsoft.com/office/drawing/2014/main" id="{F89C6BF7-77CB-D048-9CB5-AE4D6C3230EF}"/>
              </a:ext>
            </a:extLst>
          </p:cNvPr>
          <p:cNvSpPr>
            <a:spLocks noGrp="1"/>
          </p:cNvSpPr>
          <p:nvPr>
            <p:ph idx="1"/>
          </p:nvPr>
        </p:nvSpPr>
        <p:spPr>
          <a:xfrm>
            <a:off x="838198" y="1690688"/>
            <a:ext cx="5000898" cy="4392295"/>
          </a:xfrm>
        </p:spPr>
        <p:txBody>
          <a:bodyPr>
            <a:normAutofit fontScale="92500" lnSpcReduction="10000"/>
          </a:bodyPr>
          <a:lstStyle/>
          <a:p>
            <a:pPr marL="0" indent="0">
              <a:buNone/>
            </a:pPr>
            <a:r>
              <a:rPr lang="en-US" sz="1700" dirty="0"/>
              <a:t>From the 57 items related to personality, I filtered and selected 26 items that I judged were more aligned to extrovert tendencies for the PCA. </a:t>
            </a:r>
          </a:p>
          <a:p>
            <a:pPr marL="0" indent="0">
              <a:buNone/>
            </a:pPr>
            <a:r>
              <a:rPr lang="en-US" sz="1700" dirty="0"/>
              <a:t>Items finally selected for Extrovert LV:</a:t>
            </a:r>
          </a:p>
          <a:p>
            <a:r>
              <a:rPr lang="en-US" sz="1700" dirty="0"/>
              <a:t>Number of friends </a:t>
            </a:r>
          </a:p>
          <a:p>
            <a:r>
              <a:rPr lang="en-US" sz="1700" dirty="0"/>
              <a:t>Socializing</a:t>
            </a:r>
          </a:p>
          <a:p>
            <a:r>
              <a:rPr lang="en-US" sz="1700" dirty="0"/>
              <a:t>Energy Levels</a:t>
            </a:r>
          </a:p>
          <a:p>
            <a:r>
              <a:rPr lang="en-US" sz="1700" dirty="0"/>
              <a:t>Happiness In Life</a:t>
            </a:r>
          </a:p>
          <a:p>
            <a:r>
              <a:rPr lang="en-US" sz="1700" dirty="0"/>
              <a:t>New Environment</a:t>
            </a:r>
          </a:p>
          <a:p>
            <a:pPr marL="0" indent="0">
              <a:buNone/>
            </a:pPr>
            <a:endParaRPr lang="en-US" sz="1700" dirty="0"/>
          </a:p>
          <a:p>
            <a:pPr marL="0" indent="0">
              <a:buNone/>
            </a:pPr>
            <a:r>
              <a:rPr lang="en-US" sz="1700" dirty="0"/>
              <a:t>What we had also expected:</a:t>
            </a:r>
          </a:p>
          <a:p>
            <a:r>
              <a:rPr lang="en-US" sz="1700" dirty="0"/>
              <a:t>Awareness of Daily Events</a:t>
            </a:r>
          </a:p>
          <a:p>
            <a:r>
              <a:rPr lang="en-US" sz="1700" dirty="0"/>
              <a:t>Assertiveness</a:t>
            </a:r>
          </a:p>
          <a:p>
            <a:r>
              <a:rPr lang="en-US" sz="1700" dirty="0"/>
              <a:t>Others…</a:t>
            </a:r>
          </a:p>
          <a:p>
            <a:pPr marL="0" indent="0">
              <a:buNone/>
            </a:pPr>
            <a:endParaRPr lang="en-US" sz="1100" dirty="0"/>
          </a:p>
          <a:p>
            <a:endParaRPr lang="en-US" sz="1100" dirty="0"/>
          </a:p>
        </p:txBody>
      </p:sp>
    </p:spTree>
    <p:extLst>
      <p:ext uri="{BB962C8B-B14F-4D97-AF65-F5344CB8AC3E}">
        <p14:creationId xmlns:p14="http://schemas.microsoft.com/office/powerpoint/2010/main" val="424303237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A4DC3-E972-8245-96A5-0C5775CDA2F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Factor Analysis for Extrovert</a:t>
            </a:r>
          </a:p>
        </p:txBody>
      </p:sp>
      <p:cxnSp>
        <p:nvCxnSpPr>
          <p:cNvPr id="28"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Content Placeholder 7" descr="A screenshot of a cell phone&#10;&#10;Description automatically generated">
            <a:extLst>
              <a:ext uri="{FF2B5EF4-FFF2-40B4-BE49-F238E27FC236}">
                <a16:creationId xmlns:a16="http://schemas.microsoft.com/office/drawing/2014/main" id="{28D590B2-B18F-F54F-876B-9E82F05BC3D0}"/>
              </a:ext>
            </a:extLst>
          </p:cNvPr>
          <p:cNvPicPr>
            <a:picLocks noGrp="1" noChangeAspect="1"/>
          </p:cNvPicPr>
          <p:nvPr>
            <p:ph idx="1"/>
          </p:nvPr>
        </p:nvPicPr>
        <p:blipFill>
          <a:blip r:embed="rId2"/>
          <a:stretch>
            <a:fillRect/>
          </a:stretch>
        </p:blipFill>
        <p:spPr>
          <a:xfrm>
            <a:off x="5383949" y="193817"/>
            <a:ext cx="5296234" cy="6518444"/>
          </a:xfrm>
          <a:prstGeom prst="rect">
            <a:avLst/>
          </a:prstGeom>
        </p:spPr>
      </p:pic>
    </p:spTree>
    <p:extLst>
      <p:ext uri="{BB962C8B-B14F-4D97-AF65-F5344CB8AC3E}">
        <p14:creationId xmlns:p14="http://schemas.microsoft.com/office/powerpoint/2010/main" val="23574375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EACDB6-052B-9C40-88F8-56EC5987744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PCA Results - Extrovert</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2" name="Content Placeholder 11">
            <a:extLst>
              <a:ext uri="{FF2B5EF4-FFF2-40B4-BE49-F238E27FC236}">
                <a16:creationId xmlns:a16="http://schemas.microsoft.com/office/drawing/2014/main" id="{63716826-BA10-0344-804E-66317701C3A8}"/>
              </a:ext>
            </a:extLst>
          </p:cNvPr>
          <p:cNvPicPr>
            <a:picLocks noGrp="1" noChangeAspect="1"/>
          </p:cNvPicPr>
          <p:nvPr>
            <p:ph idx="1"/>
          </p:nvPr>
        </p:nvPicPr>
        <p:blipFill>
          <a:blip r:embed="rId2"/>
          <a:stretch>
            <a:fillRect/>
          </a:stretch>
        </p:blipFill>
        <p:spPr>
          <a:xfrm>
            <a:off x="320040" y="2798577"/>
            <a:ext cx="11496821" cy="3420304"/>
          </a:xfrm>
          <a:prstGeom prst="rect">
            <a:avLst/>
          </a:prstGeom>
        </p:spPr>
      </p:pic>
    </p:spTree>
    <p:extLst>
      <p:ext uri="{BB962C8B-B14F-4D97-AF65-F5344CB8AC3E}">
        <p14:creationId xmlns:p14="http://schemas.microsoft.com/office/powerpoint/2010/main" val="284294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D8CBDA-75E3-9641-9B7F-C97B262D1687}"/>
              </a:ext>
            </a:extLst>
          </p:cNvPr>
          <p:cNvPicPr>
            <a:picLocks noChangeAspect="1"/>
          </p:cNvPicPr>
          <p:nvPr/>
        </p:nvPicPr>
        <p:blipFill>
          <a:blip r:embed="rId2"/>
          <a:stretch>
            <a:fillRect/>
          </a:stretch>
        </p:blipFill>
        <p:spPr>
          <a:xfrm>
            <a:off x="7092985" y="2288553"/>
            <a:ext cx="4260814" cy="3099741"/>
          </a:xfrm>
          <a:prstGeom prst="rect">
            <a:avLst/>
          </a:prstGeom>
        </p:spPr>
      </p:pic>
      <p:sp>
        <p:nvSpPr>
          <p:cNvPr id="11" name="Freeform: Shape 1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8F11D1-F569-0F4E-A88C-107B8B0AF031}"/>
              </a:ext>
            </a:extLst>
          </p:cNvPr>
          <p:cNvSpPr>
            <a:spLocks noGrp="1"/>
          </p:cNvSpPr>
          <p:nvPr>
            <p:ph type="title"/>
          </p:nvPr>
        </p:nvSpPr>
        <p:spPr>
          <a:xfrm>
            <a:off x="838199" y="365125"/>
            <a:ext cx="5529943" cy="1325563"/>
          </a:xfrm>
        </p:spPr>
        <p:txBody>
          <a:bodyPr>
            <a:normAutofit/>
          </a:bodyPr>
          <a:lstStyle/>
          <a:p>
            <a:r>
              <a:rPr lang="en-US" dirty="0"/>
              <a:t>2. Aggressive Movies</a:t>
            </a:r>
          </a:p>
        </p:txBody>
      </p:sp>
      <p:sp>
        <p:nvSpPr>
          <p:cNvPr id="3" name="Content Placeholder 2">
            <a:extLst>
              <a:ext uri="{FF2B5EF4-FFF2-40B4-BE49-F238E27FC236}">
                <a16:creationId xmlns:a16="http://schemas.microsoft.com/office/drawing/2014/main" id="{35E4245F-5D77-E04E-8345-7F8CC5429037}"/>
              </a:ext>
            </a:extLst>
          </p:cNvPr>
          <p:cNvSpPr>
            <a:spLocks noGrp="1"/>
          </p:cNvSpPr>
          <p:nvPr>
            <p:ph idx="1"/>
          </p:nvPr>
        </p:nvSpPr>
        <p:spPr>
          <a:xfrm>
            <a:off x="838199" y="1825625"/>
            <a:ext cx="4128169" cy="3399518"/>
          </a:xfrm>
        </p:spPr>
        <p:txBody>
          <a:bodyPr>
            <a:normAutofit fontScale="92500" lnSpcReduction="20000"/>
          </a:bodyPr>
          <a:lstStyle/>
          <a:p>
            <a:pPr marL="0" indent="0">
              <a:buNone/>
            </a:pPr>
            <a:r>
              <a:rPr lang="en-US" sz="2000" dirty="0"/>
              <a:t>Movie genres that got included: </a:t>
            </a:r>
          </a:p>
          <a:p>
            <a:r>
              <a:rPr lang="en-US" sz="2000" dirty="0"/>
              <a:t>Thrillers</a:t>
            </a:r>
          </a:p>
          <a:p>
            <a:r>
              <a:rPr lang="en-US" sz="2000" dirty="0"/>
              <a:t>War Movies</a:t>
            </a:r>
          </a:p>
          <a:p>
            <a:r>
              <a:rPr lang="en-US" sz="2000" dirty="0"/>
              <a:t>Western</a:t>
            </a:r>
          </a:p>
          <a:p>
            <a:r>
              <a:rPr lang="en-US" sz="2000" dirty="0"/>
              <a:t>Action</a:t>
            </a:r>
          </a:p>
          <a:p>
            <a:r>
              <a:rPr lang="en-US" sz="2000" dirty="0"/>
              <a:t>Sci-Fi</a:t>
            </a:r>
          </a:p>
          <a:p>
            <a:pPr marL="0" indent="0">
              <a:buNone/>
            </a:pPr>
            <a:endParaRPr lang="en-US" sz="2000" dirty="0"/>
          </a:p>
          <a:p>
            <a:pPr marL="0" indent="0">
              <a:buNone/>
            </a:pPr>
            <a:r>
              <a:rPr lang="en-US" sz="2000" dirty="0"/>
              <a:t>Genres that did not get included: </a:t>
            </a:r>
          </a:p>
          <a:p>
            <a:r>
              <a:rPr lang="en-US" sz="2000" dirty="0"/>
              <a:t>Comedy, Romantic, Fantasy, Documentary, Animated, etc.</a:t>
            </a:r>
          </a:p>
          <a:p>
            <a:endParaRPr lang="en-US" sz="2000" dirty="0"/>
          </a:p>
        </p:txBody>
      </p:sp>
    </p:spTree>
    <p:extLst>
      <p:ext uri="{BB962C8B-B14F-4D97-AF65-F5344CB8AC3E}">
        <p14:creationId xmlns:p14="http://schemas.microsoft.com/office/powerpoint/2010/main" val="92483075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5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86B21-2585-D142-802E-7634AD74CD3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EFA results – Aggressive Movies</a:t>
            </a:r>
          </a:p>
        </p:txBody>
      </p:sp>
      <p:cxnSp>
        <p:nvCxnSpPr>
          <p:cNvPr id="62" name="Straight Connector 5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C7647E3F-C004-C343-9C12-2ABFA9BF3893}"/>
              </a:ext>
            </a:extLst>
          </p:cNvPr>
          <p:cNvPicPr>
            <a:picLocks noChangeAspect="1"/>
          </p:cNvPicPr>
          <p:nvPr/>
        </p:nvPicPr>
        <p:blipFill rotWithShape="1">
          <a:blip r:embed="rId2"/>
          <a:srcRect r="13722"/>
          <a:stretch/>
        </p:blipFill>
        <p:spPr>
          <a:xfrm>
            <a:off x="480085" y="2426818"/>
            <a:ext cx="5158881" cy="3997637"/>
          </a:xfrm>
          <a:prstGeom prst="rect">
            <a:avLst/>
          </a:prstGeom>
        </p:spPr>
      </p:pic>
      <p:cxnSp>
        <p:nvCxnSpPr>
          <p:cNvPr id="63" name="Straight Connector 5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FE6237F1-388E-CC45-A16E-777BD8F3EDE1}"/>
              </a:ext>
            </a:extLst>
          </p:cNvPr>
          <p:cNvPicPr>
            <a:picLocks noChangeAspect="1"/>
          </p:cNvPicPr>
          <p:nvPr/>
        </p:nvPicPr>
        <p:blipFill>
          <a:blip r:embed="rId3"/>
          <a:stretch>
            <a:fillRect/>
          </a:stretch>
        </p:blipFill>
        <p:spPr>
          <a:xfrm>
            <a:off x="6445073" y="3518591"/>
            <a:ext cx="5455917" cy="1814091"/>
          </a:xfrm>
          <a:prstGeom prst="rect">
            <a:avLst/>
          </a:prstGeom>
        </p:spPr>
      </p:pic>
    </p:spTree>
    <p:extLst>
      <p:ext uri="{BB962C8B-B14F-4D97-AF65-F5344CB8AC3E}">
        <p14:creationId xmlns:p14="http://schemas.microsoft.com/office/powerpoint/2010/main" val="371156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152414-E246-1F4E-B5F2-12B36071A9B2}"/>
              </a:ext>
            </a:extLst>
          </p:cNvPr>
          <p:cNvPicPr>
            <a:picLocks noChangeAspect="1"/>
          </p:cNvPicPr>
          <p:nvPr/>
        </p:nvPicPr>
        <p:blipFill>
          <a:blip r:embed="rId2"/>
          <a:stretch>
            <a:fillRect/>
          </a:stretch>
        </p:blipFill>
        <p:spPr>
          <a:xfrm>
            <a:off x="7092985" y="2283227"/>
            <a:ext cx="4260814" cy="3110393"/>
          </a:xfrm>
          <a:prstGeom prst="rect">
            <a:avLst/>
          </a:prstGeom>
        </p:spPr>
      </p:pic>
      <p:sp>
        <p:nvSpPr>
          <p:cNvPr id="11" name="Freeform: Shape 1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1F2675-FB21-9649-85EE-928B25C6C8A5}"/>
              </a:ext>
            </a:extLst>
          </p:cNvPr>
          <p:cNvSpPr>
            <a:spLocks noGrp="1"/>
          </p:cNvSpPr>
          <p:nvPr>
            <p:ph type="title"/>
          </p:nvPr>
        </p:nvSpPr>
        <p:spPr>
          <a:xfrm>
            <a:off x="838199" y="365125"/>
            <a:ext cx="5529943" cy="1325563"/>
          </a:xfrm>
        </p:spPr>
        <p:txBody>
          <a:bodyPr>
            <a:normAutofit/>
          </a:bodyPr>
          <a:lstStyle/>
          <a:p>
            <a:r>
              <a:rPr lang="en-US" dirty="0"/>
              <a:t>3. Spending Habits</a:t>
            </a:r>
          </a:p>
        </p:txBody>
      </p:sp>
      <p:sp>
        <p:nvSpPr>
          <p:cNvPr id="3" name="Content Placeholder 2">
            <a:extLst>
              <a:ext uri="{FF2B5EF4-FFF2-40B4-BE49-F238E27FC236}">
                <a16:creationId xmlns:a16="http://schemas.microsoft.com/office/drawing/2014/main" id="{78BA780D-6BA3-F44A-97FE-E4215CB53F00}"/>
              </a:ext>
            </a:extLst>
          </p:cNvPr>
          <p:cNvSpPr>
            <a:spLocks noGrp="1"/>
          </p:cNvSpPr>
          <p:nvPr>
            <p:ph idx="1"/>
          </p:nvPr>
        </p:nvSpPr>
        <p:spPr>
          <a:xfrm>
            <a:off x="838199" y="1825625"/>
            <a:ext cx="4128169" cy="3399518"/>
          </a:xfrm>
        </p:spPr>
        <p:txBody>
          <a:bodyPr>
            <a:normAutofit fontScale="92500" lnSpcReduction="20000"/>
          </a:bodyPr>
          <a:lstStyle/>
          <a:p>
            <a:pPr marL="0" indent="0">
              <a:buNone/>
            </a:pPr>
            <a:r>
              <a:rPr lang="en-US" sz="2000" dirty="0"/>
              <a:t>What got included :</a:t>
            </a:r>
          </a:p>
          <a:p>
            <a:r>
              <a:rPr lang="en-US" sz="2000" dirty="0"/>
              <a:t>Spending in Shopping Centers </a:t>
            </a:r>
          </a:p>
          <a:p>
            <a:r>
              <a:rPr lang="en-US" sz="2000" dirty="0"/>
              <a:t>Spending on Branded Clothing</a:t>
            </a:r>
          </a:p>
          <a:p>
            <a:r>
              <a:rPr lang="en-US" sz="2000" dirty="0"/>
              <a:t>Spending on Entertainment</a:t>
            </a:r>
          </a:p>
          <a:p>
            <a:r>
              <a:rPr lang="en-US" sz="2000" dirty="0"/>
              <a:t>Spending on Looking </a:t>
            </a:r>
          </a:p>
          <a:p>
            <a:r>
              <a:rPr lang="en-US" sz="2000" dirty="0"/>
              <a:t>Spending on Gadgets</a:t>
            </a:r>
          </a:p>
          <a:p>
            <a:pPr marL="0" indent="0">
              <a:buNone/>
            </a:pPr>
            <a:endParaRPr lang="en-US" sz="2000" dirty="0"/>
          </a:p>
          <a:p>
            <a:pPr marL="0" indent="0">
              <a:buNone/>
            </a:pPr>
            <a:r>
              <a:rPr lang="en-US" sz="2000" dirty="0"/>
              <a:t>What did not get included:</a:t>
            </a:r>
          </a:p>
          <a:p>
            <a:r>
              <a:rPr lang="en-US" sz="2000" dirty="0"/>
              <a:t>Saving Money</a:t>
            </a:r>
          </a:p>
          <a:p>
            <a:r>
              <a:rPr lang="en-US" sz="2000" dirty="0"/>
              <a:t>Spending on Healthy Eating</a:t>
            </a:r>
          </a:p>
        </p:txBody>
      </p:sp>
    </p:spTree>
    <p:extLst>
      <p:ext uri="{BB962C8B-B14F-4D97-AF65-F5344CB8AC3E}">
        <p14:creationId xmlns:p14="http://schemas.microsoft.com/office/powerpoint/2010/main" val="154931107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86B21-2585-D142-802E-7634AD74CD3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EFA results – Spending</a:t>
            </a:r>
          </a:p>
        </p:txBody>
      </p:sp>
      <p:cxnSp>
        <p:nvCxnSpPr>
          <p:cNvPr id="58" name="Straight Connector 5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ACFB55D0-C8F7-C545-98F6-E2C0EF6F9560}"/>
              </a:ext>
            </a:extLst>
          </p:cNvPr>
          <p:cNvPicPr>
            <a:picLocks noChangeAspect="1"/>
          </p:cNvPicPr>
          <p:nvPr/>
        </p:nvPicPr>
        <p:blipFill>
          <a:blip r:embed="rId2"/>
          <a:stretch>
            <a:fillRect/>
          </a:stretch>
        </p:blipFill>
        <p:spPr>
          <a:xfrm>
            <a:off x="331567" y="3109397"/>
            <a:ext cx="5455917" cy="2632479"/>
          </a:xfrm>
          <a:prstGeom prst="rect">
            <a:avLst/>
          </a:prstGeom>
        </p:spPr>
      </p:pic>
      <p:cxnSp>
        <p:nvCxnSpPr>
          <p:cNvPr id="60" name="Straight Connector 5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9DFA52A6-4123-E14A-A3D1-1ECF3461A415}"/>
              </a:ext>
            </a:extLst>
          </p:cNvPr>
          <p:cNvPicPr>
            <a:picLocks noChangeAspect="1"/>
          </p:cNvPicPr>
          <p:nvPr/>
        </p:nvPicPr>
        <p:blipFill>
          <a:blip r:embed="rId3"/>
          <a:stretch>
            <a:fillRect/>
          </a:stretch>
        </p:blipFill>
        <p:spPr>
          <a:xfrm>
            <a:off x="6445073" y="3607249"/>
            <a:ext cx="5455917" cy="1636774"/>
          </a:xfrm>
          <a:prstGeom prst="rect">
            <a:avLst/>
          </a:prstGeom>
        </p:spPr>
      </p:pic>
    </p:spTree>
    <p:extLst>
      <p:ext uri="{BB962C8B-B14F-4D97-AF65-F5344CB8AC3E}">
        <p14:creationId xmlns:p14="http://schemas.microsoft.com/office/powerpoint/2010/main" val="272933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9167-2868-3E43-BCCC-1CB2F6383A6B}"/>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Overall Summary</a:t>
            </a:r>
          </a:p>
        </p:txBody>
      </p:sp>
      <p:sp>
        <p:nvSpPr>
          <p:cNvPr id="3" name="Content Placeholder 2">
            <a:extLst>
              <a:ext uri="{FF2B5EF4-FFF2-40B4-BE49-F238E27FC236}">
                <a16:creationId xmlns:a16="http://schemas.microsoft.com/office/drawing/2014/main" id="{71AD18BA-1FF9-C746-93F9-AD45CD2FDDBD}"/>
              </a:ext>
            </a:extLst>
          </p:cNvPr>
          <p:cNvSpPr>
            <a:spLocks noGrp="1"/>
          </p:cNvSpPr>
          <p:nvPr>
            <p:ph idx="1"/>
          </p:nvPr>
        </p:nvSpPr>
        <p:spPr>
          <a:xfrm>
            <a:off x="838200" y="2015406"/>
            <a:ext cx="10515600" cy="4065986"/>
          </a:xfrm>
        </p:spPr>
        <p:txBody>
          <a:bodyPr anchor="ctr">
            <a:normAutofit/>
          </a:bodyPr>
          <a:lstStyle/>
          <a:p>
            <a:pPr marL="0" indent="0">
              <a:buNone/>
            </a:pPr>
            <a:r>
              <a:rPr lang="en-US" sz="2400" dirty="0">
                <a:latin typeface="+mj-lt"/>
              </a:rPr>
              <a:t>Using Principal Component Analysis, we found that on average, </a:t>
            </a:r>
          </a:p>
          <a:p>
            <a:r>
              <a:rPr lang="en-US" sz="2400" dirty="0">
                <a:latin typeface="+mj-lt"/>
              </a:rPr>
              <a:t>11% of the extrovert tendencies amongst the youth surveyed can be explained by their preference for watching aggressive movies.</a:t>
            </a:r>
          </a:p>
          <a:p>
            <a:r>
              <a:rPr lang="en-US" sz="2400" dirty="0">
                <a:latin typeface="+mj-lt"/>
              </a:rPr>
              <a:t>40% of the extravagant spending on consumer goods amongst the youth surveyed can be explained by effect of perceived extrovert tendencies. </a:t>
            </a:r>
          </a:p>
          <a:p>
            <a:r>
              <a:rPr lang="en-US" sz="2400" dirty="0">
                <a:latin typeface="+mj-lt"/>
              </a:rPr>
              <a:t>Overall, 4.47% of the tendency to spend on extravagant goods amongst extrovert youth surveyed can be explained by their preference of watching aggressive movies.</a:t>
            </a:r>
          </a:p>
        </p:txBody>
      </p:sp>
    </p:spTree>
    <p:extLst>
      <p:ext uri="{BB962C8B-B14F-4D97-AF65-F5344CB8AC3E}">
        <p14:creationId xmlns:p14="http://schemas.microsoft.com/office/powerpoint/2010/main" val="27773873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01A9-DC60-6449-83B1-FD510D941A9C}"/>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dirty="0"/>
              <a:t>Confirmatory Factor Analysis</a:t>
            </a:r>
            <a:endParaRPr lang="en-US" sz="4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F21A45D0-8A6C-0E40-83B8-DAF7A285B36D}"/>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3293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DBC0E-9837-684C-8799-047E7A34833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 </a:t>
            </a:r>
            <a:br>
              <a:rPr lang="en-US" sz="4800" dirty="0">
                <a:solidFill>
                  <a:srgbClr val="FFFFFF"/>
                </a:solidFill>
              </a:rPr>
            </a:br>
            <a:r>
              <a:rPr lang="en-US" sz="4800" kern="1200" dirty="0">
                <a:solidFill>
                  <a:srgbClr val="FFFFFF"/>
                </a:solidFill>
                <a:latin typeface="+mj-lt"/>
                <a:ea typeface="+mj-ea"/>
                <a:cs typeface="+mj-cs"/>
              </a:rPr>
              <a:t> Extrovert Tendencies</a:t>
            </a:r>
            <a:br>
              <a:rPr lang="en-US" sz="4800" kern="1200" dirty="0">
                <a:solidFill>
                  <a:srgbClr val="FFFFFF"/>
                </a:solidFill>
                <a:latin typeface="+mj-lt"/>
                <a:ea typeface="+mj-ea"/>
                <a:cs typeface="+mj-cs"/>
              </a:rPr>
            </a:br>
            <a:r>
              <a:rPr lang="en-US" sz="2000" b="1" dirty="0">
                <a:solidFill>
                  <a:srgbClr val="FFFFFF"/>
                </a:solidFill>
              </a:rPr>
              <a:t>CFA</a:t>
            </a:r>
            <a:endParaRPr lang="en-US" sz="2000" kern="1200" dirty="0">
              <a:solidFill>
                <a:srgbClr val="FFFFFF"/>
              </a:solidFill>
              <a:latin typeface="+mj-lt"/>
              <a:ea typeface="+mj-ea"/>
              <a:cs typeface="+mj-cs"/>
            </a:endParaRP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83A582C-F679-9C40-948B-1A22370F96B2}"/>
              </a:ext>
            </a:extLst>
          </p:cNvPr>
          <p:cNvPicPr>
            <a:picLocks noChangeAspect="1"/>
          </p:cNvPicPr>
          <p:nvPr/>
        </p:nvPicPr>
        <p:blipFill>
          <a:blip r:embed="rId2"/>
          <a:stretch>
            <a:fillRect/>
          </a:stretch>
        </p:blipFill>
        <p:spPr>
          <a:xfrm>
            <a:off x="5076000" y="1619999"/>
            <a:ext cx="6732000" cy="3786748"/>
          </a:xfrm>
          <a:prstGeom prst="rect">
            <a:avLst/>
          </a:prstGeom>
        </p:spPr>
      </p:pic>
      <p:pic>
        <p:nvPicPr>
          <p:cNvPr id="13" name="Picture 12">
            <a:extLst>
              <a:ext uri="{FF2B5EF4-FFF2-40B4-BE49-F238E27FC236}">
                <a16:creationId xmlns:a16="http://schemas.microsoft.com/office/drawing/2014/main" id="{3B4A1191-404F-0B4A-AF59-042B8BC18DBA}"/>
              </a:ext>
            </a:extLst>
          </p:cNvPr>
          <p:cNvPicPr>
            <a:picLocks noChangeAspect="1"/>
          </p:cNvPicPr>
          <p:nvPr/>
        </p:nvPicPr>
        <p:blipFill>
          <a:blip r:embed="rId3"/>
          <a:stretch>
            <a:fillRect/>
          </a:stretch>
        </p:blipFill>
        <p:spPr>
          <a:xfrm>
            <a:off x="5076000" y="1000003"/>
            <a:ext cx="6667367" cy="635245"/>
          </a:xfrm>
          <a:prstGeom prst="rect">
            <a:avLst/>
          </a:prstGeom>
        </p:spPr>
      </p:pic>
      <p:sp>
        <p:nvSpPr>
          <p:cNvPr id="15" name="TextBox 14">
            <a:extLst>
              <a:ext uri="{FF2B5EF4-FFF2-40B4-BE49-F238E27FC236}">
                <a16:creationId xmlns:a16="http://schemas.microsoft.com/office/drawing/2014/main" id="{6A0DFD6C-C1D4-6B42-BE2B-DF7065127791}"/>
              </a:ext>
            </a:extLst>
          </p:cNvPr>
          <p:cNvSpPr txBox="1"/>
          <p:nvPr/>
        </p:nvSpPr>
        <p:spPr>
          <a:xfrm>
            <a:off x="852423" y="4133937"/>
            <a:ext cx="3657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Factor loadings hold</a:t>
            </a:r>
          </a:p>
        </p:txBody>
      </p:sp>
    </p:spTree>
    <p:extLst>
      <p:ext uri="{BB962C8B-B14F-4D97-AF65-F5344CB8AC3E}">
        <p14:creationId xmlns:p14="http://schemas.microsoft.com/office/powerpoint/2010/main" val="275626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DBC0E-9837-684C-8799-047E7A34833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br>
              <a:rPr lang="en-US" sz="2000" b="1" kern="1200" dirty="0">
                <a:solidFill>
                  <a:srgbClr val="FFFFFF"/>
                </a:solidFill>
                <a:latin typeface="+mj-lt"/>
                <a:ea typeface="+mj-ea"/>
                <a:cs typeface="+mj-cs"/>
              </a:rPr>
            </a:br>
            <a:r>
              <a:rPr lang="en-US" sz="4800" kern="1200" dirty="0">
                <a:solidFill>
                  <a:srgbClr val="FFFFFF"/>
                </a:solidFill>
                <a:latin typeface="+mj-lt"/>
                <a:ea typeface="+mj-ea"/>
                <a:cs typeface="+mj-cs"/>
              </a:rPr>
              <a:t> Aggressive Movies</a:t>
            </a:r>
            <a:br>
              <a:rPr lang="en-US" sz="4800" kern="1200" dirty="0">
                <a:solidFill>
                  <a:srgbClr val="FFFFFF"/>
                </a:solidFill>
                <a:latin typeface="+mj-lt"/>
                <a:ea typeface="+mj-ea"/>
                <a:cs typeface="+mj-cs"/>
              </a:rPr>
            </a:br>
            <a:r>
              <a:rPr lang="en-US" sz="2000" b="1" dirty="0">
                <a:solidFill>
                  <a:srgbClr val="FFFFFF"/>
                </a:solidFill>
              </a:rPr>
              <a:t>CFA</a:t>
            </a:r>
            <a:endParaRPr lang="en-US" sz="2000" kern="1200" dirty="0">
              <a:solidFill>
                <a:srgbClr val="FFFFFF"/>
              </a:solidFill>
              <a:latin typeface="+mj-lt"/>
              <a:ea typeface="+mj-ea"/>
              <a:cs typeface="+mj-cs"/>
            </a:endParaRP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AF6B9A9-5255-274F-B44C-3FF894C72951}"/>
              </a:ext>
            </a:extLst>
          </p:cNvPr>
          <p:cNvPicPr>
            <a:picLocks noChangeAspect="1"/>
          </p:cNvPicPr>
          <p:nvPr/>
        </p:nvPicPr>
        <p:blipFill>
          <a:blip r:embed="rId2"/>
          <a:stretch>
            <a:fillRect/>
          </a:stretch>
        </p:blipFill>
        <p:spPr>
          <a:xfrm>
            <a:off x="5153822" y="1245726"/>
            <a:ext cx="6553545" cy="4374490"/>
          </a:xfrm>
          <a:prstGeom prst="rect">
            <a:avLst/>
          </a:prstGeom>
        </p:spPr>
      </p:pic>
      <p:pic>
        <p:nvPicPr>
          <p:cNvPr id="13" name="Picture 12">
            <a:extLst>
              <a:ext uri="{FF2B5EF4-FFF2-40B4-BE49-F238E27FC236}">
                <a16:creationId xmlns:a16="http://schemas.microsoft.com/office/drawing/2014/main" id="{A249BA91-2D0B-8E47-B442-757813C3C5D7}"/>
              </a:ext>
            </a:extLst>
          </p:cNvPr>
          <p:cNvPicPr>
            <a:picLocks noChangeAspect="1"/>
          </p:cNvPicPr>
          <p:nvPr/>
        </p:nvPicPr>
        <p:blipFill>
          <a:blip r:embed="rId3"/>
          <a:stretch>
            <a:fillRect/>
          </a:stretch>
        </p:blipFill>
        <p:spPr>
          <a:xfrm>
            <a:off x="4968000" y="732105"/>
            <a:ext cx="6948000" cy="635244"/>
          </a:xfrm>
          <a:prstGeom prst="rect">
            <a:avLst/>
          </a:prstGeom>
        </p:spPr>
      </p:pic>
      <p:sp>
        <p:nvSpPr>
          <p:cNvPr id="8" name="TextBox 7">
            <a:extLst>
              <a:ext uri="{FF2B5EF4-FFF2-40B4-BE49-F238E27FC236}">
                <a16:creationId xmlns:a16="http://schemas.microsoft.com/office/drawing/2014/main" id="{C7638360-CE02-8A4E-B4EF-0E99F9DEB242}"/>
              </a:ext>
            </a:extLst>
          </p:cNvPr>
          <p:cNvSpPr txBox="1"/>
          <p:nvPr/>
        </p:nvSpPr>
        <p:spPr>
          <a:xfrm>
            <a:off x="787108" y="3951500"/>
            <a:ext cx="3657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Factor loadings for Thriller and Horror movies drop below 0.4. </a:t>
            </a:r>
          </a:p>
          <a:p>
            <a:pPr marL="285750" indent="-285750">
              <a:buFont typeface="Arial" panose="020B0604020202020204" pitchFamily="34" charset="0"/>
              <a:buChar char="•"/>
            </a:pPr>
            <a:r>
              <a:rPr lang="en-US" dirty="0">
                <a:solidFill>
                  <a:schemeClr val="bg1"/>
                </a:solidFill>
              </a:rPr>
              <a:t>However, there is a strong co-variance between them. </a:t>
            </a:r>
          </a:p>
          <a:p>
            <a:pPr marL="285750" indent="-285750">
              <a:buFont typeface="Arial" panose="020B0604020202020204" pitchFamily="34" charset="0"/>
              <a:buChar char="•"/>
            </a:pPr>
            <a:r>
              <a:rPr lang="en-US" dirty="0">
                <a:solidFill>
                  <a:schemeClr val="bg1"/>
                </a:solidFill>
              </a:rPr>
              <a:t>We account for this in the LPA.</a:t>
            </a:r>
          </a:p>
          <a:p>
            <a:pPr marL="285750" indent="-285750">
              <a:buFont typeface="Arial" panose="020B0604020202020204" pitchFamily="34" charset="0"/>
              <a:buChar char="•"/>
            </a:pPr>
            <a:r>
              <a:rPr lang="en-US" dirty="0">
                <a:solidFill>
                  <a:schemeClr val="bg1"/>
                </a:solidFill>
              </a:rPr>
              <a:t>We re-ran the LPA analysis dropping Horror and the results were very similar. </a:t>
            </a:r>
          </a:p>
        </p:txBody>
      </p:sp>
    </p:spTree>
    <p:extLst>
      <p:ext uri="{BB962C8B-B14F-4D97-AF65-F5344CB8AC3E}">
        <p14:creationId xmlns:p14="http://schemas.microsoft.com/office/powerpoint/2010/main" val="423768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DBC0E-9837-684C-8799-047E7A34833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Spending Habits</a:t>
            </a:r>
            <a:br>
              <a:rPr lang="en-US" sz="4800" kern="1200" dirty="0">
                <a:solidFill>
                  <a:srgbClr val="FFFFFF"/>
                </a:solidFill>
                <a:latin typeface="+mj-lt"/>
                <a:ea typeface="+mj-ea"/>
                <a:cs typeface="+mj-cs"/>
              </a:rPr>
            </a:br>
            <a:r>
              <a:rPr lang="en-US" sz="2000" b="1" dirty="0">
                <a:solidFill>
                  <a:srgbClr val="FFFFFF"/>
                </a:solidFill>
              </a:rPr>
              <a:t>CFA</a:t>
            </a:r>
            <a:endParaRPr lang="en-US" sz="2000" kern="1200" dirty="0">
              <a:solidFill>
                <a:srgbClr val="FFFFFF"/>
              </a:solidFill>
              <a:latin typeface="+mj-lt"/>
              <a:ea typeface="+mj-ea"/>
              <a:cs typeface="+mj-cs"/>
            </a:endParaRP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4811D2-3874-1046-9C00-7D3961750328}"/>
              </a:ext>
            </a:extLst>
          </p:cNvPr>
          <p:cNvPicPr>
            <a:picLocks noChangeAspect="1"/>
          </p:cNvPicPr>
          <p:nvPr/>
        </p:nvPicPr>
        <p:blipFill>
          <a:blip r:embed="rId2"/>
          <a:stretch>
            <a:fillRect/>
          </a:stretch>
        </p:blipFill>
        <p:spPr>
          <a:xfrm>
            <a:off x="5153822" y="1622555"/>
            <a:ext cx="6553545" cy="3620832"/>
          </a:xfrm>
          <a:prstGeom prst="rect">
            <a:avLst/>
          </a:prstGeom>
        </p:spPr>
      </p:pic>
      <p:pic>
        <p:nvPicPr>
          <p:cNvPr id="11" name="Picture 10">
            <a:extLst>
              <a:ext uri="{FF2B5EF4-FFF2-40B4-BE49-F238E27FC236}">
                <a16:creationId xmlns:a16="http://schemas.microsoft.com/office/drawing/2014/main" id="{9348ACA8-18C7-E94F-8479-888D56173BC3}"/>
              </a:ext>
            </a:extLst>
          </p:cNvPr>
          <p:cNvPicPr>
            <a:picLocks noChangeAspect="1"/>
          </p:cNvPicPr>
          <p:nvPr/>
        </p:nvPicPr>
        <p:blipFill>
          <a:blip r:embed="rId3"/>
          <a:stretch>
            <a:fillRect/>
          </a:stretch>
        </p:blipFill>
        <p:spPr>
          <a:xfrm>
            <a:off x="5004000" y="1043999"/>
            <a:ext cx="6732000" cy="615496"/>
          </a:xfrm>
          <a:prstGeom prst="rect">
            <a:avLst/>
          </a:prstGeom>
        </p:spPr>
      </p:pic>
      <p:sp>
        <p:nvSpPr>
          <p:cNvPr id="13" name="TextBox 12">
            <a:extLst>
              <a:ext uri="{FF2B5EF4-FFF2-40B4-BE49-F238E27FC236}">
                <a16:creationId xmlns:a16="http://schemas.microsoft.com/office/drawing/2014/main" id="{CB6E4459-3859-E041-B2D1-589612C3845A}"/>
              </a:ext>
            </a:extLst>
          </p:cNvPr>
          <p:cNvSpPr txBox="1"/>
          <p:nvPr/>
        </p:nvSpPr>
        <p:spPr>
          <a:xfrm>
            <a:off x="852423" y="4133937"/>
            <a:ext cx="3657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Factor loadings hold.</a:t>
            </a:r>
          </a:p>
          <a:p>
            <a:pPr marL="285750" indent="-285750">
              <a:buFont typeface="Arial" panose="020B0604020202020204" pitchFamily="34" charset="0"/>
              <a:buChar char="•"/>
            </a:pPr>
            <a:r>
              <a:rPr lang="en-US" dirty="0">
                <a:solidFill>
                  <a:schemeClr val="bg1"/>
                </a:solidFill>
              </a:rPr>
              <a:t>Except for Spending in Shopping centers, which drops to just shy of 0.4.</a:t>
            </a:r>
          </a:p>
        </p:txBody>
      </p:sp>
    </p:spTree>
    <p:extLst>
      <p:ext uri="{BB962C8B-B14F-4D97-AF65-F5344CB8AC3E}">
        <p14:creationId xmlns:p14="http://schemas.microsoft.com/office/powerpoint/2010/main" val="50754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01A9-DC60-6449-83B1-FD510D941A9C}"/>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Latent Path Analysis</a:t>
            </a:r>
          </a:p>
        </p:txBody>
      </p:sp>
      <p:sp>
        <p:nvSpPr>
          <p:cNvPr id="3" name="Text Placeholder 2">
            <a:extLst>
              <a:ext uri="{FF2B5EF4-FFF2-40B4-BE49-F238E27FC236}">
                <a16:creationId xmlns:a16="http://schemas.microsoft.com/office/drawing/2014/main" id="{F21A45D0-8A6C-0E40-83B8-DAF7A285B36D}"/>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026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2970B-9D9F-5B4D-B15D-5F86D319BEAC}"/>
              </a:ext>
            </a:extLst>
          </p:cNvPr>
          <p:cNvSpPr>
            <a:spLocks noGrp="1"/>
          </p:cNvSpPr>
          <p:nvPr>
            <p:ph type="title"/>
          </p:nvPr>
        </p:nvSpPr>
        <p:spPr>
          <a:xfrm>
            <a:off x="838200" y="5529884"/>
            <a:ext cx="7719381" cy="1096331"/>
          </a:xfrm>
        </p:spPr>
        <p:txBody>
          <a:bodyPr>
            <a:normAutofit/>
          </a:bodyPr>
          <a:lstStyle/>
          <a:p>
            <a:r>
              <a:rPr lang="en-US" sz="3400" dirty="0">
                <a:solidFill>
                  <a:schemeClr val="tx1">
                    <a:lumMod val="85000"/>
                    <a:lumOff val="15000"/>
                  </a:schemeClr>
                </a:solidFill>
              </a:rPr>
              <a:t>Covariances which were enabled to improve the model fit.</a:t>
            </a:r>
          </a:p>
        </p:txBody>
      </p:sp>
      <p:sp>
        <p:nvSpPr>
          <p:cNvPr id="19" name="Freeform: Shape 18">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Content Placeholder 2">
            <a:extLst>
              <a:ext uri="{FF2B5EF4-FFF2-40B4-BE49-F238E27FC236}">
                <a16:creationId xmlns:a16="http://schemas.microsoft.com/office/drawing/2014/main" id="{8EFF1959-788A-4E16-B162-AE52FCFD59A5}"/>
              </a:ext>
            </a:extLst>
          </p:cNvPr>
          <p:cNvGraphicFramePr>
            <a:graphicFrameLocks noGrp="1"/>
          </p:cNvGraphicFramePr>
          <p:nvPr>
            <p:ph idx="1"/>
            <p:extLst>
              <p:ext uri="{D42A27DB-BD31-4B8C-83A1-F6EECF244321}">
                <p14:modId xmlns:p14="http://schemas.microsoft.com/office/powerpoint/2010/main" val="240221874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40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16A27-89CD-A746-9C91-6A8F8F594079}"/>
              </a:ext>
            </a:extLst>
          </p:cNvPr>
          <p:cNvSpPr txBox="1"/>
          <p:nvPr/>
        </p:nvSpPr>
        <p:spPr>
          <a:xfrm>
            <a:off x="997721" y="5801888"/>
            <a:ext cx="5457507" cy="646331"/>
          </a:xfrm>
          <a:prstGeom prst="rect">
            <a:avLst/>
          </a:prstGeom>
          <a:noFill/>
        </p:spPr>
        <p:txBody>
          <a:bodyPr wrap="square" rtlCol="0">
            <a:spAutoFit/>
          </a:bodyPr>
          <a:lstStyle/>
          <a:p>
            <a:r>
              <a:rPr lang="en-US" sz="3600" u="sng" dirty="0">
                <a:solidFill>
                  <a:schemeClr val="tx1">
                    <a:lumMod val="75000"/>
                    <a:lumOff val="25000"/>
                  </a:schemeClr>
                </a:solidFill>
              </a:rPr>
              <a:t>Standardized Results of LPA</a:t>
            </a:r>
          </a:p>
        </p:txBody>
      </p:sp>
      <p:pic>
        <p:nvPicPr>
          <p:cNvPr id="7" name="Picture 6">
            <a:extLst>
              <a:ext uri="{FF2B5EF4-FFF2-40B4-BE49-F238E27FC236}">
                <a16:creationId xmlns:a16="http://schemas.microsoft.com/office/drawing/2014/main" id="{EEAF32C0-7D24-BD4B-B926-5069C6B2FAD6}"/>
              </a:ext>
            </a:extLst>
          </p:cNvPr>
          <p:cNvPicPr>
            <a:picLocks noChangeAspect="1"/>
          </p:cNvPicPr>
          <p:nvPr/>
        </p:nvPicPr>
        <p:blipFill rotWithShape="1">
          <a:blip r:embed="rId2"/>
          <a:srcRect l="1996" t="2557" r="2886" b="43379"/>
          <a:stretch/>
        </p:blipFill>
        <p:spPr>
          <a:xfrm>
            <a:off x="0" y="-5024"/>
            <a:ext cx="12192000" cy="5330623"/>
          </a:xfrm>
          <a:prstGeom prst="rect">
            <a:avLst/>
          </a:prstGeom>
        </p:spPr>
      </p:pic>
    </p:spTree>
    <p:extLst>
      <p:ext uri="{BB962C8B-B14F-4D97-AF65-F5344CB8AC3E}">
        <p14:creationId xmlns:p14="http://schemas.microsoft.com/office/powerpoint/2010/main" val="7682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52071-71C1-514D-807C-E6EC6FC55AE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SEM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Results </a:t>
            </a:r>
          </a:p>
        </p:txBody>
      </p:sp>
      <p:cxnSp>
        <p:nvCxnSpPr>
          <p:cNvPr id="17"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8C74F80-AFB0-4BBF-A841-165B91645F08}"/>
              </a:ext>
            </a:extLst>
          </p:cNvPr>
          <p:cNvGraphicFramePr>
            <a:graphicFrameLocks noGrp="1"/>
          </p:cNvGraphicFramePr>
          <p:nvPr>
            <p:ph idx="1"/>
            <p:extLst>
              <p:ext uri="{D42A27DB-BD31-4B8C-83A1-F6EECF244321}">
                <p14:modId xmlns:p14="http://schemas.microsoft.com/office/powerpoint/2010/main" val="78242330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066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27A426-89D9-5D4A-835A-D6FDF43BC19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LPA Results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D134D0A-5D93-114B-AC32-C64103A75BE1}"/>
              </a:ext>
            </a:extLst>
          </p:cNvPr>
          <p:cNvPicPr>
            <a:picLocks noChangeAspect="1"/>
          </p:cNvPicPr>
          <p:nvPr/>
        </p:nvPicPr>
        <p:blipFill>
          <a:blip r:embed="rId2"/>
          <a:stretch>
            <a:fillRect/>
          </a:stretch>
        </p:blipFill>
        <p:spPr>
          <a:xfrm>
            <a:off x="312126" y="2310834"/>
            <a:ext cx="11612651" cy="4318000"/>
          </a:xfrm>
          <a:prstGeom prst="rect">
            <a:avLst/>
          </a:prstGeom>
        </p:spPr>
      </p:pic>
    </p:spTree>
    <p:extLst>
      <p:ext uri="{BB962C8B-B14F-4D97-AF65-F5344CB8AC3E}">
        <p14:creationId xmlns:p14="http://schemas.microsoft.com/office/powerpoint/2010/main" val="485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54AC6-9B75-9645-B139-973DB14A0CF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LPA Model Fit</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E13AE024-81D9-DB46-AB1A-F17D4B4BE8D3}"/>
              </a:ext>
            </a:extLst>
          </p:cNvPr>
          <p:cNvPicPr>
            <a:picLocks noGrp="1" noChangeAspect="1"/>
          </p:cNvPicPr>
          <p:nvPr>
            <p:ph idx="1"/>
          </p:nvPr>
        </p:nvPicPr>
        <p:blipFill>
          <a:blip r:embed="rId2"/>
          <a:stretch>
            <a:fillRect/>
          </a:stretch>
        </p:blipFill>
        <p:spPr>
          <a:xfrm>
            <a:off x="5153822" y="737827"/>
            <a:ext cx="6553545" cy="5390288"/>
          </a:xfrm>
          <a:prstGeom prst="rect">
            <a:avLst/>
          </a:prstGeom>
        </p:spPr>
      </p:pic>
    </p:spTree>
    <p:extLst>
      <p:ext uri="{BB962C8B-B14F-4D97-AF65-F5344CB8AC3E}">
        <p14:creationId xmlns:p14="http://schemas.microsoft.com/office/powerpoint/2010/main" val="117326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16A27-89CD-A746-9C91-6A8F8F594079}"/>
              </a:ext>
            </a:extLst>
          </p:cNvPr>
          <p:cNvSpPr txBox="1"/>
          <p:nvPr/>
        </p:nvSpPr>
        <p:spPr>
          <a:xfrm>
            <a:off x="997721" y="5801888"/>
            <a:ext cx="10443430" cy="646331"/>
          </a:xfrm>
          <a:prstGeom prst="rect">
            <a:avLst/>
          </a:prstGeom>
          <a:noFill/>
        </p:spPr>
        <p:txBody>
          <a:bodyPr wrap="square" rtlCol="0">
            <a:spAutoFit/>
          </a:bodyPr>
          <a:lstStyle/>
          <a:p>
            <a:r>
              <a:rPr lang="en-US" sz="3600" u="sng" dirty="0">
                <a:solidFill>
                  <a:schemeClr val="tx1">
                    <a:lumMod val="75000"/>
                    <a:lumOff val="25000"/>
                  </a:schemeClr>
                </a:solidFill>
              </a:rPr>
              <a:t>Graphical Results of Principal Component Analysis</a:t>
            </a:r>
          </a:p>
        </p:txBody>
      </p:sp>
      <p:pic>
        <p:nvPicPr>
          <p:cNvPr id="7" name="Picture 6">
            <a:extLst>
              <a:ext uri="{FF2B5EF4-FFF2-40B4-BE49-F238E27FC236}">
                <a16:creationId xmlns:a16="http://schemas.microsoft.com/office/drawing/2014/main" id="{EEAF32C0-7D24-BD4B-B926-5069C6B2FAD6}"/>
              </a:ext>
            </a:extLst>
          </p:cNvPr>
          <p:cNvPicPr>
            <a:picLocks noChangeAspect="1"/>
          </p:cNvPicPr>
          <p:nvPr/>
        </p:nvPicPr>
        <p:blipFill rotWithShape="1">
          <a:blip r:embed="rId2"/>
          <a:srcRect l="1996" t="2557" r="2886" b="43379"/>
          <a:stretch/>
        </p:blipFill>
        <p:spPr>
          <a:xfrm>
            <a:off x="0" y="-5024"/>
            <a:ext cx="12192000" cy="5330623"/>
          </a:xfrm>
          <a:prstGeom prst="rect">
            <a:avLst/>
          </a:prstGeom>
        </p:spPr>
      </p:pic>
    </p:spTree>
    <p:extLst>
      <p:ext uri="{BB962C8B-B14F-4D97-AF65-F5344CB8AC3E}">
        <p14:creationId xmlns:p14="http://schemas.microsoft.com/office/powerpoint/2010/main" val="2107320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7AA7-8B16-F542-99B7-208E09396E3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Moderation Effect of Gender</a:t>
            </a:r>
          </a:p>
        </p:txBody>
      </p:sp>
      <p:sp>
        <p:nvSpPr>
          <p:cNvPr id="3" name="Text Placeholder 2">
            <a:extLst>
              <a:ext uri="{FF2B5EF4-FFF2-40B4-BE49-F238E27FC236}">
                <a16:creationId xmlns:a16="http://schemas.microsoft.com/office/drawing/2014/main" id="{7CDF1F71-3016-4843-A9C1-BA0122C48BB2}"/>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266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5">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7">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86B21-2585-D142-802E-7634AD74CD30}"/>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Gender Statistics</a:t>
            </a:r>
          </a:p>
        </p:txBody>
      </p:sp>
      <p:sp>
        <p:nvSpPr>
          <p:cNvPr id="11" name="TextBox 10">
            <a:extLst>
              <a:ext uri="{FF2B5EF4-FFF2-40B4-BE49-F238E27FC236}">
                <a16:creationId xmlns:a16="http://schemas.microsoft.com/office/drawing/2014/main" id="{6D5F874F-10D4-4447-B2FE-14C094E162BD}"/>
              </a:ext>
            </a:extLst>
          </p:cNvPr>
          <p:cNvSpPr txBox="1"/>
          <p:nvPr/>
        </p:nvSpPr>
        <p:spPr>
          <a:xfrm>
            <a:off x="1376313" y="5665510"/>
            <a:ext cx="9426806" cy="719122"/>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1500" kern="1200">
                <a:solidFill>
                  <a:srgbClr val="E7E6E6"/>
                </a:solidFill>
                <a:latin typeface="+mn-lt"/>
                <a:ea typeface="+mn-ea"/>
                <a:cs typeface="+mn-cs"/>
              </a:rPr>
              <a:t>Group 1 = Female</a:t>
            </a:r>
          </a:p>
          <a:p>
            <a:pPr algn="ctr">
              <a:lnSpc>
                <a:spcPct val="90000"/>
              </a:lnSpc>
              <a:spcBef>
                <a:spcPts val="1000"/>
              </a:spcBef>
              <a:spcAft>
                <a:spcPts val="600"/>
              </a:spcAft>
            </a:pPr>
            <a:r>
              <a:rPr lang="en-US" sz="1500" kern="1200">
                <a:solidFill>
                  <a:srgbClr val="E7E6E6"/>
                </a:solidFill>
                <a:latin typeface="+mn-lt"/>
                <a:ea typeface="+mn-ea"/>
                <a:cs typeface="+mn-cs"/>
              </a:rPr>
              <a:t>Group 2 = Male</a:t>
            </a:r>
          </a:p>
        </p:txBody>
      </p:sp>
      <p:pic>
        <p:nvPicPr>
          <p:cNvPr id="9" name="Picture 8" descr="A screenshot of a cell phone&#10;&#10;Description automatically generated">
            <a:extLst>
              <a:ext uri="{FF2B5EF4-FFF2-40B4-BE49-F238E27FC236}">
                <a16:creationId xmlns:a16="http://schemas.microsoft.com/office/drawing/2014/main" id="{FE7EB7BC-3541-6D43-B7AC-5E9D1605EFD7}"/>
              </a:ext>
            </a:extLst>
          </p:cNvPr>
          <p:cNvPicPr>
            <a:picLocks noChangeAspect="1"/>
          </p:cNvPicPr>
          <p:nvPr/>
        </p:nvPicPr>
        <p:blipFill>
          <a:blip r:embed="rId2"/>
          <a:stretch>
            <a:fillRect/>
          </a:stretch>
        </p:blipFill>
        <p:spPr>
          <a:xfrm>
            <a:off x="650449" y="858070"/>
            <a:ext cx="10901471" cy="3061371"/>
          </a:xfrm>
          <a:prstGeom prst="rect">
            <a:avLst/>
          </a:prstGeom>
        </p:spPr>
      </p:pic>
    </p:spTree>
    <p:extLst>
      <p:ext uri="{BB962C8B-B14F-4D97-AF65-F5344CB8AC3E}">
        <p14:creationId xmlns:p14="http://schemas.microsoft.com/office/powerpoint/2010/main" val="397173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1FD87-576A-2C4A-8946-0F9C4A53548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Gender Moderated Model Fit</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Content Placeholder 12">
            <a:extLst>
              <a:ext uri="{FF2B5EF4-FFF2-40B4-BE49-F238E27FC236}">
                <a16:creationId xmlns:a16="http://schemas.microsoft.com/office/drawing/2014/main" id="{FC0A9230-D15A-8642-B28E-B2380BB3C601}"/>
              </a:ext>
            </a:extLst>
          </p:cNvPr>
          <p:cNvSpPr>
            <a:spLocks noGrp="1"/>
          </p:cNvSpPr>
          <p:nvPr>
            <p:ph idx="1"/>
          </p:nvPr>
        </p:nvSpPr>
        <p:spPr>
          <a:xfrm>
            <a:off x="5244038" y="805912"/>
            <a:ext cx="6109762" cy="5371051"/>
          </a:xfrm>
        </p:spPr>
        <p:txBody>
          <a:bodyPr>
            <a:normAutofit/>
          </a:bodyPr>
          <a:lstStyle/>
          <a:p>
            <a:pPr marL="285750"/>
            <a:r>
              <a:rPr lang="en-US" sz="2400" dirty="0">
                <a:solidFill>
                  <a:schemeClr val="tx1">
                    <a:lumMod val="75000"/>
                    <a:lumOff val="25000"/>
                  </a:schemeClr>
                </a:solidFill>
                <a:latin typeface="+mj-lt"/>
              </a:rPr>
              <a:t>Extrovert Females marginally more likely to spend then extrovert men.</a:t>
            </a:r>
          </a:p>
          <a:p>
            <a:pPr marL="742950" lvl="1"/>
            <a:r>
              <a:rPr lang="en-US" sz="2000" dirty="0">
                <a:solidFill>
                  <a:schemeClr val="tx1">
                    <a:lumMod val="75000"/>
                    <a:lumOff val="25000"/>
                  </a:schemeClr>
                </a:solidFill>
                <a:latin typeface="+mj-lt"/>
              </a:rPr>
              <a:t>0.408 (f), 0.395 (m). </a:t>
            </a:r>
          </a:p>
          <a:p>
            <a:pPr marL="742950" lvl="1"/>
            <a:r>
              <a:rPr lang="en-US" sz="2000" dirty="0">
                <a:solidFill>
                  <a:schemeClr val="tx1">
                    <a:lumMod val="75000"/>
                    <a:lumOff val="25000"/>
                  </a:schemeClr>
                </a:solidFill>
                <a:latin typeface="+mj-lt"/>
              </a:rPr>
              <a:t>Significance for both groups 0.000.</a:t>
            </a:r>
          </a:p>
          <a:p>
            <a:pPr marL="285750"/>
            <a:r>
              <a:rPr lang="en-US" sz="2400" dirty="0">
                <a:solidFill>
                  <a:schemeClr val="tx1">
                    <a:lumMod val="75000"/>
                    <a:lumOff val="25000"/>
                  </a:schemeClr>
                </a:solidFill>
                <a:latin typeface="+mj-lt"/>
              </a:rPr>
              <a:t>Effect of aggressive movies on extrovert reduces when controlling for gender. </a:t>
            </a:r>
          </a:p>
          <a:p>
            <a:pPr marL="742950" lvl="1"/>
            <a:r>
              <a:rPr lang="en-US" sz="2000" dirty="0">
                <a:solidFill>
                  <a:schemeClr val="tx1">
                    <a:lumMod val="75000"/>
                    <a:lumOff val="25000"/>
                  </a:schemeClr>
                </a:solidFill>
                <a:latin typeface="+mj-lt"/>
              </a:rPr>
              <a:t>From 0.11 for ungrouped to 0.022 (f) &amp; 0.096 (m).</a:t>
            </a:r>
          </a:p>
          <a:p>
            <a:pPr marL="285750"/>
            <a:r>
              <a:rPr lang="en-US" sz="2400" dirty="0">
                <a:solidFill>
                  <a:schemeClr val="tx1">
                    <a:lumMod val="75000"/>
                    <a:lumOff val="25000"/>
                  </a:schemeClr>
                </a:solidFill>
                <a:latin typeface="+mj-lt"/>
              </a:rPr>
              <a:t>Hence, men more likely to be extrovert watching aggressive movies. </a:t>
            </a:r>
          </a:p>
          <a:p>
            <a:pPr marL="742950" lvl="1"/>
            <a:r>
              <a:rPr lang="en-US" sz="2000" dirty="0">
                <a:solidFill>
                  <a:schemeClr val="tx1">
                    <a:lumMod val="75000"/>
                    <a:lumOff val="25000"/>
                  </a:schemeClr>
                </a:solidFill>
                <a:latin typeface="+mj-lt"/>
              </a:rPr>
              <a:t>In fact for females, the results are not significant anymore.</a:t>
            </a:r>
          </a:p>
          <a:p>
            <a:pPr marL="742950" lvl="1"/>
            <a:r>
              <a:rPr lang="en-US" sz="2000" dirty="0">
                <a:solidFill>
                  <a:schemeClr val="tx1">
                    <a:lumMod val="75000"/>
                    <a:lumOff val="25000"/>
                  </a:schemeClr>
                </a:solidFill>
                <a:latin typeface="+mj-lt"/>
              </a:rPr>
              <a:t>Just shy of significance (0.748). </a:t>
            </a:r>
          </a:p>
          <a:p>
            <a:pPr marL="285750"/>
            <a:r>
              <a:rPr lang="en-US" sz="2400" dirty="0">
                <a:solidFill>
                  <a:schemeClr val="tx1">
                    <a:lumMod val="75000"/>
                    <a:lumOff val="25000"/>
                  </a:schemeClr>
                </a:solidFill>
                <a:latin typeface="+mj-lt"/>
              </a:rPr>
              <a:t>Model Fit : Chi2=736, p(Chi2) = 0.000</a:t>
            </a:r>
          </a:p>
        </p:txBody>
      </p:sp>
    </p:spTree>
    <p:extLst>
      <p:ext uri="{BB962C8B-B14F-4D97-AF65-F5344CB8AC3E}">
        <p14:creationId xmlns:p14="http://schemas.microsoft.com/office/powerpoint/2010/main" val="2460929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1FD87-576A-2C4A-8946-0F9C4A53548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Gender Moderation</a:t>
            </a:r>
            <a:br>
              <a:rPr lang="en-US" sz="4800" dirty="0">
                <a:solidFill>
                  <a:srgbClr val="FFFFFF"/>
                </a:solidFill>
              </a:rPr>
            </a:br>
            <a:r>
              <a:rPr lang="en-US" sz="4800" dirty="0">
                <a:solidFill>
                  <a:srgbClr val="FFFFFF"/>
                </a:solidFill>
              </a:rPr>
              <a:t>Effects</a:t>
            </a:r>
            <a:endParaRPr lang="en-US" sz="48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B3FFE704-4BE0-4D4D-825F-6DCCF5F9F3FA}"/>
              </a:ext>
            </a:extLst>
          </p:cNvPr>
          <p:cNvPicPr>
            <a:picLocks noChangeAspect="1"/>
          </p:cNvPicPr>
          <p:nvPr/>
        </p:nvPicPr>
        <p:blipFill>
          <a:blip r:embed="rId2"/>
          <a:stretch>
            <a:fillRect/>
          </a:stretch>
        </p:blipFill>
        <p:spPr>
          <a:xfrm>
            <a:off x="5153822" y="877089"/>
            <a:ext cx="6553545" cy="5111764"/>
          </a:xfrm>
          <a:prstGeom prst="rect">
            <a:avLst/>
          </a:prstGeom>
        </p:spPr>
      </p:pic>
    </p:spTree>
    <p:extLst>
      <p:ext uri="{BB962C8B-B14F-4D97-AF65-F5344CB8AC3E}">
        <p14:creationId xmlns:p14="http://schemas.microsoft.com/office/powerpoint/2010/main" val="1144445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1FD87-576A-2C4A-8946-0F9C4A53548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Moderation Model Results</a:t>
            </a:r>
          </a:p>
        </p:txBody>
      </p:sp>
      <p:pic>
        <p:nvPicPr>
          <p:cNvPr id="12" name="Content Placeholder 4" descr="A screenshot of a cell phone&#10;&#10;Description automatically generated">
            <a:extLst>
              <a:ext uri="{FF2B5EF4-FFF2-40B4-BE49-F238E27FC236}">
                <a16:creationId xmlns:a16="http://schemas.microsoft.com/office/drawing/2014/main" id="{776F5773-F48F-0141-8DDD-C5D8A4778662}"/>
              </a:ext>
            </a:extLst>
          </p:cNvPr>
          <p:cNvPicPr>
            <a:picLocks noChangeAspect="1"/>
          </p:cNvPicPr>
          <p:nvPr/>
        </p:nvPicPr>
        <p:blipFill rotWithShape="1">
          <a:blip r:embed="rId2"/>
          <a:srcRect/>
          <a:stretch/>
        </p:blipFill>
        <p:spPr>
          <a:xfrm>
            <a:off x="1815329" y="1539315"/>
            <a:ext cx="8561342" cy="2397168"/>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99088588-E85F-E043-8D53-AD0F62658899}"/>
              </a:ext>
            </a:extLst>
          </p:cNvPr>
          <p:cNvPicPr>
            <a:picLocks noChangeAspect="1"/>
          </p:cNvPicPr>
          <p:nvPr/>
        </p:nvPicPr>
        <p:blipFill>
          <a:blip r:embed="rId3"/>
          <a:stretch>
            <a:fillRect/>
          </a:stretch>
        </p:blipFill>
        <p:spPr>
          <a:xfrm>
            <a:off x="1815329" y="4240851"/>
            <a:ext cx="9045942" cy="2397175"/>
          </a:xfrm>
          <a:prstGeom prst="rect">
            <a:avLst/>
          </a:prstGeom>
        </p:spPr>
      </p:pic>
    </p:spTree>
    <p:extLst>
      <p:ext uri="{BB962C8B-B14F-4D97-AF65-F5344CB8AC3E}">
        <p14:creationId xmlns:p14="http://schemas.microsoft.com/office/powerpoint/2010/main" val="306135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11ED2A-724C-054C-B667-6001FD8CA192}"/>
              </a:ext>
            </a:extLst>
          </p:cNvPr>
          <p:cNvSpPr>
            <a:spLocks noGrp="1"/>
          </p:cNvSpPr>
          <p:nvPr>
            <p:ph type="title"/>
          </p:nvPr>
        </p:nvSpPr>
        <p:spPr>
          <a:xfrm>
            <a:off x="838200" y="365125"/>
            <a:ext cx="10515600" cy="1325563"/>
          </a:xfrm>
          <a:prstGeom prst="ellipse">
            <a:avLst/>
          </a:prstGeom>
        </p:spPr>
        <p:txBody>
          <a:bodyPr>
            <a:normAutofit/>
          </a:bodyPr>
          <a:lstStyle/>
          <a:p>
            <a:r>
              <a:rPr lang="en-US" sz="3700"/>
              <a:t>Test for group invariance of paramters</a:t>
            </a:r>
          </a:p>
        </p:txBody>
      </p:sp>
      <p:sp>
        <p:nvSpPr>
          <p:cNvPr id="6" name="Content Placeholder 5">
            <a:extLst>
              <a:ext uri="{FF2B5EF4-FFF2-40B4-BE49-F238E27FC236}">
                <a16:creationId xmlns:a16="http://schemas.microsoft.com/office/drawing/2014/main" id="{13779F74-041A-594A-B6FC-AE3D4CD183B6}"/>
              </a:ext>
            </a:extLst>
          </p:cNvPr>
          <p:cNvSpPr>
            <a:spLocks noGrp="1"/>
          </p:cNvSpPr>
          <p:nvPr>
            <p:ph idx="1"/>
          </p:nvPr>
        </p:nvSpPr>
        <p:spPr>
          <a:xfrm>
            <a:off x="838200" y="2015406"/>
            <a:ext cx="5097779" cy="4065986"/>
          </a:xfrm>
        </p:spPr>
        <p:txBody>
          <a:bodyPr anchor="t">
            <a:normAutofit/>
          </a:bodyPr>
          <a:lstStyle/>
          <a:p>
            <a:r>
              <a:rPr lang="en-US" sz="2000" dirty="0">
                <a:solidFill>
                  <a:srgbClr val="FFFFFF"/>
                </a:solidFill>
              </a:rPr>
              <a:t>The groups are alike when it comes to the structural paths of the Model. </a:t>
            </a:r>
          </a:p>
          <a:p>
            <a:r>
              <a:rPr lang="en-US" sz="2000" dirty="0">
                <a:solidFill>
                  <a:srgbClr val="FFFFFF"/>
                </a:solidFill>
              </a:rPr>
              <a:t>There is no significant difference in the variance between both groups..</a:t>
            </a:r>
          </a:p>
          <a:p>
            <a:r>
              <a:rPr lang="en-US" sz="2000" dirty="0">
                <a:solidFill>
                  <a:srgbClr val="FFFFFF"/>
                </a:solidFill>
              </a:rPr>
              <a:t>Hence, there is no need to constraint either path. </a:t>
            </a:r>
          </a:p>
        </p:txBody>
      </p:sp>
      <p:pic>
        <p:nvPicPr>
          <p:cNvPr id="9" name="Picture 8">
            <a:extLst>
              <a:ext uri="{FF2B5EF4-FFF2-40B4-BE49-F238E27FC236}">
                <a16:creationId xmlns:a16="http://schemas.microsoft.com/office/drawing/2014/main" id="{7C9A906D-9D2A-404D-964F-B34BD29CF3BA}"/>
              </a:ext>
            </a:extLst>
          </p:cNvPr>
          <p:cNvPicPr>
            <a:picLocks noChangeAspect="1"/>
          </p:cNvPicPr>
          <p:nvPr/>
        </p:nvPicPr>
        <p:blipFill>
          <a:blip r:embed="rId2"/>
          <a:stretch>
            <a:fillRect/>
          </a:stretch>
        </p:blipFill>
        <p:spPr>
          <a:xfrm>
            <a:off x="9457508" y="3297373"/>
            <a:ext cx="2647447" cy="138852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Content Placeholder 4" descr="A screenshot of a cell phone&#10;&#10;Description automatically generated">
            <a:extLst>
              <a:ext uri="{FF2B5EF4-FFF2-40B4-BE49-F238E27FC236}">
                <a16:creationId xmlns:a16="http://schemas.microsoft.com/office/drawing/2014/main" id="{09F885D7-1EF6-6A44-9CD0-8AAE0F36FD79}"/>
              </a:ext>
            </a:extLst>
          </p:cNvPr>
          <p:cNvPicPr>
            <a:picLocks noChangeAspect="1"/>
          </p:cNvPicPr>
          <p:nvPr/>
        </p:nvPicPr>
        <p:blipFill>
          <a:blip r:embed="rId3"/>
          <a:stretch>
            <a:fillRect/>
          </a:stretch>
        </p:blipFill>
        <p:spPr>
          <a:xfrm>
            <a:off x="6101227" y="5166836"/>
            <a:ext cx="6008955" cy="160739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19595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9167-2868-3E43-BCCC-1CB2F6383A6B}"/>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Conclusion</a:t>
            </a:r>
          </a:p>
        </p:txBody>
      </p:sp>
      <p:sp>
        <p:nvSpPr>
          <p:cNvPr id="3" name="Content Placeholder 2">
            <a:extLst>
              <a:ext uri="{FF2B5EF4-FFF2-40B4-BE49-F238E27FC236}">
                <a16:creationId xmlns:a16="http://schemas.microsoft.com/office/drawing/2014/main" id="{71AD18BA-1FF9-C746-93F9-AD45CD2FDDBD}"/>
              </a:ext>
            </a:extLst>
          </p:cNvPr>
          <p:cNvSpPr>
            <a:spLocks noGrp="1"/>
          </p:cNvSpPr>
          <p:nvPr>
            <p:ph idx="1"/>
          </p:nvPr>
        </p:nvSpPr>
        <p:spPr>
          <a:xfrm>
            <a:off x="838200" y="2015406"/>
            <a:ext cx="10515600" cy="4065986"/>
          </a:xfrm>
        </p:spPr>
        <p:txBody>
          <a:bodyPr anchor="ctr">
            <a:normAutofit fontScale="92500" lnSpcReduction="10000"/>
          </a:bodyPr>
          <a:lstStyle/>
          <a:p>
            <a:r>
              <a:rPr lang="en-US" sz="2400" dirty="0">
                <a:latin typeface="+mj-lt"/>
              </a:rPr>
              <a:t>On average, 4.47% of the tendency to spend on extravagant goods amongst extrovert youth surveyed can be explained by their preference of watching aggressive movies. </a:t>
            </a:r>
          </a:p>
          <a:p>
            <a:endParaRPr lang="en-US" sz="2400" dirty="0">
              <a:latin typeface="+mj-lt"/>
            </a:endParaRPr>
          </a:p>
          <a:p>
            <a:r>
              <a:rPr lang="en-US" sz="2400" dirty="0">
                <a:latin typeface="+mj-lt"/>
              </a:rPr>
              <a:t>On average, about 11% of the extrovert tendencies amongst the youth surveyed can be explained by their preference for watching aggressive movies.</a:t>
            </a:r>
          </a:p>
          <a:p>
            <a:pPr lvl="1"/>
            <a:r>
              <a:rPr lang="en-US" dirty="0">
                <a:latin typeface="+mj-lt"/>
              </a:rPr>
              <a:t>Effect of watching aggressive movies on extrovert tendencies is positive and significant for both genders but for women the effect is not very significant and marginal compared to men.</a:t>
            </a:r>
          </a:p>
          <a:p>
            <a:pPr marL="457200" lvl="1" indent="0">
              <a:buNone/>
            </a:pPr>
            <a:r>
              <a:rPr lang="en-US" dirty="0">
                <a:latin typeface="+mj-lt"/>
              </a:rPr>
              <a:t>  </a:t>
            </a:r>
          </a:p>
          <a:p>
            <a:r>
              <a:rPr lang="en-US" sz="2400" dirty="0">
                <a:latin typeface="+mj-lt"/>
              </a:rPr>
              <a:t>On average, 40% of the extravagant spending amongst the youth surveyed can be explained by effect of perceived extrovert tendencies. The results are similar and significant for both genders.</a:t>
            </a:r>
          </a:p>
        </p:txBody>
      </p:sp>
    </p:spTree>
    <p:extLst>
      <p:ext uri="{BB962C8B-B14F-4D97-AF65-F5344CB8AC3E}">
        <p14:creationId xmlns:p14="http://schemas.microsoft.com/office/powerpoint/2010/main" val="31103813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EA869-36DD-AE48-8B0F-3CB6C9EA182E}"/>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Limitations of our model</a:t>
            </a:r>
          </a:p>
        </p:txBody>
      </p:sp>
      <p:sp>
        <p:nvSpPr>
          <p:cNvPr id="12" name="Content Placeholder 2">
            <a:extLst>
              <a:ext uri="{FF2B5EF4-FFF2-40B4-BE49-F238E27FC236}">
                <a16:creationId xmlns:a16="http://schemas.microsoft.com/office/drawing/2014/main" id="{5320B319-8F81-2241-B945-57784CB96170}"/>
              </a:ext>
            </a:extLst>
          </p:cNvPr>
          <p:cNvSpPr>
            <a:spLocks noGrp="1"/>
          </p:cNvSpPr>
          <p:nvPr>
            <p:ph idx="1"/>
          </p:nvPr>
        </p:nvSpPr>
        <p:spPr>
          <a:xfrm>
            <a:off x="838200" y="2015406"/>
            <a:ext cx="10515600" cy="4065986"/>
          </a:xfrm>
        </p:spPr>
        <p:txBody>
          <a:bodyPr anchor="ctr">
            <a:normAutofit/>
          </a:bodyPr>
          <a:lstStyle/>
          <a:p>
            <a:r>
              <a:rPr lang="en-US" sz="2400" dirty="0">
                <a:latin typeface="+mj-lt"/>
              </a:rPr>
              <a:t>Indirect mediation effect not controlled for.</a:t>
            </a:r>
          </a:p>
          <a:p>
            <a:pPr lvl="1"/>
            <a:r>
              <a:rPr lang="en-US" dirty="0">
                <a:latin typeface="+mj-lt"/>
              </a:rPr>
              <a:t>We expect if mediation effect exist in the data, direct effects will reduce. </a:t>
            </a:r>
          </a:p>
          <a:p>
            <a:endParaRPr lang="en-US" sz="2400" dirty="0">
              <a:latin typeface="+mj-lt"/>
            </a:endParaRPr>
          </a:p>
          <a:p>
            <a:r>
              <a:rPr lang="en-US" sz="2400" dirty="0">
                <a:latin typeface="+mj-lt"/>
              </a:rPr>
              <a:t>Unobserved items or missing latent variables not controlled for.</a:t>
            </a:r>
          </a:p>
          <a:p>
            <a:pPr lvl="1"/>
            <a:r>
              <a:rPr lang="en-US" dirty="0">
                <a:latin typeface="+mj-lt"/>
              </a:rPr>
              <a:t>Data on spending behavior of extravagant goods is to specific. Maybe include questions that are more elaborate and cover a wider spectrum of spending habits.</a:t>
            </a:r>
          </a:p>
          <a:p>
            <a:pPr lvl="1"/>
            <a:r>
              <a:rPr lang="en-US" dirty="0">
                <a:latin typeface="+mj-lt"/>
              </a:rPr>
              <a:t>Extrovert tendencies is a broad subject and our model may not have addressed sufficient controls variables to be confident of our results.  </a:t>
            </a:r>
          </a:p>
          <a:p>
            <a:pPr marL="457200" lvl="1" indent="0">
              <a:buNone/>
            </a:pPr>
            <a:endParaRPr lang="en-US" dirty="0">
              <a:latin typeface="+mj-lt"/>
            </a:endParaRPr>
          </a:p>
        </p:txBody>
      </p:sp>
    </p:spTree>
    <p:extLst>
      <p:ext uri="{BB962C8B-B14F-4D97-AF65-F5344CB8AC3E}">
        <p14:creationId xmlns:p14="http://schemas.microsoft.com/office/powerpoint/2010/main" val="161949619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85-7E3A-0944-9D92-EB3FA8170773}"/>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Thank You! </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0189D10-65A5-C345-BE7B-1212E83253F2}"/>
              </a:ext>
            </a:extLst>
          </p:cNvPr>
          <p:cNvSpPr>
            <a:spLocks noGrp="1"/>
          </p:cNvSpPr>
          <p:nvPr>
            <p:ph type="body" idx="1"/>
          </p:nvPr>
        </p:nvSpPr>
        <p:spPr>
          <a:xfrm>
            <a:off x="2659624" y="5484168"/>
            <a:ext cx="9144000" cy="572583"/>
          </a:xfrm>
        </p:spPr>
        <p:txBody>
          <a:bodyPr vert="horz" lIns="91440" tIns="45720" rIns="91440" bIns="45720" rtlCol="0">
            <a:normAutofit lnSpcReduction="10000"/>
          </a:bodyPr>
          <a:lstStyle/>
          <a:p>
            <a:pPr algn="r"/>
            <a:r>
              <a:rPr lang="en-AU" sz="3600" b="1" kern="1200" dirty="0">
                <a:solidFill>
                  <a:schemeClr val="bg1"/>
                </a:solidFill>
              </a:rPr>
              <a:t>Questions</a:t>
            </a:r>
            <a:r>
              <a:rPr lang="es-ES" sz="3600" b="1" dirty="0">
                <a:solidFill>
                  <a:schemeClr val="bg1"/>
                </a:solidFill>
              </a:rPr>
              <a:t>?</a:t>
            </a:r>
            <a:endParaRPr lang="en-US" sz="3600" b="1" kern="1200" dirty="0">
              <a:solidFill>
                <a:schemeClr val="bg1"/>
              </a:solidFill>
            </a:endParaRPr>
          </a:p>
        </p:txBody>
      </p:sp>
    </p:spTree>
    <p:extLst>
      <p:ext uri="{BB962C8B-B14F-4D97-AF65-F5344CB8AC3E}">
        <p14:creationId xmlns:p14="http://schemas.microsoft.com/office/powerpoint/2010/main" val="3635618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1A670-CBF4-2647-B234-1713662F154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Summary Statistics</a:t>
            </a:r>
          </a:p>
        </p:txBody>
      </p:sp>
      <p:pic>
        <p:nvPicPr>
          <p:cNvPr id="4" name="Picture 3">
            <a:extLst>
              <a:ext uri="{FF2B5EF4-FFF2-40B4-BE49-F238E27FC236}">
                <a16:creationId xmlns:a16="http://schemas.microsoft.com/office/drawing/2014/main" id="{9D8143E1-8E2A-6948-ACFA-14FB28B67308}"/>
              </a:ext>
            </a:extLst>
          </p:cNvPr>
          <p:cNvPicPr>
            <a:picLocks noChangeAspect="1"/>
          </p:cNvPicPr>
          <p:nvPr/>
        </p:nvPicPr>
        <p:blipFill>
          <a:blip r:embed="rId2"/>
          <a:stretch>
            <a:fillRect/>
          </a:stretch>
        </p:blipFill>
        <p:spPr>
          <a:xfrm>
            <a:off x="320040" y="1364507"/>
            <a:ext cx="3425609" cy="1884084"/>
          </a:xfrm>
          <a:prstGeom prst="rect">
            <a:avLst/>
          </a:prstGeom>
        </p:spPr>
      </p:pic>
      <p:pic>
        <p:nvPicPr>
          <p:cNvPr id="6" name="Picture 5">
            <a:extLst>
              <a:ext uri="{FF2B5EF4-FFF2-40B4-BE49-F238E27FC236}">
                <a16:creationId xmlns:a16="http://schemas.microsoft.com/office/drawing/2014/main" id="{D53254A7-7634-6F4A-8EDE-D5497EE1EC62}"/>
              </a:ext>
            </a:extLst>
          </p:cNvPr>
          <p:cNvPicPr>
            <a:picLocks noChangeAspect="1"/>
          </p:cNvPicPr>
          <p:nvPr/>
        </p:nvPicPr>
        <p:blipFill>
          <a:blip r:embed="rId3"/>
          <a:stretch>
            <a:fillRect/>
          </a:stretch>
        </p:blipFill>
        <p:spPr>
          <a:xfrm>
            <a:off x="4385729" y="1701426"/>
            <a:ext cx="3433324" cy="1210246"/>
          </a:xfrm>
          <a:prstGeom prst="rect">
            <a:avLst/>
          </a:prstGeom>
        </p:spPr>
      </p:pic>
      <p:cxnSp>
        <p:nvCxnSpPr>
          <p:cNvPr id="28" name="Straight Connector 27">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89763DF-0CD5-8E41-91D6-A2337655088E}"/>
              </a:ext>
            </a:extLst>
          </p:cNvPr>
          <p:cNvPicPr>
            <a:picLocks noChangeAspect="1"/>
          </p:cNvPicPr>
          <p:nvPr/>
        </p:nvPicPr>
        <p:blipFill>
          <a:blip r:embed="rId4"/>
          <a:stretch>
            <a:fillRect/>
          </a:stretch>
        </p:blipFill>
        <p:spPr>
          <a:xfrm>
            <a:off x="8449725" y="473082"/>
            <a:ext cx="3423916" cy="3711563"/>
          </a:xfrm>
          <a:prstGeom prst="rect">
            <a:avLst/>
          </a:prstGeom>
        </p:spPr>
      </p:pic>
      <p:cxnSp>
        <p:nvCxnSpPr>
          <p:cNvPr id="30" name="Straight Connector 29">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01A9-DC60-6449-83B1-FD510D941A9C}"/>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dirty="0"/>
              <a:t>Let's Get Started!</a:t>
            </a:r>
            <a:endParaRPr lang="en-US" sz="4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F21A45D0-8A6C-0E40-83B8-DAF7A285B36D}"/>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026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D49D147-8183-A249-A84B-74D53B3BDD58}"/>
              </a:ext>
            </a:extLst>
          </p:cNvPr>
          <p:cNvPicPr>
            <a:picLocks noGrp="1" noChangeAspect="1"/>
          </p:cNvPicPr>
          <p:nvPr>
            <p:ph idx="1"/>
          </p:nvPr>
        </p:nvPicPr>
        <p:blipFill>
          <a:blip r:embed="rId2"/>
          <a:stretch>
            <a:fillRect/>
          </a:stretch>
        </p:blipFill>
        <p:spPr>
          <a:xfrm>
            <a:off x="1574921" y="1123527"/>
            <a:ext cx="9042152" cy="4604800"/>
          </a:xfrm>
          <a:prstGeom prst="rect">
            <a:avLst/>
          </a:prstGeom>
        </p:spPr>
      </p:pic>
    </p:spTree>
    <p:extLst>
      <p:ext uri="{BB962C8B-B14F-4D97-AF65-F5344CB8AC3E}">
        <p14:creationId xmlns:p14="http://schemas.microsoft.com/office/powerpoint/2010/main" val="112787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DAD1-684E-D54F-B6FC-F54E3EF340A8}"/>
              </a:ext>
            </a:extLst>
          </p:cNvPr>
          <p:cNvSpPr>
            <a:spLocks noGrp="1"/>
          </p:cNvSpPr>
          <p:nvPr>
            <p:ph type="title"/>
          </p:nvPr>
        </p:nvSpPr>
        <p:spPr>
          <a:xfrm>
            <a:off x="1653363" y="365760"/>
            <a:ext cx="9367203" cy="1188720"/>
          </a:xfrm>
        </p:spPr>
        <p:txBody>
          <a:bodyPr>
            <a:normAutofit/>
          </a:bodyPr>
          <a:lstStyle/>
          <a:p>
            <a:r>
              <a:rPr lang="en-ES" dirty="0"/>
              <a:t>Factor Analysis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228F202-7F5E-FD44-B655-B2A7C6858C06}"/>
              </a:ext>
            </a:extLst>
          </p:cNvPr>
          <p:cNvSpPr>
            <a:spLocks noGrp="1"/>
          </p:cNvSpPr>
          <p:nvPr>
            <p:ph idx="1"/>
          </p:nvPr>
        </p:nvSpPr>
        <p:spPr>
          <a:xfrm>
            <a:off x="1653363" y="2176272"/>
            <a:ext cx="9367204" cy="4041648"/>
          </a:xfrm>
        </p:spPr>
        <p:txBody>
          <a:bodyPr anchor="t">
            <a:normAutofit/>
          </a:bodyPr>
          <a:lstStyle/>
          <a:p>
            <a:r>
              <a:rPr lang="en-ES" sz="2400" dirty="0"/>
              <a:t>A statistical technique used to detech a smaller set of underlying latent factors that explain the covariancce/correlation among a large set of observed variables. </a:t>
            </a:r>
          </a:p>
          <a:p>
            <a:r>
              <a:rPr lang="en-ES" sz="2400" dirty="0"/>
              <a:t>Used to </a:t>
            </a:r>
            <a:r>
              <a:rPr lang="en-GB" sz="2400" dirty="0"/>
              <a:t>r</a:t>
            </a:r>
            <a:r>
              <a:rPr lang="en-ES" sz="2400" dirty="0"/>
              <a:t>educe a large number of variables down to a meaningful and manageable number of factors that can reflect most of these variables’ content. </a:t>
            </a:r>
          </a:p>
          <a:p>
            <a:r>
              <a:rPr lang="en-ES" sz="2400" dirty="0"/>
              <a:t>In essense, FA, identifies all the latent variables, preferably based on some theoratical explainations.</a:t>
            </a:r>
          </a:p>
          <a:p>
            <a:pPr lvl="2"/>
            <a:endParaRPr lang="en-ES" sz="2400" dirty="0"/>
          </a:p>
          <a:p>
            <a:pPr lvl="1"/>
            <a:endParaRPr lang="en-ES" dirty="0"/>
          </a:p>
        </p:txBody>
      </p:sp>
    </p:spTree>
    <p:extLst>
      <p:ext uri="{BB962C8B-B14F-4D97-AF65-F5344CB8AC3E}">
        <p14:creationId xmlns:p14="http://schemas.microsoft.com/office/powerpoint/2010/main" val="311035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5493-E18E-2C4A-8EA7-42CBC82D8CDD}"/>
              </a:ext>
            </a:extLst>
          </p:cNvPr>
          <p:cNvSpPr>
            <a:spLocks noGrp="1"/>
          </p:cNvSpPr>
          <p:nvPr>
            <p:ph type="title"/>
          </p:nvPr>
        </p:nvSpPr>
        <p:spPr>
          <a:xfrm>
            <a:off x="1653363" y="365760"/>
            <a:ext cx="9367203" cy="1188720"/>
          </a:xfrm>
        </p:spPr>
        <p:txBody>
          <a:bodyPr>
            <a:normAutofit/>
          </a:bodyPr>
          <a:lstStyle/>
          <a:p>
            <a:r>
              <a:rPr lang="en-ES" dirty="0"/>
              <a:t>Extracting the Factors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2E8476-DE13-1C44-BB2F-A50D4F8B542C}"/>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a:pPr>
            <a:r>
              <a:rPr lang="en-ES" sz="2200"/>
              <a:t>Correlation Matrix – correlations among the observed variables (items) to be factor-analysed.</a:t>
            </a:r>
          </a:p>
          <a:p>
            <a:pPr marL="514350" indent="-514350">
              <a:buFont typeface="+mj-lt"/>
              <a:buAutoNum type="arabicPeriod"/>
            </a:pPr>
            <a:r>
              <a:rPr lang="en-ES" sz="2200"/>
              <a:t>We then focus on the diagonal of this matrix. Various ways to analyze the diagonal such as principal factor (PF), principal compnent factor (PCF), maximum likelihood factor (ML).</a:t>
            </a:r>
          </a:p>
          <a:p>
            <a:pPr marL="514350" indent="-514350">
              <a:buFont typeface="+mj-lt"/>
              <a:buAutoNum type="arabicPeriod"/>
            </a:pPr>
            <a:r>
              <a:rPr lang="en-ES" sz="2200"/>
              <a:t>The PF extraction method inserts estimates of the common/shared variance (commumality) in the diagonals , instead of 1s</a:t>
            </a:r>
          </a:p>
          <a:p>
            <a:pPr marL="971550" lvl="1" indent="-514350">
              <a:buFont typeface="+mj-lt"/>
              <a:buAutoNum type="arabicPeriod"/>
            </a:pPr>
            <a:r>
              <a:rPr lang="en-ES" sz="2200"/>
              <a:t>Communality values are obtained by estimating the squared multiple correlation of each variable with all the other variables in the matrix. </a:t>
            </a:r>
          </a:p>
          <a:p>
            <a:pPr marL="971550" lvl="1" indent="-514350">
              <a:buFont typeface="+mj-lt"/>
              <a:buAutoNum type="arabicPeriod"/>
            </a:pPr>
            <a:r>
              <a:rPr lang="en-ES" sz="2200"/>
              <a:t>In essense, regressing each variable on the remaining variables.</a:t>
            </a:r>
          </a:p>
          <a:p>
            <a:pPr marL="971550" lvl="1" indent="-514350">
              <a:buFont typeface="+mj-lt"/>
              <a:buAutoNum type="arabicPeriod"/>
            </a:pPr>
            <a:endParaRPr lang="en-ES" sz="2200"/>
          </a:p>
        </p:txBody>
      </p:sp>
    </p:spTree>
    <p:extLst>
      <p:ext uri="{BB962C8B-B14F-4D97-AF65-F5344CB8AC3E}">
        <p14:creationId xmlns:p14="http://schemas.microsoft.com/office/powerpoint/2010/main" val="28743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8B0C-7079-314C-B58D-1AD55F01ED05}"/>
              </a:ext>
            </a:extLst>
          </p:cNvPr>
          <p:cNvSpPr>
            <a:spLocks noGrp="1"/>
          </p:cNvSpPr>
          <p:nvPr>
            <p:ph type="title"/>
          </p:nvPr>
        </p:nvSpPr>
        <p:spPr>
          <a:xfrm>
            <a:off x="1653363" y="365760"/>
            <a:ext cx="9367203" cy="1188720"/>
          </a:xfrm>
        </p:spPr>
        <p:txBody>
          <a:bodyPr>
            <a:normAutofit/>
          </a:bodyPr>
          <a:lstStyle/>
          <a:p>
            <a:r>
              <a:rPr lang="en-ES" dirty="0"/>
              <a:t>Extracting the Factors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4AF3A8-E53C-5A4E-8E56-613BD8511062}"/>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a:pPr>
            <a:r>
              <a:rPr lang="en-ES" sz="2000"/>
              <a:t>Starting from the initial correlation matrix (with covariance in the diagonals), a series of w and e are calculated iteratively until solution converges (additional vectors are nearly identical to the last one). </a:t>
            </a:r>
          </a:p>
          <a:p>
            <a:pPr marL="971550" lvl="1" indent="-514350">
              <a:buFont typeface="+mj-lt"/>
              <a:buAutoNum type="arabicPeriod"/>
            </a:pPr>
            <a:r>
              <a:rPr lang="en-ES" sz="2000"/>
              <a:t>The last vector and its eigenvalue are the basis of the first factor.</a:t>
            </a:r>
          </a:p>
          <a:p>
            <a:pPr marL="971550" lvl="1" indent="-514350">
              <a:buFont typeface="+mj-lt"/>
              <a:buAutoNum type="arabicPeriod"/>
            </a:pPr>
            <a:r>
              <a:rPr lang="en-ES" sz="2000"/>
              <a:t>Eigenvectors  are sets of weights (w) that generate factors with the largest possible eigenvlues.  Egienvalues (e) are variances captured by these factors.</a:t>
            </a:r>
          </a:p>
          <a:p>
            <a:pPr marL="514350" indent="-514350">
              <a:buFont typeface="+mj-lt"/>
              <a:buAutoNum type="arabicPeriod"/>
            </a:pPr>
            <a:r>
              <a:rPr lang="en-ES" sz="2000"/>
              <a:t>The common variance</a:t>
            </a:r>
            <a:r>
              <a:rPr lang="en-US" sz="2000"/>
              <a:t> that the first factor explains is then subtracted from the correlation matrix, resulting in a residual matrix (with diagonals now smaller). </a:t>
            </a:r>
          </a:p>
          <a:p>
            <a:pPr marL="514350" indent="-514350">
              <a:buFont typeface="+mj-lt"/>
              <a:buAutoNum type="arabicPeriod"/>
            </a:pPr>
            <a:r>
              <a:rPr lang="en-US" sz="2000"/>
              <a:t>The second factor is then calculated using step 1 but on the residual matrix.</a:t>
            </a:r>
          </a:p>
          <a:p>
            <a:pPr marL="514350" indent="-514350">
              <a:buFont typeface="+mj-lt"/>
              <a:buAutoNum type="arabicPeriod"/>
            </a:pPr>
            <a:r>
              <a:rPr lang="en-US" sz="2000"/>
              <a:t>So on for more factors.</a:t>
            </a:r>
            <a:r>
              <a:rPr lang="en-ES" sz="2000"/>
              <a:t> Keep doing this till eginvalue &gt;1 or parallel analysis test, where you compare to random data.</a:t>
            </a:r>
            <a:endParaRPr lang="en-US" sz="2000"/>
          </a:p>
        </p:txBody>
      </p:sp>
    </p:spTree>
    <p:extLst>
      <p:ext uri="{BB962C8B-B14F-4D97-AF65-F5344CB8AC3E}">
        <p14:creationId xmlns:p14="http://schemas.microsoft.com/office/powerpoint/2010/main" val="376346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845-0A26-F846-B119-D771255C7181}"/>
              </a:ext>
            </a:extLst>
          </p:cNvPr>
          <p:cNvSpPr>
            <a:spLocks noGrp="1"/>
          </p:cNvSpPr>
          <p:nvPr>
            <p:ph type="title"/>
          </p:nvPr>
        </p:nvSpPr>
        <p:spPr>
          <a:xfrm>
            <a:off x="1653363" y="365760"/>
            <a:ext cx="9367203" cy="1188720"/>
          </a:xfrm>
        </p:spPr>
        <p:txBody>
          <a:bodyPr>
            <a:normAutofit/>
          </a:bodyPr>
          <a:lstStyle/>
          <a:p>
            <a:r>
              <a:rPr lang="en-GB" dirty="0"/>
              <a:t>F</a:t>
            </a:r>
            <a:r>
              <a:rPr lang="en-ES" dirty="0"/>
              <a:t>actor Loading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5D675C-60C0-2F4B-B148-73BED9B14C2C}"/>
              </a:ext>
            </a:extLst>
          </p:cNvPr>
          <p:cNvSpPr>
            <a:spLocks noGrp="1"/>
          </p:cNvSpPr>
          <p:nvPr>
            <p:ph idx="1"/>
          </p:nvPr>
        </p:nvSpPr>
        <p:spPr>
          <a:xfrm>
            <a:off x="1653363" y="2176272"/>
            <a:ext cx="9367204" cy="4041648"/>
          </a:xfrm>
        </p:spPr>
        <p:txBody>
          <a:bodyPr anchor="t">
            <a:normAutofit/>
          </a:bodyPr>
          <a:lstStyle/>
          <a:p>
            <a:r>
              <a:rPr lang="en-ES" sz="1900"/>
              <a:t>Factor loadings L = eigenvector for a variable multiplied by the square root of the factor eigenvalue. </a:t>
            </a:r>
          </a:p>
          <a:p>
            <a:r>
              <a:rPr lang="en-ES" sz="1900"/>
              <a:t>Sum of eigenvalues is the total amount of common variance (communality) these two facors explain together. </a:t>
            </a:r>
          </a:p>
          <a:p>
            <a:r>
              <a:rPr lang="en-ES" sz="1900"/>
              <a:t>Factor loadings reflect the correlation between obseved variables and their respective factors. </a:t>
            </a:r>
          </a:p>
          <a:p>
            <a:pPr lvl="1"/>
            <a:r>
              <a:rPr lang="en-ES" sz="1900"/>
              <a:t>If we square these correlations or factor loadings, the results will show us how much variance of each obseved variable each factor explains. That is, factor 1 explains X% of variance in variable 1. </a:t>
            </a:r>
          </a:p>
          <a:p>
            <a:pPr lvl="1"/>
            <a:r>
              <a:rPr lang="en-ES" sz="1900"/>
              <a:t>Summing square of factor loadings of a given variable explains how much variance in the variable is explained by both factors. </a:t>
            </a:r>
          </a:p>
          <a:p>
            <a:pPr lvl="1"/>
            <a:r>
              <a:rPr lang="en-ES" sz="1900"/>
              <a:t>The remaning unexplained variance is the uniqueness of the variable and can be thought of as spefic or measurement error.</a:t>
            </a:r>
          </a:p>
        </p:txBody>
      </p:sp>
    </p:spTree>
    <p:extLst>
      <p:ext uri="{BB962C8B-B14F-4D97-AF65-F5344CB8AC3E}">
        <p14:creationId xmlns:p14="http://schemas.microsoft.com/office/powerpoint/2010/main" val="131271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15092-2106-5F4E-B1BE-9C87D2104BC7}"/>
              </a:ext>
            </a:extLst>
          </p:cNvPr>
          <p:cNvSpPr>
            <a:spLocks noGrp="1"/>
          </p:cNvSpPr>
          <p:nvPr>
            <p:ph type="title"/>
          </p:nvPr>
        </p:nvSpPr>
        <p:spPr>
          <a:xfrm>
            <a:off x="838200" y="963877"/>
            <a:ext cx="3494362" cy="4930246"/>
          </a:xfrm>
        </p:spPr>
        <p:txBody>
          <a:bodyPr>
            <a:normAutofit/>
          </a:bodyPr>
          <a:lstStyle/>
          <a:p>
            <a:pPr algn="r"/>
            <a:r>
              <a:rPr lang="en-US" dirty="0">
                <a:solidFill>
                  <a:schemeClr val="tx1">
                    <a:lumMod val="75000"/>
                    <a:lumOff val="25000"/>
                  </a:schemeClr>
                </a:solidFill>
              </a:rPr>
              <a:t>Model,  Theory &amp; Hypothesis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015C664-1AD4-43E2-A1C2-5BC499F4D4FC}"/>
              </a:ext>
            </a:extLst>
          </p:cNvPr>
          <p:cNvSpPr/>
          <p:nvPr/>
        </p:nvSpPr>
        <p:spPr>
          <a:xfrm>
            <a:off x="5111552" y="2128426"/>
            <a:ext cx="2448272" cy="73543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PERSONALITY</a:t>
            </a:r>
          </a:p>
          <a:p>
            <a:pPr algn="ctr"/>
            <a:r>
              <a:rPr lang="en-US" sz="1400" b="1" dirty="0"/>
              <a:t> (Extrovert Tendencies)</a:t>
            </a:r>
          </a:p>
        </p:txBody>
      </p:sp>
      <p:sp>
        <p:nvSpPr>
          <p:cNvPr id="11" name="Oval 10">
            <a:extLst>
              <a:ext uri="{FF2B5EF4-FFF2-40B4-BE49-F238E27FC236}">
                <a16:creationId xmlns:a16="http://schemas.microsoft.com/office/drawing/2014/main" id="{3C7F0767-51CD-4377-B27B-E96E6496CC60}"/>
              </a:ext>
            </a:extLst>
          </p:cNvPr>
          <p:cNvSpPr/>
          <p:nvPr/>
        </p:nvSpPr>
        <p:spPr>
          <a:xfrm>
            <a:off x="5111552" y="3858312"/>
            <a:ext cx="2448272" cy="91108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SPENDING HABITS </a:t>
            </a:r>
          </a:p>
          <a:p>
            <a:pPr algn="ctr"/>
            <a:r>
              <a:rPr lang="en-US" sz="1400" b="1" dirty="0"/>
              <a:t>(Extravagant Spending)</a:t>
            </a:r>
          </a:p>
        </p:txBody>
      </p:sp>
      <p:sp>
        <p:nvSpPr>
          <p:cNvPr id="12" name="Oval 11">
            <a:extLst>
              <a:ext uri="{FF2B5EF4-FFF2-40B4-BE49-F238E27FC236}">
                <a16:creationId xmlns:a16="http://schemas.microsoft.com/office/drawing/2014/main" id="{C39FE675-DEC9-4080-9B72-284C07F6B030}"/>
              </a:ext>
            </a:extLst>
          </p:cNvPr>
          <p:cNvSpPr/>
          <p:nvPr/>
        </p:nvSpPr>
        <p:spPr>
          <a:xfrm>
            <a:off x="5089433" y="421503"/>
            <a:ext cx="2448272" cy="73543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MEDIA PREFERENCES</a:t>
            </a:r>
          </a:p>
          <a:p>
            <a:pPr algn="ctr"/>
            <a:r>
              <a:rPr lang="en-US" sz="1400" b="1" dirty="0"/>
              <a:t>(Aggressive Movies)</a:t>
            </a:r>
          </a:p>
        </p:txBody>
      </p:sp>
      <p:sp>
        <p:nvSpPr>
          <p:cNvPr id="6" name="Rectangle 5">
            <a:extLst>
              <a:ext uri="{FF2B5EF4-FFF2-40B4-BE49-F238E27FC236}">
                <a16:creationId xmlns:a16="http://schemas.microsoft.com/office/drawing/2014/main" id="{F131FFEB-708D-4D4D-982F-D8534818E4B3}"/>
              </a:ext>
            </a:extLst>
          </p:cNvPr>
          <p:cNvSpPr/>
          <p:nvPr/>
        </p:nvSpPr>
        <p:spPr>
          <a:xfrm>
            <a:off x="7763522" y="2019658"/>
            <a:ext cx="3903216" cy="830997"/>
          </a:xfrm>
          <a:prstGeom prst="rect">
            <a:avLst/>
          </a:prstGeom>
        </p:spPr>
        <p:txBody>
          <a:bodyPr wrap="square">
            <a:spAutoFit/>
          </a:bodyPr>
          <a:lstStyle/>
          <a:p>
            <a:r>
              <a:rPr lang="en-US" sz="1600" dirty="0">
                <a:solidFill>
                  <a:schemeClr val="tx1">
                    <a:lumMod val="75000"/>
                    <a:lumOff val="25000"/>
                  </a:schemeClr>
                </a:solidFill>
              </a:rPr>
              <a:t>How we see and approach the outside world, including people, objects and activities within it.</a:t>
            </a:r>
          </a:p>
        </p:txBody>
      </p:sp>
      <p:sp>
        <p:nvSpPr>
          <p:cNvPr id="13" name="Rectangle 12">
            <a:extLst>
              <a:ext uri="{FF2B5EF4-FFF2-40B4-BE49-F238E27FC236}">
                <a16:creationId xmlns:a16="http://schemas.microsoft.com/office/drawing/2014/main" id="{86D8682A-E43B-4698-98B4-B1DC3AA9FFE1}"/>
              </a:ext>
            </a:extLst>
          </p:cNvPr>
          <p:cNvSpPr/>
          <p:nvPr/>
        </p:nvSpPr>
        <p:spPr>
          <a:xfrm>
            <a:off x="7752462" y="396638"/>
            <a:ext cx="3903216" cy="584775"/>
          </a:xfrm>
          <a:prstGeom prst="rect">
            <a:avLst/>
          </a:prstGeom>
        </p:spPr>
        <p:txBody>
          <a:bodyPr wrap="square">
            <a:spAutoFit/>
          </a:bodyPr>
          <a:lstStyle/>
          <a:p>
            <a:r>
              <a:rPr lang="en-US" sz="1600" dirty="0">
                <a:solidFill>
                  <a:schemeClr val="tx1">
                    <a:lumMod val="75000"/>
                    <a:lumOff val="25000"/>
                  </a:schemeClr>
                </a:solidFill>
              </a:rPr>
              <a:t>Film preferences may reflect individual differences in personality.</a:t>
            </a:r>
          </a:p>
        </p:txBody>
      </p:sp>
      <p:cxnSp>
        <p:nvCxnSpPr>
          <p:cNvPr id="14" name="Straight Arrow Connector 13">
            <a:extLst>
              <a:ext uri="{FF2B5EF4-FFF2-40B4-BE49-F238E27FC236}">
                <a16:creationId xmlns:a16="http://schemas.microsoft.com/office/drawing/2014/main" id="{C04B0169-3CC0-4586-8974-62474A954F15}"/>
              </a:ext>
            </a:extLst>
          </p:cNvPr>
          <p:cNvCxnSpPr/>
          <p:nvPr/>
        </p:nvCxnSpPr>
        <p:spPr>
          <a:xfrm>
            <a:off x="6320901" y="1285035"/>
            <a:ext cx="0" cy="832281"/>
          </a:xfrm>
          <a:prstGeom prst="straightConnector1">
            <a:avLst/>
          </a:prstGeom>
          <a:ln>
            <a:tailEnd type="triangle"/>
          </a:ln>
        </p:spPr>
        <p:style>
          <a:lnRef idx="1">
            <a:schemeClr val="accent3"/>
          </a:lnRef>
          <a:fillRef idx="3">
            <a:schemeClr val="accent3"/>
          </a:fillRef>
          <a:effectRef idx="2">
            <a:schemeClr val="accent3"/>
          </a:effectRef>
          <a:fontRef idx="minor">
            <a:schemeClr val="lt1"/>
          </a:fontRef>
        </p:style>
      </p:cxnSp>
      <p:cxnSp>
        <p:nvCxnSpPr>
          <p:cNvPr id="15" name="Straight Arrow Connector 14">
            <a:extLst>
              <a:ext uri="{FF2B5EF4-FFF2-40B4-BE49-F238E27FC236}">
                <a16:creationId xmlns:a16="http://schemas.microsoft.com/office/drawing/2014/main" id="{4B8DF005-59B6-4818-B849-4D00537FF7A6}"/>
              </a:ext>
            </a:extLst>
          </p:cNvPr>
          <p:cNvCxnSpPr/>
          <p:nvPr/>
        </p:nvCxnSpPr>
        <p:spPr>
          <a:xfrm>
            <a:off x="6320901" y="3035415"/>
            <a:ext cx="0" cy="832281"/>
          </a:xfrm>
          <a:prstGeom prst="straightConnector1">
            <a:avLst/>
          </a:prstGeom>
          <a:ln>
            <a:tailEnd type="triangle"/>
          </a:ln>
        </p:spPr>
        <p:style>
          <a:lnRef idx="1">
            <a:schemeClr val="accent3"/>
          </a:lnRef>
          <a:fillRef idx="3">
            <a:schemeClr val="accent3"/>
          </a:fillRef>
          <a:effectRef idx="2">
            <a:schemeClr val="accent3"/>
          </a:effectRef>
          <a:fontRef idx="minor">
            <a:schemeClr val="lt1"/>
          </a:fontRef>
        </p:style>
      </p:cxnSp>
      <p:sp>
        <p:nvSpPr>
          <p:cNvPr id="16" name="Rectangle 15">
            <a:extLst>
              <a:ext uri="{FF2B5EF4-FFF2-40B4-BE49-F238E27FC236}">
                <a16:creationId xmlns:a16="http://schemas.microsoft.com/office/drawing/2014/main" id="{19E82286-5A69-4B56-B50D-0398FD9A65E4}"/>
              </a:ext>
            </a:extLst>
          </p:cNvPr>
          <p:cNvSpPr/>
          <p:nvPr/>
        </p:nvSpPr>
        <p:spPr>
          <a:xfrm>
            <a:off x="6335688" y="1448773"/>
            <a:ext cx="2925397" cy="307777"/>
          </a:xfrm>
          <a:prstGeom prst="rect">
            <a:avLst/>
          </a:prstGeom>
        </p:spPr>
        <p:txBody>
          <a:bodyPr wrap="square">
            <a:spAutoFit/>
          </a:bodyPr>
          <a:lstStyle/>
          <a:p>
            <a:pPr algn="thaiDist"/>
            <a:r>
              <a:rPr lang="en-US" sz="1400" i="1" dirty="0">
                <a:solidFill>
                  <a:srgbClr val="576071"/>
                </a:solidFill>
              </a:rPr>
              <a:t>Chamorro-</a:t>
            </a:r>
            <a:r>
              <a:rPr lang="en-US" sz="1400" i="1" dirty="0" err="1">
                <a:solidFill>
                  <a:srgbClr val="576071"/>
                </a:solidFill>
              </a:rPr>
              <a:t>Premuzic</a:t>
            </a:r>
            <a:r>
              <a:rPr lang="en-US" sz="1400" i="1" dirty="0">
                <a:solidFill>
                  <a:srgbClr val="576071"/>
                </a:solidFill>
              </a:rPr>
              <a:t> et al., 2013</a:t>
            </a:r>
          </a:p>
        </p:txBody>
      </p:sp>
      <p:sp>
        <p:nvSpPr>
          <p:cNvPr id="17" name="Rectangle 16">
            <a:extLst>
              <a:ext uri="{FF2B5EF4-FFF2-40B4-BE49-F238E27FC236}">
                <a16:creationId xmlns:a16="http://schemas.microsoft.com/office/drawing/2014/main" id="{1CCD3F1C-8755-4153-90EC-9D44D348B0B5}"/>
              </a:ext>
            </a:extLst>
          </p:cNvPr>
          <p:cNvSpPr/>
          <p:nvPr/>
        </p:nvSpPr>
        <p:spPr>
          <a:xfrm>
            <a:off x="6335688" y="3224963"/>
            <a:ext cx="2925397" cy="307777"/>
          </a:xfrm>
          <a:prstGeom prst="rect">
            <a:avLst/>
          </a:prstGeom>
        </p:spPr>
        <p:txBody>
          <a:bodyPr wrap="square">
            <a:spAutoFit/>
          </a:bodyPr>
          <a:lstStyle/>
          <a:p>
            <a:pPr algn="thaiDist"/>
            <a:r>
              <a:rPr lang="en-US" sz="1400" i="1" dirty="0">
                <a:solidFill>
                  <a:srgbClr val="576071"/>
                </a:solidFill>
              </a:rPr>
              <a:t>M. Wang and Y. Cheng, 2013</a:t>
            </a:r>
          </a:p>
        </p:txBody>
      </p:sp>
      <p:sp>
        <p:nvSpPr>
          <p:cNvPr id="19" name="Rectangle 18">
            <a:extLst>
              <a:ext uri="{FF2B5EF4-FFF2-40B4-BE49-F238E27FC236}">
                <a16:creationId xmlns:a16="http://schemas.microsoft.com/office/drawing/2014/main" id="{220DC67F-3DED-49AD-A733-5EF6DC506780}"/>
              </a:ext>
            </a:extLst>
          </p:cNvPr>
          <p:cNvSpPr/>
          <p:nvPr/>
        </p:nvSpPr>
        <p:spPr>
          <a:xfrm>
            <a:off x="7763522" y="3882105"/>
            <a:ext cx="3903216" cy="830997"/>
          </a:xfrm>
          <a:prstGeom prst="rect">
            <a:avLst/>
          </a:prstGeom>
        </p:spPr>
        <p:txBody>
          <a:bodyPr wrap="square">
            <a:spAutoFit/>
          </a:bodyPr>
          <a:lstStyle/>
          <a:p>
            <a:r>
              <a:rPr lang="en-US" sz="1600" dirty="0">
                <a:solidFill>
                  <a:schemeClr val="tx1">
                    <a:lumMod val="75000"/>
                    <a:lumOff val="25000"/>
                  </a:schemeClr>
                </a:solidFill>
              </a:rPr>
              <a:t>The spending of money on and the acquiring of luxury goods and services to publicly display economic power.</a:t>
            </a:r>
          </a:p>
        </p:txBody>
      </p:sp>
      <p:sp>
        <p:nvSpPr>
          <p:cNvPr id="20" name="Rectangle 19">
            <a:extLst>
              <a:ext uri="{FF2B5EF4-FFF2-40B4-BE49-F238E27FC236}">
                <a16:creationId xmlns:a16="http://schemas.microsoft.com/office/drawing/2014/main" id="{4F20DC3F-601F-4D72-9393-91F994A274AF}"/>
              </a:ext>
            </a:extLst>
          </p:cNvPr>
          <p:cNvSpPr/>
          <p:nvPr/>
        </p:nvSpPr>
        <p:spPr>
          <a:xfrm>
            <a:off x="321560" y="5956840"/>
            <a:ext cx="11548869" cy="584775"/>
          </a:xfrm>
          <a:prstGeom prst="rect">
            <a:avLst/>
          </a:prstGeom>
          <a:ln>
            <a:solidFill>
              <a:schemeClr val="bg2">
                <a:lumMod val="10000"/>
              </a:schemeClr>
            </a:solidFill>
          </a:ln>
        </p:spPr>
        <p:txBody>
          <a:bodyPr wrap="square">
            <a:spAutoFit/>
          </a:bodyPr>
          <a:lstStyle/>
          <a:p>
            <a:r>
              <a:rPr lang="en-US" sz="1600" dirty="0">
                <a:solidFill>
                  <a:schemeClr val="tx1">
                    <a:lumMod val="75000"/>
                    <a:lumOff val="25000"/>
                  </a:schemeClr>
                </a:solidFill>
                <a:latin typeface="Calibri" panose="020F0502020204030204" pitchFamily="34" charset="0"/>
              </a:rPr>
              <a:t>H2: The more a youth identifies as an extrovert, the more the youth will spend on goods perceived to improve his/her social status. We call this Extravagant Spending. </a:t>
            </a:r>
          </a:p>
        </p:txBody>
      </p:sp>
      <p:sp>
        <p:nvSpPr>
          <p:cNvPr id="22" name="Rectangle 21">
            <a:extLst>
              <a:ext uri="{FF2B5EF4-FFF2-40B4-BE49-F238E27FC236}">
                <a16:creationId xmlns:a16="http://schemas.microsoft.com/office/drawing/2014/main" id="{6B35E748-8CC8-453F-B74D-9805301E4C15}"/>
              </a:ext>
            </a:extLst>
          </p:cNvPr>
          <p:cNvSpPr/>
          <p:nvPr/>
        </p:nvSpPr>
        <p:spPr>
          <a:xfrm>
            <a:off x="321560" y="5375865"/>
            <a:ext cx="11548869" cy="584775"/>
          </a:xfrm>
          <a:prstGeom prst="rect">
            <a:avLst/>
          </a:prstGeom>
          <a:ln>
            <a:solidFill>
              <a:schemeClr val="bg2">
                <a:lumMod val="10000"/>
              </a:schemeClr>
            </a:solidFill>
          </a:ln>
        </p:spPr>
        <p:txBody>
          <a:bodyPr wrap="square">
            <a:spAutoFit/>
          </a:bodyPr>
          <a:lstStyle/>
          <a:p>
            <a:r>
              <a:rPr lang="en-US" sz="1600" dirty="0">
                <a:solidFill>
                  <a:schemeClr val="tx1">
                    <a:lumMod val="75000"/>
                    <a:lumOff val="25000"/>
                  </a:schemeClr>
                </a:solidFill>
                <a:latin typeface="Calibri" panose="020F0502020204030204" pitchFamily="34" charset="0"/>
              </a:rPr>
              <a:t>H1: The more a youth likes to watch aggressive movies, the more the youth is actively involved in the world of people and things, is socially active and is more aware of what is going on around them. What we will call Extrovert Tendencies.</a:t>
            </a:r>
          </a:p>
        </p:txBody>
      </p:sp>
      <p:sp>
        <p:nvSpPr>
          <p:cNvPr id="18" name="Rectangle 17">
            <a:extLst>
              <a:ext uri="{FF2B5EF4-FFF2-40B4-BE49-F238E27FC236}">
                <a16:creationId xmlns:a16="http://schemas.microsoft.com/office/drawing/2014/main" id="{E9B29D9A-1626-9947-B6A9-D94693B1AC5D}"/>
              </a:ext>
            </a:extLst>
          </p:cNvPr>
          <p:cNvSpPr/>
          <p:nvPr/>
        </p:nvSpPr>
        <p:spPr>
          <a:xfrm>
            <a:off x="5640686" y="1500276"/>
            <a:ext cx="695002" cy="307777"/>
          </a:xfrm>
          <a:prstGeom prst="rect">
            <a:avLst/>
          </a:prstGeom>
        </p:spPr>
        <p:txBody>
          <a:bodyPr wrap="square">
            <a:spAutoFit/>
          </a:bodyPr>
          <a:lstStyle/>
          <a:p>
            <a:pPr algn="thaiDist"/>
            <a:r>
              <a:rPr lang="en-US" sz="1400" b="1" dirty="0">
                <a:solidFill>
                  <a:srgbClr val="576071"/>
                </a:solidFill>
              </a:rPr>
              <a:t>H1 : +</a:t>
            </a:r>
          </a:p>
        </p:txBody>
      </p:sp>
      <p:sp>
        <p:nvSpPr>
          <p:cNvPr id="21" name="Rectangle 20">
            <a:extLst>
              <a:ext uri="{FF2B5EF4-FFF2-40B4-BE49-F238E27FC236}">
                <a16:creationId xmlns:a16="http://schemas.microsoft.com/office/drawing/2014/main" id="{C765FDD4-23F7-154C-BBE3-37E5720A091E}"/>
              </a:ext>
            </a:extLst>
          </p:cNvPr>
          <p:cNvSpPr/>
          <p:nvPr/>
        </p:nvSpPr>
        <p:spPr>
          <a:xfrm>
            <a:off x="5640686" y="3256946"/>
            <a:ext cx="695002" cy="307777"/>
          </a:xfrm>
          <a:prstGeom prst="rect">
            <a:avLst/>
          </a:prstGeom>
        </p:spPr>
        <p:txBody>
          <a:bodyPr wrap="square">
            <a:spAutoFit/>
          </a:bodyPr>
          <a:lstStyle/>
          <a:p>
            <a:pPr algn="thaiDist"/>
            <a:r>
              <a:rPr lang="en-US" sz="1400" b="1" dirty="0">
                <a:solidFill>
                  <a:srgbClr val="576071"/>
                </a:solidFill>
              </a:rPr>
              <a:t>H2 : +</a:t>
            </a:r>
          </a:p>
        </p:txBody>
      </p:sp>
    </p:spTree>
    <p:extLst>
      <p:ext uri="{BB962C8B-B14F-4D97-AF65-F5344CB8AC3E}">
        <p14:creationId xmlns:p14="http://schemas.microsoft.com/office/powerpoint/2010/main" val="577167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1736</Words>
  <Application>Microsoft Macintosh PowerPoint</Application>
  <PresentationFormat>Widescreen</PresentationFormat>
  <Paragraphs>198</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Does watching aggressive movies make youth extroverts who consequently spend more on extravagant goods?</vt:lpstr>
      <vt:lpstr>Overall Summary</vt:lpstr>
      <vt:lpstr>PowerPoint Presentation</vt:lpstr>
      <vt:lpstr>Let's Get Started!</vt:lpstr>
      <vt:lpstr>Factor Analysis </vt:lpstr>
      <vt:lpstr>Extracting the Factors</vt:lpstr>
      <vt:lpstr>Extracting the Factors</vt:lpstr>
      <vt:lpstr>Factor Loading</vt:lpstr>
      <vt:lpstr>Model,  Theory &amp; Hypothesis </vt:lpstr>
      <vt:lpstr>Proposed Latent Variables</vt:lpstr>
      <vt:lpstr>Data </vt:lpstr>
      <vt:lpstr>Exploratory Factor Analysis </vt:lpstr>
      <vt:lpstr>1. Extrovert Tendencies</vt:lpstr>
      <vt:lpstr>Factor Analysis for Extrovert</vt:lpstr>
      <vt:lpstr>PCA Results - Extrovert</vt:lpstr>
      <vt:lpstr>2. Aggressive Movies</vt:lpstr>
      <vt:lpstr>EFA results – Aggressive Movies</vt:lpstr>
      <vt:lpstr>3. Spending Habits</vt:lpstr>
      <vt:lpstr>EFA results – Spending</vt:lpstr>
      <vt:lpstr>Confirmatory Factor Analysis</vt:lpstr>
      <vt:lpstr>   Extrovert Tendencies CFA</vt:lpstr>
      <vt:lpstr>  Aggressive Movies CFA</vt:lpstr>
      <vt:lpstr>Spending Habits CFA</vt:lpstr>
      <vt:lpstr>Latent Path Analysis</vt:lpstr>
      <vt:lpstr>Covariances which were enabled to improve the model fit.</vt:lpstr>
      <vt:lpstr>PowerPoint Presentation</vt:lpstr>
      <vt:lpstr>SEM  Results </vt:lpstr>
      <vt:lpstr>LPA Results</vt:lpstr>
      <vt:lpstr>LPA Model Fit</vt:lpstr>
      <vt:lpstr>Moderation Effect of Gender</vt:lpstr>
      <vt:lpstr>Gender Statistics</vt:lpstr>
      <vt:lpstr>Gender Moderated Model Fit</vt:lpstr>
      <vt:lpstr>Gender Moderation Effects</vt:lpstr>
      <vt:lpstr>Moderation Model Results</vt:lpstr>
      <vt:lpstr>Test for group invariance of paramters</vt:lpstr>
      <vt:lpstr>Conclusion</vt:lpstr>
      <vt:lpstr>Limitations of our model</vt:lpstr>
      <vt:lpstr>Thank You! </vt:lpstr>
      <vt:lpstr>Summary Statistics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watching aggressive movies make youth extroverts and consequently spend more on extravagant goods?</dc:title>
  <dc:creator>Das, Nishant</dc:creator>
  <cp:lastModifiedBy>Das, Nishant</cp:lastModifiedBy>
  <cp:revision>68</cp:revision>
  <cp:lastPrinted>2019-06-16T15:05:51Z</cp:lastPrinted>
  <dcterms:created xsi:type="dcterms:W3CDTF">2019-06-16T13:20:10Z</dcterms:created>
  <dcterms:modified xsi:type="dcterms:W3CDTF">2021-09-19T18:49:53Z</dcterms:modified>
</cp:coreProperties>
</file>