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63" r:id="rId2"/>
    <p:sldId id="257" r:id="rId3"/>
    <p:sldId id="258" r:id="rId4"/>
    <p:sldId id="272" r:id="rId5"/>
    <p:sldId id="271" r:id="rId6"/>
    <p:sldId id="270" r:id="rId7"/>
    <p:sldId id="269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32"/>
    <p:restoredTop sz="94661"/>
  </p:normalViewPr>
  <p:slideViewPr>
    <p:cSldViewPr snapToGrid="0" snapToObjects="1">
      <p:cViewPr>
        <p:scale>
          <a:sx n="92" d="100"/>
          <a:sy n="92" d="100"/>
        </p:scale>
        <p:origin x="142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9948-E5AD-9F4E-9DA8-F2BC1AAF5C2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C56-CE4F-834A-995F-5EA51B2C58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9948-E5AD-9F4E-9DA8-F2BC1AAF5C2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C56-CE4F-834A-995F-5EA51B2C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9948-E5AD-9F4E-9DA8-F2BC1AAF5C2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C56-CE4F-834A-995F-5EA51B2C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9948-E5AD-9F4E-9DA8-F2BC1AAF5C2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C56-CE4F-834A-995F-5EA51B2C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9948-E5AD-9F4E-9DA8-F2BC1AAF5C2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C56-CE4F-834A-995F-5EA51B2C58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9948-E5AD-9F4E-9DA8-F2BC1AAF5C2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C56-CE4F-834A-995F-5EA51B2C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9948-E5AD-9F4E-9DA8-F2BC1AAF5C2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C56-CE4F-834A-995F-5EA51B2C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9948-E5AD-9F4E-9DA8-F2BC1AAF5C2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C56-CE4F-834A-995F-5EA51B2C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9948-E5AD-9F4E-9DA8-F2BC1AAF5C2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C56-CE4F-834A-995F-5EA51B2C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349948-E5AD-9F4E-9DA8-F2BC1AAF5C2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EBEC56-CE4F-834A-995F-5EA51B2C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9948-E5AD-9F4E-9DA8-F2BC1AAF5C2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EC56-CE4F-834A-995F-5EA51B2C58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349948-E5AD-9F4E-9DA8-F2BC1AAF5C24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EBEC56-CE4F-834A-995F-5EA51B2C58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8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Publications &amp; Promotions Analysis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 Marketing Departments in Top Business School Across </a:t>
            </a:r>
            <a:r>
              <a:rPr lang="en-US" sz="2000" dirty="0" smtClean="0"/>
              <a:t>Europe</a:t>
            </a:r>
          </a:p>
          <a:p>
            <a:r>
              <a:rPr lang="en-US" sz="2000" dirty="0" smtClean="0"/>
              <a:t>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Nov 2018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883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about Data Collection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+mj-lt"/>
              </a:rPr>
              <a:t>Base year was taken as either the year of the graduation or year of first publication, whichever came first. </a:t>
            </a:r>
          </a:p>
          <a:p>
            <a:pPr lvl="1"/>
            <a:r>
              <a:rPr lang="en-US" dirty="0" smtClean="0">
                <a:latin typeface="+mj-lt"/>
              </a:rPr>
              <a:t>Only for 3 faculty members did the year of first publication come before year of graduation. </a:t>
            </a:r>
          </a:p>
          <a:p>
            <a:r>
              <a:rPr lang="en-US" dirty="0" smtClean="0">
                <a:latin typeface="+mj-lt"/>
              </a:rPr>
              <a:t>Data was collected either from Faculty member CV, LinkedIn, research gate, university newsletters, etc. </a:t>
            </a:r>
          </a:p>
          <a:p>
            <a:pPr lvl="1"/>
            <a:r>
              <a:rPr lang="en-US" dirty="0" smtClean="0">
                <a:latin typeface="+mj-lt"/>
              </a:rPr>
              <a:t>In many cases the CV’s were not available and hence LinkedIn, research gate, university newsletters, etc. were used.</a:t>
            </a:r>
          </a:p>
          <a:p>
            <a:pPr lvl="1"/>
            <a:r>
              <a:rPr lang="en-US" dirty="0" smtClean="0">
                <a:latin typeface="+mj-lt"/>
              </a:rPr>
              <a:t>In few cases the CV’s were not updated to 2018. </a:t>
            </a:r>
          </a:p>
          <a:p>
            <a:pPr lvl="1"/>
            <a:r>
              <a:rPr lang="en-US" dirty="0" smtClean="0">
                <a:latin typeface="+mj-lt"/>
              </a:rPr>
              <a:t>All attempts to get complete, accurate and latest information was made. </a:t>
            </a:r>
          </a:p>
          <a:p>
            <a:r>
              <a:rPr lang="en-US" dirty="0" smtClean="0">
                <a:latin typeface="+mj-lt"/>
              </a:rPr>
              <a:t>Apart from all top Marketing Journals, all Journals used in UT Dallas rankings were accounted for. These include journals from production, operations, strategy, etc. </a:t>
            </a:r>
          </a:p>
          <a:p>
            <a:pPr lvl="1"/>
            <a:r>
              <a:rPr lang="en-US" dirty="0" smtClean="0">
                <a:latin typeface="+mj-lt"/>
              </a:rPr>
              <a:t>Top Psychology journals were also counted for most professors.</a:t>
            </a:r>
          </a:p>
          <a:p>
            <a:r>
              <a:rPr lang="en-US" dirty="0" smtClean="0">
                <a:latin typeface="+mj-lt"/>
              </a:rPr>
              <a:t>Visiting Faculty, External Collaborators, etc. were not included.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64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Job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Levels were taken as follows,</a:t>
            </a:r>
          </a:p>
          <a:p>
            <a:r>
              <a:rPr lang="en-US" dirty="0" smtClean="0"/>
              <a:t>0 = </a:t>
            </a:r>
            <a:r>
              <a:rPr lang="en-US" dirty="0" err="1" smtClean="0"/>
              <a:t>Phd</a:t>
            </a:r>
            <a:r>
              <a:rPr lang="en-US" dirty="0" smtClean="0"/>
              <a:t>. Student</a:t>
            </a:r>
          </a:p>
          <a:p>
            <a:r>
              <a:rPr lang="en-US" dirty="0" smtClean="0"/>
              <a:t>1 = Just Graduated, Research Fellow, etc.</a:t>
            </a:r>
          </a:p>
          <a:p>
            <a:r>
              <a:rPr lang="en-US" dirty="0" smtClean="0"/>
              <a:t>2 = Assistant Prof.</a:t>
            </a:r>
          </a:p>
          <a:p>
            <a:r>
              <a:rPr lang="en-US" dirty="0" smtClean="0"/>
              <a:t>3 = Associate Prof.</a:t>
            </a:r>
          </a:p>
          <a:p>
            <a:r>
              <a:rPr lang="en-US" dirty="0" smtClean="0"/>
              <a:t>4 = Professor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5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74733" y="538420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bg1"/>
                </a:solidFill>
              </a:rPr>
              <a:t>Average Publications  = (Total Publication in a given level) / (Total Number of Faculty in that level)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5" y="131939"/>
            <a:ext cx="10977700" cy="6181173"/>
          </a:xfrm>
        </p:spPr>
      </p:pic>
    </p:spTree>
    <p:extLst>
      <p:ext uri="{BB962C8B-B14F-4D97-AF65-F5344CB8AC3E}">
        <p14:creationId xmlns:p14="http://schemas.microsoft.com/office/powerpoint/2010/main" val="147854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74733" y="538420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bg1"/>
                </a:solidFill>
              </a:rPr>
              <a:t>Average Publications  = (Total Publication in a given level) / (Total Number of Faculty in that level)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169863"/>
            <a:ext cx="10861964" cy="6152846"/>
          </a:xfrm>
        </p:spPr>
      </p:pic>
    </p:spTree>
    <p:extLst>
      <p:ext uri="{BB962C8B-B14F-4D97-AF65-F5344CB8AC3E}">
        <p14:creationId xmlns:p14="http://schemas.microsoft.com/office/powerpoint/2010/main" val="185675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2874733" y="538420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bg1"/>
                </a:solidFill>
              </a:rPr>
              <a:t>Average Publications  = (Total Publication in a given level) / (Total Number of Faculty in that level)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9" y="128299"/>
            <a:ext cx="10920250" cy="6183573"/>
          </a:xfrm>
        </p:spPr>
      </p:pic>
    </p:spTree>
    <p:extLst>
      <p:ext uri="{BB962C8B-B14F-4D97-AF65-F5344CB8AC3E}">
        <p14:creationId xmlns:p14="http://schemas.microsoft.com/office/powerpoint/2010/main" val="132126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74733" y="538420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mtClean="0">
                <a:solidFill>
                  <a:schemeClr val="bg1"/>
                </a:solidFill>
              </a:rPr>
              <a:t>Average Publications  = (Total Publication in a given level) / (Total Number of Faculty in that level)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0" y="100590"/>
            <a:ext cx="11012148" cy="6220251"/>
          </a:xfrm>
        </p:spPr>
      </p:pic>
    </p:spTree>
    <p:extLst>
      <p:ext uri="{BB962C8B-B14F-4D97-AF65-F5344CB8AC3E}">
        <p14:creationId xmlns:p14="http://schemas.microsoft.com/office/powerpoint/2010/main" val="199291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Publications at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73869"/>
            <a:ext cx="10058400" cy="402336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Following table provides average number of publications as Assistant Professor Job when being promoted to Associate Level and as Associate Professor when being promoted to Professor Level.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41760"/>
              </p:ext>
            </p:extLst>
          </p:nvPr>
        </p:nvGraphicFramePr>
        <p:xfrm>
          <a:off x="2100958" y="3045297"/>
          <a:ext cx="8337270" cy="1751330"/>
        </p:xfrm>
        <a:graphic>
          <a:graphicData uri="http://schemas.openxmlformats.org/drawingml/2006/table">
            <a:tbl>
              <a:tblPr/>
              <a:tblGrid>
                <a:gridCol w="327880"/>
                <a:gridCol w="2039815"/>
                <a:gridCol w="2790276"/>
                <a:gridCol w="3179299"/>
              </a:tblGrid>
              <a:tr h="362243"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#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School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Avg. #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of Publication as Assistant Prof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. at promotion to Associate Prof.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Avg. # </a:t>
                      </a: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of Publications as Associate Prof</a:t>
                      </a:r>
                      <a:r>
                        <a:rPr 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. at promotion to Prof.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</a:tr>
              <a:tr h="181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Cambridge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1.40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81121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ESADE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2.16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IESE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0.62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0.20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81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INSEAD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4.13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2.77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Imperial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2.00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</a:t>
                      </a:r>
                      <a:endParaRPr lang="nb-NO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1811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London Business School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2.80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3.20</a:t>
                      </a:r>
                      <a:endParaRPr lang="hr-H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0035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941</TotalTime>
  <Words>387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Publications &amp; Promotions Analysis </vt:lpstr>
      <vt:lpstr>Comments about Data Collection </vt:lpstr>
      <vt:lpstr>Comments on Job Levels</vt:lpstr>
      <vt:lpstr>PowerPoint Presentation</vt:lpstr>
      <vt:lpstr>PowerPoint Presentation</vt:lpstr>
      <vt:lpstr>PowerPoint Presentation</vt:lpstr>
      <vt:lpstr>PowerPoint Presentation</vt:lpstr>
      <vt:lpstr>Publications at Promotion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Comments about Data Collection </dc:title>
  <dc:creator>Microsoft Office User</dc:creator>
  <cp:lastModifiedBy>Microsoft Office User</cp:lastModifiedBy>
  <cp:revision>30</cp:revision>
  <dcterms:created xsi:type="dcterms:W3CDTF">2018-11-05T13:10:32Z</dcterms:created>
  <dcterms:modified xsi:type="dcterms:W3CDTF">2018-11-07T14:33:39Z</dcterms:modified>
</cp:coreProperties>
</file>