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IBM Plex Sans" panose="020B0503050203000203" pitchFamily="34" charset="0"/>
      <p:regular r:id="rId31"/>
      <p:bold r:id="rId32"/>
      <p:italic r:id="rId33"/>
      <p:boldItalic r:id="rId34"/>
    </p:embeddedFont>
    <p:embeddedFont>
      <p:font typeface="IBM Plex Sans Medium" panose="020B0603050203000203" pitchFamily="34"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Poppins SemiBold" panose="00000700000000000000" pitchFamily="2" charset="0"/>
      <p:regular r:id="rId43"/>
      <p:bold r:id="rId44"/>
      <p:italic r:id="rId45"/>
      <p:boldItalic r:id="rId46"/>
    </p:embeddedFont>
    <p:embeddedFont>
      <p:font typeface="Raleway" pitchFamily="2"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F511DF-0B83-4363-A390-DB96C443BD4F}">
  <a:tblStyle styleId="{DDF511DF-0B83-4363-A390-DB96C443BD4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65078DF-2CC9-4685-9F24-2A653BAB3BC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11" autoAdjust="0"/>
  </p:normalViewPr>
  <p:slideViewPr>
    <p:cSldViewPr snapToGrid="0">
      <p:cViewPr varScale="1">
        <p:scale>
          <a:sx n="83" d="100"/>
          <a:sy n="83" d="100"/>
        </p:scale>
        <p:origin x="10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80b2a3975_0_17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80b2a3975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80b2a3975_0_17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80b2a3975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80b2a3975_0_19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80b2a3975_0_1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80b2a3975_0_1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80b2a3975_0_1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80b2a3975_0_1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80b2a3975_0_1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phrase "clinically-acquired preoperative multimodal MRI scans of Glioblastoma (GBM/HGG) and lower-grade glioma (LGG) cases" can be broken down as follows: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1. **Clinically-Acquired:** This indicates that the magnetic resonance imaging (MRI) scans were obtained as part of routine clinical practice. In the context of medical imaging, "clinically-acquired" means that the images were captured for the purpose of diagnosing or monitoring medical conditions in real patients.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2. **Preoperative:** These MRI scans were performed before a surgical operation. In the medical context, "preoperative" refers to procedures or diagnostic tests conducted prior to a surgical intervention. These scans are typically used to assess the patient's condition, plan the surgery, and determine the extent of the medical condition, in this case, glioblastoma and lower-grade glioma.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3. **Multimodal MRI Scans:** MRI (Magnetic Resonance Imaging) is a medical imaging technique that can produce images of the internal structures of the body. "Multimodal" means that multiple imaging modes or sequences were used in the MRI scan. Each mode or sequence can provide different types of information. For example, T1-weighted images, T2-weighted images, and contrast-enhanced images (T1Gd) are different modes used to capture different aspects of the tissue.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4. **Glioblastoma (GBM/HGG):** Glioblastoma is a highly malignant and aggressive type of brain tumor. GBM stands for Glioblastoma Multiforme, and HGG stands for High-Grade Glioma, which includes GBM. These tumors are typically associated with poor prognosis and require comprehensive imaging for diagnosis and treatment planning.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5. **Lower-Grade Glioma (LGG):** Lower-grade gliomas are a less aggressive type of brain tumor than glioblastomas. They are typically associated with better outcomes and may require different approaches to diagnosis and treatment.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summary, the phrase refers to a collection of MRI scans that were acquired from real patients as part of their clinical evaluation and were specifically taken before brain surgery. These MRI scans include multiple imaging sequences and are used to assess and diagnose cases of both glioblastoma (a high-grade brain tumor) and lower-grade gliomas, which are less aggressive types of brain tumors. These scans play a crucial role in the clinical evaluation, diagnosis, and treatment planning for patients with brain tumors.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highlight>
                  <a:srgbClr val="A2C4C9"/>
                </a:highlight>
              </a:rPr>
              <a:t>In the context of medical imaging, "modalities" refer to different imaging techniques or sequences used to acquire specific types of information about the human body. When it comes to magnetic resonance imaging (MRI), there are several modalities or sequences that provide different types of information. Here are four common modalities of MRI:</a:t>
            </a:r>
            <a:endParaRPr>
              <a:highlight>
                <a:srgbClr val="A2C4C9"/>
              </a:highlight>
            </a:endParaRPr>
          </a:p>
          <a:p>
            <a:pPr marL="0" lvl="0" indent="0" algn="l" rtl="0">
              <a:spcBef>
                <a:spcPts val="0"/>
              </a:spcBef>
              <a:spcAft>
                <a:spcPts val="0"/>
              </a:spcAft>
              <a:buClr>
                <a:schemeClr val="dk1"/>
              </a:buClr>
              <a:buSzPts val="1100"/>
              <a:buFont typeface="Arial"/>
              <a:buNone/>
            </a:pPr>
            <a:endParaRPr>
              <a:highlight>
                <a:srgbClr val="A2C4C9"/>
              </a:highlight>
            </a:endParaRPr>
          </a:p>
          <a:p>
            <a:pPr marL="0" lvl="0" indent="0" algn="l" rtl="0">
              <a:spcBef>
                <a:spcPts val="0"/>
              </a:spcBef>
              <a:spcAft>
                <a:spcPts val="0"/>
              </a:spcAft>
              <a:buClr>
                <a:schemeClr val="dk1"/>
              </a:buClr>
              <a:buSzPts val="1100"/>
              <a:buFont typeface="Arial"/>
              <a:buNone/>
            </a:pPr>
            <a:r>
              <a:rPr lang="en">
                <a:highlight>
                  <a:srgbClr val="A2C4C9"/>
                </a:highlight>
              </a:rPr>
              <a:t>1. **T1-Weighted (T1):** T1-weighted MRI is a sequence that provides good anatomical detail and is often used to distinguish between different types of tissues. It is particularly useful for identifying the structure and location of various organs and lesions. T1-weighted images are typically displayed in shades of gray.</a:t>
            </a:r>
            <a:endParaRPr>
              <a:highlight>
                <a:srgbClr val="A2C4C9"/>
              </a:highlight>
            </a:endParaRPr>
          </a:p>
          <a:p>
            <a:pPr marL="0" lvl="0" indent="0" algn="l" rtl="0">
              <a:spcBef>
                <a:spcPts val="0"/>
              </a:spcBef>
              <a:spcAft>
                <a:spcPts val="0"/>
              </a:spcAft>
              <a:buClr>
                <a:schemeClr val="dk1"/>
              </a:buClr>
              <a:buSzPts val="1100"/>
              <a:buFont typeface="Arial"/>
              <a:buNone/>
            </a:pPr>
            <a:endParaRPr>
              <a:highlight>
                <a:srgbClr val="A2C4C9"/>
              </a:highlight>
            </a:endParaRPr>
          </a:p>
          <a:p>
            <a:pPr marL="0" lvl="0" indent="0" algn="l" rtl="0">
              <a:spcBef>
                <a:spcPts val="0"/>
              </a:spcBef>
              <a:spcAft>
                <a:spcPts val="0"/>
              </a:spcAft>
              <a:buClr>
                <a:schemeClr val="dk1"/>
              </a:buClr>
              <a:buSzPts val="1100"/>
              <a:buFont typeface="Arial"/>
              <a:buNone/>
            </a:pPr>
            <a:r>
              <a:rPr lang="en">
                <a:highlight>
                  <a:srgbClr val="A2C4C9"/>
                </a:highlight>
              </a:rPr>
              <a:t>2. **T2-Weighted (T2):** T2-weighted MRI is another sequence that highlights different tissue characteristics. It is often used to detect abnormalities such as fluid buildup or inflammation in tissues. T2-weighted images are also displayed in shades of gray but may highlight different structures compared to T1-weighted images.</a:t>
            </a:r>
            <a:endParaRPr>
              <a:highlight>
                <a:srgbClr val="A2C4C9"/>
              </a:highlight>
            </a:endParaRPr>
          </a:p>
          <a:p>
            <a:pPr marL="0" lvl="0" indent="0" algn="l" rtl="0">
              <a:spcBef>
                <a:spcPts val="0"/>
              </a:spcBef>
              <a:spcAft>
                <a:spcPts val="0"/>
              </a:spcAft>
              <a:buClr>
                <a:schemeClr val="dk1"/>
              </a:buClr>
              <a:buSzPts val="1100"/>
              <a:buFont typeface="Arial"/>
              <a:buNone/>
            </a:pPr>
            <a:endParaRPr>
              <a:highlight>
                <a:srgbClr val="A2C4C9"/>
              </a:highlight>
            </a:endParaRPr>
          </a:p>
          <a:p>
            <a:pPr marL="0" lvl="0" indent="0" algn="l" rtl="0">
              <a:spcBef>
                <a:spcPts val="0"/>
              </a:spcBef>
              <a:spcAft>
                <a:spcPts val="0"/>
              </a:spcAft>
              <a:buClr>
                <a:schemeClr val="dk1"/>
              </a:buClr>
              <a:buSzPts val="1100"/>
              <a:buFont typeface="Arial"/>
              <a:buNone/>
            </a:pPr>
            <a:r>
              <a:rPr lang="en">
                <a:highlight>
                  <a:srgbClr val="A2C4C9"/>
                </a:highlight>
              </a:rPr>
              <a:t>3. **T1-Weighted with Gadolinium Contrast (T1Gd):** This sequence is a T1-weighted MRI that is performed after the injection of a contrast agent called gadolinium. Gadolinium contrast helps to enhance the visibility of certain structures, particularly blood vessels and areas with disrupted blood-brain barriers. T1-weighted post-contrast images are crucial for detecting and characterizing lesions, tumors, and vascular abnormalities.</a:t>
            </a:r>
            <a:endParaRPr>
              <a:highlight>
                <a:srgbClr val="A2C4C9"/>
              </a:highlight>
            </a:endParaRPr>
          </a:p>
          <a:p>
            <a:pPr marL="0" lvl="0" indent="0" algn="l" rtl="0">
              <a:spcBef>
                <a:spcPts val="0"/>
              </a:spcBef>
              <a:spcAft>
                <a:spcPts val="0"/>
              </a:spcAft>
              <a:buClr>
                <a:schemeClr val="dk1"/>
              </a:buClr>
              <a:buSzPts val="1100"/>
              <a:buFont typeface="Arial"/>
              <a:buNone/>
            </a:pPr>
            <a:endParaRPr>
              <a:highlight>
                <a:srgbClr val="A2C4C9"/>
              </a:highlight>
            </a:endParaRPr>
          </a:p>
          <a:p>
            <a:pPr marL="0" lvl="0" indent="0" algn="l" rtl="0">
              <a:spcBef>
                <a:spcPts val="0"/>
              </a:spcBef>
              <a:spcAft>
                <a:spcPts val="0"/>
              </a:spcAft>
              <a:buClr>
                <a:schemeClr val="dk1"/>
              </a:buClr>
              <a:buSzPts val="1100"/>
              <a:buFont typeface="Arial"/>
              <a:buNone/>
            </a:pPr>
            <a:r>
              <a:rPr lang="en">
                <a:highlight>
                  <a:srgbClr val="A2C4C9"/>
                </a:highlight>
              </a:rPr>
              <a:t>4. **T2 Fluid Attenuated Inversion Recovery (T2-FLAIR):** T2-FLAIR MRI is a sequence that is used to suppress or "attenuate" the signal from cerebrospinal fluid (CSF) in the brain. This allows for better visualization of lesions or abnormalities in brain tissue without the interference of CSF. T2-FLAIR images are useful for identifying areas of inflammation, edema, and abnormalities in the brain.</a:t>
            </a:r>
            <a:endParaRPr>
              <a:highlight>
                <a:srgbClr val="A2C4C9"/>
              </a:highlight>
            </a:endParaRPr>
          </a:p>
          <a:p>
            <a:pPr marL="0" lvl="0" indent="0" algn="l" rtl="0">
              <a:spcBef>
                <a:spcPts val="0"/>
              </a:spcBef>
              <a:spcAft>
                <a:spcPts val="0"/>
              </a:spcAft>
              <a:buClr>
                <a:schemeClr val="dk1"/>
              </a:buClr>
              <a:buSzPts val="1100"/>
              <a:buFont typeface="Arial"/>
              <a:buNone/>
            </a:pPr>
            <a:endParaRPr>
              <a:highlight>
                <a:srgbClr val="A2C4C9"/>
              </a:highlight>
            </a:endParaRPr>
          </a:p>
          <a:p>
            <a:pPr marL="0" lvl="0" indent="0" algn="l" rtl="0">
              <a:spcBef>
                <a:spcPts val="0"/>
              </a:spcBef>
              <a:spcAft>
                <a:spcPts val="0"/>
              </a:spcAft>
              <a:buClr>
                <a:schemeClr val="dk1"/>
              </a:buClr>
              <a:buSzPts val="1100"/>
              <a:buFont typeface="Arial"/>
              <a:buNone/>
            </a:pPr>
            <a:r>
              <a:rPr lang="en">
                <a:highlight>
                  <a:srgbClr val="A2C4C9"/>
                </a:highlight>
              </a:rPr>
              <a:t>Each of these MRI modalities provides unique information about the body's tissues and is used in clinical practice to diagnose and evaluate various medical conditions, including brain tumors, inflammation, and other neurological disorders. The choice of modality or sequence depends on the clinical questions and the specific information needed by the medical team for diagnosis and treatment planning.</a:t>
            </a:r>
            <a:endParaRPr>
              <a:highlight>
                <a:srgbClr val="A2C4C9"/>
              </a:highlight>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80b2a3975_0_1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80b2a3975_0_1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highlight>
                  <a:srgbClr val="FFF2CC"/>
                </a:highlight>
              </a:rPr>
              <a:t>The Laplacian of Gaussian (LoG) filter is a mathematical operator applied to an image in the field of image processing and computer vision. It is used for various tasks, such as edge detection and feature enhancement. Here's an explanation of the Laplacian of Gaussian filter:</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1. **Laplacian Operator:** The Laplacian operator (∇² or ∆) is a second-order derivative operator commonly used in image processing. It calculates the second spatial derivative of an image, which provides information about the rate of change of pixel values. In simpler terms, it highlights regions in the image where the intensity changes rapidly, such as edges and fine details.</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2. **Gaussian Smoothing:** Before applying the Laplacian operator, the image is convolved (filtered) with a Gaussian kernel. The Gaussian kernel is a bell-shaped function that acts as a smoothing filter. It reduces noise in the image and makes it more robust to minor variations in pixel values. The amount of smoothing is controlled by the standard deviation of the Gaussian kernel, known as sigma (σ).</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3. **Combining Smoothing and Edge Detection:** The Laplacian of Gaussian filter combines the effects of Gaussian smoothing and edge detection. By smoothing the image with a Gaussian filter first and then applying the Laplacian operator, it enhances the edges and features while reducing noise.</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4. **Edge Detection:** The Laplacian of Gaussian filter is particularly useful for detecting edges in an image. It identifies the points where the intensity changes the most, signifying the presence of an edge. Edges are vital for object detection, image segmentation, and feature extraction in computer vision tasks.</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5. **Zero-Crossings:** When the Laplacian of Gaussian is applied to an image, it results in a new image where the zero-crossings represent the locations of edges. A zero-crossing occurs when the pixel values change sign, indicating an edge transition from dark to light or vice versa.</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In summary, the Laplacian of Gaussian filter is a technique that combines Gaussian smoothing with the Laplacian operator to enhance edges and features in an image while reducing noise. It plays a crucial role in various image processing applications, including edge detection, feature extraction, and image enhancement.</a:t>
            </a:r>
            <a:endParaRPr>
              <a:highlight>
                <a:srgbClr val="FFF2CC"/>
              </a:highlight>
            </a:endParaRPr>
          </a:p>
          <a:p>
            <a:pPr marL="0" lvl="0" indent="0" algn="l" rtl="0">
              <a:spcBef>
                <a:spcPts val="0"/>
              </a:spcBef>
              <a:spcAft>
                <a:spcPts val="0"/>
              </a:spcAft>
              <a:buNone/>
            </a:pPr>
            <a:endParaRPr>
              <a:highlight>
                <a:srgbClr val="FFF2CC"/>
              </a:highlight>
            </a:endParaRPr>
          </a:p>
          <a:p>
            <a:pPr marL="0" lvl="0" indent="0" algn="l" rtl="0">
              <a:spcBef>
                <a:spcPts val="0"/>
              </a:spcBef>
              <a:spcAft>
                <a:spcPts val="0"/>
              </a:spcAft>
              <a:buClr>
                <a:schemeClr val="dk1"/>
              </a:buClr>
              <a:buSzPts val="1100"/>
              <a:buFont typeface="Arial"/>
              <a:buNone/>
            </a:pPr>
            <a:r>
              <a:rPr lang="en">
                <a:highlight>
                  <a:schemeClr val="lt1"/>
                </a:highlight>
              </a:rPr>
              <a:t>Local Binary Pattern (LBP) is a texture analysis technique used in image processing and computer vision. It was introduced by Ojala, Pietikäinen, and Harwood in 1994 and has since become a popular method for characterizing the texture of images. Here's a basic explanation of Local Binary Pattern:</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1. **Texture Analysis:** LBP is primarily used for texture analysis, which involves describing the patterns and structures in an image. Texture refers to the visual quality of an object's surface, and LBP can be applied to various types of textures, such as wood grain, fabric, or geological formations.</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2. **Local Operator:** LBP is a local operator, meaning it focuses on small, local neighborhoods within an image. For each pixel in the image, LBP computes a value based on the relationship between that pixel and its neighboring pixels.</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3. **Binary Representation:** LBP encodes the texture information into a binary pattern. It does this by comparing the grayscale intensity values of a central pixel with its surrounding neighbors. A binary value of 1 is assigned if a neighbor's intensity is greater than or equal to the central pixel's intensity, and 0 if it's less. These binary values are then combined to create a binary pattern.</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4. **Neighborhood Definition:** The size and shape of the neighborhood around each pixel, as well as the order in which neighboring pixels are considered, can vary in LBP. The choice of neighborhood parameters affects the sensitivity of the LBP operator to different textures.</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5. **Histogram of Patterns:** LBP computes these binary patterns for every pixel in the image, creating a histogram of patterns. The histogram represents the distribution of different texture patterns in the image.</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6. **Texture Classification:** Once the histogram of patterns is generated, it can be used for various tasks, such as texture classification and recognition. By comparing the LBP histograms of different images, one can determine their similarity or dissimilarity based on texture.</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7. **Robustness:** LBP is known for its robustness in texture analysis, particularly for its ability to capture local patterns and structures. It is invariant to changes in brightness and contrast, making it effective in various lighting conditions.</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8. **Applications:** LBP is widely used in various computer vision applications, including face recognition, object detection, and texture classification. It is also used in medical imaging for tasks like identifying tumors in X-ray or MRI images.</a:t>
            </a:r>
            <a:endParaRPr>
              <a:highlight>
                <a:schemeClr val="lt1"/>
              </a:highlight>
            </a:endParaRPr>
          </a:p>
          <a:p>
            <a:pPr marL="0" lvl="0" indent="0" algn="l" rtl="0">
              <a:spcBef>
                <a:spcPts val="0"/>
              </a:spcBef>
              <a:spcAft>
                <a:spcPts val="0"/>
              </a:spcAft>
              <a:buClr>
                <a:schemeClr val="dk1"/>
              </a:buClr>
              <a:buSzPts val="1100"/>
              <a:buFont typeface="Arial"/>
              <a:buNone/>
            </a:pPr>
            <a:r>
              <a:rPr lang="en">
                <a:highlight>
                  <a:schemeClr val="lt1"/>
                </a:highlight>
              </a:rPr>
              <a:t>In summary, Local Binary Pattern is a texture analysis technique that encodes the local texture information of an image into binary patterns. It is a versatile tool for characterizing and recognizing different textures, making it valuable in a wide range of image processing and computer vision applications.</a:t>
            </a:r>
            <a:endParaRPr>
              <a:highlight>
                <a:schemeClr val="lt1"/>
              </a:highlight>
            </a:endParaRPr>
          </a:p>
          <a:p>
            <a:pPr marL="0" lvl="0" indent="0" algn="l" rtl="0">
              <a:spcBef>
                <a:spcPts val="0"/>
              </a:spcBef>
              <a:spcAft>
                <a:spcPts val="0"/>
              </a:spcAft>
              <a:buNone/>
            </a:pPr>
            <a:endParaRPr>
              <a:highlight>
                <a:schemeClr val="lt1"/>
              </a:highlight>
            </a:endParaRPr>
          </a:p>
          <a:p>
            <a:pPr marL="0" lvl="0" indent="0" algn="l" rtl="0">
              <a:spcBef>
                <a:spcPts val="0"/>
              </a:spcBef>
              <a:spcAft>
                <a:spcPts val="0"/>
              </a:spcAft>
              <a:buClr>
                <a:schemeClr val="dk1"/>
              </a:buClr>
              <a:buSzPts val="1100"/>
              <a:buFont typeface="Arial"/>
              <a:buNone/>
            </a:pPr>
            <a:r>
              <a:rPr lang="en">
                <a:highlight>
                  <a:srgbClr val="00FFFF"/>
                </a:highlight>
              </a:rPr>
              <a:t>Wavelet transform is a mathematical technique used in image processing to analyze and represent images at different scales and levels of detail. It's particularly helpful for understanding the texture, structure, and features within an image. Here's a basic explanation of wavelet transform:</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Introduction to Transformations: In image processing, various transformations are used to reveal specific characteristics of an image. These transformations help extract useful information while reducing noise or redundancy. The Fourier Transform is one such technique, which represents an image in terms of its frequency components. However, the Fourier Transform has a limitation: it cannot provide information about the location of features in an image.</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Multiresolution Analysis: The wavelet transform addresses the limitations of the Fourier Transform by providing both frequency and spatial information about an image. It enables multiresolution analysis, which means it can represent an image at different levels of detail, from a coarse overview to fine-grained details.</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Wavelets: Wavelets are mathematical functions that are localized in both time (or space) and frequency. This localization property is crucial in image processing because it allows wavelets to capture details in a localized manner. There are various types of wavelets, but the most commonly used is the "Haar wavelet."</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Wavelet Transformation: The wavelet transform decomposes an image into multiple scales. It does this by passing the image through a series of filters, each representing a specific scale. These filters highlight or extract different features within the image. The result of this transformation is a set of coefficients that represent the image at various scales and orientations.</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Pyramid Structure: The wavelet transform can be thought of as constructing a pyramid of images. The lowest level (coarsest scale) represents the most general features of the image, such as its overall structure. As you move up the pyramid, finer details and textures become visible.</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Applications: Wavelet transform is widely used in image compression, denoising, feature extraction, and image enhancement. It's also used in tasks like edge detection, object recognition, and image fusion, where the combination of information at multiple scales is beneficial.</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Advantages: The key advantage of the wavelet transform is its ability to capture localized features, making it suitable for analyzing complex images with both fine details and large-scale structures. It's also computationally efficient and can provide a good balance between feature preservation and compression.</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In summary, wavelet transform is a powerful tool in image processing that allows for multiresolution analysis, revealing details at different scales and providing both frequency and spatial information. It's a versatile technique used in various applications to enhance, analyze, and compress images effectively.</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The </a:t>
            </a:r>
            <a:r>
              <a:rPr lang="en" b="1">
                <a:highlight>
                  <a:srgbClr val="00FFFF"/>
                </a:highlight>
              </a:rPr>
              <a:t>Haar wavelet </a:t>
            </a:r>
            <a:r>
              <a:rPr lang="en">
                <a:highlight>
                  <a:srgbClr val="00FFFF"/>
                </a:highlight>
              </a:rPr>
              <a:t>is one of the simplest and most fundamental wavelets used in wavelet transform and signal processing. Named after Hungarian mathematician Alfréd Haar, it serves as a basic building block for more complex wavelet functions. Here's a brief overview of the Haar wavelet:</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1. **Definition:** The Haar wavelet is a piecewise function that alternates between values of +1 and -1, resembling a step-like or square wave pattern. It has two main components: the scaling function (φ, also known as the father wavelet) and the wavelet function (ψ, also known as the mother wavelet). The scaling function represents the average values in the signal, while the wavelet function captures the details or changes between data points.</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2. **Wavelet Transform:** In the context of wavelet transform, the Haar wavelet is used to analyze signals at multiple scales. The transform divides a signal into approximation and detail coefficients. The scaling function (φ) is responsible for the approximation, capturing the low-frequency components of the signal, while the wavelet function (ψ) extracts the high-frequency details.</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3. **Localization:** One of the distinctive features of the Haar wavelet is its localization property. The wavelet function ψ is confined to a small interval, which makes it highly localized in both time and frequency domains. This localization allows the Haar wavelet to detect abrupt changes and edges in a signal.</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4. **Applications:** The Haar wavelet is used in various signal processing tasks, including image compression, image denoising, edge detection, and feature extraction. Due to its simplicity and effectiveness in capturing sharp transitions, it is often used as a reference or benchmark for comparing the performance of more complex wavelet transforms.</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5. **Discrete vs. Continuous:** The Haar wavelet can be applied in both discrete and continuous forms. In discrete wavelet transforms (DWT), it is used to analyze signals with discrete values, such as digital images or time series data. In continuous wavelet transforms (CWT), it can be applied to continuous functions.</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6. **Fast Computation:** The Haar wavelet is computationally efficient, making it suitable for real-time processing and fast algorithms. Its simplicity allows for straightforward calculations of wavelet coefficients.</a:t>
            </a:r>
            <a:endParaRPr>
              <a:highlight>
                <a:srgbClr val="00FFFF"/>
              </a:highlight>
            </a:endParaRPr>
          </a:p>
          <a:p>
            <a:pPr marL="0" lvl="0" indent="0" algn="l" rtl="0">
              <a:spcBef>
                <a:spcPts val="0"/>
              </a:spcBef>
              <a:spcAft>
                <a:spcPts val="0"/>
              </a:spcAft>
              <a:buClr>
                <a:schemeClr val="dk1"/>
              </a:buClr>
              <a:buSzPts val="1100"/>
              <a:buFont typeface="Arial"/>
              <a:buNone/>
            </a:pPr>
            <a:r>
              <a:rPr lang="en">
                <a:highlight>
                  <a:srgbClr val="00FFFF"/>
                </a:highlight>
              </a:rPr>
              <a:t>While the Haar wavelet serves as a basic building block, more advanced wavelet transforms with higher complexity and better adaptability to different types of signals have been developed. Nonetheless, the Haar wavelet remains an essential tool in wavelet analysis, especially for educational and foundational purposes.</a:t>
            </a:r>
            <a:endParaRPr>
              <a:highlight>
                <a:srgbClr val="00FFFF"/>
              </a:highlight>
            </a:endParaRPr>
          </a:p>
          <a:p>
            <a:pPr marL="0" lvl="0" indent="0" algn="l" rtl="0">
              <a:spcBef>
                <a:spcPts val="0"/>
              </a:spcBef>
              <a:spcAft>
                <a:spcPts val="0"/>
              </a:spcAft>
              <a:buNone/>
            </a:pPr>
            <a:endParaRPr>
              <a:highlight>
                <a:srgbClr val="00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80b2a3975_0_1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80b2a3975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These are different sets of features used in image analysis and processing, often employed in fields such as medical imaging, computer vision, and pattern recognition. Each set captures specific information about the characteristics of an image. Let's break down each set of features:</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None/>
            </a:pPr>
            <a:r>
              <a:rPr lang="en" sz="1050">
                <a:solidFill>
                  <a:schemeClr val="dk1"/>
                </a:solidFill>
                <a:latin typeface="Roboto"/>
                <a:ea typeface="Roboto"/>
                <a:cs typeface="Roboto"/>
                <a:sym typeface="Roboto"/>
              </a:rPr>
              <a:t>First Order Statistics (19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First-order statistics are basic measurements derived directly from pixel values in the image.</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Common features in this category include mean, median, standard deviation, skewness, and kurtosis.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These features provide information about the image's intensity distribution and overall pixel value statistics.</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Shape-based (3D) (16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These features are used in three-dimensional (3D) image analysis, where the shape and geometry of objects in 3D space are of interest.</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They include characteristics like volume, surface area, compactness, and sphericity.</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These features help describe the size and shape of objects within a 3D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Shape-based (2D) (10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Similar to the 3D shape-based features but designed for two-dimensional (2D) image analysis.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They include properties like area, perimeter, circularity, and aspect ratio.</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These features quantify the shape and size of objects in a 2D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Gray Level Co-occurrence Matrix (24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This set of features is related to texture analysis.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It involves examining the spatial relationships between pairs of pixels with specific gray-level values.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Features derived from this matrix include contrast, correlation, energy, and entropy, which describe the texture of an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Gray Level Run Length Matrix (16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These features are used to analyze the lengths of runs of consecutive pixels with the same gray-level value.</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Common features derived from this matrix include short run emphasis, long run emphasis, and run-length non-uniformity.</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They provide information about the coarseness or smoothness of textures in an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Gray Level Size Zone Matrix (16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This set of features focuses on the size and distribution of zones with specific gray-level values.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Features include zone percentage, large zone emphasis, and zone entropy.</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They help characterize the distribution and size of regions with similar pixel values.</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Neighbouring Gray Tone Difference Matrix (5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These features analyze the differences in gray-tone values between neighboring pixels.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Features derived from this matrix include busyness, coarseness, and contrast.</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They capture information about how abrupt or gradual changes in pixel values are in the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Gray Level Dependence Matrix (14 features):</a:t>
            </a:r>
            <a:endParaRPr sz="1050">
              <a:solidFill>
                <a:schemeClr val="dk1"/>
              </a:solidFill>
              <a:latin typeface="Roboto"/>
              <a:ea typeface="Roboto"/>
              <a:cs typeface="Roboto"/>
              <a:sym typeface="Roboto"/>
            </a:endParaRPr>
          </a:p>
          <a:p>
            <a:pPr marL="457200" lvl="0" indent="-295275" algn="l" rtl="0">
              <a:lnSpc>
                <a:spcPct val="100000"/>
              </a:lnSpc>
              <a:spcBef>
                <a:spcPts val="150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This set of features assesses the dependence of a pixel on its neighboring pixels with specific gray-level values.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Features include small dependence emphasis and high dependence emphasis.</a:t>
            </a:r>
            <a:endParaRPr sz="1050">
              <a:solidFill>
                <a:schemeClr val="dk1"/>
              </a:solidFill>
              <a:latin typeface="Roboto"/>
              <a:ea typeface="Roboto"/>
              <a:cs typeface="Roboto"/>
              <a:sym typeface="Roboto"/>
            </a:endParaRPr>
          </a:p>
          <a:p>
            <a:pPr marL="457200" lvl="0"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They describe how pixels with similar gray levels are related to one another in the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These feature sets are commonly used in image analysis to quantify and describe various aspects of images, such as texture, shape, and intensity distribution. The specific features chosen depend on the objectives of the analysis and the characteristics of the images being studied.</a:t>
            </a:r>
            <a:endParaRPr sz="105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GLCM stands for Gray-Level Co-occurrence Matrix. It is a widely used method in image processing and texture analysis for quantifying the spatial relationships between pixel values in an image. The GLCM is a histogram of co-occurring pixel values in a given spatial relationship over an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Here's how it works:</a:t>
            </a:r>
            <a:endParaRPr sz="1050">
              <a:solidFill>
                <a:schemeClr val="dk1"/>
              </a:solidFill>
              <a:latin typeface="Roboto"/>
              <a:ea typeface="Roboto"/>
              <a:cs typeface="Roboto"/>
              <a:sym typeface="Roboto"/>
            </a:endParaRPr>
          </a:p>
          <a:p>
            <a:pPr marL="457200" lvl="0" indent="-228600" algn="l" rtl="0">
              <a:lnSpc>
                <a:spcPct val="100000"/>
              </a:lnSpc>
              <a:spcBef>
                <a:spcPts val="1500"/>
              </a:spcBef>
              <a:spcAft>
                <a:spcPts val="0"/>
              </a:spcAft>
              <a:buClr>
                <a:schemeClr val="dk1"/>
              </a:buClr>
              <a:buSzPts val="1050"/>
              <a:buFont typeface="Roboto"/>
              <a:buNone/>
            </a:pPr>
            <a:r>
              <a:rPr lang="en" sz="1050">
                <a:solidFill>
                  <a:schemeClr val="dk1"/>
                </a:solidFill>
                <a:latin typeface="Roboto"/>
                <a:ea typeface="Roboto"/>
                <a:cs typeface="Roboto"/>
                <a:sym typeface="Roboto"/>
              </a:rPr>
              <a:t>Co-occurrence: GLCM captures how often pairs of pixel values at specific relative positions occur together in an image. These pairs are determined by a predefined spatial relationship, which could be horizontal, vertical, diagonal, or any other direction.</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Frequency: For each pair of pixel values (gray levels) that co-occur at the specified spatial relationship, the GLCM records the frequency or count of their occurrence.</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Spatial Relationship: The choice of spatial relationship (e.g., 0 degrees, 45 degrees, 90 degrees, 135 degrees) determines the direction in which co-occurrence is measured. It can be used to capture texture information in different directions.</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Features: From the GLCM, various statistical features can be calculated to describe the texture and patterns within an image. Some common features include:</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Contrast: Measures the local variations or differences between pixel pairs.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Energy: Represents the uniformity of pixel pairs, with higher values indicating more uniform textures.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Correlation: Measures the linear dependency between pixel pairs.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Homogeneity: Indicates how close the values in the GLCM are to the diagonal, reflecting the closeness of pixel pairs to the main diagonal of the matrix.</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Entropy: Reflects the randomness or complexity of the image texture.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The GLCM is used in a wide range of applications, such as image classification, object recognition, and medical image analysis. It allows for the quantification of texture properties in an image, enabling the differentiation of images based on their texture patterns. Different spatial relationships and specific feature calculations can provide insights into various aspects of texture, making it a valuable tool for analyzing and characterizing images.</a:t>
            </a:r>
            <a:endParaRPr sz="105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Gray Level Run Length Matrix (GLRLM) is a texture analysis method used in image processing to quantify the length and complexity of homogeneous runs of pixels with the same gray-level value within an image. It is particularly useful for characterizing the texture and patterns in medical images, satellite images, and other types of imagery.</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Here's how GLRLM works:</a:t>
            </a:r>
            <a:endParaRPr sz="1050">
              <a:solidFill>
                <a:schemeClr val="dk1"/>
              </a:solidFill>
              <a:latin typeface="Roboto"/>
              <a:ea typeface="Roboto"/>
              <a:cs typeface="Roboto"/>
              <a:sym typeface="Roboto"/>
            </a:endParaRPr>
          </a:p>
          <a:p>
            <a:pPr marL="457200" lvl="0" indent="-228600" algn="l" rtl="0">
              <a:lnSpc>
                <a:spcPct val="100000"/>
              </a:lnSpc>
              <a:spcBef>
                <a:spcPts val="1500"/>
              </a:spcBef>
              <a:spcAft>
                <a:spcPts val="0"/>
              </a:spcAft>
              <a:buClr>
                <a:schemeClr val="dk1"/>
              </a:buClr>
              <a:buSzPts val="1050"/>
              <a:buFont typeface="Roboto"/>
              <a:buNone/>
            </a:pPr>
            <a:r>
              <a:rPr lang="en" sz="1050">
                <a:solidFill>
                  <a:schemeClr val="dk1"/>
                </a:solidFill>
                <a:latin typeface="Roboto"/>
                <a:ea typeface="Roboto"/>
                <a:cs typeface="Roboto"/>
                <a:sym typeface="Roboto"/>
              </a:rPr>
              <a:t>Homogeneous Runs: GLRLM focuses on the runs of adjacent pixels with the same gray-level value. A run is a consecutive sequence of pixels with the same intensity value.</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Matrix Construction: To create the GLRLM, the image is divided into specific gray-level intervals or bins. Each row of the matrix represents a different gray-level value, and each column represents a run length (the number of consecutive pixels with that gray level).</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Matrix Elements: The elements of the GLRLM represent the frequency of runs with a specific gray-level value and run length. Each element (i, j) in the matrix corresponds to the number of runs of length j that have gray-level value i.</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Features Extraction: Various statistical features can be extracted from the GLRLM to describe the texture and patterns within the image. These features include:</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Short Run Emphasis (SRE): Measures the distribution of short runs.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Long Run Emphasis (LRE): Measures the distribution of long runs.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Gray-Level Non-Uniformity (GLN): Indicates the non-uniformity of gray-level values.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Run Length Non-Uniformity (RLN): Reflects the non-uniformity of run lengths.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Run Percentage (RP): The fraction of runs in the image.</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The GLRLM is a valuable tool in image analysis and is widely used in medical image processing for tasks like tumor detection, tissue characterization, and more. It allows for the quantification of texture features related to the distribution and length of runs of specific gray-level values, providing insights into the complexity and patterns in images.</a:t>
            </a:r>
            <a:endParaRPr sz="105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Gray Level Size Zone Matrix (GLSZM) is a texture analysis method used in image processing to quantify the size and distribution of connected regions or zones of pixels with the same gray-level value within an image. GLSZM is particularly useful for characterizing the texture and spatial patterns in medical images, satellite images, and other types of imagery.</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Here's how GLSZM works:</a:t>
            </a:r>
            <a:endParaRPr sz="1050">
              <a:solidFill>
                <a:schemeClr val="dk1"/>
              </a:solidFill>
              <a:latin typeface="Roboto"/>
              <a:ea typeface="Roboto"/>
              <a:cs typeface="Roboto"/>
              <a:sym typeface="Roboto"/>
            </a:endParaRPr>
          </a:p>
          <a:p>
            <a:pPr marL="457200" lvl="0" indent="-228600" algn="l" rtl="0">
              <a:lnSpc>
                <a:spcPct val="100000"/>
              </a:lnSpc>
              <a:spcBef>
                <a:spcPts val="1500"/>
              </a:spcBef>
              <a:spcAft>
                <a:spcPts val="0"/>
              </a:spcAft>
              <a:buClr>
                <a:schemeClr val="dk1"/>
              </a:buClr>
              <a:buSzPts val="1050"/>
              <a:buFont typeface="Roboto"/>
              <a:buNone/>
            </a:pPr>
            <a:r>
              <a:rPr lang="en" sz="1050">
                <a:solidFill>
                  <a:schemeClr val="dk1"/>
                </a:solidFill>
                <a:latin typeface="Roboto"/>
                <a:ea typeface="Roboto"/>
                <a:cs typeface="Roboto"/>
                <a:sym typeface="Roboto"/>
              </a:rPr>
              <a:t>Connected Zones: GLSZM focuses on identifying and characterizing the zones of adjacent pixels with the same gray-level value. These zones are often referred to as connected components, and they represent regions of uniform intensity within the image.</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Matrix Construction: To create the GLSZM, the image is divided into specific gray-level intervals or bins. Each row of the matrix represents a different gray-level value, and each column represents a zone size (the number of connected pixels with that gray level).</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Matrix Elements: The elements of the GLSZM represent the frequency of zones with a specific gray-level value and zone size. Each element (i, j) in the matrix corresponds to the number of zones with gray-level value i and size j.</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Features Extraction: Various statistical features can be extracted from the GLSZM to describe the texture and patterns within the image. These features include:</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Gray Level Size Zone Matrix Non-Uniformity (GLSZM_NU): Indicates the non-uniformity of zone sizes.</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Gray Level Size Zone Matrix Zone Percentage (GLSZM_ZP): The fraction of zones in the image.</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Gray Level Size Zone Matrix Zone Entropy (GLSZM_ZE): Measures the entropy of zone sizes.</a:t>
            </a:r>
            <a:endParaRPr sz="1050">
              <a:solidFill>
                <a:schemeClr val="dk1"/>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GLSZM provides insights into the spatial distribution and size of connected zones with specific gray-level values in an image. It is valuable for tasks such as identifying patterns or regions of interest within an image, particularly in medical imaging where it can aid in identifying different tissue types, lesions, or anomalies based on their textural characteristics.</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Neighboring Gray Tone Difference Matrix (NGTDM):</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NGTDM is a texture analysis method used to quantify the differences in gray tones between neighboring pixels in an image. It characterizes the local variations in intensity and texture.</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It involves calculating the difference in gray levels between a pixel and its neighboring pixels within a defined neighborhood.</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Features extracted from NGTDM can describe the coarseness or fineness of textures in an image, making it valuable in image analysis, particularly in medical imaging and material inspection.</a:t>
            </a:r>
            <a:endParaRPr sz="1050">
              <a:solidFill>
                <a:schemeClr val="dk1"/>
              </a:solidFill>
              <a:latin typeface="Roboto"/>
              <a:ea typeface="Roboto"/>
              <a:cs typeface="Roboto"/>
              <a:sym typeface="Roboto"/>
            </a:endParaRPr>
          </a:p>
          <a:p>
            <a:pPr marL="457200" lvl="0" indent="-228600" algn="l" rtl="0">
              <a:lnSpc>
                <a:spcPct val="10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Gray Level Dependence Matrix (GLDM):</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GLDM is another texture analysis technique used to characterize the relationship between gray levels in an image.</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It quantifies the frequency of gray level pairs at different distances and angles in the image.</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GLDM features describe the level of dependence or randomness in the distribution of gray levels in an image. For example, it can indicate whether certain gray levels tend to occur together or if they are more uniformly distributed.</a:t>
            </a:r>
            <a:endParaRPr sz="1050">
              <a:solidFill>
                <a:schemeClr val="dk1"/>
              </a:solidFill>
              <a:latin typeface="Roboto"/>
              <a:ea typeface="Roboto"/>
              <a:cs typeface="Roboto"/>
              <a:sym typeface="Roboto"/>
            </a:endParaRPr>
          </a:p>
          <a:p>
            <a:pPr marL="914400" lvl="1" indent="-295275" algn="l" rtl="0">
              <a:lnSpc>
                <a:spcPct val="100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GLDM is commonly applied in image segmentation, pattern recognition, and the analysis of structural or textural patterns within images.</a:t>
            </a:r>
            <a:endParaRPr sz="1050">
              <a:solidFill>
                <a:schemeClr val="dk1"/>
              </a:solidFill>
              <a:latin typeface="Roboto"/>
              <a:ea typeface="Roboto"/>
              <a:cs typeface="Roboto"/>
              <a:sym typeface="Roboto"/>
            </a:endParaRPr>
          </a:p>
          <a:p>
            <a:pPr marL="0" lvl="0" indent="0" algn="l" rtl="0">
              <a:lnSpc>
                <a:spcPct val="100000"/>
              </a:lnSpc>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980b2a3975_0_1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980b2a3975_0_1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Fisher score, also known as Fisher's discriminant, is a statistical measure used for feature selection in machine learning and pattern recognition. It quantifies the separation or discrimination between two or more groups or classes of data points by evaluating the variance between the group means relative to the variance within each group. The Fisher score is commonly used in dimensionality reduction and feature selection to identify the most informative features that can best differentiate between classes.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In the context of feature selection, a higher Fisher score indicates that a feature is more relevant in distinguishing between different classes, making it a valuable feature for classification or regression tasks. It helps in selecting features that contribute the most to the predictive power of a model while minimizing the impact of irrelevant or redundant features. Fisher score is particularly useful when dealing with high-dimensional data, as it can help reduce the dimensionality of the dataset while preserving the most important information for classification or regression.</a:t>
            </a:r>
            <a:endParaRPr/>
          </a:p>
          <a:p>
            <a:pPr marL="0" lvl="0" indent="0" algn="l" rtl="0">
              <a:spcBef>
                <a:spcPts val="0"/>
              </a:spcBef>
              <a:spcAft>
                <a:spcPts val="0"/>
              </a:spcAft>
              <a:buNone/>
            </a:pPr>
            <a:endParaRPr/>
          </a:p>
          <a:p>
            <a:pPr marL="0" lvl="0" indent="0" algn="l" rtl="0">
              <a:spcBef>
                <a:spcPts val="0"/>
              </a:spcBef>
              <a:spcAft>
                <a:spcPts val="0"/>
              </a:spcAft>
              <a:buNone/>
            </a:pPr>
            <a:r>
              <a:rPr lang="en"/>
              <a:t>Recursive Feature Elimination (RFE) with Random Forest (RF) is a feature selection technique commonly used in machine learning and data analysis. It involves the following steps:</a:t>
            </a:r>
            <a:endParaRPr/>
          </a:p>
          <a:p>
            <a:pPr marL="0" lvl="0" indent="0" algn="l" rtl="0">
              <a:spcBef>
                <a:spcPts val="0"/>
              </a:spcBef>
              <a:spcAft>
                <a:spcPts val="0"/>
              </a:spcAft>
              <a:buNone/>
            </a:pPr>
            <a:endParaRPr/>
          </a:p>
          <a:p>
            <a:pPr marL="0" lvl="0" indent="0" algn="l" rtl="0">
              <a:spcBef>
                <a:spcPts val="0"/>
              </a:spcBef>
              <a:spcAft>
                <a:spcPts val="0"/>
              </a:spcAft>
              <a:buNone/>
            </a:pPr>
            <a:r>
              <a:rPr lang="en"/>
              <a:t>Initialization: Initially, all features are considered for inclusion in the model.</a:t>
            </a:r>
            <a:endParaRPr/>
          </a:p>
          <a:p>
            <a:pPr marL="0" lvl="0" indent="0" algn="l" rtl="0">
              <a:spcBef>
                <a:spcPts val="0"/>
              </a:spcBef>
              <a:spcAft>
                <a:spcPts val="0"/>
              </a:spcAft>
              <a:buNone/>
            </a:pPr>
            <a:endParaRPr/>
          </a:p>
          <a:p>
            <a:pPr marL="0" lvl="0" indent="0" algn="l" rtl="0">
              <a:spcBef>
                <a:spcPts val="0"/>
              </a:spcBef>
              <a:spcAft>
                <a:spcPts val="0"/>
              </a:spcAft>
              <a:buNone/>
            </a:pPr>
            <a:r>
              <a:rPr lang="en"/>
              <a:t>Model Training: A Random Forest model is trained on the dataset using all the features.</a:t>
            </a:r>
            <a:endParaRPr/>
          </a:p>
          <a:p>
            <a:pPr marL="0" lvl="0" indent="0" algn="l" rtl="0">
              <a:spcBef>
                <a:spcPts val="0"/>
              </a:spcBef>
              <a:spcAft>
                <a:spcPts val="0"/>
              </a:spcAft>
              <a:buNone/>
            </a:pPr>
            <a:endParaRPr/>
          </a:p>
          <a:p>
            <a:pPr marL="0" lvl="0" indent="0" algn="l" rtl="0">
              <a:spcBef>
                <a:spcPts val="0"/>
              </a:spcBef>
              <a:spcAft>
                <a:spcPts val="0"/>
              </a:spcAft>
              <a:buNone/>
            </a:pPr>
            <a:r>
              <a:rPr lang="en"/>
              <a:t>Feature Ranking: After training, each feature is assigned an importance score based on its contribution to the accuracy of the model. Random Forest models often provide a feature importance score, which can be used to rank the features.</a:t>
            </a:r>
            <a:endParaRPr/>
          </a:p>
          <a:p>
            <a:pPr marL="0" lvl="0" indent="0" algn="l" rtl="0">
              <a:spcBef>
                <a:spcPts val="0"/>
              </a:spcBef>
              <a:spcAft>
                <a:spcPts val="0"/>
              </a:spcAft>
              <a:buNone/>
            </a:pPr>
            <a:endParaRPr/>
          </a:p>
          <a:p>
            <a:pPr marL="0" lvl="0" indent="0" algn="l" rtl="0">
              <a:spcBef>
                <a:spcPts val="0"/>
              </a:spcBef>
              <a:spcAft>
                <a:spcPts val="0"/>
              </a:spcAft>
              <a:buNone/>
            </a:pPr>
            <a:r>
              <a:rPr lang="en"/>
              <a:t>Feature Elimination: The feature with the lowest importance score is removed from the dataset. This process is repeated iteratively, removing one feature at a time, until the desired number of features is reached or until a predefined stopping criterion (e.g., a specific number of features) is met.</a:t>
            </a:r>
            <a:endParaRPr/>
          </a:p>
          <a:p>
            <a:pPr marL="0" lvl="0" indent="0" algn="l" rtl="0">
              <a:spcBef>
                <a:spcPts val="0"/>
              </a:spcBef>
              <a:spcAft>
                <a:spcPts val="0"/>
              </a:spcAft>
              <a:buNone/>
            </a:pPr>
            <a:endParaRPr/>
          </a:p>
          <a:p>
            <a:pPr marL="0" lvl="0" indent="0" algn="l" rtl="0">
              <a:spcBef>
                <a:spcPts val="0"/>
              </a:spcBef>
              <a:spcAft>
                <a:spcPts val="0"/>
              </a:spcAft>
              <a:buNone/>
            </a:pPr>
            <a:r>
              <a:rPr lang="en"/>
              <a:t>Model Evaluation: After each feature elimination step, the Random Forest model is retrained using the reduced feature set. The model's performance is evaluated, typically using a cross-validation technique, to ensure that the removal of features does not significantly impact model accuracy.</a:t>
            </a:r>
            <a:endParaRPr/>
          </a:p>
          <a:p>
            <a:pPr marL="0" lvl="0" indent="0" algn="l" rtl="0">
              <a:spcBef>
                <a:spcPts val="0"/>
              </a:spcBef>
              <a:spcAft>
                <a:spcPts val="0"/>
              </a:spcAft>
              <a:buNone/>
            </a:pPr>
            <a:endParaRPr/>
          </a:p>
          <a:p>
            <a:pPr marL="0" lvl="0" indent="0" algn="l" rtl="0">
              <a:spcBef>
                <a:spcPts val="0"/>
              </a:spcBef>
              <a:spcAft>
                <a:spcPts val="0"/>
              </a:spcAft>
              <a:buNone/>
            </a:pPr>
            <a:r>
              <a:rPr lang="en"/>
              <a:t>Iteration: Steps 3 to 5 are repeated until the desired number of features is achieved or the stopping criterion is met.</a:t>
            </a:r>
            <a:endParaRPr/>
          </a:p>
          <a:p>
            <a:pPr marL="0" lvl="0" indent="0" algn="l" rtl="0">
              <a:spcBef>
                <a:spcPts val="0"/>
              </a:spcBef>
              <a:spcAft>
                <a:spcPts val="0"/>
              </a:spcAft>
              <a:buNone/>
            </a:pPr>
            <a:endParaRPr/>
          </a:p>
          <a:p>
            <a:pPr marL="0" lvl="0" indent="0" algn="l" rtl="0">
              <a:spcBef>
                <a:spcPts val="0"/>
              </a:spcBef>
              <a:spcAft>
                <a:spcPts val="0"/>
              </a:spcAft>
              <a:buNone/>
            </a:pPr>
            <a:r>
              <a:rPr lang="en"/>
              <a:t>RFE with RF is effective for feature selection because it leverages the ensemble nature of Random Forest, which can provide robust feature importance scores. By iteratively eliminating less important features, RFE with RF helps identify the most informative features for a particular task, reducing dimensionality and potentially improving model performance while maintaining interpretability.</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80b2a3975_0_1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980b2a397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980b2a3975_0_1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980b2a3975_0_1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980b2a3975_0_1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980b2a3975_0_1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80b2a3975_0_1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80b2a3975_0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1100"/>
              <a:buFont typeface="Arial"/>
              <a:buNone/>
            </a:pPr>
            <a:r>
              <a:rPr lang="en" sz="1050">
                <a:solidFill>
                  <a:schemeClr val="dk1"/>
                </a:solidFill>
                <a:highlight>
                  <a:srgbClr val="A4C2F4"/>
                </a:highlight>
                <a:latin typeface="Roboto"/>
                <a:ea typeface="Roboto"/>
                <a:cs typeface="Roboto"/>
                <a:sym typeface="Roboto"/>
              </a:rPr>
              <a:t>RandomizedSearchCV and GridSearchCV are two hyperparameter optimization techniques used in machine learning to find the best set of hyperparameters for a model. They are commonly used with various machine learning algorithms, including support vector machines, decision trees, random forests, and many others. Here's an overview of each:</a:t>
            </a:r>
            <a:endParaRPr sz="1050">
              <a:solidFill>
                <a:schemeClr val="dk1"/>
              </a:solidFill>
              <a:highlight>
                <a:srgbClr val="A4C2F4"/>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1050"/>
              <a:buFont typeface="Roboto"/>
              <a:buNone/>
            </a:pPr>
            <a:r>
              <a:rPr lang="en" sz="1050">
                <a:solidFill>
                  <a:schemeClr val="dk1"/>
                </a:solidFill>
                <a:highlight>
                  <a:srgbClr val="A4C2F4"/>
                </a:highlight>
                <a:latin typeface="Roboto"/>
                <a:ea typeface="Roboto"/>
                <a:cs typeface="Roboto"/>
                <a:sym typeface="Roboto"/>
              </a:rPr>
              <a:t>RandomizedSearchCV (Randomized Search Cross-Validation):</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Randomized Search: Instead of trying all possible combinations of hyperparameters, RandomizedSearchCV randomly samples a specified number of combinations from the hyperparameter space. This is particularly useful when the hyperparameter space is large, as it provides a good chance of finding a good set of hyperparameters without an exhaustive search.</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Cross-Validation: It uses cross-validation to evaluate the performance of different hyperparameter combinations. Cross-validation helps prevent overfitting and provides a more robust estimate of how well a model will perform on unseen data.</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Pros: Faster than GridSearchCV because it doesn't try every combination. It's a good choice when you have limited computational resources or a vast hyperparameter space.</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Cons: There's no guarantee that RandomizedSearchCV will find the absolute best set of hyperparameters.</a:t>
            </a:r>
            <a:endParaRPr sz="1050">
              <a:solidFill>
                <a:schemeClr val="dk1"/>
              </a:solidFill>
              <a:highlight>
                <a:srgbClr val="A4C2F4"/>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50"/>
              <a:buFont typeface="Roboto"/>
              <a:buNone/>
            </a:pPr>
            <a:r>
              <a:rPr lang="en" sz="1050">
                <a:solidFill>
                  <a:schemeClr val="dk1"/>
                </a:solidFill>
                <a:highlight>
                  <a:srgbClr val="A4C2F4"/>
                </a:highlight>
                <a:latin typeface="Roboto"/>
                <a:ea typeface="Roboto"/>
                <a:cs typeface="Roboto"/>
                <a:sym typeface="Roboto"/>
              </a:rPr>
              <a:t>GridSearchCV (Grid Search Cross-Validation):</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Grid Search: GridSearchCV exhaustively tries all possible combinations of hyperparameters within a predefined grid. It systematically explores the entire hyperparameter space to find the best combination.</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Cross-Validation: Similar to RandomizedSearchCV, it uses cross-validation for model evaluation.</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Pros: It guarantees that the best combination of hyperparameters within the specified grid will be found. It's a good choice when you have the computational resources to explore all possibilities.</a:t>
            </a:r>
            <a:endParaRPr sz="1050">
              <a:solidFill>
                <a:schemeClr val="dk1"/>
              </a:solidFill>
              <a:highlight>
                <a:srgbClr val="A4C2F4"/>
              </a:highlight>
              <a:latin typeface="Roboto"/>
              <a:ea typeface="Roboto"/>
              <a:cs typeface="Roboto"/>
              <a:sym typeface="Roboto"/>
            </a:endParaRPr>
          </a:p>
          <a:p>
            <a:pPr marL="914400" lvl="1"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A4C2F4"/>
                </a:highlight>
                <a:latin typeface="Roboto"/>
                <a:ea typeface="Roboto"/>
                <a:cs typeface="Roboto"/>
                <a:sym typeface="Roboto"/>
              </a:rPr>
              <a:t>Cons: It can be extremely time-consuming when the hyperparameter space is large or when there are many hyperparameters to tune.</a:t>
            </a:r>
            <a:endParaRPr sz="1050">
              <a:solidFill>
                <a:schemeClr val="dk1"/>
              </a:solidFill>
              <a:highlight>
                <a:srgbClr val="A4C2F4"/>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050">
                <a:solidFill>
                  <a:schemeClr val="dk1"/>
                </a:solidFill>
                <a:highlight>
                  <a:srgbClr val="A4C2F4"/>
                </a:highlight>
                <a:latin typeface="Roboto"/>
                <a:ea typeface="Roboto"/>
                <a:cs typeface="Roboto"/>
                <a:sym typeface="Roboto"/>
              </a:rPr>
              <a:t>In summary, if you have computational resources and want to ensure that you find the absolute best hyperparameters, GridSearchCV is a suitable choice. However, if you want to save time and resources and are willing to accept a good, but not necessarily optimal, set of hyperparameters, RandomizedSearchCV is a more efficient option. The choice between these two methods depends on your specific use case, available resources, and the size of the hyperparameter space.</a:t>
            </a:r>
            <a:endParaRPr sz="1050">
              <a:solidFill>
                <a:schemeClr val="dk1"/>
              </a:solidFill>
              <a:highlight>
                <a:srgbClr val="A4C2F4"/>
              </a:highlight>
              <a:latin typeface="Roboto"/>
              <a:ea typeface="Roboto"/>
              <a:cs typeface="Roboto"/>
              <a:sym typeface="Roboto"/>
            </a:endParaRPr>
          </a:p>
          <a:p>
            <a:pPr marL="0" lvl="0" indent="0" algn="l" rtl="0">
              <a:lnSpc>
                <a:spcPct val="175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Cross-validation (CV) is a technique used in machine learning and statistical modeling to assess how well a model will generalize to an independent dataset. It is essential for evaluating a model's performance and reducing the risk of overfitting, where a model performs well on the training data but poorly on unseen data. Cross-validation achieves this by splitting the dataset into multiple subsets, training the model on some subsets, and testing it on the remaining subset(s). The two most commonly used types of cross-validation are k-fold cross-validation and stratified k-fold cross-validation:</a:t>
            </a:r>
            <a:endParaRPr sz="1050">
              <a:solidFill>
                <a:schemeClr val="dk1"/>
              </a:solidFill>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1050"/>
              <a:buFont typeface="Roboto"/>
              <a:buNone/>
            </a:pPr>
            <a:r>
              <a:rPr lang="en" sz="1050">
                <a:solidFill>
                  <a:schemeClr val="dk1"/>
                </a:solidFill>
                <a:latin typeface="Roboto"/>
                <a:ea typeface="Roboto"/>
                <a:cs typeface="Roboto"/>
                <a:sym typeface="Roboto"/>
              </a:rPr>
              <a:t>K-Fold Cross-Validation: In k-fold cross-validation, the original dataset is randomly partitioned into k equal-sized subsets (or folds). The model is then trained on k-1 of these subsets and tested on the remaining fold. This process is repeated k times, with each fold used exactly once as the test set. The results from each fold are averaged to produce a single estimation.</a:t>
            </a:r>
            <a:endParaRPr sz="105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Stratified K-Fold Cross-Validation: Stratified k-fold cross-validation is used when the dataset is imbalanced, meaning the class distribution is not uniform. It ensures that each fold has a similar proportion of the different classes as the entire dataset. This is crucial for maintaining the representative distribution of classes across the folds and ensuring that each fold is an unbiased sample of the overall dataset.</a:t>
            </a:r>
            <a:endParaRPr sz="1050">
              <a:solidFill>
                <a:schemeClr val="dk1"/>
              </a:solidFill>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Cross-validation helps to provide a more accurate estimate of a model's performance and its ability to generalize to unseen data. By using multiple iterations and different subsets of the data for training and testing, cross-validation helps to detect overfitting and assess how well the model will perform in real-world scenarios.</a:t>
            </a:r>
            <a:endParaRPr sz="1050">
              <a:solidFill>
                <a:schemeClr val="dk1"/>
              </a:solidFill>
              <a:latin typeface="Roboto"/>
              <a:ea typeface="Roboto"/>
              <a:cs typeface="Roboto"/>
              <a:sym typeface="Roboto"/>
            </a:endParaRPr>
          </a:p>
          <a:p>
            <a:pPr marL="0" lvl="0" indent="0" algn="l" rtl="0">
              <a:lnSpc>
                <a:spcPct val="175000"/>
              </a:lnSpc>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980b2a3975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980b2a3975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Spearman's rank correlation coefficient, often referred to as Spearman's rho (ρ), is a statistical measure used to assess the strength and direction of the monotonic relationship between two variables. Unlike Pearson's correlation coefficient, which measures linear relationships, Spearman's rank correlation focuses on the ordinal (rank) relationship between variables.</a:t>
            </a:r>
            <a:endParaRPr sz="1050">
              <a:solidFill>
                <a:schemeClr val="dk1"/>
              </a:solidFill>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Here's how Spearman's rank correlation coefficient works:</a:t>
            </a:r>
            <a:endParaRPr sz="1050">
              <a:solidFill>
                <a:schemeClr val="dk1"/>
              </a:solidFill>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1050"/>
              <a:buFont typeface="Roboto"/>
              <a:buNone/>
            </a:pPr>
            <a:r>
              <a:rPr lang="en" sz="1050">
                <a:solidFill>
                  <a:schemeClr val="dk1"/>
                </a:solidFill>
                <a:latin typeface="Roboto"/>
                <a:ea typeface="Roboto"/>
                <a:cs typeface="Roboto"/>
                <a:sym typeface="Roboto"/>
              </a:rPr>
              <a:t>Ranking: For each variable, the data points are ranked from the smallest to the largest. If two data points have the same value, they are assigned the average rank of the tied values.</a:t>
            </a:r>
            <a:endParaRPr sz="105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Differences: The differences between the ranks of the corresponding data points for the two variables are calculated. These differences are squared.</a:t>
            </a:r>
            <a:endParaRPr sz="105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Summation: The squared differences are summed to obtain the sum of squared differences.</a:t>
            </a:r>
            <a:endParaRPr sz="1050">
              <a:solidFill>
                <a:schemeClr val="dk1"/>
              </a:solidFill>
              <a:latin typeface="Roboto"/>
              <a:ea typeface="Roboto"/>
              <a:cs typeface="Roboto"/>
              <a:sym typeface="Roboto"/>
            </a:endParaRPr>
          </a:p>
          <a:p>
            <a:pPr marL="457200" lvl="0" indent="-228600" algn="l" rtl="0">
              <a:lnSpc>
                <a:spcPct val="120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Calculation: Spearman's rank correlation coefficient is calculated using the formula:</a:t>
            </a:r>
            <a:endParaRPr sz="1050">
              <a:solidFill>
                <a:schemeClr val="dk1"/>
              </a:solidFill>
              <a:latin typeface="Roboto"/>
              <a:ea typeface="Roboto"/>
              <a:cs typeface="Roboto"/>
              <a:sym typeface="Roboto"/>
            </a:endParaRPr>
          </a:p>
          <a:p>
            <a:pPr marL="457200" lvl="0" indent="-228600" algn="l" rtl="0">
              <a:lnSpc>
                <a:spcPct val="120000"/>
              </a:lnSpc>
              <a:spcBef>
                <a:spcPts val="0"/>
              </a:spcBef>
              <a:spcAft>
                <a:spcPts val="0"/>
              </a:spcAft>
              <a:buClr>
                <a:schemeClr val="dk1"/>
              </a:buClr>
              <a:buSzPts val="1050"/>
              <a:buFont typeface="Roboto"/>
              <a:buNone/>
            </a:pPr>
            <a:r>
              <a:rPr lang="en" sz="1250">
                <a:solidFill>
                  <a:schemeClr val="dk1"/>
                </a:solidFill>
                <a:latin typeface="Times New Roman"/>
                <a:ea typeface="Times New Roman"/>
                <a:cs typeface="Times New Roman"/>
                <a:sym typeface="Times New Roman"/>
              </a:rPr>
              <a:t>�=1−6Σ�2�(�2−1)</a:t>
            </a:r>
            <a:endParaRPr sz="1250">
              <a:solidFill>
                <a:schemeClr val="dk1"/>
              </a:solidFill>
              <a:latin typeface="Times New Roman"/>
              <a:ea typeface="Times New Roman"/>
              <a:cs typeface="Times New Roman"/>
              <a:sym typeface="Times New Roman"/>
            </a:endParaRPr>
          </a:p>
          <a:p>
            <a:pPr marL="457200" marR="0" lvl="0" indent="-228600" algn="l" rtl="0">
              <a:lnSpc>
                <a:spcPct val="120000"/>
              </a:lnSpc>
              <a:spcBef>
                <a:spcPts val="0"/>
              </a:spcBef>
              <a:spcAft>
                <a:spcPts val="0"/>
              </a:spcAft>
              <a:buClr>
                <a:schemeClr val="dk1"/>
              </a:buClr>
              <a:buSzPts val="1050"/>
              <a:buFont typeface="Roboto"/>
              <a:buNone/>
            </a:pPr>
            <a:r>
              <a:rPr lang="en" sz="1250" i="1">
                <a:solidFill>
                  <a:schemeClr val="dk1"/>
                </a:solidFill>
                <a:latin typeface="Times New Roman"/>
                <a:ea typeface="Times New Roman"/>
                <a:cs typeface="Times New Roman"/>
                <a:sym typeface="Times New Roman"/>
              </a:rPr>
              <a:t>ρ</a:t>
            </a:r>
            <a:r>
              <a:rPr lang="en" sz="1250">
                <a:solidFill>
                  <a:schemeClr val="dk1"/>
                </a:solidFill>
                <a:latin typeface="Times New Roman"/>
                <a:ea typeface="Times New Roman"/>
                <a:cs typeface="Times New Roman"/>
                <a:sym typeface="Times New Roman"/>
              </a:rPr>
              <a:t>=1−</a:t>
            </a:r>
            <a:endParaRPr sz="1250">
              <a:solidFill>
                <a:schemeClr val="dk1"/>
              </a:solidFill>
              <a:latin typeface="Times New Roman"/>
              <a:ea typeface="Times New Roman"/>
              <a:cs typeface="Times New Roman"/>
              <a:sym typeface="Times New Roman"/>
            </a:endParaRPr>
          </a:p>
          <a:p>
            <a:pPr marL="457200" marR="0" lvl="0" indent="-228600" algn="l" rtl="0">
              <a:lnSpc>
                <a:spcPct val="120000"/>
              </a:lnSpc>
              <a:spcBef>
                <a:spcPts val="0"/>
              </a:spcBef>
              <a:spcAft>
                <a:spcPts val="0"/>
              </a:spcAft>
              <a:buClr>
                <a:schemeClr val="dk1"/>
              </a:buClr>
              <a:buSzPts val="1050"/>
              <a:buFont typeface="Roboto"/>
              <a:buNone/>
            </a:pPr>
            <a:r>
              <a:rPr lang="en" sz="900" i="1">
                <a:solidFill>
                  <a:schemeClr val="dk1"/>
                </a:solidFill>
                <a:latin typeface="Times New Roman"/>
                <a:ea typeface="Times New Roman"/>
                <a:cs typeface="Times New Roman"/>
                <a:sym typeface="Times New Roman"/>
              </a:rPr>
              <a:t>n</a:t>
            </a:r>
            <a:r>
              <a:rPr lang="en" sz="900">
                <a:solidFill>
                  <a:schemeClr val="dk1"/>
                </a:solidFill>
                <a:latin typeface="Times New Roman"/>
                <a:ea typeface="Times New Roman"/>
                <a:cs typeface="Times New Roman"/>
                <a:sym typeface="Times New Roman"/>
              </a:rPr>
              <a:t>(</a:t>
            </a:r>
            <a:r>
              <a:rPr lang="en" sz="900" i="1">
                <a:solidFill>
                  <a:schemeClr val="dk1"/>
                </a:solidFill>
                <a:latin typeface="Times New Roman"/>
                <a:ea typeface="Times New Roman"/>
                <a:cs typeface="Times New Roman"/>
                <a:sym typeface="Times New Roman"/>
              </a:rPr>
              <a:t>n</a:t>
            </a:r>
            <a:r>
              <a:rPr lang="en" sz="650">
                <a:solidFill>
                  <a:schemeClr val="dk1"/>
                </a:solidFill>
                <a:latin typeface="Times New Roman"/>
                <a:ea typeface="Times New Roman"/>
                <a:cs typeface="Times New Roman"/>
                <a:sym typeface="Times New Roman"/>
              </a:rPr>
              <a:t>2</a:t>
            </a:r>
            <a:endParaRPr sz="650">
              <a:solidFill>
                <a:schemeClr val="dk1"/>
              </a:solidFill>
              <a:latin typeface="Times New Roman"/>
              <a:ea typeface="Times New Roman"/>
              <a:cs typeface="Times New Roman"/>
              <a:sym typeface="Times New Roman"/>
            </a:endParaRPr>
          </a:p>
          <a:p>
            <a:pPr marL="457200" marR="0" lvl="0" indent="-228600" algn="ctr" rtl="0">
              <a:lnSpc>
                <a:spcPct val="120000"/>
              </a:lnSpc>
              <a:spcBef>
                <a:spcPts val="0"/>
              </a:spcBef>
              <a:spcAft>
                <a:spcPts val="0"/>
              </a:spcAft>
              <a:buClr>
                <a:schemeClr val="dk1"/>
              </a:buClr>
              <a:buSzPts val="1050"/>
              <a:buFont typeface="Roboto"/>
              <a:buNone/>
            </a:pPr>
            <a:r>
              <a:rPr lang="en" sz="900">
                <a:solidFill>
                  <a:schemeClr val="dk1"/>
                </a:solidFill>
                <a:latin typeface="Times New Roman"/>
                <a:ea typeface="Times New Roman"/>
                <a:cs typeface="Times New Roman"/>
                <a:sym typeface="Times New Roman"/>
              </a:rPr>
              <a:t>−1)</a:t>
            </a:r>
            <a:endParaRPr sz="900">
              <a:solidFill>
                <a:schemeClr val="dk1"/>
              </a:solidFill>
              <a:latin typeface="Times New Roman"/>
              <a:ea typeface="Times New Roman"/>
              <a:cs typeface="Times New Roman"/>
              <a:sym typeface="Times New Roman"/>
            </a:endParaRPr>
          </a:p>
          <a:p>
            <a:pPr marL="457200" marR="0" lvl="0" indent="-228600" algn="l" rtl="0">
              <a:lnSpc>
                <a:spcPct val="120000"/>
              </a:lnSpc>
              <a:spcBef>
                <a:spcPts val="0"/>
              </a:spcBef>
              <a:spcAft>
                <a:spcPts val="0"/>
              </a:spcAft>
              <a:buClr>
                <a:schemeClr val="dk1"/>
              </a:buClr>
              <a:buSzPts val="1050"/>
              <a:buFont typeface="Roboto"/>
              <a:buNone/>
            </a:pPr>
            <a:r>
              <a:rPr lang="en" sz="900">
                <a:solidFill>
                  <a:schemeClr val="dk1"/>
                </a:solidFill>
                <a:latin typeface="Times New Roman"/>
                <a:ea typeface="Times New Roman"/>
                <a:cs typeface="Times New Roman"/>
                <a:sym typeface="Times New Roman"/>
              </a:rPr>
              <a:t>6Σ</a:t>
            </a:r>
            <a:r>
              <a:rPr lang="en" sz="900" i="1">
                <a:solidFill>
                  <a:schemeClr val="dk1"/>
                </a:solidFill>
                <a:latin typeface="Times New Roman"/>
                <a:ea typeface="Times New Roman"/>
                <a:cs typeface="Times New Roman"/>
                <a:sym typeface="Times New Roman"/>
              </a:rPr>
              <a:t>d</a:t>
            </a:r>
            <a:endParaRPr sz="900" i="1">
              <a:solidFill>
                <a:schemeClr val="dk1"/>
              </a:solidFill>
              <a:latin typeface="Times New Roman"/>
              <a:ea typeface="Times New Roman"/>
              <a:cs typeface="Times New Roman"/>
              <a:sym typeface="Times New Roman"/>
            </a:endParaRPr>
          </a:p>
          <a:p>
            <a:pPr marL="457200" lvl="0" indent="-228600" algn="l" rtl="0">
              <a:lnSpc>
                <a:spcPct val="120000"/>
              </a:lnSpc>
              <a:spcBef>
                <a:spcPts val="0"/>
              </a:spcBef>
              <a:spcAft>
                <a:spcPts val="0"/>
              </a:spcAft>
              <a:buClr>
                <a:schemeClr val="dk1"/>
              </a:buClr>
              <a:buSzPts val="1050"/>
              <a:buFont typeface="Roboto"/>
              <a:buNone/>
            </a:pPr>
            <a:r>
              <a:rPr lang="en" sz="650">
                <a:solidFill>
                  <a:schemeClr val="dk1"/>
                </a:solidFill>
                <a:latin typeface="Times New Roman"/>
                <a:ea typeface="Times New Roman"/>
                <a:cs typeface="Times New Roman"/>
                <a:sym typeface="Times New Roman"/>
              </a:rPr>
              <a:t>2</a:t>
            </a:r>
            <a:endParaRPr sz="650">
              <a:solidFill>
                <a:schemeClr val="dk1"/>
              </a:solidFill>
              <a:latin typeface="Times New Roman"/>
              <a:ea typeface="Times New Roman"/>
              <a:cs typeface="Times New Roman"/>
              <a:sym typeface="Times New Roman"/>
            </a:endParaRPr>
          </a:p>
          <a:p>
            <a:pPr marL="457200" marR="0" lvl="0" indent="-228600" algn="ctr" rtl="0">
              <a:lnSpc>
                <a:spcPct val="120000"/>
              </a:lnSpc>
              <a:spcBef>
                <a:spcPts val="0"/>
              </a:spcBef>
              <a:spcAft>
                <a:spcPts val="0"/>
              </a:spcAft>
              <a:buClr>
                <a:schemeClr val="dk1"/>
              </a:buClr>
              <a:buSzPts val="1050"/>
              <a:buFont typeface="Roboto"/>
              <a:buNone/>
            </a:pPr>
            <a:r>
              <a:rPr lang="en" sz="100">
                <a:solidFill>
                  <a:schemeClr val="dk1"/>
                </a:solidFill>
                <a:latin typeface="Times New Roman"/>
                <a:ea typeface="Times New Roman"/>
                <a:cs typeface="Times New Roman"/>
                <a:sym typeface="Times New Roman"/>
              </a:rPr>
              <a:t>​</a:t>
            </a:r>
            <a:endParaRPr sz="100">
              <a:solidFill>
                <a:schemeClr val="dk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Clr>
                <a:schemeClr val="dk1"/>
              </a:buClr>
              <a:buSzPts val="1050"/>
              <a:buFont typeface="Roboto"/>
              <a:buNone/>
            </a:pPr>
            <a:r>
              <a:rPr lang="en" sz="1050">
                <a:solidFill>
                  <a:schemeClr val="dk1"/>
                </a:solidFill>
                <a:latin typeface="Roboto"/>
                <a:ea typeface="Roboto"/>
                <a:cs typeface="Roboto"/>
                <a:sym typeface="Roboto"/>
              </a:rPr>
              <a:t>Where:</a:t>
            </a:r>
            <a:endParaRPr sz="105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050"/>
              <a:buFont typeface="Roboto"/>
              <a:buNone/>
            </a:pPr>
            <a:r>
              <a:rPr lang="en" sz="1250" i="1">
                <a:solidFill>
                  <a:schemeClr val="dk1"/>
                </a:solidFill>
                <a:latin typeface="Times New Roman"/>
                <a:ea typeface="Times New Roman"/>
                <a:cs typeface="Times New Roman"/>
                <a:sym typeface="Times New Roman"/>
              </a:rPr>
              <a:t>ρ</a:t>
            </a:r>
            <a:r>
              <a:rPr lang="en" sz="1050">
                <a:solidFill>
                  <a:schemeClr val="dk1"/>
                </a:solidFill>
                <a:latin typeface="Roboto"/>
                <a:ea typeface="Roboto"/>
                <a:cs typeface="Roboto"/>
                <a:sym typeface="Roboto"/>
              </a:rPr>
              <a:t> is the Spearman's rank correlation coefficient.</a:t>
            </a:r>
            <a:endParaRPr sz="1050">
              <a:solidFill>
                <a:schemeClr val="dk1"/>
              </a:solidFill>
              <a:latin typeface="Roboto"/>
              <a:ea typeface="Roboto"/>
              <a:cs typeface="Roboto"/>
              <a:sym typeface="Roboto"/>
            </a:endParaRPr>
          </a:p>
          <a:p>
            <a:pPr marL="914400" lvl="1" indent="-295275" algn="l" rtl="0">
              <a:lnSpc>
                <a:spcPct val="120000"/>
              </a:lnSpc>
              <a:spcBef>
                <a:spcPts val="0"/>
              </a:spcBef>
              <a:spcAft>
                <a:spcPts val="0"/>
              </a:spcAft>
              <a:buClr>
                <a:schemeClr val="dk1"/>
              </a:buClr>
              <a:buSzPts val="1050"/>
              <a:buFont typeface="Roboto"/>
              <a:buChar char="●"/>
            </a:pPr>
            <a:r>
              <a:rPr lang="en"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a:p>
            <a:pPr marL="914400" lvl="1" indent="-295275" algn="l" rtl="0">
              <a:lnSpc>
                <a:spcPct val="115000"/>
              </a:lnSpc>
              <a:spcBef>
                <a:spcPts val="0"/>
              </a:spcBef>
              <a:spcAft>
                <a:spcPts val="0"/>
              </a:spcAft>
              <a:buClr>
                <a:schemeClr val="dk1"/>
              </a:buClr>
              <a:buSzPts val="1050"/>
              <a:buFont typeface="Roboto"/>
              <a:buChar char="●"/>
            </a:pPr>
            <a:r>
              <a:rPr lang="en" sz="1250" i="1">
                <a:solidFill>
                  <a:schemeClr val="dk1"/>
                </a:solidFill>
                <a:latin typeface="Times New Roman"/>
                <a:ea typeface="Times New Roman"/>
                <a:cs typeface="Times New Roman"/>
                <a:sym typeface="Times New Roman"/>
              </a:rPr>
              <a:t>d</a:t>
            </a:r>
            <a:r>
              <a:rPr lang="en" sz="1050">
                <a:solidFill>
                  <a:schemeClr val="dk1"/>
                </a:solidFill>
                <a:latin typeface="Roboto"/>
                <a:ea typeface="Roboto"/>
                <a:cs typeface="Roboto"/>
                <a:sym typeface="Roboto"/>
              </a:rPr>
              <a:t> is the difference between the ranks of the paired data points.</a:t>
            </a:r>
            <a:endParaRPr sz="1050">
              <a:solidFill>
                <a:schemeClr val="dk1"/>
              </a:solidFill>
              <a:latin typeface="Roboto"/>
              <a:ea typeface="Roboto"/>
              <a:cs typeface="Roboto"/>
              <a:sym typeface="Roboto"/>
            </a:endParaRPr>
          </a:p>
          <a:p>
            <a:pPr marL="914400" lvl="1" indent="-295275" algn="l" rtl="0">
              <a:lnSpc>
                <a:spcPct val="120000"/>
              </a:lnSpc>
              <a:spcBef>
                <a:spcPts val="0"/>
              </a:spcBef>
              <a:spcAft>
                <a:spcPts val="0"/>
              </a:spcAft>
              <a:buClr>
                <a:schemeClr val="dk1"/>
              </a:buClr>
              <a:buSzPts val="1050"/>
              <a:buFont typeface="Roboto"/>
              <a:buChar char="●"/>
            </a:pPr>
            <a:r>
              <a:rPr lang="en"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a:p>
            <a:pPr marL="914400" lvl="1" indent="-295275" algn="l" rtl="0">
              <a:lnSpc>
                <a:spcPct val="115000"/>
              </a:lnSpc>
              <a:spcBef>
                <a:spcPts val="0"/>
              </a:spcBef>
              <a:spcAft>
                <a:spcPts val="0"/>
              </a:spcAft>
              <a:buClr>
                <a:schemeClr val="dk1"/>
              </a:buClr>
              <a:buSzPts val="1050"/>
              <a:buFont typeface="Roboto"/>
              <a:buChar char="●"/>
            </a:pPr>
            <a:r>
              <a:rPr lang="en" sz="1250" i="1">
                <a:solidFill>
                  <a:schemeClr val="dk1"/>
                </a:solidFill>
                <a:latin typeface="Times New Roman"/>
                <a:ea typeface="Times New Roman"/>
                <a:cs typeface="Times New Roman"/>
                <a:sym typeface="Times New Roman"/>
              </a:rPr>
              <a:t>n</a:t>
            </a:r>
            <a:r>
              <a:rPr lang="en" sz="1050">
                <a:solidFill>
                  <a:schemeClr val="dk1"/>
                </a:solidFill>
                <a:latin typeface="Roboto"/>
                <a:ea typeface="Roboto"/>
                <a:cs typeface="Roboto"/>
                <a:sym typeface="Roboto"/>
              </a:rPr>
              <a:t> is the number of data points.</a:t>
            </a:r>
            <a:endParaRPr sz="1050">
              <a:solidFill>
                <a:schemeClr val="dk1"/>
              </a:solidFill>
              <a:latin typeface="Roboto"/>
              <a:ea typeface="Roboto"/>
              <a:cs typeface="Roboto"/>
              <a:sym typeface="Roboto"/>
            </a:endParaRPr>
          </a:p>
          <a:p>
            <a:pPr marL="0" lvl="0" indent="0" algn="l" rtl="0">
              <a:lnSpc>
                <a:spcPct val="175000"/>
              </a:lnSpc>
              <a:spcBef>
                <a:spcPts val="1500"/>
              </a:spcBef>
              <a:spcAft>
                <a:spcPts val="0"/>
              </a:spcAft>
              <a:buNone/>
            </a:pPr>
            <a:r>
              <a:rPr lang="en" sz="1050">
                <a:solidFill>
                  <a:schemeClr val="dk1"/>
                </a:solidFill>
                <a:latin typeface="Roboto"/>
                <a:ea typeface="Roboto"/>
                <a:cs typeface="Roboto"/>
                <a:sym typeface="Roboto"/>
              </a:rPr>
              <a:t>The resulting ρ value falls in the range of -1 to 1:</a:t>
            </a:r>
            <a:endParaRPr sz="1250">
              <a:solidFill>
                <a:schemeClr val="dk1"/>
              </a:solidFill>
              <a:latin typeface="Times New Roman"/>
              <a:ea typeface="Times New Roman"/>
              <a:cs typeface="Times New Roman"/>
              <a:sym typeface="Times New Roman"/>
            </a:endParaRPr>
          </a:p>
          <a:p>
            <a:pPr marL="457200" lvl="0" indent="-295275" algn="l" rtl="0">
              <a:lnSpc>
                <a:spcPct val="115000"/>
              </a:lnSpc>
              <a:spcBef>
                <a:spcPts val="1500"/>
              </a:spcBef>
              <a:spcAft>
                <a:spcPts val="0"/>
              </a:spcAft>
              <a:buClr>
                <a:schemeClr val="dk1"/>
              </a:buClr>
              <a:buSzPts val="1050"/>
              <a:buFont typeface="Roboto"/>
              <a:buChar char="●"/>
            </a:pPr>
            <a:r>
              <a:rPr lang="en" sz="1250" i="1">
                <a:solidFill>
                  <a:schemeClr val="dk1"/>
                </a:solidFill>
                <a:latin typeface="Times New Roman"/>
                <a:ea typeface="Times New Roman"/>
                <a:cs typeface="Times New Roman"/>
                <a:sym typeface="Times New Roman"/>
              </a:rPr>
              <a:t>ρ</a:t>
            </a:r>
            <a:r>
              <a:rPr lang="en" sz="1250">
                <a:solidFill>
                  <a:schemeClr val="dk1"/>
                </a:solidFill>
                <a:latin typeface="Times New Roman"/>
                <a:ea typeface="Times New Roman"/>
                <a:cs typeface="Times New Roman"/>
                <a:sym typeface="Times New Roman"/>
              </a:rPr>
              <a:t>=1</a:t>
            </a:r>
            <a:r>
              <a:rPr lang="en" sz="1050">
                <a:solidFill>
                  <a:schemeClr val="dk1"/>
                </a:solidFill>
                <a:latin typeface="Roboto"/>
                <a:ea typeface="Roboto"/>
                <a:cs typeface="Roboto"/>
                <a:sym typeface="Roboto"/>
              </a:rPr>
              <a:t> indicates a perfect positive monotonic relationship, where increasing values in one variable correspond to increasing values in the other.</a:t>
            </a:r>
            <a:endParaRPr sz="1250">
              <a:solidFill>
                <a:schemeClr val="dk1"/>
              </a:solidFill>
              <a:latin typeface="Times New Roman"/>
              <a:ea typeface="Times New Roman"/>
              <a:cs typeface="Times New Roman"/>
              <a:sym typeface="Times New Roman"/>
            </a:endParaRPr>
          </a:p>
          <a:p>
            <a:pPr marL="457200" lvl="0" indent="-295275" algn="l" rtl="0">
              <a:lnSpc>
                <a:spcPct val="115000"/>
              </a:lnSpc>
              <a:spcBef>
                <a:spcPts val="0"/>
              </a:spcBef>
              <a:spcAft>
                <a:spcPts val="0"/>
              </a:spcAft>
              <a:buClr>
                <a:schemeClr val="dk1"/>
              </a:buClr>
              <a:buSzPts val="1050"/>
              <a:buFont typeface="Roboto"/>
              <a:buChar char="●"/>
            </a:pPr>
            <a:r>
              <a:rPr lang="en" sz="1250" i="1">
                <a:solidFill>
                  <a:schemeClr val="dk1"/>
                </a:solidFill>
                <a:latin typeface="Times New Roman"/>
                <a:ea typeface="Times New Roman"/>
                <a:cs typeface="Times New Roman"/>
                <a:sym typeface="Times New Roman"/>
              </a:rPr>
              <a:t>ρ</a:t>
            </a:r>
            <a:r>
              <a:rPr lang="en" sz="1250">
                <a:solidFill>
                  <a:schemeClr val="dk1"/>
                </a:solidFill>
                <a:latin typeface="Times New Roman"/>
                <a:ea typeface="Times New Roman"/>
                <a:cs typeface="Times New Roman"/>
                <a:sym typeface="Times New Roman"/>
              </a:rPr>
              <a:t>=−1</a:t>
            </a:r>
            <a:r>
              <a:rPr lang="en" sz="1050">
                <a:solidFill>
                  <a:schemeClr val="dk1"/>
                </a:solidFill>
                <a:latin typeface="Roboto"/>
                <a:ea typeface="Roboto"/>
                <a:cs typeface="Roboto"/>
                <a:sym typeface="Roboto"/>
              </a:rPr>
              <a:t> indicates a perfect negative monotonic relationship, where increasing values in one variable correspond to decreasing values in the other.</a:t>
            </a:r>
            <a:endParaRPr sz="1250">
              <a:solidFill>
                <a:schemeClr val="dk1"/>
              </a:solidFill>
              <a:latin typeface="Times New Roman"/>
              <a:ea typeface="Times New Roman"/>
              <a:cs typeface="Times New Roman"/>
              <a:sym typeface="Times New Roman"/>
            </a:endParaRPr>
          </a:p>
          <a:p>
            <a:pPr marL="457200" lvl="0" indent="-295275" algn="l" rtl="0">
              <a:lnSpc>
                <a:spcPct val="115000"/>
              </a:lnSpc>
              <a:spcBef>
                <a:spcPts val="0"/>
              </a:spcBef>
              <a:spcAft>
                <a:spcPts val="0"/>
              </a:spcAft>
              <a:buClr>
                <a:schemeClr val="dk1"/>
              </a:buClr>
              <a:buSzPts val="1050"/>
              <a:buFont typeface="Roboto"/>
              <a:buChar char="●"/>
            </a:pPr>
            <a:r>
              <a:rPr lang="en" sz="1250" i="1">
                <a:solidFill>
                  <a:schemeClr val="dk1"/>
                </a:solidFill>
                <a:latin typeface="Times New Roman"/>
                <a:ea typeface="Times New Roman"/>
                <a:cs typeface="Times New Roman"/>
                <a:sym typeface="Times New Roman"/>
              </a:rPr>
              <a:t>ρ</a:t>
            </a:r>
            <a:r>
              <a:rPr lang="en" sz="1250">
                <a:solidFill>
                  <a:schemeClr val="dk1"/>
                </a:solidFill>
                <a:latin typeface="Times New Roman"/>
                <a:ea typeface="Times New Roman"/>
                <a:cs typeface="Times New Roman"/>
                <a:sym typeface="Times New Roman"/>
              </a:rPr>
              <a:t>=0</a:t>
            </a:r>
            <a:r>
              <a:rPr lang="en" sz="1050">
                <a:solidFill>
                  <a:schemeClr val="dk1"/>
                </a:solidFill>
                <a:latin typeface="Roboto"/>
                <a:ea typeface="Roboto"/>
                <a:cs typeface="Roboto"/>
                <a:sym typeface="Roboto"/>
              </a:rPr>
              <a:t> indicates no monotonic relationship, meaning the variables are not correlated in a monotonic fashion.</a:t>
            </a:r>
            <a:endParaRPr sz="1050">
              <a:solidFill>
                <a:schemeClr val="dk1"/>
              </a:solidFill>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050">
                <a:solidFill>
                  <a:schemeClr val="dk1"/>
                </a:solidFill>
                <a:latin typeface="Roboto"/>
                <a:ea typeface="Roboto"/>
                <a:cs typeface="Roboto"/>
                <a:sym typeface="Roboto"/>
              </a:rPr>
              <a:t>Spearman's rank correlation is widely used when dealing with ordinal or ranked data, or when the assumptions of linearity and normality required for Pearson's correlation are not met. It's a non-parametric statistic, meaning it does not assume a specific distribution of the data, making it more robust for various types of data.</a:t>
            </a:r>
            <a:endParaRPr sz="1050">
              <a:solidFill>
                <a:schemeClr val="dk1"/>
              </a:solidFill>
              <a:latin typeface="Roboto"/>
              <a:ea typeface="Roboto"/>
              <a:cs typeface="Roboto"/>
              <a:sym typeface="Roboto"/>
            </a:endParaRPr>
          </a:p>
          <a:p>
            <a:pPr marL="0" lvl="0" indent="0" algn="l" rtl="0">
              <a:lnSpc>
                <a:spcPct val="175000"/>
              </a:lnSpc>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980b2a3975_0_1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980b2a3975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980b2a3975_0_1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980b2a3975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80b2a3975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980b2a3975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980b2a3975_0_1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980b2a3975_0_1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80b2a3975_0_1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980b2a3975_0_1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Edema extent refers to the measurement or quantification of the size and scope of edema in medical imaging. Edema is the accumulation of excess fluid in the interstitial spaces of tissues, often due to various medical conditions, such as inflammation, injury, or diseases. It can occur in different parts of the body and is commonly observed in medical imaging, including MRI (Magnetic Resonance Imaging).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980b2a3975_0_1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980b2a3975_0_1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DeepSurv is a deep learning model designed for survival analysis, specifically for predicting time-to-event outcomes. Survival analysis is a statistical approach used in medical and clinical research to estimate the time until an event of interest occurs, such as the occurrence of a disease, patient mortality, or the failure of a particular system or component. DeepSurv leverages deep neural networks to perform survival analysis tasks.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Key characteristics and concepts related to DeepSurv:</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1. **Cox Proportional Hazards Model:** DeepSurv is based on the Cox Proportional Hazards Model, a widely used survival analysis method. This model estimates the hazard function, which describes the likelihood of an event happening at a specific time. DeepSurv extends this model by incorporating deep neural networks to capture complex relationships in the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2. **Time-to-Event Prediction:** DeepSurv is primarily used for predicting the time until an event occurs. It is commonly applied in medical research to estimate the survival time of patients based on various clinical or biological features.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3. **Deep Neural Networks:** DeepSurv uses deep learning techniques, particularly deep neural networks, to learn patterns and relationships in complex datasets. These networks consist of multiple layers and can capture intricate, non-linear dependencies in the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4. **Risk Factors:** DeepSurv takes into account a set of features, often including clinical data, genetic information, or other relevant variables, to predict the risk of an event. These features are used as input to the model.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5. **Regression Analysis:** DeepSurv is essentially a regression model designed for survival analysis. It estimates how the selected features impact the hazard rate or risk of experiencing the event of interest.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6. **Censoring:** In survival analysis, some data points may be "censored," meaning that the event of interest has not yet occurred for those individuals, or the data is incomplete. DeepSurv can handle censored data effectively.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DeepSurv is a powerful tool in medical research, allowing researchers and clinicians to make more accurate predictions about patient outcomes and the risk of specific events. Its ability to capture complex relationships in the data makes it a valuable asset in fields like oncology, where predicting patient survival and treatment outcomes is of paramount importance.</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980b2a3975_0_1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980b2a3975_0_1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Add image of brain and tumour and segmentation mask</a:t>
            </a:r>
          </a:p>
          <a:p>
            <a:pPr marL="0" lvl="0" indent="0" algn="l" rtl="0">
              <a:spcBef>
                <a:spcPts val="0"/>
              </a:spcBef>
              <a:spcAft>
                <a:spcPts val="0"/>
              </a:spcAft>
              <a:buNone/>
            </a:pPr>
            <a:r>
              <a:rPr lang="en-IN" dirty="0"/>
              <a:t>Add references at the bottom of the slides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80b2a3975_0_1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80b2a3975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80b2a3975_0_1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80b2a3975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80b2a3975_0_1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80b2a3975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80b2a3975_0_1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80b2a3975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 </a:t>
            </a:r>
            <a:r>
              <a:rPr lang="en" sz="1050" b="1">
                <a:solidFill>
                  <a:schemeClr val="dk1"/>
                </a:solidFill>
                <a:latin typeface="Roboto"/>
                <a:ea typeface="Roboto"/>
                <a:cs typeface="Roboto"/>
                <a:sym typeface="Roboto"/>
              </a:rPr>
              <a:t>Cox Proportional Hazards Model</a:t>
            </a:r>
            <a:r>
              <a:rPr lang="en" sz="1050">
                <a:solidFill>
                  <a:schemeClr val="dk1"/>
                </a:solidFill>
                <a:latin typeface="Roboto"/>
                <a:ea typeface="Roboto"/>
                <a:cs typeface="Roboto"/>
                <a:sym typeface="Roboto"/>
              </a:rPr>
              <a:t>, also known as the Cox Model or Cox Regression, is a statistical technique used for survival analysis in medical and epidemiological studies. It is a regression model that helps analyze the relationship between the time to an event (such as patient survival) and several predictor variables (covariates). The Cox Model is particularly useful for understanding the impact of these covariates on the hazard rate, which represents the likelihood of the event occurring at a specific time. It assumes that the hazard ratio for each covariate remains constant over time, making it a powerful tool for studying the factors affecting survival outcomes and making predictions based on time-to-event data.</a:t>
            </a:r>
            <a:endParaRPr sz="1050">
              <a:solidFill>
                <a:schemeClr val="dk1"/>
              </a:solidFill>
              <a:latin typeface="Roboto"/>
              <a:ea typeface="Roboto"/>
              <a:cs typeface="Roboto"/>
              <a:sym typeface="Roboto"/>
            </a:endParaRPr>
          </a:p>
          <a:p>
            <a:pPr marL="457200" lvl="0" indent="-295275" algn="l" rtl="0">
              <a:lnSpc>
                <a:spcPct val="175000"/>
              </a:lnSpc>
              <a:spcBef>
                <a:spcPts val="0"/>
              </a:spcBef>
              <a:spcAft>
                <a:spcPts val="0"/>
              </a:spcAft>
              <a:buClr>
                <a:schemeClr val="dk1"/>
              </a:buClr>
              <a:buSzPts val="1050"/>
              <a:buFont typeface="Roboto"/>
              <a:buChar char="●"/>
            </a:pPr>
            <a:r>
              <a:rPr lang="en" sz="1050" b="1">
                <a:solidFill>
                  <a:schemeClr val="dk1"/>
                </a:solidFill>
                <a:latin typeface="Roboto"/>
                <a:ea typeface="Roboto"/>
                <a:cs typeface="Roboto"/>
                <a:sym typeface="Roboto"/>
              </a:rPr>
              <a:t>PCA </a:t>
            </a:r>
            <a:r>
              <a:rPr lang="en" sz="1050">
                <a:solidFill>
                  <a:schemeClr val="dk1"/>
                </a:solidFill>
                <a:latin typeface="Roboto"/>
                <a:ea typeface="Roboto"/>
                <a:cs typeface="Roboto"/>
                <a:sym typeface="Roboto"/>
              </a:rPr>
              <a:t>stands for Principal Component Analysis. It is a dimensionality reduction technique used in statistics and data analysis. PCA works by transforming data into a new coordinate system, where the first axis (principal component) represents the direction of maximum variance in the data, the second axis represents the direction of the second highest variance, and so on. This allows for a reduction in the number of variables while retaining most of the original data's variance, making it easier to analyze and visualize complex data sets. PCA is widely used in various fields, including machine learning, image processing, and data compression.</a:t>
            </a:r>
            <a:endParaRPr sz="1050">
              <a:solidFill>
                <a:schemeClr val="dk1"/>
              </a:solidFill>
              <a:latin typeface="Roboto"/>
              <a:ea typeface="Roboto"/>
              <a:cs typeface="Roboto"/>
              <a:sym typeface="Roboto"/>
            </a:endParaRPr>
          </a:p>
          <a:p>
            <a:pPr marL="457200" lvl="0"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DenseNet, short for Densely Connected Convolutional Networks, is a type of deep neural network architecture used in computer vision tasks, particularly for image classification and object detection. It was introduced by Gao Huang, Zhuang Liu, and Laurens van der Maaten in 2016. The key innovation of DenseNet is its dense connectivity pattern, where each layer is connected to every other layer in a feed-forward fashion. In traditional convolutional neural networks (CNNs), information flows sequentially from layer to layer. In contrast, DenseNet promotes maximum information flow between layers by concatenating the feature maps of all preceding layers. This dense connectivity results in several advantages: </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Feature Reuse: Each layer has direct access to the gradients from the loss function, allowing for better gradient flow and feature reuse.</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Parameter Efficiency: DenseNet uses fewer parameters compared to traditional CNNs, making it computationally efficient.</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Mitigation of Vanishing Gradient: The dense connections help address the vanishing gradient problem, allowing for the training of very deep networks.</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Improved Accuracy: DenseNets have been shown to achieve high accuracy on image classification tasks with fewer layers and parameters.</a:t>
            </a:r>
            <a:endParaRPr sz="1050">
              <a:solidFill>
                <a:schemeClr val="dk1"/>
              </a:solidFill>
              <a:latin typeface="Roboto"/>
              <a:ea typeface="Roboto"/>
              <a:cs typeface="Roboto"/>
              <a:sym typeface="Roboto"/>
            </a:endParaRPr>
          </a:p>
          <a:p>
            <a:pPr marL="457200" lvl="0"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The </a:t>
            </a:r>
            <a:r>
              <a:rPr lang="en" sz="1050" b="1">
                <a:solidFill>
                  <a:schemeClr val="dk1"/>
                </a:solidFill>
                <a:latin typeface="Roboto"/>
                <a:ea typeface="Roboto"/>
                <a:cs typeface="Roboto"/>
                <a:sym typeface="Roboto"/>
              </a:rPr>
              <a:t>LE framework</a:t>
            </a:r>
            <a:r>
              <a:rPr lang="en" sz="1050">
                <a:solidFill>
                  <a:schemeClr val="dk1"/>
                </a:solidFill>
                <a:latin typeface="Roboto"/>
                <a:ea typeface="Roboto"/>
                <a:cs typeface="Roboto"/>
                <a:sym typeface="Roboto"/>
              </a:rPr>
              <a:t> was proposed in a recent work for COVID-19 severity assessment and progression prediction [9]. The original LE adopted the U-Net structure [11], which consists of an encoder and a decoder based on the EfficientNet [12]. While the encoder learns and captures the lesion features in the input images, the decoder maps the lesion features back to the original image space and generates the segmentation maps. The features learnt by the encoder in the latent space encapsulate rich information of the lesions, therefore, can be used for lesion segmentation, as well as other tasks such as classification and prediction.</a:t>
            </a:r>
            <a:endParaRPr sz="1050">
              <a:solidFill>
                <a:schemeClr val="dk1"/>
              </a:solidFill>
              <a:latin typeface="Roboto"/>
              <a:ea typeface="Roboto"/>
              <a:cs typeface="Roboto"/>
              <a:sym typeface="Roboto"/>
            </a:endParaRPr>
          </a:p>
          <a:p>
            <a:pPr marL="457200" lvl="0"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GLM stands for Generalized Linear Model. It is a statistical modeling framework used for a wide range of regression and classification tasks. GLM is a flexible extension of the traditional linear regression model and can accommodate various types of data distributions and response variables, making it a versatile tool in statistical analysis.</a:t>
            </a:r>
            <a:endParaRPr sz="1050">
              <a:solidFill>
                <a:schemeClr val="dk1"/>
              </a:solidFill>
              <a:latin typeface="Roboto"/>
              <a:ea typeface="Roboto"/>
              <a:cs typeface="Roboto"/>
              <a:sym typeface="Roboto"/>
            </a:endParaRPr>
          </a:p>
          <a:p>
            <a:pPr marL="457200" lvl="0" indent="-295275" algn="l" rtl="0">
              <a:lnSpc>
                <a:spcPct val="175000"/>
              </a:lnSpc>
              <a:spcBef>
                <a:spcPts val="0"/>
              </a:spcBef>
              <a:spcAft>
                <a:spcPts val="0"/>
              </a:spcAft>
              <a:buClr>
                <a:schemeClr val="dk1"/>
              </a:buClr>
              <a:buSzPts val="1050"/>
              <a:buFont typeface="Roboto"/>
              <a:buChar char="●"/>
            </a:pPr>
            <a:r>
              <a:rPr lang="en" sz="1050" b="1">
                <a:solidFill>
                  <a:schemeClr val="dk1"/>
                </a:solidFill>
                <a:latin typeface="Roboto"/>
                <a:ea typeface="Roboto"/>
                <a:cs typeface="Roboto"/>
                <a:sym typeface="Roboto"/>
              </a:rPr>
              <a:t>Instance Normalization</a:t>
            </a:r>
            <a:r>
              <a:rPr lang="en" sz="1050">
                <a:solidFill>
                  <a:schemeClr val="dk1"/>
                </a:solidFill>
                <a:latin typeface="Roboto"/>
                <a:ea typeface="Roboto"/>
                <a:cs typeface="Roboto"/>
                <a:sym typeface="Roboto"/>
              </a:rPr>
              <a:t>:</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IN is applied independently to each data instance in a batch.</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It normalizes the activations for each data instance individually, across all channels.</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IN does not introduce learnable parameters like BN does. It typically uses fixed parameters for normalization.</a:t>
            </a:r>
            <a:endParaRPr sz="1050">
              <a:solidFill>
                <a:schemeClr val="dk1"/>
              </a:solidFill>
              <a:latin typeface="Roboto"/>
              <a:ea typeface="Roboto"/>
              <a:cs typeface="Roboto"/>
              <a:sym typeface="Roboto"/>
            </a:endParaRPr>
          </a:p>
          <a:p>
            <a:pPr marL="914400" lvl="1" indent="-295275" algn="l" rtl="0">
              <a:lnSpc>
                <a:spcPct val="175000"/>
              </a:lnSpc>
              <a:spcBef>
                <a:spcPts val="0"/>
              </a:spcBef>
              <a:spcAft>
                <a:spcPts val="0"/>
              </a:spcAft>
              <a:buClr>
                <a:schemeClr val="dk1"/>
              </a:buClr>
              <a:buSzPts val="1050"/>
              <a:buFont typeface="Roboto"/>
              <a:buChar char="○"/>
            </a:pPr>
            <a:r>
              <a:rPr lang="en" sz="1050">
                <a:solidFill>
                  <a:schemeClr val="dk1"/>
                </a:solidFill>
                <a:latin typeface="Roboto"/>
                <a:ea typeface="Roboto"/>
                <a:cs typeface="Roboto"/>
                <a:sym typeface="Roboto"/>
              </a:rPr>
              <a:t>IN is often used in image generation tasks, style transfer, and certain image processing applications.</a:t>
            </a:r>
            <a:endParaRPr sz="105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80b2a3975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80b2a3975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highlight>
                  <a:srgbClr val="FFF2CC"/>
                </a:highlight>
              </a:rPr>
              <a:t>Random Forest is a powerful ensemble learning algorithm used in machine learning for both classification and regression tasks. It is based on the concept of decision trees and combines the predictions of multiple individual decision trees to make more accurate and robust predictions. Here's an explanation of how the Random Forest algorithm works:</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1. **Decision Trees:** At the core of a Random Forest are decision trees. Decision trees are a type of supervised learning algorithm used for both classification and regression. They consist of a tree-like structure where each node represents a decision or a test on an input feature, and each leaf node represents a class label or a numerical value.</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2. **Ensemble Learning:** Random Forest leverages the idea of ensemble learning, which involves combining the predictions of multiple models to make a final prediction. In this case, the individual models are decision trees.</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3. **Bootstrapping:** Random Forest employs a technique called bootstrapping, which involves random sampling of the training dataset with replacement. This results in the creation of multiple subsets (also called "bags" or "bootstrap samples") of the data. Each decision tree is trained on one of these subsets.</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4. **Random Feature Selection:** To further introduce randomness, Random Forest randomly selects a subset of features for each tree. This helps in reducing the correlation between individual trees and makes the ensemble more robust. It ensures that not all trees focus on the same set of features.</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5. **Tree Construction:** Each decision tree is constructed by recursively splitting the data based on the selected features. The best feature and splitting point are determined using criteria such as Gini impurity (for classification) or mean squared error (for regression).</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6. **Voting (Classification) or Averaging (Regression):** For classification tasks, each tree in the Random Forest "votes" for a class, and the class with the majority of votes becomes the predicted class. For regression tasks, the predictions of all trees are averaged to produce the final regression output.</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7. **Reducing Overfitting:** One of the main advantages of Random Forest is its ability to reduce overfitting. Since each tree is trained on a subset of the data with a limited number of features, they tend to be less complex and prone to overfitting. The ensemble effect further helps in improving generalization.</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8. **Out-of-Bag (OOB) Error:** Random Forest also provides an estimate of its accuracy using the OOB error. Since each tree is trained on a different subset of the data, the OOB error is calculated by evaluating the performance of each tree on the data points it didn't see during training.</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9. **Hyperparameter Tuning:** Random Forest has hyperparameters like the number of trees (n_estimators), the maximum depth of each tree, and the number of features to consider for each split. These hyperparameters can be tuned to optimize the performance of the model.</a:t>
            </a:r>
            <a:endParaRPr>
              <a:highlight>
                <a:srgbClr val="FFF2CC"/>
              </a:highlight>
            </a:endParaRPr>
          </a:p>
          <a:p>
            <a:pPr marL="0" lvl="0" indent="0" algn="l" rtl="0">
              <a:spcBef>
                <a:spcPts val="0"/>
              </a:spcBef>
              <a:spcAft>
                <a:spcPts val="0"/>
              </a:spcAft>
              <a:buClr>
                <a:schemeClr val="dk1"/>
              </a:buClr>
              <a:buSzPts val="1100"/>
              <a:buFont typeface="Arial"/>
              <a:buNone/>
            </a:pPr>
            <a:r>
              <a:rPr lang="en">
                <a:highlight>
                  <a:srgbClr val="FFF2CC"/>
                </a:highlight>
              </a:rPr>
              <a:t>Random Forest is known for its high accuracy, robustness, and ease of use. It is widely used in various applications, including image classification, text analysis, and bioinformatics. Its ability to handle both categorical and numerical data, as well as its resistance to overfitting, makes it a popular choice in the machine learning community.</a:t>
            </a:r>
            <a:endParaRPr>
              <a:highlight>
                <a:srgbClr val="FFF2CC"/>
              </a:highlight>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Extra Trees (Extremely Randomized Trees):</a:t>
            </a:r>
            <a:endParaRPr/>
          </a:p>
          <a:p>
            <a:pPr marL="0" lvl="0" indent="0" algn="l" rtl="0">
              <a:spcBef>
                <a:spcPts val="0"/>
              </a:spcBef>
              <a:spcAft>
                <a:spcPts val="0"/>
              </a:spcAft>
              <a:buClr>
                <a:schemeClr val="dk1"/>
              </a:buClr>
              <a:buSzPts val="1100"/>
              <a:buFont typeface="Arial"/>
              <a:buNone/>
            </a:pPr>
            <a:r>
              <a:rPr lang="en"/>
              <a:t>Base Tree Selection: Extra Trees also use decision trees as base learners, but they introduce extra randomness during the tree-building process.</a:t>
            </a:r>
            <a:endParaRPr/>
          </a:p>
          <a:p>
            <a:pPr marL="0" lvl="0" indent="0" algn="l" rtl="0">
              <a:spcBef>
                <a:spcPts val="0"/>
              </a:spcBef>
              <a:spcAft>
                <a:spcPts val="0"/>
              </a:spcAft>
              <a:buClr>
                <a:schemeClr val="dk1"/>
              </a:buClr>
              <a:buSzPts val="1100"/>
              <a:buFont typeface="Arial"/>
              <a:buNone/>
            </a:pPr>
            <a:r>
              <a:rPr lang="en"/>
              <a:t>Feature Selection: Unlike RF, Extra Trees randomly select features for each split in each tree, not just at the beginning. This increases randomness.</a:t>
            </a:r>
            <a:endParaRPr/>
          </a:p>
          <a:p>
            <a:pPr marL="0" lvl="0" indent="0" algn="l" rtl="0">
              <a:spcBef>
                <a:spcPts val="0"/>
              </a:spcBef>
              <a:spcAft>
                <a:spcPts val="0"/>
              </a:spcAft>
              <a:buClr>
                <a:schemeClr val="dk1"/>
              </a:buClr>
              <a:buSzPts val="1100"/>
              <a:buFont typeface="Arial"/>
              <a:buNone/>
            </a:pPr>
            <a:r>
              <a:rPr lang="en"/>
              <a:t>Split Decision: Extra Trees make split decisions based on random thresholds for each feature, further increasing randomness.</a:t>
            </a:r>
            <a:endParaRPr/>
          </a:p>
          <a:p>
            <a:pPr marL="0" lvl="0" indent="0" algn="l" rtl="0">
              <a:spcBef>
                <a:spcPts val="0"/>
              </a:spcBef>
              <a:spcAft>
                <a:spcPts val="0"/>
              </a:spcAft>
              <a:buClr>
                <a:schemeClr val="dk1"/>
              </a:buClr>
              <a:buSzPts val="1100"/>
              <a:buFont typeface="Arial"/>
              <a:buNone/>
            </a:pPr>
            <a:r>
              <a:rPr lang="en"/>
              <a:t>Voting or Averaging: Similar to RF, Extra Trees combine predictions through majority voting or averaging.</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80b2a3975_0_1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80b2a3975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Neuromorphic attention refers to the concept of designing attention mechanisms in artificial neural networks that are inspired by the structure and function of the human brain, particularly the brain's neural circuits responsible for attention and perception. Neuromorphic computing aims to mimic the brain's architecture and information processing principles to develop more efficient and biologically plausible AI systems.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U-Net is a convolutional neural network architecture that is widely used in the field of biomedical image segmentation but has applications in other domains as well. It was introduced by Olaf Ronneberger, Philipp Fischer, and Thomas Brox in 2015 and is known for its effectiveness in segmenting structures and objects within images. The name "U-Net" is derived from the network's U-shaped architecture.</a:t>
            </a:r>
            <a:endParaRPr/>
          </a:p>
          <a:p>
            <a:pPr marL="0" lvl="0" indent="0" algn="l" rtl="0">
              <a:spcBef>
                <a:spcPts val="0"/>
              </a:spcBef>
              <a:spcAft>
                <a:spcPts val="0"/>
              </a:spcAft>
              <a:buClr>
                <a:schemeClr val="dk1"/>
              </a:buClr>
              <a:buSzPts val="1100"/>
              <a:buFont typeface="Arial"/>
              <a:buNone/>
            </a:pPr>
            <a:r>
              <a:rPr lang="en"/>
              <a:t>Key features of the U-Net architecture include:</a:t>
            </a:r>
            <a:endParaRPr/>
          </a:p>
          <a:p>
            <a:pPr marL="0" lvl="0" indent="0" algn="l" rtl="0">
              <a:spcBef>
                <a:spcPts val="0"/>
              </a:spcBef>
              <a:spcAft>
                <a:spcPts val="0"/>
              </a:spcAft>
              <a:buClr>
                <a:schemeClr val="dk1"/>
              </a:buClr>
              <a:buSzPts val="1100"/>
              <a:buFont typeface="Arial"/>
              <a:buNone/>
            </a:pPr>
            <a:r>
              <a:rPr lang="en"/>
              <a:t>1. **Encoder-Decoder Structure:** U-Net consists of an encoder path and a decoder path. The encoder is responsible for capturing high-level features from the input image, while the decoder is used for generating a pixel-wise segmentation mask.</a:t>
            </a:r>
            <a:endParaRPr/>
          </a:p>
          <a:p>
            <a:pPr marL="0" lvl="0" indent="0" algn="l" rtl="0">
              <a:spcBef>
                <a:spcPts val="0"/>
              </a:spcBef>
              <a:spcAft>
                <a:spcPts val="0"/>
              </a:spcAft>
              <a:buClr>
                <a:schemeClr val="dk1"/>
              </a:buClr>
              <a:buSzPts val="1100"/>
              <a:buFont typeface="Arial"/>
              <a:buNone/>
            </a:pPr>
            <a:r>
              <a:rPr lang="en"/>
              <a:t>2. **Contracting Path:** The encoder path resembles a typical convolutional neural network with multiple convolutional and pooling layers. These layers progressively reduce the spatial dimensions of the input image, capturing increasingly abstract features.</a:t>
            </a:r>
            <a:endParaRPr/>
          </a:p>
          <a:p>
            <a:pPr marL="0" lvl="0" indent="0" algn="l" rtl="0">
              <a:spcBef>
                <a:spcPts val="0"/>
              </a:spcBef>
              <a:spcAft>
                <a:spcPts val="0"/>
              </a:spcAft>
              <a:buClr>
                <a:schemeClr val="dk1"/>
              </a:buClr>
              <a:buSzPts val="1100"/>
              <a:buFont typeface="Arial"/>
              <a:buNone/>
            </a:pPr>
            <a:r>
              <a:rPr lang="en"/>
              <a:t>3. **Expansive Path:** The decoder path is an upsampling path that gradually increases the spatial dimensions of the feature map. This path is designed to generate a segmentation mask that has the same dimensions as the original input image.</a:t>
            </a:r>
            <a:endParaRPr/>
          </a:p>
          <a:p>
            <a:pPr marL="0" lvl="0" indent="0" algn="l" rtl="0">
              <a:spcBef>
                <a:spcPts val="0"/>
              </a:spcBef>
              <a:spcAft>
                <a:spcPts val="0"/>
              </a:spcAft>
              <a:buClr>
                <a:schemeClr val="dk1"/>
              </a:buClr>
              <a:buSzPts val="1100"/>
              <a:buFont typeface="Arial"/>
              <a:buNone/>
            </a:pPr>
            <a:r>
              <a:rPr lang="en"/>
              <a:t>4. **Skip Connections:** U-Net is known for its extensive use of skip connections. These connections allow information from the encoder path to be directly fed into the decoder path at corresponding stages. This helps the network combine low-level and high-level features, which is crucial for accurate segmentation.</a:t>
            </a:r>
            <a:endParaRPr/>
          </a:p>
          <a:p>
            <a:pPr marL="0" lvl="0" indent="0" algn="l" rtl="0">
              <a:spcBef>
                <a:spcPts val="0"/>
              </a:spcBef>
              <a:spcAft>
                <a:spcPts val="0"/>
              </a:spcAft>
              <a:buClr>
                <a:schemeClr val="dk1"/>
              </a:buClr>
              <a:buSzPts val="1100"/>
              <a:buFont typeface="Arial"/>
              <a:buNone/>
            </a:pPr>
            <a:r>
              <a:rPr lang="en"/>
              <a:t>5. **Final Convolutional Layer:** The U-Net architecture typically concludes with a final convolutional layer that produces the segmentation mask, where each pixel in the mask corresponds to a specific class or object in the image.</a:t>
            </a:r>
            <a:endParaRPr/>
          </a:p>
          <a:p>
            <a:pPr marL="0" lvl="0" indent="0" algn="l" rtl="0">
              <a:spcBef>
                <a:spcPts val="0"/>
              </a:spcBef>
              <a:spcAft>
                <a:spcPts val="0"/>
              </a:spcAft>
              <a:buClr>
                <a:schemeClr val="dk1"/>
              </a:buClr>
              <a:buSzPts val="1100"/>
              <a:buFont typeface="Arial"/>
              <a:buNone/>
            </a:pPr>
            <a:r>
              <a:rPr lang="en"/>
              <a:t>U-Net's architecture is particularly effective for tasks like medical image segmentation (e.g., segmenting organs, tumors, or cells in medical images) and in other image segmentation tasks. It has been widely adopted due to its ability to work with limited labeled data and its capacity to provide detailed and accurate object boundaries in the segmented output.</a:t>
            </a:r>
            <a:endParaRPr/>
          </a:p>
          <a:p>
            <a:pPr marL="0" lvl="0" indent="0" algn="l" rtl="0">
              <a:spcBef>
                <a:spcPts val="0"/>
              </a:spcBef>
              <a:spcAft>
                <a:spcPts val="0"/>
              </a:spcAft>
              <a:buClr>
                <a:schemeClr val="dk1"/>
              </a:buClr>
              <a:buSzPts val="1100"/>
              <a:buFont typeface="Arial"/>
              <a:buNone/>
            </a:pPr>
            <a:r>
              <a:rPr lang="en"/>
              <a:t>The U-Net architecture has also inspired numerous variations and extensions, making it a cornerstone in the field of semantic and instance segmentation for various applications.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80b2a3975_0_1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80b2a3975_0_1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0"/>
        <p:cNvGrpSpPr/>
        <p:nvPr/>
      </p:nvGrpSpPr>
      <p:grpSpPr>
        <a:xfrm>
          <a:off x="0" y="0"/>
          <a:ext cx="0" cy="0"/>
          <a:chOff x="0" y="0"/>
          <a:chExt cx="0" cy="0"/>
        </a:xfrm>
      </p:grpSpPr>
      <p:sp>
        <p:nvSpPr>
          <p:cNvPr id="51" name="Google Shape;51;p13"/>
          <p:cNvSpPr/>
          <p:nvPr/>
        </p:nvSpPr>
        <p:spPr>
          <a:xfrm>
            <a:off x="-9900" y="721025"/>
            <a:ext cx="724200" cy="442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226600" y="3100300"/>
            <a:ext cx="5843400" cy="5319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3" name="Google Shape;53;p13"/>
          <p:cNvSpPr txBox="1">
            <a:spLocks noGrp="1"/>
          </p:cNvSpPr>
          <p:nvPr>
            <p:ph type="subTitle" idx="1"/>
          </p:nvPr>
        </p:nvSpPr>
        <p:spPr>
          <a:xfrm>
            <a:off x="2226625" y="1661325"/>
            <a:ext cx="5843400" cy="1328400"/>
          </a:xfrm>
          <a:prstGeom prst="rect">
            <a:avLst/>
          </a:prstGeom>
        </p:spPr>
        <p:txBody>
          <a:bodyPr spcFirstLastPara="1" wrap="square" lIns="91425" tIns="91425" rIns="91425" bIns="91425" anchor="b" anchorCtr="0">
            <a:norm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54" name="Google Shape;54;p13"/>
          <p:cNvGrpSpPr/>
          <p:nvPr/>
        </p:nvGrpSpPr>
        <p:grpSpPr>
          <a:xfrm>
            <a:off x="-9900" y="-6650"/>
            <a:ext cx="9163900" cy="5183500"/>
            <a:chOff x="-9900" y="-6650"/>
            <a:chExt cx="9163900" cy="5183500"/>
          </a:xfrm>
        </p:grpSpPr>
        <p:cxnSp>
          <p:nvCxnSpPr>
            <p:cNvPr id="55" name="Google Shape;55;p13"/>
            <p:cNvCxnSpPr/>
            <p:nvPr/>
          </p:nvCxnSpPr>
          <p:spPr>
            <a:xfrm>
              <a:off x="-9900" y="721025"/>
              <a:ext cx="91638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13"/>
            <p:cNvCxnSpPr/>
            <p:nvPr/>
          </p:nvCxnSpPr>
          <p:spPr>
            <a:xfrm>
              <a:off x="717700" y="4422475"/>
              <a:ext cx="84363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13"/>
            <p:cNvCxnSpPr/>
            <p:nvPr/>
          </p:nvCxnSpPr>
          <p:spPr>
            <a:xfrm>
              <a:off x="715463" y="6650"/>
              <a:ext cx="0" cy="517020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3"/>
            <p:cNvCxnSpPr/>
            <p:nvPr/>
          </p:nvCxnSpPr>
          <p:spPr>
            <a:xfrm>
              <a:off x="8428450" y="-6650"/>
              <a:ext cx="0" cy="5150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1024800" y="848625"/>
            <a:ext cx="7094400" cy="877200"/>
          </a:xfrm>
          <a:prstGeom prst="rect">
            <a:avLst/>
          </a:prstGeom>
          <a:noFill/>
          <a:ln>
            <a:noFill/>
          </a:ln>
        </p:spPr>
        <p:txBody>
          <a:bodyPr spcFirstLastPara="1" wrap="square" lIns="91425" tIns="91425" rIns="91425" bIns="91425" anchor="b" anchorCtr="0">
            <a:spAutoFit/>
          </a:bodyPr>
          <a:lstStyle/>
          <a:p>
            <a:pPr marL="0" lvl="0" indent="0" algn="ctr" rtl="0">
              <a:lnSpc>
                <a:spcPct val="90000"/>
              </a:lnSpc>
              <a:spcBef>
                <a:spcPts val="0"/>
              </a:spcBef>
              <a:spcAft>
                <a:spcPts val="0"/>
              </a:spcAft>
              <a:buNone/>
            </a:pPr>
            <a:r>
              <a:rPr lang="en" sz="2500" b="1">
                <a:solidFill>
                  <a:srgbClr val="1A1A1A"/>
                </a:solidFill>
                <a:latin typeface="Raleway"/>
                <a:ea typeface="Raleway"/>
                <a:cs typeface="Raleway"/>
                <a:sym typeface="Raleway"/>
              </a:rPr>
              <a:t>Survival Prediction of Glioblastoma Patients Using Multi-modal MRI Radiomic Features</a:t>
            </a:r>
            <a:endParaRPr sz="2500" b="1">
              <a:solidFill>
                <a:srgbClr val="1A1A1A"/>
              </a:solidFill>
              <a:latin typeface="Raleway"/>
              <a:ea typeface="Raleway"/>
              <a:cs typeface="Raleway"/>
              <a:sym typeface="Raleway"/>
            </a:endParaRPr>
          </a:p>
        </p:txBody>
      </p:sp>
      <p:sp>
        <p:nvSpPr>
          <p:cNvPr id="64" name="Google Shape;64;p14"/>
          <p:cNvSpPr txBox="1"/>
          <p:nvPr/>
        </p:nvSpPr>
        <p:spPr>
          <a:xfrm>
            <a:off x="1024800" y="2402988"/>
            <a:ext cx="7094400" cy="4758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chemeClr val="dk1"/>
                </a:solidFill>
                <a:latin typeface="IBM Plex Sans"/>
                <a:ea typeface="IBM Plex Sans"/>
                <a:cs typeface="IBM Plex Sans"/>
                <a:sym typeface="IBM Plex Sans"/>
              </a:rPr>
              <a:t>Anamitra Sengupta | 20IE10004</a:t>
            </a:r>
            <a:endParaRPr sz="1800" b="1">
              <a:solidFill>
                <a:schemeClr val="dk1"/>
              </a:solidFill>
              <a:latin typeface="IBM Plex Sans"/>
              <a:ea typeface="IBM Plex Sans"/>
              <a:cs typeface="IBM Plex Sans"/>
              <a:sym typeface="IBM Plex Sans"/>
            </a:endParaRPr>
          </a:p>
        </p:txBody>
      </p:sp>
      <p:sp>
        <p:nvSpPr>
          <p:cNvPr id="65" name="Google Shape;65;p14"/>
          <p:cNvSpPr txBox="1"/>
          <p:nvPr/>
        </p:nvSpPr>
        <p:spPr>
          <a:xfrm>
            <a:off x="1024800" y="3555975"/>
            <a:ext cx="7094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IBM Plex Sans"/>
                <a:ea typeface="IBM Plex Sans"/>
                <a:cs typeface="IBM Plex Sans"/>
                <a:sym typeface="IBM Plex Sans"/>
              </a:rPr>
              <a:t>Under the supervision of </a:t>
            </a:r>
            <a:endParaRPr sz="1800">
              <a:solidFill>
                <a:schemeClr val="dk1"/>
              </a:solidFill>
              <a:latin typeface="IBM Plex Sans"/>
              <a:ea typeface="IBM Plex Sans"/>
              <a:cs typeface="IBM Plex Sans"/>
              <a:sym typeface="IBM Plex Sans"/>
            </a:endParaRPr>
          </a:p>
          <a:p>
            <a:pPr marL="0" lvl="0" indent="0" algn="ctr" rtl="0">
              <a:spcBef>
                <a:spcPts val="0"/>
              </a:spcBef>
              <a:spcAft>
                <a:spcPts val="0"/>
              </a:spcAft>
              <a:buNone/>
            </a:pPr>
            <a:r>
              <a:rPr lang="en" sz="1800" b="1">
                <a:solidFill>
                  <a:schemeClr val="dk1"/>
                </a:solidFill>
                <a:latin typeface="IBM Plex Sans"/>
                <a:ea typeface="IBM Plex Sans"/>
                <a:cs typeface="IBM Plex Sans"/>
                <a:sym typeface="IBM Plex Sans"/>
              </a:rPr>
              <a:t>Dr. Jayanta Mukhopadhyay</a:t>
            </a:r>
            <a:endParaRPr sz="1800" b="1">
              <a:solidFill>
                <a:schemeClr val="dk1"/>
              </a:solidFill>
              <a:latin typeface="IBM Plex Sans"/>
              <a:ea typeface="IBM Plex Sans"/>
              <a:cs typeface="IBM Plex Sans"/>
              <a:sym typeface="IBM Plex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23"/>
          <p:cNvSpPr txBox="1"/>
          <p:nvPr/>
        </p:nvSpPr>
        <p:spPr>
          <a:xfrm>
            <a:off x="319211" y="1437853"/>
            <a:ext cx="2385000" cy="378000"/>
          </a:xfrm>
          <a:prstGeom prst="rect">
            <a:avLst/>
          </a:prstGeom>
          <a:noFill/>
          <a:ln>
            <a:noFill/>
          </a:ln>
        </p:spPr>
        <p:txBody>
          <a:bodyPr spcFirstLastPara="1" wrap="square" lIns="91425" tIns="91425" rIns="91425" bIns="91425" anchor="ctr" anchorCtr="0">
            <a:spAutoFit/>
          </a:bodyPr>
          <a:lstStyle/>
          <a:p>
            <a:pPr marL="0" lvl="0" indent="0" algn="ctr" rtl="0">
              <a:lnSpc>
                <a:spcPct val="80000"/>
              </a:lnSpc>
              <a:spcBef>
                <a:spcPts val="0"/>
              </a:spcBef>
              <a:spcAft>
                <a:spcPts val="0"/>
              </a:spcAft>
              <a:buNone/>
            </a:pPr>
            <a:r>
              <a:rPr lang="en" sz="1570">
                <a:solidFill>
                  <a:schemeClr val="dk1"/>
                </a:solidFill>
                <a:latin typeface="Poppins SemiBold"/>
                <a:ea typeface="Poppins SemiBold"/>
                <a:cs typeface="Poppins SemiBold"/>
                <a:sym typeface="Poppins SemiBold"/>
              </a:rPr>
              <a:t>mRMR Limitations</a:t>
            </a:r>
            <a:endParaRPr sz="1570">
              <a:solidFill>
                <a:schemeClr val="dk1"/>
              </a:solidFill>
              <a:latin typeface="Poppins SemiBold"/>
              <a:ea typeface="Poppins SemiBold"/>
              <a:cs typeface="Poppins SemiBold"/>
              <a:sym typeface="Poppins SemiBold"/>
            </a:endParaRPr>
          </a:p>
        </p:txBody>
      </p:sp>
      <p:sp>
        <p:nvSpPr>
          <p:cNvPr id="147" name="Google Shape;147;p23"/>
          <p:cNvSpPr txBox="1"/>
          <p:nvPr/>
        </p:nvSpPr>
        <p:spPr>
          <a:xfrm>
            <a:off x="3245408" y="1415200"/>
            <a:ext cx="2505300" cy="423300"/>
          </a:xfrm>
          <a:prstGeom prst="rect">
            <a:avLst/>
          </a:prstGeom>
          <a:noFill/>
          <a:ln>
            <a:noFill/>
          </a:ln>
        </p:spPr>
        <p:txBody>
          <a:bodyPr spcFirstLastPara="1" wrap="square" lIns="91425" tIns="91425" rIns="91425" bIns="91425" anchor="b" anchorCtr="0">
            <a:spAutoFit/>
          </a:bodyPr>
          <a:lstStyle/>
          <a:p>
            <a:pPr marL="0" lvl="0" indent="0" algn="ctr" rtl="0">
              <a:spcBef>
                <a:spcPts val="0"/>
              </a:spcBef>
              <a:spcAft>
                <a:spcPts val="0"/>
              </a:spcAft>
              <a:buNone/>
            </a:pPr>
            <a:r>
              <a:rPr lang="en" sz="1550">
                <a:solidFill>
                  <a:schemeClr val="dk1"/>
                </a:solidFill>
                <a:latin typeface="Poppins SemiBold"/>
                <a:ea typeface="Poppins SemiBold"/>
                <a:cs typeface="Poppins SemiBold"/>
                <a:sym typeface="Poppins SemiBold"/>
              </a:rPr>
              <a:t>Exhaustive Approach</a:t>
            </a:r>
            <a:endParaRPr sz="1550">
              <a:solidFill>
                <a:schemeClr val="dk1"/>
              </a:solidFill>
              <a:latin typeface="Poppins SemiBold"/>
              <a:ea typeface="Poppins SemiBold"/>
              <a:cs typeface="Poppins SemiBold"/>
              <a:sym typeface="Poppins SemiBold"/>
            </a:endParaRPr>
          </a:p>
        </p:txBody>
      </p:sp>
      <p:sp>
        <p:nvSpPr>
          <p:cNvPr id="148" name="Google Shape;148;p23"/>
          <p:cNvSpPr txBox="1"/>
          <p:nvPr/>
        </p:nvSpPr>
        <p:spPr>
          <a:xfrm>
            <a:off x="311700" y="2022177"/>
            <a:ext cx="2505300" cy="23178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No guarantee of a globally optimal solution</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May miss alternative feature subsets</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Insufficient coverage of biological processes</a:t>
            </a:r>
            <a:endParaRPr>
              <a:solidFill>
                <a:schemeClr val="dk1"/>
              </a:solidFill>
              <a:latin typeface="Lato"/>
              <a:ea typeface="Lato"/>
              <a:cs typeface="Lato"/>
              <a:sym typeface="Lato"/>
            </a:endParaRPr>
          </a:p>
        </p:txBody>
      </p:sp>
      <p:sp>
        <p:nvSpPr>
          <p:cNvPr id="149" name="Google Shape;149;p23"/>
          <p:cNvSpPr txBox="1"/>
          <p:nvPr/>
        </p:nvSpPr>
        <p:spPr>
          <a:xfrm>
            <a:off x="3245292" y="2022177"/>
            <a:ext cx="2505300" cy="23178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Initiates with top k relevant features</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Produces k mRMR solutions in parallel</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Ensures initial feature is different</a:t>
            </a:r>
            <a:endParaRPr>
              <a:solidFill>
                <a:schemeClr val="dk1"/>
              </a:solidFill>
              <a:latin typeface="Lato"/>
              <a:ea typeface="Lato"/>
              <a:cs typeface="Lato"/>
              <a:sym typeface="Lato"/>
            </a:endParaRPr>
          </a:p>
        </p:txBody>
      </p:sp>
      <p:sp>
        <p:nvSpPr>
          <p:cNvPr id="150" name="Google Shape;150;p23"/>
          <p:cNvSpPr txBox="1"/>
          <p:nvPr/>
        </p:nvSpPr>
        <p:spPr>
          <a:xfrm>
            <a:off x="6178885" y="2022177"/>
            <a:ext cx="2505300" cy="23178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Resamples dataset with replacement</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Creates k bootstraps</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Conducts mRMR selection in parallel for each bootstrap</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Yields k mRMR solutions</a:t>
            </a:r>
            <a:endParaRPr>
              <a:solidFill>
                <a:schemeClr val="dk1"/>
              </a:solidFill>
              <a:latin typeface="Lato"/>
              <a:ea typeface="Lato"/>
              <a:cs typeface="Lato"/>
              <a:sym typeface="Lato"/>
            </a:endParaRPr>
          </a:p>
        </p:txBody>
      </p:sp>
      <p:sp>
        <p:nvSpPr>
          <p:cNvPr id="151" name="Google Shape;151;p23"/>
          <p:cNvSpPr txBox="1"/>
          <p:nvPr/>
        </p:nvSpPr>
        <p:spPr>
          <a:xfrm>
            <a:off x="6291898" y="1415200"/>
            <a:ext cx="2505300" cy="4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550">
                <a:solidFill>
                  <a:schemeClr val="dk1"/>
                </a:solidFill>
                <a:latin typeface="Poppins SemiBold"/>
                <a:ea typeface="Poppins SemiBold"/>
                <a:cs typeface="Poppins SemiBold"/>
                <a:sym typeface="Poppins SemiBold"/>
              </a:rPr>
              <a:t>Bootstrap Approach</a:t>
            </a:r>
            <a:endParaRPr sz="1550">
              <a:solidFill>
                <a:schemeClr val="dk1"/>
              </a:solidFill>
              <a:latin typeface="Poppins SemiBold"/>
              <a:ea typeface="Poppins SemiBold"/>
              <a:cs typeface="Poppins SemiBold"/>
              <a:sym typeface="Poppins SemiBold"/>
            </a:endParaRPr>
          </a:p>
        </p:txBody>
      </p:sp>
      <p:sp>
        <p:nvSpPr>
          <p:cNvPr id="152" name="Google Shape;152;p2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mRMRe: Ensemble Approach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4"/>
          <p:cNvSpPr txBox="1"/>
          <p:nvPr/>
        </p:nvSpPr>
        <p:spPr>
          <a:xfrm>
            <a:off x="1015850" y="1309675"/>
            <a:ext cx="6039300" cy="1012800"/>
          </a:xfrm>
          <a:prstGeom prst="rect">
            <a:avLst/>
          </a:prstGeom>
          <a:noFill/>
          <a:ln>
            <a:noFill/>
          </a:ln>
        </p:spPr>
        <p:txBody>
          <a:bodyPr spcFirstLastPara="1" wrap="square" lIns="91425" tIns="91425" rIns="91425" bIns="91425" anchor="b" anchorCtr="0">
            <a:normAutofit lnSpcReduction="10000"/>
          </a:bodyPr>
          <a:lstStyle/>
          <a:p>
            <a:pPr marL="0" lvl="0" indent="0" algn="l" rtl="0">
              <a:spcBef>
                <a:spcPts val="0"/>
              </a:spcBef>
              <a:spcAft>
                <a:spcPts val="0"/>
              </a:spcAft>
              <a:buNone/>
            </a:pPr>
            <a:r>
              <a:rPr lang="en" sz="6000" b="1">
                <a:solidFill>
                  <a:srgbClr val="1A1A1A"/>
                </a:solidFill>
                <a:latin typeface="IBM Plex Sans"/>
                <a:ea typeface="IBM Plex Sans"/>
                <a:cs typeface="IBM Plex Sans"/>
                <a:sym typeface="IBM Plex Sans"/>
              </a:rPr>
              <a:t>03</a:t>
            </a:r>
            <a:endParaRPr sz="5111" b="1">
              <a:solidFill>
                <a:srgbClr val="1A1A1A"/>
              </a:solidFill>
              <a:latin typeface="Raleway"/>
              <a:ea typeface="Raleway"/>
              <a:cs typeface="Raleway"/>
              <a:sym typeface="Raleway"/>
            </a:endParaRPr>
          </a:p>
        </p:txBody>
      </p:sp>
      <p:sp>
        <p:nvSpPr>
          <p:cNvPr id="158" name="Google Shape;158;p24"/>
          <p:cNvSpPr txBox="1"/>
          <p:nvPr/>
        </p:nvSpPr>
        <p:spPr>
          <a:xfrm>
            <a:off x="1015850" y="2647975"/>
            <a:ext cx="6039300" cy="175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111" b="1">
                <a:solidFill>
                  <a:srgbClr val="1A1A1A"/>
                </a:solidFill>
                <a:latin typeface="Raleway"/>
                <a:ea typeface="Raleway"/>
                <a:cs typeface="Raleway"/>
                <a:sym typeface="Raleway"/>
              </a:rPr>
              <a:t>Scope &amp; Objectives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 &amp; Objectives</a:t>
            </a:r>
            <a:endParaRPr/>
          </a:p>
        </p:txBody>
      </p:sp>
      <p:sp>
        <p:nvSpPr>
          <p:cNvPr id="164" name="Google Shape;16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The aim of this project is to investigate the utility of radiomics in the context of brain tumor survival prediction using MRI scans and to develop an accurate and clinically relevant predictive model.</a:t>
            </a:r>
            <a:endParaRPr sz="1400">
              <a:solidFill>
                <a:schemeClr val="dk1"/>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The objectives include:</a:t>
            </a:r>
            <a:endParaRPr sz="1400">
              <a:solidFill>
                <a:schemeClr val="dk1"/>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AutoNum type="arabicPeriod"/>
            </a:pPr>
            <a:r>
              <a:rPr lang="en" sz="1400">
                <a:solidFill>
                  <a:schemeClr val="dk1"/>
                </a:solidFill>
                <a:latin typeface="Lato"/>
                <a:ea typeface="Lato"/>
                <a:cs typeface="Lato"/>
                <a:sym typeface="Lato"/>
              </a:rPr>
              <a:t>Data Acquisition and Transformation</a:t>
            </a:r>
            <a:endParaRPr sz="1400">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AutoNum type="arabicPeriod"/>
            </a:pPr>
            <a:r>
              <a:rPr lang="en" sz="1400">
                <a:solidFill>
                  <a:schemeClr val="dk1"/>
                </a:solidFill>
                <a:latin typeface="Lato"/>
                <a:ea typeface="Lato"/>
                <a:cs typeface="Lato"/>
                <a:sym typeface="Lato"/>
              </a:rPr>
              <a:t>Feature Extraction and Dimensionality Reduction</a:t>
            </a:r>
            <a:endParaRPr sz="1400">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AutoNum type="arabicPeriod"/>
            </a:pPr>
            <a:r>
              <a:rPr lang="en" sz="1400">
                <a:solidFill>
                  <a:schemeClr val="dk1"/>
                </a:solidFill>
                <a:latin typeface="Lato"/>
                <a:ea typeface="Lato"/>
                <a:cs typeface="Lato"/>
                <a:sym typeface="Lato"/>
              </a:rPr>
              <a:t>Model Development for Survival Prediction</a:t>
            </a:r>
            <a:endParaRPr sz="1400">
              <a:solidFill>
                <a:schemeClr val="dk1"/>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latin typeface="Lato"/>
              <a:ea typeface="Lato"/>
              <a:cs typeface="Lato"/>
              <a:sym typeface="Lato"/>
            </a:endParaRPr>
          </a:p>
          <a:p>
            <a:pPr marL="0" lvl="0" indent="0" algn="l" rtl="0">
              <a:lnSpc>
                <a:spcPct val="115000"/>
              </a:lnSpc>
              <a:spcBef>
                <a:spcPts val="0"/>
              </a:spcBef>
              <a:spcAft>
                <a:spcPts val="1200"/>
              </a:spcAft>
              <a:buNone/>
            </a:pPr>
            <a:endParaRPr sz="14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26"/>
          <p:cNvSpPr txBox="1"/>
          <p:nvPr/>
        </p:nvSpPr>
        <p:spPr>
          <a:xfrm>
            <a:off x="1015850" y="1309675"/>
            <a:ext cx="6039300" cy="1012800"/>
          </a:xfrm>
          <a:prstGeom prst="rect">
            <a:avLst/>
          </a:prstGeom>
          <a:noFill/>
          <a:ln>
            <a:noFill/>
          </a:ln>
        </p:spPr>
        <p:txBody>
          <a:bodyPr spcFirstLastPara="1" wrap="square" lIns="91425" tIns="91425" rIns="91425" bIns="91425" anchor="b" anchorCtr="0">
            <a:normAutofit lnSpcReduction="10000"/>
          </a:bodyPr>
          <a:lstStyle/>
          <a:p>
            <a:pPr marL="0" lvl="0" indent="0" algn="l" rtl="0">
              <a:spcBef>
                <a:spcPts val="0"/>
              </a:spcBef>
              <a:spcAft>
                <a:spcPts val="0"/>
              </a:spcAft>
              <a:buNone/>
            </a:pPr>
            <a:r>
              <a:rPr lang="en" sz="6000" b="1">
                <a:solidFill>
                  <a:srgbClr val="1A1A1A"/>
                </a:solidFill>
                <a:latin typeface="IBM Plex Sans"/>
                <a:ea typeface="IBM Plex Sans"/>
                <a:cs typeface="IBM Plex Sans"/>
                <a:sym typeface="IBM Plex Sans"/>
              </a:rPr>
              <a:t>04</a:t>
            </a:r>
            <a:endParaRPr sz="5111" b="1">
              <a:solidFill>
                <a:srgbClr val="1A1A1A"/>
              </a:solidFill>
              <a:latin typeface="Raleway"/>
              <a:ea typeface="Raleway"/>
              <a:cs typeface="Raleway"/>
              <a:sym typeface="Raleway"/>
            </a:endParaRPr>
          </a:p>
        </p:txBody>
      </p:sp>
      <p:sp>
        <p:nvSpPr>
          <p:cNvPr id="170" name="Google Shape;170;p26"/>
          <p:cNvSpPr txBox="1"/>
          <p:nvPr/>
        </p:nvSpPr>
        <p:spPr>
          <a:xfrm>
            <a:off x="1015850" y="2647975"/>
            <a:ext cx="6039300" cy="97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n" sz="5111" b="1">
                <a:solidFill>
                  <a:srgbClr val="1A1A1A"/>
                </a:solidFill>
                <a:latin typeface="Raleway"/>
                <a:ea typeface="Raleway"/>
                <a:cs typeface="Raleway"/>
                <a:sym typeface="Raleway"/>
              </a:rPr>
              <a:t>Work Progress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Acquisition and Transformation</a:t>
            </a:r>
            <a:endParaRPr/>
          </a:p>
        </p:txBody>
      </p:sp>
      <p:sp>
        <p:nvSpPr>
          <p:cNvPr id="176" name="Google Shape;17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Data Source</a:t>
            </a:r>
            <a:r>
              <a:rPr lang="en" sz="1400">
                <a:solidFill>
                  <a:schemeClr val="dk1"/>
                </a:solidFill>
                <a:latin typeface="Lato"/>
                <a:ea typeface="Lato"/>
                <a:cs typeface="Lato"/>
                <a:sym typeface="Lato"/>
              </a:rPr>
              <a:t>: 2020 BraTS Challenge</a:t>
            </a:r>
            <a:endParaRPr sz="1400">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Dataset Composition</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Clinically-acquired preoperative multimodal MRI scans of Glioblastoma (GBM/HGG) and lower-grade glioma (LGG) cases</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Pathologically confirmed diagnoses</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Available overall survival (OS) information</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Dataset Size</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Training Dataset: 369 patients</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Validation Dataset: 125 patients</a:t>
            </a:r>
            <a:endParaRPr>
              <a:solidFill>
                <a:schemeClr val="dk1"/>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MRI Modalities</a:t>
            </a:r>
            <a:r>
              <a:rPr lang="en" sz="1400">
                <a:solidFill>
                  <a:schemeClr val="dk1"/>
                </a:solidFill>
                <a:latin typeface="Lato"/>
                <a:ea typeface="Lato"/>
                <a:cs typeface="Lato"/>
                <a:sym typeface="Lato"/>
              </a:rPr>
              <a:t>: Native (T1),  Post-contrast T1-weighted (T1Gd), T2-weighted (T2), T2 Fluid Attenuated Inversion Recovery (T2-flair)</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Acquisition and Transformation</a:t>
            </a:r>
            <a:endParaRPr/>
          </a:p>
        </p:txBody>
      </p:sp>
      <p:sp>
        <p:nvSpPr>
          <p:cNvPr id="182" name="Google Shape;182;p28"/>
          <p:cNvSpPr txBox="1">
            <a:spLocks noGrp="1"/>
          </p:cNvSpPr>
          <p:nvPr>
            <p:ph type="body" idx="1"/>
          </p:nvPr>
        </p:nvSpPr>
        <p:spPr>
          <a:xfrm>
            <a:off x="311700" y="1152475"/>
            <a:ext cx="8520600" cy="3843600"/>
          </a:xfrm>
          <a:prstGeom prst="rect">
            <a:avLst/>
          </a:prstGeom>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Transformations</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Laplacian of Gaussian filter (for σ = [5:0:-0.5]) </a:t>
            </a:r>
            <a:r>
              <a:rPr lang="en" i="1">
                <a:solidFill>
                  <a:schemeClr val="dk1"/>
                </a:solidFill>
                <a:latin typeface="Lato"/>
                <a:ea typeface="Lato"/>
                <a:cs typeface="Lato"/>
                <a:sym typeface="Lato"/>
              </a:rPr>
              <a:t>[10]</a:t>
            </a:r>
            <a:endParaRPr i="1">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Wavelet Filter (LLL, LLH, LHL, HLL, LHH, HLH, HHL, HHH) </a:t>
            </a:r>
            <a:r>
              <a:rPr lang="en" i="1">
                <a:solidFill>
                  <a:schemeClr val="dk1"/>
                </a:solidFill>
                <a:latin typeface="Lato"/>
                <a:ea typeface="Lato"/>
                <a:cs typeface="Lato"/>
                <a:sym typeface="Lato"/>
              </a:rPr>
              <a:t>[8]</a:t>
            </a:r>
            <a:endParaRPr i="1">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Square of image intensities </a:t>
            </a:r>
            <a:r>
              <a:rPr lang="en" i="1">
                <a:solidFill>
                  <a:schemeClr val="dk1"/>
                </a:solidFill>
                <a:latin typeface="Lato"/>
                <a:ea typeface="Lato"/>
                <a:cs typeface="Lato"/>
                <a:sym typeface="Lato"/>
              </a:rPr>
              <a:t>[1]</a:t>
            </a:r>
            <a:endParaRPr i="1">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Square-root of image intensities </a:t>
            </a:r>
            <a:r>
              <a:rPr lang="en" i="1">
                <a:solidFill>
                  <a:schemeClr val="dk1"/>
                </a:solidFill>
                <a:latin typeface="Lato"/>
                <a:ea typeface="Lato"/>
                <a:cs typeface="Lato"/>
                <a:sym typeface="Lato"/>
              </a:rPr>
              <a:t>[1]</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Logarithm of (the absolute value of original image + 1) </a:t>
            </a:r>
            <a:r>
              <a:rPr lang="en" i="1">
                <a:solidFill>
                  <a:schemeClr val="dk1"/>
                </a:solidFill>
                <a:latin typeface="Lato"/>
                <a:ea typeface="Lato"/>
                <a:cs typeface="Lato"/>
                <a:sym typeface="Lato"/>
              </a:rPr>
              <a:t>[1]</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Exponential of the original image </a:t>
            </a:r>
            <a:r>
              <a:rPr lang="en" i="1">
                <a:solidFill>
                  <a:schemeClr val="dk1"/>
                </a:solidFill>
                <a:latin typeface="Lato"/>
                <a:ea typeface="Lato"/>
                <a:cs typeface="Lato"/>
                <a:sym typeface="Lato"/>
              </a:rPr>
              <a:t>[1]</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Gradient Magnitude in the image </a:t>
            </a:r>
            <a:r>
              <a:rPr lang="en" i="1">
                <a:solidFill>
                  <a:schemeClr val="dk1"/>
                </a:solidFill>
                <a:latin typeface="Lato"/>
                <a:ea typeface="Lato"/>
                <a:cs typeface="Lato"/>
                <a:sym typeface="Lato"/>
              </a:rPr>
              <a:t>[1]</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Local Binary Pattern (LBP) in 2D </a:t>
            </a:r>
            <a:r>
              <a:rPr lang="en" i="1">
                <a:solidFill>
                  <a:schemeClr val="dk1"/>
                </a:solidFill>
                <a:latin typeface="Lato"/>
                <a:ea typeface="Lato"/>
                <a:cs typeface="Lato"/>
                <a:sym typeface="Lato"/>
              </a:rPr>
              <a:t>[1]</a:t>
            </a:r>
            <a:endParaRPr>
              <a:solidFill>
                <a:schemeClr val="dk1"/>
              </a:solidFill>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Local Binary Pattern (LBP) in 3D </a:t>
            </a:r>
            <a:r>
              <a:rPr lang="en" i="1">
                <a:solidFill>
                  <a:schemeClr val="dk1"/>
                </a:solidFill>
                <a:latin typeface="Lato"/>
                <a:ea typeface="Lato"/>
                <a:cs typeface="Lato"/>
                <a:sym typeface="Lato"/>
              </a:rPr>
              <a:t>[1]</a:t>
            </a:r>
            <a:endParaRPr i="1">
              <a:solidFill>
                <a:schemeClr val="dk1"/>
              </a:solidFill>
              <a:latin typeface="Lato"/>
              <a:ea typeface="Lato"/>
              <a:cs typeface="Lato"/>
              <a:sym typeface="Lato"/>
            </a:endParaRPr>
          </a:p>
          <a:p>
            <a:pPr marL="0" lvl="0" indent="0" algn="l" rtl="0">
              <a:lnSpc>
                <a:spcPct val="115000"/>
              </a:lnSpc>
              <a:spcBef>
                <a:spcPts val="0"/>
              </a:spcBef>
              <a:spcAft>
                <a:spcPts val="0"/>
              </a:spcAft>
              <a:buNone/>
            </a:pPr>
            <a:endParaRPr i="1">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400">
                <a:solidFill>
                  <a:schemeClr val="dk1"/>
                </a:solidFill>
                <a:latin typeface="Lato"/>
                <a:ea typeface="Lato"/>
                <a:cs typeface="Lato"/>
                <a:sym typeface="Lato"/>
              </a:rPr>
              <a:t>The Pyradiomics ‘imageoperations’ module was used for each transformation. The italicized number beside each transformation indicates the number of images obtained. We have obtained a total of 26 images (including the original), per modality.</a:t>
            </a:r>
            <a:endParaRPr sz="140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 and Dimensionality Reduction</a:t>
            </a:r>
            <a:endParaRPr/>
          </a:p>
        </p:txBody>
      </p:sp>
      <p:sp>
        <p:nvSpPr>
          <p:cNvPr id="188" name="Google Shape;188;p29"/>
          <p:cNvSpPr txBox="1">
            <a:spLocks noGrp="1"/>
          </p:cNvSpPr>
          <p:nvPr>
            <p:ph type="body" idx="1"/>
          </p:nvPr>
        </p:nvSpPr>
        <p:spPr>
          <a:xfrm>
            <a:off x="311700" y="1152475"/>
            <a:ext cx="8520600" cy="3648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The standard Pyradiomics features were extracted from each of the transformed and original images. These include:</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First Order Statistics (19 features)</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Shape-based (3D) (16 features)</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Shape-based (2D) (10 features)</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Gray Level Co-occurrence Matrix (24 features)</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Gray Level Run Length Matrix (16 features)</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Gray Level Size Zone Matrix (16 features)</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Neighbouring Gray Tone Difference Matrix (5 features)</a:t>
            </a:r>
            <a:endParaRPr sz="1400">
              <a:solidFill>
                <a:schemeClr val="dk1"/>
              </a:solidFill>
              <a:latin typeface="Lato"/>
              <a:ea typeface="Lato"/>
              <a:cs typeface="Lato"/>
              <a:sym typeface="Lato"/>
            </a:endParaRPr>
          </a:p>
          <a:p>
            <a:pPr marL="914400" lvl="0" indent="-317500" algn="l" rtl="0">
              <a:lnSpc>
                <a:spcPct val="150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Gray Level Dependence Matrix (14 features)</a:t>
            </a:r>
            <a:endParaRPr sz="1400">
              <a:solidFill>
                <a:schemeClr val="dk1"/>
              </a:solidFill>
              <a:latin typeface="Lato"/>
              <a:ea typeface="Lato"/>
              <a:cs typeface="Lato"/>
              <a:sym typeface="Lato"/>
            </a:endParaRPr>
          </a:p>
          <a:p>
            <a:pPr marL="0" lvl="0" indent="0" algn="l" rtl="0">
              <a:lnSpc>
                <a:spcPct val="150000"/>
              </a:lnSpc>
              <a:spcBef>
                <a:spcPts val="0"/>
              </a:spcBef>
              <a:spcAft>
                <a:spcPts val="0"/>
              </a:spcAft>
              <a:buClr>
                <a:schemeClr val="dk1"/>
              </a:buClr>
              <a:buSzPts val="1100"/>
              <a:buFont typeface="Arial"/>
              <a:buNone/>
            </a:pPr>
            <a:endParaRPr sz="14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Feature Extraction and Dimensionality Reduction</a:t>
            </a:r>
            <a:endParaRPr/>
          </a:p>
        </p:txBody>
      </p:sp>
      <p:sp>
        <p:nvSpPr>
          <p:cNvPr id="194" name="Google Shape;194;p30"/>
          <p:cNvSpPr/>
          <p:nvPr/>
        </p:nvSpPr>
        <p:spPr>
          <a:xfrm>
            <a:off x="764953" y="3788426"/>
            <a:ext cx="2097600" cy="9693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195" name="Google Shape;195;p30"/>
          <p:cNvSpPr/>
          <p:nvPr/>
        </p:nvSpPr>
        <p:spPr>
          <a:xfrm>
            <a:off x="692700" y="1093925"/>
            <a:ext cx="2097600" cy="9693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196" name="Google Shape;196;p30"/>
          <p:cNvSpPr/>
          <p:nvPr/>
        </p:nvSpPr>
        <p:spPr>
          <a:xfrm>
            <a:off x="5683576" y="2497934"/>
            <a:ext cx="2097600" cy="9693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197" name="Google Shape;197;p30"/>
          <p:cNvSpPr txBox="1"/>
          <p:nvPr/>
        </p:nvSpPr>
        <p:spPr>
          <a:xfrm>
            <a:off x="6791173" y="3575666"/>
            <a:ext cx="754200" cy="7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Fisher Score based pruning</a:t>
            </a:r>
            <a:endParaRPr sz="1100"/>
          </a:p>
        </p:txBody>
      </p:sp>
      <p:sp>
        <p:nvSpPr>
          <p:cNvPr id="198" name="Google Shape;198;p30"/>
          <p:cNvSpPr txBox="1"/>
          <p:nvPr/>
        </p:nvSpPr>
        <p:spPr>
          <a:xfrm>
            <a:off x="852823" y="3842665"/>
            <a:ext cx="1808400" cy="8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300">
                <a:solidFill>
                  <a:srgbClr val="000000"/>
                </a:solidFill>
              </a:rPr>
              <a:t>Final Feature Subset</a:t>
            </a:r>
            <a:endParaRPr sz="1300">
              <a:solidFill>
                <a:srgbClr val="000000"/>
              </a:solidFill>
            </a:endParaRPr>
          </a:p>
          <a:p>
            <a:pPr marL="0" lvl="0" indent="0" algn="ctr" rtl="0">
              <a:spcBef>
                <a:spcPts val="0"/>
              </a:spcBef>
              <a:spcAft>
                <a:spcPts val="0"/>
              </a:spcAft>
              <a:buClr>
                <a:srgbClr val="000000"/>
              </a:buClr>
              <a:buSzPts val="1100"/>
              <a:buFont typeface="Arial"/>
              <a:buNone/>
            </a:pPr>
            <a:r>
              <a:rPr lang="en" sz="1300" i="1">
                <a:solidFill>
                  <a:srgbClr val="000000"/>
                </a:solidFill>
              </a:rPr>
              <a:t>(reduced to 25 features per patient)</a:t>
            </a:r>
            <a:endParaRPr sz="1300" i="1">
              <a:solidFill>
                <a:srgbClr val="000000"/>
              </a:solidFill>
            </a:endParaRPr>
          </a:p>
          <a:p>
            <a:pPr marL="0" lvl="0" indent="0" algn="ctr" rtl="0">
              <a:spcBef>
                <a:spcPts val="0"/>
              </a:spcBef>
              <a:spcAft>
                <a:spcPts val="0"/>
              </a:spcAft>
              <a:buNone/>
            </a:pPr>
            <a:endParaRPr sz="1300"/>
          </a:p>
        </p:txBody>
      </p:sp>
      <p:sp>
        <p:nvSpPr>
          <p:cNvPr id="199" name="Google Shape;199;p30"/>
          <p:cNvSpPr txBox="1"/>
          <p:nvPr/>
        </p:nvSpPr>
        <p:spPr>
          <a:xfrm>
            <a:off x="3234582" y="2903343"/>
            <a:ext cx="899100" cy="39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300"/>
          </a:p>
        </p:txBody>
      </p:sp>
      <p:sp>
        <p:nvSpPr>
          <p:cNvPr id="200" name="Google Shape;200;p30"/>
          <p:cNvSpPr txBox="1"/>
          <p:nvPr/>
        </p:nvSpPr>
        <p:spPr>
          <a:xfrm>
            <a:off x="2968508" y="3875246"/>
            <a:ext cx="1446600" cy="68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Feature Elimination </a:t>
            </a:r>
            <a:endParaRPr sz="1100"/>
          </a:p>
          <a:p>
            <a:pPr marL="0" lvl="0" indent="0" algn="ctr" rtl="0">
              <a:spcBef>
                <a:spcPts val="0"/>
              </a:spcBef>
              <a:spcAft>
                <a:spcPts val="0"/>
              </a:spcAft>
              <a:buNone/>
            </a:pPr>
            <a:endParaRPr sz="1100"/>
          </a:p>
          <a:p>
            <a:pPr marL="0" lvl="0" indent="0" algn="ctr" rtl="0">
              <a:spcBef>
                <a:spcPts val="0"/>
              </a:spcBef>
              <a:spcAft>
                <a:spcPts val="0"/>
              </a:spcAft>
              <a:buNone/>
            </a:pPr>
            <a:r>
              <a:rPr lang="en" sz="1100"/>
              <a:t>Method (RFE, mRMR, mRMRe)</a:t>
            </a:r>
            <a:endParaRPr sz="1100"/>
          </a:p>
        </p:txBody>
      </p:sp>
      <p:sp>
        <p:nvSpPr>
          <p:cNvPr id="201" name="Google Shape;201;p30"/>
          <p:cNvSpPr txBox="1"/>
          <p:nvPr/>
        </p:nvSpPr>
        <p:spPr>
          <a:xfrm>
            <a:off x="6747871" y="1420203"/>
            <a:ext cx="1157100" cy="96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Feature Extraction</a:t>
            </a:r>
            <a:endParaRPr sz="1100"/>
          </a:p>
          <a:p>
            <a:pPr marL="0" lvl="0" indent="0" algn="ctr" rtl="0">
              <a:spcBef>
                <a:spcPts val="0"/>
              </a:spcBef>
              <a:spcAft>
                <a:spcPts val="0"/>
              </a:spcAft>
              <a:buNone/>
            </a:pPr>
            <a:r>
              <a:rPr lang="en" sz="1100" i="1"/>
              <a:t>(120 radiomic features per image)</a:t>
            </a:r>
            <a:endParaRPr sz="1100" i="1"/>
          </a:p>
        </p:txBody>
      </p:sp>
      <p:sp>
        <p:nvSpPr>
          <p:cNvPr id="202" name="Google Shape;202;p30"/>
          <p:cNvSpPr/>
          <p:nvPr/>
        </p:nvSpPr>
        <p:spPr>
          <a:xfrm rot="10800000">
            <a:off x="2893589" y="4094682"/>
            <a:ext cx="1446600" cy="207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203" name="Google Shape;203;p30"/>
          <p:cNvSpPr txBox="1"/>
          <p:nvPr/>
        </p:nvSpPr>
        <p:spPr>
          <a:xfrm>
            <a:off x="5724799" y="2616620"/>
            <a:ext cx="2015100" cy="8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t>Feature Set</a:t>
            </a:r>
            <a:endParaRPr sz="1300"/>
          </a:p>
          <a:p>
            <a:pPr marL="0" lvl="0" indent="0" algn="ctr" rtl="0">
              <a:spcBef>
                <a:spcPts val="0"/>
              </a:spcBef>
              <a:spcAft>
                <a:spcPts val="0"/>
              </a:spcAft>
              <a:buNone/>
            </a:pPr>
            <a:r>
              <a:rPr lang="en" sz="1300" i="1"/>
              <a:t>(104*120+1=12481 features per patient)</a:t>
            </a:r>
            <a:endParaRPr sz="1300" i="1"/>
          </a:p>
        </p:txBody>
      </p:sp>
      <p:sp>
        <p:nvSpPr>
          <p:cNvPr id="204" name="Google Shape;204;p30"/>
          <p:cNvSpPr/>
          <p:nvPr/>
        </p:nvSpPr>
        <p:spPr>
          <a:xfrm>
            <a:off x="4371333" y="1173013"/>
            <a:ext cx="2097600" cy="9693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205" name="Google Shape;205;p30"/>
          <p:cNvSpPr txBox="1"/>
          <p:nvPr/>
        </p:nvSpPr>
        <p:spPr>
          <a:xfrm>
            <a:off x="2759297" y="1266958"/>
            <a:ext cx="1642800" cy="2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Transformations</a:t>
            </a:r>
            <a:endParaRPr sz="1100"/>
          </a:p>
          <a:p>
            <a:pPr marL="0" lvl="0" indent="0" algn="ctr" rtl="0">
              <a:spcBef>
                <a:spcPts val="0"/>
              </a:spcBef>
              <a:spcAft>
                <a:spcPts val="0"/>
              </a:spcAft>
              <a:buNone/>
            </a:pPr>
            <a:endParaRPr sz="1100"/>
          </a:p>
          <a:p>
            <a:pPr marL="0" lvl="0" indent="0" algn="ctr" rtl="0">
              <a:spcBef>
                <a:spcPts val="0"/>
              </a:spcBef>
              <a:spcAft>
                <a:spcPts val="0"/>
              </a:spcAft>
              <a:buNone/>
            </a:pPr>
            <a:r>
              <a:rPr lang="en" sz="1100" i="1"/>
              <a:t>(26 transformations per image)</a:t>
            </a:r>
            <a:endParaRPr sz="1100" i="1"/>
          </a:p>
        </p:txBody>
      </p:sp>
      <p:sp>
        <p:nvSpPr>
          <p:cNvPr id="206" name="Google Shape;206;p30"/>
          <p:cNvSpPr/>
          <p:nvPr/>
        </p:nvSpPr>
        <p:spPr>
          <a:xfrm>
            <a:off x="2826408" y="1474571"/>
            <a:ext cx="1508700" cy="207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207" name="Google Shape;207;p30"/>
          <p:cNvSpPr txBox="1"/>
          <p:nvPr/>
        </p:nvSpPr>
        <p:spPr>
          <a:xfrm>
            <a:off x="796006" y="1173077"/>
            <a:ext cx="1922100" cy="81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t>BraTS 2020 Dataset: T1, T1Gd, T2, T2-flair</a:t>
            </a:r>
            <a:endParaRPr sz="1300"/>
          </a:p>
          <a:p>
            <a:pPr marL="0" lvl="0" indent="0" algn="ctr" rtl="0">
              <a:spcBef>
                <a:spcPts val="0"/>
              </a:spcBef>
              <a:spcAft>
                <a:spcPts val="0"/>
              </a:spcAft>
              <a:buNone/>
            </a:pPr>
            <a:r>
              <a:rPr lang="en" sz="1300" i="1"/>
              <a:t>(4 images per patient)</a:t>
            </a:r>
            <a:endParaRPr sz="1300" i="1"/>
          </a:p>
        </p:txBody>
      </p:sp>
      <p:sp>
        <p:nvSpPr>
          <p:cNvPr id="208" name="Google Shape;208;p30"/>
          <p:cNvSpPr txBox="1"/>
          <p:nvPr/>
        </p:nvSpPr>
        <p:spPr>
          <a:xfrm>
            <a:off x="2857473" y="2662987"/>
            <a:ext cx="14466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Age of the Patient</a:t>
            </a:r>
            <a:endParaRPr sz="1100"/>
          </a:p>
        </p:txBody>
      </p:sp>
      <p:sp>
        <p:nvSpPr>
          <p:cNvPr id="209" name="Google Shape;209;p30"/>
          <p:cNvSpPr/>
          <p:nvPr/>
        </p:nvSpPr>
        <p:spPr>
          <a:xfrm>
            <a:off x="4371333" y="3788426"/>
            <a:ext cx="2097600" cy="9693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210" name="Google Shape;210;p30"/>
          <p:cNvSpPr/>
          <p:nvPr/>
        </p:nvSpPr>
        <p:spPr>
          <a:xfrm rot="5400000">
            <a:off x="3106935" y="637400"/>
            <a:ext cx="978900" cy="3988200"/>
          </a:xfrm>
          <a:prstGeom prst="bentUpArrow">
            <a:avLst>
              <a:gd name="adj1" fmla="val 9615"/>
              <a:gd name="adj2" fmla="val 12594"/>
              <a:gd name="adj3" fmla="val 14813"/>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211" name="Google Shape;211;p30"/>
          <p:cNvSpPr/>
          <p:nvPr/>
        </p:nvSpPr>
        <p:spPr>
          <a:xfrm rot="5400000">
            <a:off x="6324001" y="1863235"/>
            <a:ext cx="785700" cy="423600"/>
          </a:xfrm>
          <a:prstGeom prst="bentArrow">
            <a:avLst>
              <a:gd name="adj1" fmla="val 25000"/>
              <a:gd name="adj2" fmla="val 25011"/>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212" name="Google Shape;212;p30"/>
          <p:cNvSpPr txBox="1"/>
          <p:nvPr/>
        </p:nvSpPr>
        <p:spPr>
          <a:xfrm>
            <a:off x="4464187" y="3867449"/>
            <a:ext cx="1922100" cy="81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t>Feature Subset</a:t>
            </a:r>
            <a:endParaRPr sz="1300"/>
          </a:p>
          <a:p>
            <a:pPr marL="0" lvl="0" indent="0" algn="ctr" rtl="0">
              <a:spcBef>
                <a:spcPts val="0"/>
              </a:spcBef>
              <a:spcAft>
                <a:spcPts val="0"/>
              </a:spcAft>
              <a:buNone/>
            </a:pPr>
            <a:r>
              <a:rPr lang="en" sz="1300" i="1"/>
              <a:t>(reduced to 400 features per patient)</a:t>
            </a:r>
            <a:endParaRPr sz="1300" i="1"/>
          </a:p>
        </p:txBody>
      </p:sp>
      <p:sp>
        <p:nvSpPr>
          <p:cNvPr id="213" name="Google Shape;213;p30"/>
          <p:cNvSpPr txBox="1"/>
          <p:nvPr/>
        </p:nvSpPr>
        <p:spPr>
          <a:xfrm>
            <a:off x="4443519" y="1232355"/>
            <a:ext cx="1922100" cy="81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t>Transformed Images</a:t>
            </a:r>
            <a:endParaRPr sz="1300"/>
          </a:p>
          <a:p>
            <a:pPr marL="0" lvl="0" indent="0" algn="ctr" rtl="0">
              <a:spcBef>
                <a:spcPts val="0"/>
              </a:spcBef>
              <a:spcAft>
                <a:spcPts val="0"/>
              </a:spcAft>
              <a:buNone/>
            </a:pPr>
            <a:r>
              <a:rPr lang="en" sz="1300" i="1"/>
              <a:t>(26*4 = 104 images per patient)</a:t>
            </a:r>
            <a:endParaRPr sz="1300" i="1"/>
          </a:p>
        </p:txBody>
      </p:sp>
      <p:sp>
        <p:nvSpPr>
          <p:cNvPr id="214" name="Google Shape;214;p30"/>
          <p:cNvSpPr/>
          <p:nvPr/>
        </p:nvSpPr>
        <p:spPr>
          <a:xfrm rot="10800000">
            <a:off x="6510308" y="3526089"/>
            <a:ext cx="394500" cy="823500"/>
          </a:xfrm>
          <a:prstGeom prst="bentArrow">
            <a:avLst>
              <a:gd name="adj1" fmla="val 25000"/>
              <a:gd name="adj2" fmla="val 25011"/>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 and Dimensionality Reduction</a:t>
            </a:r>
            <a:endParaRPr/>
          </a:p>
        </p:txBody>
      </p:sp>
      <p:sp>
        <p:nvSpPr>
          <p:cNvPr id="220" name="Google Shape;22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just" rtl="0">
              <a:lnSpc>
                <a:spcPct val="150000"/>
              </a:lnSpc>
              <a:spcBef>
                <a:spcPts val="0"/>
              </a:spcBef>
              <a:spcAft>
                <a:spcPts val="0"/>
              </a:spcAft>
              <a:buSzPts val="1100"/>
              <a:buNone/>
            </a:pPr>
            <a:r>
              <a:rPr lang="en" sz="1400">
                <a:solidFill>
                  <a:schemeClr val="dk1"/>
                </a:solidFill>
                <a:latin typeface="Lato"/>
                <a:ea typeface="Lato"/>
                <a:cs typeface="Lato"/>
                <a:sym typeface="Lato"/>
              </a:rPr>
              <a:t>A total of 120 features, were extracted for each image. The age of the patient was also added as a feature as it is an indicator of the patient’s survival. Since, for each patient, we have 4 modalities, 26 transformations per modality, and 120 features per transformation, we obtain a total of 4*26*120 + 1= 12481 features.</a:t>
            </a:r>
            <a:endParaRPr sz="1400">
              <a:solidFill>
                <a:schemeClr val="dk1"/>
              </a:solidFill>
              <a:latin typeface="Lato"/>
              <a:ea typeface="Lato"/>
              <a:cs typeface="Lato"/>
              <a:sym typeface="Lato"/>
            </a:endParaRPr>
          </a:p>
          <a:p>
            <a:pPr marL="0" lvl="0" indent="0" algn="just" rtl="0">
              <a:lnSpc>
                <a:spcPct val="150000"/>
              </a:lnSpc>
              <a:spcBef>
                <a:spcPts val="1200"/>
              </a:spcBef>
              <a:spcAft>
                <a:spcPts val="0"/>
              </a:spcAft>
              <a:buSzPts val="1100"/>
              <a:buNone/>
            </a:pPr>
            <a:endParaRPr sz="1400">
              <a:solidFill>
                <a:schemeClr val="dk1"/>
              </a:solidFill>
              <a:latin typeface="Lato"/>
              <a:ea typeface="Lato"/>
              <a:cs typeface="Lato"/>
              <a:sym typeface="Lato"/>
            </a:endParaRPr>
          </a:p>
          <a:p>
            <a:pPr marL="0" lvl="0" indent="0" algn="just" rtl="0">
              <a:lnSpc>
                <a:spcPct val="150000"/>
              </a:lnSpc>
              <a:spcBef>
                <a:spcPts val="1200"/>
              </a:spcBef>
              <a:spcAft>
                <a:spcPts val="0"/>
              </a:spcAft>
              <a:buClr>
                <a:schemeClr val="dk1"/>
              </a:buClr>
              <a:buSzPts val="1100"/>
              <a:buFont typeface="Arial"/>
              <a:buNone/>
            </a:pPr>
            <a:r>
              <a:rPr lang="en" sz="1400">
                <a:solidFill>
                  <a:schemeClr val="dk1"/>
                </a:solidFill>
                <a:latin typeface="Lato"/>
                <a:ea typeface="Lato"/>
                <a:cs typeface="Lato"/>
                <a:sym typeface="Lato"/>
              </a:rPr>
              <a:t>Fisher Score for Univariate Feature Selection:</a:t>
            </a:r>
            <a:endParaRPr sz="1400">
              <a:solidFill>
                <a:schemeClr val="dk1"/>
              </a:solidFill>
              <a:latin typeface="Lato"/>
              <a:ea typeface="Lato"/>
              <a:cs typeface="Lato"/>
              <a:sym typeface="Lato"/>
            </a:endParaRPr>
          </a:p>
          <a:p>
            <a:pPr marL="457200" lvl="0" indent="-319405" algn="just" rtl="0">
              <a:lnSpc>
                <a:spcPct val="150000"/>
              </a:lnSpc>
              <a:spcBef>
                <a:spcPts val="1200"/>
              </a:spcBef>
              <a:spcAft>
                <a:spcPts val="0"/>
              </a:spcAft>
              <a:buClr>
                <a:schemeClr val="dk1"/>
              </a:buClr>
              <a:buSzPts val="1430"/>
              <a:buFont typeface="Lato"/>
              <a:buChar char="●"/>
            </a:pPr>
            <a:r>
              <a:rPr lang="en" sz="1400">
                <a:solidFill>
                  <a:schemeClr val="dk1"/>
                </a:solidFill>
                <a:latin typeface="Lato"/>
                <a:ea typeface="Lato"/>
                <a:cs typeface="Lato"/>
                <a:sym typeface="Lato"/>
              </a:rPr>
              <a:t>Fisher score used as a univariate statistic.</a:t>
            </a:r>
            <a:endParaRPr sz="1400">
              <a:solidFill>
                <a:schemeClr val="dk1"/>
              </a:solidFill>
              <a:latin typeface="Lato"/>
              <a:ea typeface="Lato"/>
              <a:cs typeface="Lato"/>
              <a:sym typeface="Lato"/>
            </a:endParaRPr>
          </a:p>
          <a:p>
            <a:pPr marL="457200" lvl="0" indent="-319405" algn="just" rtl="0">
              <a:lnSpc>
                <a:spcPct val="150000"/>
              </a:lnSpc>
              <a:spcBef>
                <a:spcPts val="0"/>
              </a:spcBef>
              <a:spcAft>
                <a:spcPts val="0"/>
              </a:spcAft>
              <a:buClr>
                <a:schemeClr val="dk1"/>
              </a:buClr>
              <a:buSzPts val="1430"/>
              <a:buFont typeface="Lato"/>
              <a:buChar char="●"/>
            </a:pPr>
            <a:r>
              <a:rPr lang="en" sz="1400">
                <a:solidFill>
                  <a:schemeClr val="dk1"/>
                </a:solidFill>
                <a:latin typeface="Lato"/>
                <a:ea typeface="Lato"/>
                <a:cs typeface="Lato"/>
                <a:sym typeface="Lato"/>
              </a:rPr>
              <a:t>Reduces the number of features to </a:t>
            </a:r>
            <a:r>
              <a:rPr lang="en" sz="1400" b="1">
                <a:solidFill>
                  <a:schemeClr val="dk1"/>
                </a:solidFill>
                <a:latin typeface="Lato"/>
                <a:ea typeface="Lato"/>
                <a:cs typeface="Lato"/>
                <a:sym typeface="Lato"/>
              </a:rPr>
              <a:t>400</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marL="457200" lvl="0" indent="-319405" algn="just" rtl="0">
              <a:lnSpc>
                <a:spcPct val="150000"/>
              </a:lnSpc>
              <a:spcBef>
                <a:spcPts val="0"/>
              </a:spcBef>
              <a:spcAft>
                <a:spcPts val="0"/>
              </a:spcAft>
              <a:buClr>
                <a:schemeClr val="dk1"/>
              </a:buClr>
              <a:buSzPts val="1430"/>
              <a:buFont typeface="Lato"/>
              <a:buChar char="●"/>
            </a:pPr>
            <a:r>
              <a:rPr lang="en" sz="1400">
                <a:solidFill>
                  <a:schemeClr val="dk1"/>
                </a:solidFill>
                <a:latin typeface="Lato"/>
                <a:ea typeface="Lato"/>
                <a:cs typeface="Lato"/>
                <a:sym typeface="Lato"/>
              </a:rPr>
              <a:t>Quantifies separation between data groups.</a:t>
            </a:r>
            <a:endParaRPr sz="1400">
              <a:solidFill>
                <a:schemeClr val="dk1"/>
              </a:solidFill>
              <a:latin typeface="Lato"/>
              <a:ea typeface="Lato"/>
              <a:cs typeface="Lato"/>
              <a:sym typeface="Lato"/>
            </a:endParaRPr>
          </a:p>
          <a:p>
            <a:pPr marL="457200" lvl="0" indent="-319405" algn="just" rtl="0">
              <a:lnSpc>
                <a:spcPct val="150000"/>
              </a:lnSpc>
              <a:spcBef>
                <a:spcPts val="0"/>
              </a:spcBef>
              <a:spcAft>
                <a:spcPts val="0"/>
              </a:spcAft>
              <a:buClr>
                <a:schemeClr val="dk1"/>
              </a:buClr>
              <a:buSzPts val="1430"/>
              <a:buFont typeface="Lato"/>
              <a:buChar char="●"/>
            </a:pPr>
            <a:r>
              <a:rPr lang="en" sz="1400">
                <a:solidFill>
                  <a:schemeClr val="dk1"/>
                </a:solidFill>
                <a:latin typeface="Lato"/>
                <a:ea typeface="Lato"/>
                <a:cs typeface="Lato"/>
                <a:sym typeface="Lato"/>
              </a:rPr>
              <a:t>Assesses variance between group means and within-group variance.</a:t>
            </a:r>
            <a:endParaRPr sz="1400">
              <a:solidFill>
                <a:schemeClr val="dk1"/>
              </a:solidFill>
              <a:latin typeface="Lato"/>
              <a:ea typeface="Lato"/>
              <a:cs typeface="Lato"/>
              <a:sym typeface="Lato"/>
            </a:endParaRPr>
          </a:p>
          <a:p>
            <a:pPr marL="457200" lvl="0" indent="-319405" algn="just" rtl="0">
              <a:lnSpc>
                <a:spcPct val="150000"/>
              </a:lnSpc>
              <a:spcBef>
                <a:spcPts val="0"/>
              </a:spcBef>
              <a:spcAft>
                <a:spcPts val="0"/>
              </a:spcAft>
              <a:buClr>
                <a:schemeClr val="dk1"/>
              </a:buClr>
              <a:buSzPts val="1430"/>
              <a:buFont typeface="Lato"/>
              <a:buChar char="●"/>
            </a:pPr>
            <a:r>
              <a:rPr lang="en" sz="1400">
                <a:solidFill>
                  <a:schemeClr val="dk1"/>
                </a:solidFill>
                <a:latin typeface="Lato"/>
                <a:ea typeface="Lato"/>
                <a:cs typeface="Lato"/>
                <a:sym typeface="Lato"/>
              </a:rPr>
              <a:t>Efficient algorithm to handle computation-heavy feature selection.</a:t>
            </a:r>
            <a:endParaRPr sz="1400">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Feature Extraction and Dimensionality Reduction</a:t>
            </a:r>
            <a:endParaRPr/>
          </a:p>
        </p:txBody>
      </p:sp>
      <p:sp>
        <p:nvSpPr>
          <p:cNvPr id="226" name="Google Shape;22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Clr>
                <a:schemeClr val="dk1"/>
              </a:buClr>
              <a:buSzPts val="1100"/>
              <a:buFont typeface="Arial"/>
              <a:buNone/>
            </a:pPr>
            <a:r>
              <a:rPr lang="en" sz="1400" dirty="0">
                <a:solidFill>
                  <a:schemeClr val="dk1"/>
                </a:solidFill>
                <a:latin typeface="Lato"/>
                <a:ea typeface="Lato"/>
                <a:cs typeface="Lato"/>
                <a:sym typeface="Lato"/>
              </a:rPr>
              <a:t>Four Methods for Dimensionality Reduction:</a:t>
            </a:r>
            <a:endParaRPr sz="1400" dirty="0">
              <a:solidFill>
                <a:schemeClr val="dk1"/>
              </a:solidFill>
              <a:latin typeface="Lato"/>
              <a:ea typeface="Lato"/>
              <a:cs typeface="Lato"/>
              <a:sym typeface="Lato"/>
            </a:endParaRPr>
          </a:p>
          <a:p>
            <a:pPr marL="457200" lvl="0" indent="-319405" algn="l" rtl="0">
              <a:lnSpc>
                <a:spcPct val="150000"/>
              </a:lnSpc>
              <a:spcBef>
                <a:spcPts val="1200"/>
              </a:spcBef>
              <a:spcAft>
                <a:spcPts val="0"/>
              </a:spcAft>
              <a:buClr>
                <a:schemeClr val="dk1"/>
              </a:buClr>
              <a:buSzPts val="1430"/>
              <a:buFont typeface="Lato"/>
              <a:buChar char="●"/>
            </a:pPr>
            <a:r>
              <a:rPr lang="en" sz="1400" dirty="0">
                <a:solidFill>
                  <a:schemeClr val="dk1"/>
                </a:solidFill>
                <a:latin typeface="Lato"/>
                <a:ea typeface="Lato"/>
                <a:cs typeface="Lato"/>
                <a:sym typeface="Lato"/>
              </a:rPr>
              <a:t>Utilized four methods for further reducing dimensionality.</a:t>
            </a:r>
            <a:endParaRPr sz="1400" dirty="0">
              <a:solidFill>
                <a:schemeClr val="dk1"/>
              </a:solidFill>
              <a:latin typeface="Lato"/>
              <a:ea typeface="Lato"/>
              <a:cs typeface="Lato"/>
              <a:sym typeface="Lato"/>
            </a:endParaRPr>
          </a:p>
          <a:p>
            <a:pPr marL="457200" lvl="0" indent="-319405" algn="l" rtl="0">
              <a:lnSpc>
                <a:spcPct val="150000"/>
              </a:lnSpc>
              <a:spcBef>
                <a:spcPts val="0"/>
              </a:spcBef>
              <a:spcAft>
                <a:spcPts val="0"/>
              </a:spcAft>
              <a:buClr>
                <a:schemeClr val="dk1"/>
              </a:buClr>
              <a:buSzPts val="1430"/>
              <a:buFont typeface="Lato"/>
              <a:buChar char="●"/>
            </a:pPr>
            <a:r>
              <a:rPr lang="en" sz="1400" dirty="0">
                <a:solidFill>
                  <a:schemeClr val="dk1"/>
                </a:solidFill>
                <a:latin typeface="Lato"/>
                <a:ea typeface="Lato"/>
                <a:cs typeface="Lato"/>
                <a:sym typeface="Lato"/>
              </a:rPr>
              <a:t>Improved exploration of the feature space for more robust predictors.</a:t>
            </a:r>
            <a:endParaRPr sz="1400" dirty="0">
              <a:solidFill>
                <a:schemeClr val="dk1"/>
              </a:solidFill>
              <a:latin typeface="Lato"/>
              <a:ea typeface="Lato"/>
              <a:cs typeface="Lato"/>
              <a:sym typeface="Lato"/>
            </a:endParaRPr>
          </a:p>
          <a:p>
            <a:pPr marL="457200" lvl="0" indent="-319405" algn="l" rtl="0">
              <a:lnSpc>
                <a:spcPct val="150000"/>
              </a:lnSpc>
              <a:spcBef>
                <a:spcPts val="0"/>
              </a:spcBef>
              <a:spcAft>
                <a:spcPts val="0"/>
              </a:spcAft>
              <a:buClr>
                <a:schemeClr val="dk1"/>
              </a:buClr>
              <a:buSzPts val="1430"/>
              <a:buFont typeface="Lato"/>
              <a:buChar char="●"/>
            </a:pPr>
            <a:r>
              <a:rPr lang="en" sz="1400" dirty="0">
                <a:solidFill>
                  <a:schemeClr val="dk1"/>
                </a:solidFill>
                <a:latin typeface="Lato"/>
                <a:ea typeface="Lato"/>
                <a:cs typeface="Lato"/>
                <a:sym typeface="Lato"/>
              </a:rPr>
              <a:t>Methods include:</a:t>
            </a:r>
            <a:endParaRPr sz="1400" dirty="0">
              <a:solidFill>
                <a:schemeClr val="dk1"/>
              </a:solidFill>
              <a:latin typeface="Lato"/>
              <a:ea typeface="Lato"/>
              <a:cs typeface="Lato"/>
              <a:sym typeface="Lato"/>
            </a:endParaRPr>
          </a:p>
          <a:p>
            <a:pPr marL="914400" lvl="1" indent="-319405" algn="l" rtl="0">
              <a:lnSpc>
                <a:spcPct val="150000"/>
              </a:lnSpc>
              <a:spcBef>
                <a:spcPts val="0"/>
              </a:spcBef>
              <a:spcAft>
                <a:spcPts val="0"/>
              </a:spcAft>
              <a:buClr>
                <a:schemeClr val="dk1"/>
              </a:buClr>
              <a:buSzPts val="1430"/>
              <a:buFont typeface="Lato"/>
              <a:buChar char="○"/>
            </a:pPr>
            <a:r>
              <a:rPr lang="en" dirty="0">
                <a:solidFill>
                  <a:schemeClr val="dk1"/>
                </a:solidFill>
                <a:latin typeface="Lato"/>
                <a:ea typeface="Lato"/>
                <a:cs typeface="Lato"/>
                <a:sym typeface="Lato"/>
              </a:rPr>
              <a:t>Recursive Feature Elimination (RFE) with Random Forest Regressor.</a:t>
            </a:r>
            <a:endParaRPr dirty="0">
              <a:solidFill>
                <a:schemeClr val="dk1"/>
              </a:solidFill>
              <a:latin typeface="Lato"/>
              <a:ea typeface="Lato"/>
              <a:cs typeface="Lato"/>
              <a:sym typeface="Lato"/>
            </a:endParaRPr>
          </a:p>
          <a:p>
            <a:pPr marL="914400" lvl="1" indent="-319405" algn="l" rtl="0">
              <a:lnSpc>
                <a:spcPct val="150000"/>
              </a:lnSpc>
              <a:spcBef>
                <a:spcPts val="0"/>
              </a:spcBef>
              <a:spcAft>
                <a:spcPts val="0"/>
              </a:spcAft>
              <a:buClr>
                <a:schemeClr val="dk1"/>
              </a:buClr>
              <a:buSzPts val="1430"/>
              <a:buFont typeface="Lato"/>
              <a:buChar char="○"/>
            </a:pPr>
            <a:r>
              <a:rPr lang="en" dirty="0">
                <a:solidFill>
                  <a:schemeClr val="dk1"/>
                </a:solidFill>
                <a:latin typeface="Lato"/>
                <a:ea typeface="Lato"/>
                <a:cs typeface="Lato"/>
                <a:sym typeface="Lato"/>
              </a:rPr>
              <a:t>Minimum redundancy maximum relevance (mRMR).</a:t>
            </a:r>
            <a:endParaRPr dirty="0">
              <a:solidFill>
                <a:schemeClr val="dk1"/>
              </a:solidFill>
              <a:latin typeface="Lato"/>
              <a:ea typeface="Lato"/>
              <a:cs typeface="Lato"/>
              <a:sym typeface="Lato"/>
            </a:endParaRPr>
          </a:p>
          <a:p>
            <a:pPr marL="914400" lvl="1" indent="-319405" algn="l" rtl="0">
              <a:lnSpc>
                <a:spcPct val="150000"/>
              </a:lnSpc>
              <a:spcBef>
                <a:spcPts val="0"/>
              </a:spcBef>
              <a:spcAft>
                <a:spcPts val="0"/>
              </a:spcAft>
              <a:buClr>
                <a:schemeClr val="dk1"/>
              </a:buClr>
              <a:buSzPts val="1430"/>
              <a:buFont typeface="Lato"/>
              <a:buChar char="○"/>
            </a:pPr>
            <a:r>
              <a:rPr lang="en" dirty="0">
                <a:solidFill>
                  <a:schemeClr val="dk1"/>
                </a:solidFill>
                <a:latin typeface="Lato"/>
                <a:ea typeface="Lato"/>
                <a:cs typeface="Lato"/>
                <a:sym typeface="Lato"/>
              </a:rPr>
              <a:t>mRMRe: Ensemble approaches: mRMRe-Exhaustive (mRMRe.e) and mRMRe-Bootstrap (mRMRe.b).</a:t>
            </a:r>
            <a:endParaRPr dirty="0">
              <a:solidFill>
                <a:schemeClr val="dk1"/>
              </a:solidFill>
              <a:latin typeface="Lato"/>
              <a:ea typeface="Lato"/>
              <a:cs typeface="Lato"/>
              <a:sym typeface="Lato"/>
            </a:endParaRPr>
          </a:p>
          <a:p>
            <a:pPr marL="457200" lvl="0" indent="-319405" algn="l" rtl="0">
              <a:lnSpc>
                <a:spcPct val="150000"/>
              </a:lnSpc>
              <a:spcBef>
                <a:spcPts val="0"/>
              </a:spcBef>
              <a:spcAft>
                <a:spcPts val="0"/>
              </a:spcAft>
              <a:buClr>
                <a:schemeClr val="dk1"/>
              </a:buClr>
              <a:buSzPts val="1430"/>
              <a:buFont typeface="Lato"/>
              <a:buChar char="●"/>
            </a:pPr>
            <a:r>
              <a:rPr lang="en" sz="1400" dirty="0">
                <a:solidFill>
                  <a:schemeClr val="dk1"/>
                </a:solidFill>
                <a:latin typeface="Lato"/>
                <a:ea typeface="Lato"/>
                <a:cs typeface="Lato"/>
                <a:sym typeface="Lato"/>
              </a:rPr>
              <a:t>Each method reduced the number of features to </a:t>
            </a:r>
            <a:r>
              <a:rPr lang="en" sz="1400" b="1" dirty="0">
                <a:solidFill>
                  <a:schemeClr val="dk1"/>
                </a:solidFill>
                <a:latin typeface="Lato"/>
                <a:ea typeface="Lato"/>
                <a:cs typeface="Lato"/>
                <a:sym typeface="Lato"/>
              </a:rPr>
              <a:t>25</a:t>
            </a:r>
            <a:r>
              <a:rPr lang="en" sz="1400" dirty="0">
                <a:solidFill>
                  <a:schemeClr val="dk1"/>
                </a:solidFill>
                <a:latin typeface="Lato"/>
                <a:ea typeface="Lato"/>
                <a:cs typeface="Lato"/>
                <a:sym typeface="Lato"/>
              </a:rPr>
              <a:t>.</a:t>
            </a:r>
            <a:endParaRPr sz="1400" dirty="0">
              <a:solidFill>
                <a:schemeClr val="dk1"/>
              </a:solidFill>
              <a:latin typeface="Lato"/>
              <a:ea typeface="Lato"/>
              <a:cs typeface="Lato"/>
              <a:sym typeface="Lato"/>
            </a:endParaRPr>
          </a:p>
          <a:p>
            <a:pPr marL="457200" lvl="0" indent="-319405" algn="l" rtl="0">
              <a:lnSpc>
                <a:spcPct val="150000"/>
              </a:lnSpc>
              <a:spcBef>
                <a:spcPts val="0"/>
              </a:spcBef>
              <a:spcAft>
                <a:spcPts val="0"/>
              </a:spcAft>
              <a:buClr>
                <a:schemeClr val="dk1"/>
              </a:buClr>
              <a:buSzPts val="1430"/>
              <a:buFont typeface="Lato"/>
              <a:buChar char="●"/>
            </a:pPr>
            <a:r>
              <a:rPr lang="en" sz="1400" dirty="0">
                <a:solidFill>
                  <a:schemeClr val="dk1"/>
                </a:solidFill>
                <a:latin typeface="Lato"/>
                <a:ea typeface="Lato"/>
                <a:cs typeface="Lato"/>
                <a:sym typeface="Lato"/>
              </a:rPr>
              <a:t>Ten sets of features obtained from the mRMRe methods.</a:t>
            </a:r>
            <a:endParaRPr sz="1400" dirty="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idx="4294967295"/>
          </p:nvPr>
        </p:nvSpPr>
        <p:spPr>
          <a:xfrm>
            <a:off x="719165" y="1649675"/>
            <a:ext cx="734700" cy="4476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542">
                <a:latin typeface="Poppins SemiBold"/>
                <a:ea typeface="Poppins SemiBold"/>
                <a:cs typeface="Poppins SemiBold"/>
                <a:sym typeface="Poppins SemiBold"/>
              </a:rPr>
              <a:t>01</a:t>
            </a:r>
            <a:endParaRPr sz="2542">
              <a:latin typeface="Poppins SemiBold"/>
              <a:ea typeface="Poppins SemiBold"/>
              <a:cs typeface="Poppins SemiBold"/>
              <a:sym typeface="Poppins SemiBold"/>
            </a:endParaRPr>
          </a:p>
        </p:txBody>
      </p:sp>
      <p:sp>
        <p:nvSpPr>
          <p:cNvPr id="71" name="Google Shape;71;p15"/>
          <p:cNvSpPr txBox="1">
            <a:spLocks noGrp="1"/>
          </p:cNvSpPr>
          <p:nvPr>
            <p:ph type="title" idx="4294967295"/>
          </p:nvPr>
        </p:nvSpPr>
        <p:spPr>
          <a:xfrm>
            <a:off x="719165" y="3159283"/>
            <a:ext cx="734700" cy="4476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 sz="2542">
                <a:latin typeface="Poppins SemiBold"/>
                <a:ea typeface="Poppins SemiBold"/>
                <a:cs typeface="Poppins SemiBold"/>
                <a:sym typeface="Poppins SemiBold"/>
              </a:rPr>
              <a:t>04</a:t>
            </a:r>
            <a:endParaRPr sz="2542">
              <a:latin typeface="Poppins SemiBold"/>
              <a:ea typeface="Poppins SemiBold"/>
              <a:cs typeface="Poppins SemiBold"/>
              <a:sym typeface="Poppins SemiBold"/>
            </a:endParaRPr>
          </a:p>
        </p:txBody>
      </p:sp>
      <p:sp>
        <p:nvSpPr>
          <p:cNvPr id="72" name="Google Shape;72;p15"/>
          <p:cNvSpPr txBox="1">
            <a:spLocks noGrp="1"/>
          </p:cNvSpPr>
          <p:nvPr>
            <p:ph type="title" idx="4294967295"/>
          </p:nvPr>
        </p:nvSpPr>
        <p:spPr>
          <a:xfrm>
            <a:off x="3418440" y="1649675"/>
            <a:ext cx="734700" cy="4476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 sz="2542">
                <a:latin typeface="Poppins SemiBold"/>
                <a:ea typeface="Poppins SemiBold"/>
                <a:cs typeface="Poppins SemiBold"/>
                <a:sym typeface="Poppins SemiBold"/>
              </a:rPr>
              <a:t>02</a:t>
            </a:r>
            <a:endParaRPr sz="2542">
              <a:latin typeface="Poppins SemiBold"/>
              <a:ea typeface="Poppins SemiBold"/>
              <a:cs typeface="Poppins SemiBold"/>
              <a:sym typeface="Poppins SemiBold"/>
            </a:endParaRPr>
          </a:p>
        </p:txBody>
      </p:sp>
      <p:sp>
        <p:nvSpPr>
          <p:cNvPr id="73" name="Google Shape;73;p15"/>
          <p:cNvSpPr txBox="1">
            <a:spLocks noGrp="1"/>
          </p:cNvSpPr>
          <p:nvPr>
            <p:ph type="title" idx="4294967295"/>
          </p:nvPr>
        </p:nvSpPr>
        <p:spPr>
          <a:xfrm>
            <a:off x="3418440" y="3159283"/>
            <a:ext cx="734700" cy="4476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 sz="2542">
                <a:latin typeface="Poppins SemiBold"/>
                <a:ea typeface="Poppins SemiBold"/>
                <a:cs typeface="Poppins SemiBold"/>
                <a:sym typeface="Poppins SemiBold"/>
              </a:rPr>
              <a:t>05</a:t>
            </a:r>
            <a:endParaRPr sz="2542">
              <a:latin typeface="Poppins SemiBold"/>
              <a:ea typeface="Poppins SemiBold"/>
              <a:cs typeface="Poppins SemiBold"/>
              <a:sym typeface="Poppins SemiBold"/>
            </a:endParaRPr>
          </a:p>
        </p:txBody>
      </p:sp>
      <p:sp>
        <p:nvSpPr>
          <p:cNvPr id="74" name="Google Shape;74;p15"/>
          <p:cNvSpPr txBox="1">
            <a:spLocks noGrp="1"/>
          </p:cNvSpPr>
          <p:nvPr>
            <p:ph type="title" idx="4294967295"/>
          </p:nvPr>
        </p:nvSpPr>
        <p:spPr>
          <a:xfrm>
            <a:off x="6117715" y="1649675"/>
            <a:ext cx="734700" cy="4476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 sz="2542">
                <a:latin typeface="Poppins SemiBold"/>
                <a:ea typeface="Poppins SemiBold"/>
                <a:cs typeface="Poppins SemiBold"/>
                <a:sym typeface="Poppins SemiBold"/>
              </a:rPr>
              <a:t>03</a:t>
            </a:r>
            <a:endParaRPr sz="2542">
              <a:latin typeface="Poppins SemiBold"/>
              <a:ea typeface="Poppins SemiBold"/>
              <a:cs typeface="Poppins SemiBold"/>
              <a:sym typeface="Poppins SemiBold"/>
            </a:endParaRPr>
          </a:p>
        </p:txBody>
      </p:sp>
      <p:sp>
        <p:nvSpPr>
          <p:cNvPr id="75" name="Google Shape;75;p15"/>
          <p:cNvSpPr txBox="1">
            <a:spLocks noGrp="1"/>
          </p:cNvSpPr>
          <p:nvPr>
            <p:ph type="title" idx="4294967295"/>
          </p:nvPr>
        </p:nvSpPr>
        <p:spPr>
          <a:xfrm>
            <a:off x="6117715" y="3159283"/>
            <a:ext cx="734700" cy="4476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 sz="2542">
                <a:latin typeface="Poppins SemiBold"/>
                <a:ea typeface="Poppins SemiBold"/>
                <a:cs typeface="Poppins SemiBold"/>
                <a:sym typeface="Poppins SemiBold"/>
              </a:rPr>
              <a:t>06</a:t>
            </a:r>
            <a:endParaRPr sz="2542">
              <a:latin typeface="Poppins SemiBold"/>
              <a:ea typeface="Poppins SemiBold"/>
              <a:cs typeface="Poppins SemiBold"/>
              <a:sym typeface="Poppins SemiBold"/>
            </a:endParaRPr>
          </a:p>
        </p:txBody>
      </p:sp>
      <p:sp>
        <p:nvSpPr>
          <p:cNvPr id="76" name="Google Shape;76;p15"/>
          <p:cNvSpPr txBox="1">
            <a:spLocks noGrp="1"/>
          </p:cNvSpPr>
          <p:nvPr>
            <p:ph type="subTitle" idx="4294967295"/>
          </p:nvPr>
        </p:nvSpPr>
        <p:spPr>
          <a:xfrm>
            <a:off x="720000" y="2217935"/>
            <a:ext cx="2305500" cy="394500"/>
          </a:xfrm>
          <a:prstGeom prst="rect">
            <a:avLst/>
          </a:prstGeom>
        </p:spPr>
        <p:txBody>
          <a:bodyPr spcFirstLastPara="1" wrap="square" lIns="91425" tIns="91425" rIns="91425" bIns="91425" anchor="b" anchorCtr="0">
            <a:normAutofit fontScale="62500" lnSpcReduction="20000"/>
          </a:bodyPr>
          <a:lstStyle/>
          <a:p>
            <a:pPr marL="0" marR="0" lvl="0" indent="0" algn="l" rtl="0">
              <a:lnSpc>
                <a:spcPct val="100000"/>
              </a:lnSpc>
              <a:spcBef>
                <a:spcPts val="0"/>
              </a:spcBef>
              <a:spcAft>
                <a:spcPts val="0"/>
              </a:spcAft>
              <a:buNone/>
            </a:pPr>
            <a:r>
              <a:rPr lang="en" sz="2542">
                <a:solidFill>
                  <a:schemeClr val="dk1"/>
                </a:solidFill>
                <a:latin typeface="Poppins SemiBold"/>
                <a:ea typeface="Poppins SemiBold"/>
                <a:cs typeface="Poppins SemiBold"/>
                <a:sym typeface="Poppins SemiBold"/>
              </a:rPr>
              <a:t>Introduction</a:t>
            </a:r>
            <a:endParaRPr sz="2542">
              <a:solidFill>
                <a:schemeClr val="dk1"/>
              </a:solidFill>
              <a:latin typeface="Poppins SemiBold"/>
              <a:ea typeface="Poppins SemiBold"/>
              <a:cs typeface="Poppins SemiBold"/>
              <a:sym typeface="Poppins SemiBold"/>
            </a:endParaRPr>
          </a:p>
        </p:txBody>
      </p:sp>
      <p:sp>
        <p:nvSpPr>
          <p:cNvPr id="77" name="Google Shape;77;p15"/>
          <p:cNvSpPr txBox="1">
            <a:spLocks noGrp="1"/>
          </p:cNvSpPr>
          <p:nvPr>
            <p:ph type="subTitle" idx="4294967295"/>
          </p:nvPr>
        </p:nvSpPr>
        <p:spPr>
          <a:xfrm>
            <a:off x="3419275" y="2217935"/>
            <a:ext cx="2305500" cy="394500"/>
          </a:xfrm>
          <a:prstGeom prst="rect">
            <a:avLst/>
          </a:prstGeom>
        </p:spPr>
        <p:txBody>
          <a:bodyPr spcFirstLastPara="1" wrap="square" lIns="91425" tIns="91425" rIns="91425" bIns="91425" anchor="b" anchorCtr="0">
            <a:normAutofit fontScale="62500" lnSpcReduction="20000"/>
          </a:bodyPr>
          <a:lstStyle/>
          <a:p>
            <a:pPr marL="0" marR="0" lvl="0" indent="0" algn="l" rtl="0">
              <a:lnSpc>
                <a:spcPct val="100000"/>
              </a:lnSpc>
              <a:spcBef>
                <a:spcPts val="0"/>
              </a:spcBef>
              <a:spcAft>
                <a:spcPts val="0"/>
              </a:spcAft>
              <a:buNone/>
            </a:pPr>
            <a:r>
              <a:rPr lang="en" sz="2542">
                <a:solidFill>
                  <a:schemeClr val="dk1"/>
                </a:solidFill>
                <a:latin typeface="Poppins SemiBold"/>
                <a:ea typeface="Poppins SemiBold"/>
                <a:cs typeface="Poppins SemiBold"/>
                <a:sym typeface="Poppins SemiBold"/>
              </a:rPr>
              <a:t>Literature Review</a:t>
            </a:r>
            <a:endParaRPr sz="2542">
              <a:solidFill>
                <a:schemeClr val="dk1"/>
              </a:solidFill>
              <a:latin typeface="Poppins SemiBold"/>
              <a:ea typeface="Poppins SemiBold"/>
              <a:cs typeface="Poppins SemiBold"/>
              <a:sym typeface="Poppins SemiBold"/>
            </a:endParaRPr>
          </a:p>
        </p:txBody>
      </p:sp>
      <p:sp>
        <p:nvSpPr>
          <p:cNvPr id="78" name="Google Shape;78;p15"/>
          <p:cNvSpPr txBox="1">
            <a:spLocks noGrp="1"/>
          </p:cNvSpPr>
          <p:nvPr>
            <p:ph type="subTitle" idx="4294967295"/>
          </p:nvPr>
        </p:nvSpPr>
        <p:spPr>
          <a:xfrm>
            <a:off x="6118550" y="2217935"/>
            <a:ext cx="2305500" cy="394500"/>
          </a:xfrm>
          <a:prstGeom prst="rect">
            <a:avLst/>
          </a:prstGeom>
        </p:spPr>
        <p:txBody>
          <a:bodyPr spcFirstLastPara="1" wrap="square" lIns="91425" tIns="91425" rIns="91425" bIns="91425" anchor="b" anchorCtr="0">
            <a:normAutofit fontScale="62500" lnSpcReduction="20000"/>
          </a:bodyPr>
          <a:lstStyle/>
          <a:p>
            <a:pPr marL="0" marR="0" lvl="0" indent="0" algn="l" rtl="0">
              <a:lnSpc>
                <a:spcPct val="100000"/>
              </a:lnSpc>
              <a:spcBef>
                <a:spcPts val="0"/>
              </a:spcBef>
              <a:spcAft>
                <a:spcPts val="0"/>
              </a:spcAft>
              <a:buNone/>
            </a:pPr>
            <a:r>
              <a:rPr lang="en" sz="2542">
                <a:solidFill>
                  <a:schemeClr val="dk1"/>
                </a:solidFill>
                <a:latin typeface="Poppins SemiBold"/>
                <a:ea typeface="Poppins SemiBold"/>
                <a:cs typeface="Poppins SemiBold"/>
                <a:sym typeface="Poppins SemiBold"/>
              </a:rPr>
              <a:t>Scope &amp; Objectives</a:t>
            </a:r>
            <a:endParaRPr sz="2542">
              <a:solidFill>
                <a:schemeClr val="dk1"/>
              </a:solidFill>
              <a:latin typeface="Poppins SemiBold"/>
              <a:ea typeface="Poppins SemiBold"/>
              <a:cs typeface="Poppins SemiBold"/>
              <a:sym typeface="Poppins SemiBold"/>
            </a:endParaRPr>
          </a:p>
        </p:txBody>
      </p:sp>
      <p:sp>
        <p:nvSpPr>
          <p:cNvPr id="79" name="Google Shape;79;p15"/>
          <p:cNvSpPr txBox="1">
            <a:spLocks noGrp="1"/>
          </p:cNvSpPr>
          <p:nvPr>
            <p:ph type="subTitle" idx="4294967295"/>
          </p:nvPr>
        </p:nvSpPr>
        <p:spPr>
          <a:xfrm>
            <a:off x="720000" y="3727610"/>
            <a:ext cx="2305500" cy="394500"/>
          </a:xfrm>
          <a:prstGeom prst="rect">
            <a:avLst/>
          </a:prstGeom>
        </p:spPr>
        <p:txBody>
          <a:bodyPr spcFirstLastPara="1" wrap="square" lIns="91425" tIns="91425" rIns="91425" bIns="91425" anchor="b" anchorCtr="0">
            <a:normAutofit fontScale="62500" lnSpcReduction="20000"/>
          </a:bodyPr>
          <a:lstStyle/>
          <a:p>
            <a:pPr marL="0" marR="0" lvl="0" indent="0" algn="l" rtl="0">
              <a:lnSpc>
                <a:spcPct val="100000"/>
              </a:lnSpc>
              <a:spcBef>
                <a:spcPts val="0"/>
              </a:spcBef>
              <a:spcAft>
                <a:spcPts val="0"/>
              </a:spcAft>
              <a:buNone/>
            </a:pPr>
            <a:r>
              <a:rPr lang="en" sz="2542">
                <a:solidFill>
                  <a:schemeClr val="dk1"/>
                </a:solidFill>
                <a:latin typeface="Poppins SemiBold"/>
                <a:ea typeface="Poppins SemiBold"/>
                <a:cs typeface="Poppins SemiBold"/>
                <a:sym typeface="Poppins SemiBold"/>
              </a:rPr>
              <a:t>Work Progress</a:t>
            </a:r>
            <a:endParaRPr sz="2542">
              <a:solidFill>
                <a:schemeClr val="dk1"/>
              </a:solidFill>
              <a:latin typeface="Poppins SemiBold"/>
              <a:ea typeface="Poppins SemiBold"/>
              <a:cs typeface="Poppins SemiBold"/>
              <a:sym typeface="Poppins SemiBold"/>
            </a:endParaRPr>
          </a:p>
        </p:txBody>
      </p:sp>
      <p:sp>
        <p:nvSpPr>
          <p:cNvPr id="80" name="Google Shape;80;p15"/>
          <p:cNvSpPr txBox="1">
            <a:spLocks noGrp="1"/>
          </p:cNvSpPr>
          <p:nvPr>
            <p:ph type="subTitle" idx="4294967295"/>
          </p:nvPr>
        </p:nvSpPr>
        <p:spPr>
          <a:xfrm>
            <a:off x="3419275" y="3727610"/>
            <a:ext cx="2305500" cy="394500"/>
          </a:xfrm>
          <a:prstGeom prst="rect">
            <a:avLst/>
          </a:prstGeom>
        </p:spPr>
        <p:txBody>
          <a:bodyPr spcFirstLastPara="1" wrap="square" lIns="91425" tIns="91425" rIns="91425" bIns="91425" anchor="b" anchorCtr="0">
            <a:normAutofit fontScale="62500" lnSpcReduction="20000"/>
          </a:bodyPr>
          <a:lstStyle/>
          <a:p>
            <a:pPr marL="0" marR="0" lvl="0" indent="0" algn="l" rtl="0">
              <a:lnSpc>
                <a:spcPct val="100000"/>
              </a:lnSpc>
              <a:spcBef>
                <a:spcPts val="0"/>
              </a:spcBef>
              <a:spcAft>
                <a:spcPts val="0"/>
              </a:spcAft>
              <a:buNone/>
            </a:pPr>
            <a:r>
              <a:rPr lang="en" sz="2542">
                <a:solidFill>
                  <a:schemeClr val="dk1"/>
                </a:solidFill>
                <a:latin typeface="Poppins SemiBold"/>
                <a:ea typeface="Poppins SemiBold"/>
                <a:cs typeface="Poppins SemiBold"/>
                <a:sym typeface="Poppins SemiBold"/>
              </a:rPr>
              <a:t>Conclusion</a:t>
            </a:r>
            <a:endParaRPr sz="2542">
              <a:solidFill>
                <a:schemeClr val="dk1"/>
              </a:solidFill>
              <a:latin typeface="Poppins SemiBold"/>
              <a:ea typeface="Poppins SemiBold"/>
              <a:cs typeface="Poppins SemiBold"/>
              <a:sym typeface="Poppins SemiBold"/>
            </a:endParaRPr>
          </a:p>
        </p:txBody>
      </p:sp>
      <p:sp>
        <p:nvSpPr>
          <p:cNvPr id="81" name="Google Shape;81;p15"/>
          <p:cNvSpPr txBox="1">
            <a:spLocks noGrp="1"/>
          </p:cNvSpPr>
          <p:nvPr>
            <p:ph type="subTitle" idx="4294967295"/>
          </p:nvPr>
        </p:nvSpPr>
        <p:spPr>
          <a:xfrm>
            <a:off x="6118550" y="3727610"/>
            <a:ext cx="2305500" cy="394500"/>
          </a:xfrm>
          <a:prstGeom prst="rect">
            <a:avLst/>
          </a:prstGeom>
        </p:spPr>
        <p:txBody>
          <a:bodyPr spcFirstLastPara="1" wrap="square" lIns="91425" tIns="91425" rIns="91425" bIns="91425" anchor="b" anchorCtr="0">
            <a:normAutofit fontScale="62500" lnSpcReduction="20000"/>
          </a:bodyPr>
          <a:lstStyle/>
          <a:p>
            <a:pPr marL="0" marR="0" lvl="0" indent="0" algn="l" rtl="0">
              <a:lnSpc>
                <a:spcPct val="100000"/>
              </a:lnSpc>
              <a:spcBef>
                <a:spcPts val="0"/>
              </a:spcBef>
              <a:spcAft>
                <a:spcPts val="0"/>
              </a:spcAft>
              <a:buNone/>
            </a:pPr>
            <a:r>
              <a:rPr lang="en" sz="2542">
                <a:solidFill>
                  <a:schemeClr val="dk1"/>
                </a:solidFill>
                <a:latin typeface="Poppins SemiBold"/>
                <a:ea typeface="Poppins SemiBold"/>
                <a:cs typeface="Poppins SemiBold"/>
                <a:sym typeface="Poppins SemiBold"/>
              </a:rPr>
              <a:t>Future Works</a:t>
            </a:r>
            <a:endParaRPr sz="2542">
              <a:solidFill>
                <a:schemeClr val="dk1"/>
              </a:solidFill>
              <a:latin typeface="Poppins SemiBold"/>
              <a:ea typeface="Poppins SemiBold"/>
              <a:cs typeface="Poppins SemiBold"/>
              <a:sym typeface="Poppins SemiBold"/>
            </a:endParaRPr>
          </a:p>
        </p:txBody>
      </p:sp>
      <p:sp>
        <p:nvSpPr>
          <p:cNvPr id="82" name="Google Shape;82;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Development for Survival Prediction</a:t>
            </a:r>
            <a:endParaRPr/>
          </a:p>
        </p:txBody>
      </p:sp>
      <p:sp>
        <p:nvSpPr>
          <p:cNvPr id="232" name="Google Shape;23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Model Choice</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Utilized a Random Forest Regressor model for survival prediction.</a:t>
            </a:r>
            <a:endParaRPr>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Hyperparameter Tuning</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Employed hyperparameter tuning to optimize model performance.</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Initial tuning performed with RandomizedSearchCV.</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For finer hyperparameter adjustment, values near the outputs of RandomizedSearchCV were used.</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GridSearchCV applied for this purpose to refine model settings.</a:t>
            </a:r>
            <a:endParaRPr>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b="1">
                <a:solidFill>
                  <a:schemeClr val="dk1"/>
                </a:solidFill>
                <a:latin typeface="Lato"/>
                <a:ea typeface="Lato"/>
                <a:cs typeface="Lato"/>
                <a:sym typeface="Lato"/>
              </a:rPr>
              <a:t>Training and Validation Data</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Focused on subjects with a resection status of GTR (Gross Total Resection).</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This led to a training dataset consisting of 117 samples.</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validation dataset included 28 samples for model evaluation.</a:t>
            </a:r>
            <a:endParaRPr>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a:t>
            </a:r>
            <a:endParaRPr/>
          </a:p>
        </p:txBody>
      </p:sp>
      <p:sp>
        <p:nvSpPr>
          <p:cNvPr id="238" name="Google Shape;23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a:solidFill>
                  <a:schemeClr val="dk1"/>
                </a:solidFill>
                <a:latin typeface="Lato"/>
                <a:ea typeface="Lato"/>
                <a:cs typeface="Lato"/>
                <a:sym typeface="Lato"/>
              </a:rPr>
              <a:t>The metrics used are mean and median square error, Spearman's rank correlation coefficient as well as accuracy, which was obtained by dividing the predicted value into three classes: long-survivors (e.g., &gt;15 months), short-survivors (e.g., &lt;10 months), and mid-survivors (e.g., between 10 and 15 months).</a:t>
            </a:r>
            <a:endParaRPr sz="1400">
              <a:solidFill>
                <a:schemeClr val="dk1"/>
              </a:solidFill>
              <a:latin typeface="Lato"/>
              <a:ea typeface="Lato"/>
              <a:cs typeface="Lato"/>
              <a:sym typeface="Lato"/>
            </a:endParaRPr>
          </a:p>
          <a:p>
            <a:pPr marL="0" lvl="0" indent="0" algn="just" rtl="0">
              <a:spcBef>
                <a:spcPts val="1200"/>
              </a:spcBef>
              <a:spcAft>
                <a:spcPts val="0"/>
              </a:spcAft>
              <a:buNone/>
            </a:pPr>
            <a:endParaRPr sz="1400">
              <a:solidFill>
                <a:schemeClr val="dk1"/>
              </a:solidFill>
              <a:latin typeface="Lato"/>
              <a:ea typeface="Lato"/>
              <a:cs typeface="Lato"/>
              <a:sym typeface="Lato"/>
            </a:endParaRPr>
          </a:p>
          <a:p>
            <a:pPr marL="0" lvl="0" indent="0" algn="just" rtl="0">
              <a:spcBef>
                <a:spcPts val="1200"/>
              </a:spcBef>
              <a:spcAft>
                <a:spcPts val="1200"/>
              </a:spcAft>
              <a:buNone/>
            </a:pPr>
            <a:endParaRPr sz="1400">
              <a:solidFill>
                <a:schemeClr val="dk1"/>
              </a:solidFill>
              <a:latin typeface="Lato"/>
              <a:ea typeface="Lato"/>
              <a:cs typeface="Lato"/>
              <a:sym typeface="Lato"/>
            </a:endParaRPr>
          </a:p>
        </p:txBody>
      </p:sp>
      <p:graphicFrame>
        <p:nvGraphicFramePr>
          <p:cNvPr id="239" name="Google Shape;239;p34"/>
          <p:cNvGraphicFramePr/>
          <p:nvPr/>
        </p:nvGraphicFramePr>
        <p:xfrm>
          <a:off x="431292" y="2263150"/>
          <a:ext cx="7239000" cy="2291580"/>
        </p:xfrm>
        <a:graphic>
          <a:graphicData uri="http://schemas.openxmlformats.org/drawingml/2006/table">
            <a:tbl>
              <a:tblPr>
                <a:noFill/>
                <a:tableStyleId>{665078DF-2CC9-4685-9F24-2A653BAB3BCD}</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a:solidFill>
                            <a:schemeClr val="lt1"/>
                          </a:solidFill>
                          <a:latin typeface="Lato"/>
                          <a:ea typeface="Lato"/>
                          <a:cs typeface="Lato"/>
                          <a:sym typeface="Lato"/>
                        </a:rPr>
                        <a:t>Feature Selection Method</a:t>
                      </a:r>
                      <a:endParaRPr>
                        <a:solidFill>
                          <a:schemeClr val="lt1"/>
                        </a:solidFill>
                        <a:latin typeface="Lato"/>
                        <a:ea typeface="Lato"/>
                        <a:cs typeface="Lato"/>
                        <a:sym typeface="Lato"/>
                      </a:endParaRPr>
                    </a:p>
                  </a:txBody>
                  <a:tcPr marL="63500" marR="63500" marT="64000" marB="635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Accuracy</a:t>
                      </a:r>
                      <a:endParaRPr>
                        <a:solidFill>
                          <a:schemeClr val="lt1"/>
                        </a:solidFill>
                        <a:latin typeface="Lato"/>
                        <a:ea typeface="Lato"/>
                        <a:cs typeface="Lato"/>
                        <a:sym typeface="Lato"/>
                      </a:endParaRPr>
                    </a:p>
                  </a:txBody>
                  <a:tcPr marL="63500" marR="63500" marT="64000" marB="635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MSE</a:t>
                      </a:r>
                      <a:endParaRPr>
                        <a:solidFill>
                          <a:schemeClr val="lt1"/>
                        </a:solidFill>
                        <a:latin typeface="Lato"/>
                        <a:ea typeface="Lato"/>
                        <a:cs typeface="Lato"/>
                        <a:sym typeface="Lato"/>
                      </a:endParaRPr>
                    </a:p>
                  </a:txBody>
                  <a:tcPr marL="63500" marR="63500" marT="64000" marB="635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medianSE</a:t>
                      </a:r>
                      <a:endParaRPr>
                        <a:solidFill>
                          <a:schemeClr val="lt1"/>
                        </a:solidFill>
                        <a:latin typeface="Lato"/>
                        <a:ea typeface="Lato"/>
                        <a:cs typeface="Lato"/>
                        <a:sym typeface="Lato"/>
                      </a:endParaRPr>
                    </a:p>
                  </a:txBody>
                  <a:tcPr marL="63500" marR="63500" marT="64000" marB="635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stdSE</a:t>
                      </a:r>
                      <a:endParaRPr>
                        <a:solidFill>
                          <a:schemeClr val="lt1"/>
                        </a:solidFill>
                        <a:latin typeface="Lato"/>
                        <a:ea typeface="Lato"/>
                        <a:cs typeface="Lato"/>
                        <a:sym typeface="Lato"/>
                      </a:endParaRPr>
                    </a:p>
                  </a:txBody>
                  <a:tcPr marL="63500" marR="63500" marT="64000" marB="635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SpearmanR</a:t>
                      </a:r>
                      <a:endParaRPr>
                        <a:solidFill>
                          <a:schemeClr val="lt1"/>
                        </a:solidFill>
                        <a:latin typeface="Lato"/>
                        <a:ea typeface="Lato"/>
                        <a:cs typeface="Lato"/>
                        <a:sym typeface="Lato"/>
                      </a:endParaRPr>
                    </a:p>
                  </a:txBody>
                  <a:tcPr marL="63500" marR="63500" marT="64000" marB="635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Lato"/>
                          <a:ea typeface="Lato"/>
                          <a:cs typeface="Lato"/>
                          <a:sym typeface="Lato"/>
                        </a:rPr>
                        <a:t>RFE</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0.429</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Lato"/>
                          <a:ea typeface="Lato"/>
                          <a:cs typeface="Lato"/>
                          <a:sym typeface="Lato"/>
                        </a:rPr>
                        <a:t>97573.625</a:t>
                      </a:r>
                      <a:endParaRPr b="1">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31050.522</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190274.716</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0.037</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Lato"/>
                          <a:ea typeface="Lato"/>
                          <a:cs typeface="Lato"/>
                          <a:sym typeface="Lato"/>
                        </a:rPr>
                        <a:t>mRMR</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0.464	</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101398.232</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30453.609</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Lato"/>
                          <a:ea typeface="Lato"/>
                          <a:cs typeface="Lato"/>
                          <a:sym typeface="Lato"/>
                        </a:rPr>
                        <a:t>153663.883</a:t>
                      </a:r>
                      <a:endParaRPr b="1">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0.144</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Lato"/>
                          <a:ea typeface="Lato"/>
                          <a:cs typeface="Lato"/>
                          <a:sym typeface="Lato"/>
                        </a:rPr>
                        <a:t>mRMRe.e</a:t>
                      </a:r>
                      <a:endParaRPr b="1">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Lato"/>
                          <a:ea typeface="Lato"/>
                          <a:cs typeface="Lato"/>
                          <a:sym typeface="Lato"/>
                        </a:rPr>
                        <a:t>0.536</a:t>
                      </a:r>
                      <a:endParaRPr b="1">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106807.799</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Lato"/>
                          <a:ea typeface="Lato"/>
                          <a:cs typeface="Lato"/>
                          <a:sym typeface="Lato"/>
                        </a:rPr>
                        <a:t>21870.016</a:t>
                      </a:r>
                      <a:endParaRPr b="1">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225734.808</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Lato"/>
                          <a:ea typeface="Lato"/>
                          <a:cs typeface="Lato"/>
                          <a:sym typeface="Lato"/>
                        </a:rPr>
                        <a:t>0.504</a:t>
                      </a:r>
                      <a:endParaRPr b="1">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Lato"/>
                          <a:ea typeface="Lato"/>
                          <a:cs typeface="Lato"/>
                          <a:sym typeface="Lato"/>
                        </a:rPr>
                        <a:t>mRMRe.b</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0.429</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211166.272</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109680.116</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267685.771</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Lato"/>
                          <a:ea typeface="Lato"/>
                          <a:cs typeface="Lato"/>
                          <a:sym typeface="Lato"/>
                        </a:rPr>
                        <a:t>-0.003</a:t>
                      </a:r>
                      <a:endParaRPr>
                        <a:latin typeface="Lato"/>
                        <a:ea typeface="Lato"/>
                        <a:cs typeface="Lato"/>
                        <a:sym typeface="Lato"/>
                      </a:endParaRPr>
                    </a:p>
                  </a:txBody>
                  <a:tcPr marL="63500" marR="63500" marT="640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40" name="Google Shape;240;p34"/>
          <p:cNvSpPr txBox="1"/>
          <p:nvPr/>
        </p:nvSpPr>
        <p:spPr>
          <a:xfrm>
            <a:off x="392950" y="4585475"/>
            <a:ext cx="7266000" cy="217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i="1">
                <a:solidFill>
                  <a:schemeClr val="dk1"/>
                </a:solidFill>
                <a:latin typeface="Lato"/>
                <a:ea typeface="Lato"/>
                <a:cs typeface="Lato"/>
                <a:sym typeface="Lato"/>
              </a:rPr>
              <a:t>Table 3: Observations on the Validation Dataset for different models</a:t>
            </a:r>
            <a:endParaRPr sz="10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i="1">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Observations</a:t>
            </a:r>
            <a:endParaRPr/>
          </a:p>
        </p:txBody>
      </p:sp>
      <p:pic>
        <p:nvPicPr>
          <p:cNvPr id="246" name="Google Shape;246;p35"/>
          <p:cNvPicPr preferRelativeResize="0"/>
          <p:nvPr/>
        </p:nvPicPr>
        <p:blipFill>
          <a:blip r:embed="rId3">
            <a:alphaModFix/>
          </a:blip>
          <a:stretch>
            <a:fillRect/>
          </a:stretch>
        </p:blipFill>
        <p:spPr>
          <a:xfrm>
            <a:off x="311700" y="1417625"/>
            <a:ext cx="7754325" cy="3673100"/>
          </a:xfrm>
          <a:prstGeom prst="rect">
            <a:avLst/>
          </a:prstGeom>
          <a:noFill/>
          <a:ln>
            <a:noFill/>
          </a:ln>
        </p:spPr>
      </p:pic>
      <p:sp>
        <p:nvSpPr>
          <p:cNvPr id="247" name="Google Shape;247;p35"/>
          <p:cNvSpPr txBox="1"/>
          <p:nvPr/>
        </p:nvSpPr>
        <p:spPr>
          <a:xfrm>
            <a:off x="311700" y="1017725"/>
            <a:ext cx="48573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Lato"/>
                <a:ea typeface="Lato"/>
                <a:cs typeface="Lato"/>
                <a:sym typeface="Lato"/>
              </a:rPr>
              <a:t>Confusion Matrices:</a:t>
            </a:r>
            <a:endParaRPr>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a:t>
            </a:r>
            <a:endParaRPr/>
          </a:p>
        </p:txBody>
      </p:sp>
      <p:sp>
        <p:nvSpPr>
          <p:cNvPr id="253" name="Google Shape;253;p36"/>
          <p:cNvSpPr txBox="1"/>
          <p:nvPr/>
        </p:nvSpPr>
        <p:spPr>
          <a:xfrm>
            <a:off x="311700" y="1017725"/>
            <a:ext cx="48573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Lato"/>
                <a:ea typeface="Lato"/>
                <a:cs typeface="Lato"/>
                <a:sym typeface="Lato"/>
              </a:rPr>
              <a:t>Confusion Matrices:</a:t>
            </a:r>
            <a:endParaRPr>
              <a:solidFill>
                <a:schemeClr val="dk1"/>
              </a:solidFill>
              <a:latin typeface="Lato"/>
              <a:ea typeface="Lato"/>
              <a:cs typeface="Lato"/>
              <a:sym typeface="Lato"/>
            </a:endParaRPr>
          </a:p>
        </p:txBody>
      </p:sp>
      <p:pic>
        <p:nvPicPr>
          <p:cNvPr id="254" name="Google Shape;254;p36"/>
          <p:cNvPicPr preferRelativeResize="0"/>
          <p:nvPr/>
        </p:nvPicPr>
        <p:blipFill>
          <a:blip r:embed="rId3">
            <a:alphaModFix/>
          </a:blip>
          <a:stretch>
            <a:fillRect/>
          </a:stretch>
        </p:blipFill>
        <p:spPr>
          <a:xfrm>
            <a:off x="311700" y="1417625"/>
            <a:ext cx="7733250" cy="364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a:t>
            </a:r>
            <a:endParaRPr/>
          </a:p>
        </p:txBody>
      </p:sp>
      <p:sp>
        <p:nvSpPr>
          <p:cNvPr id="260" name="Google Shape;260;p37"/>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sz="1400">
              <a:solidFill>
                <a:schemeClr val="dk1"/>
              </a:solidFill>
              <a:latin typeface="Lato"/>
              <a:ea typeface="Lato"/>
              <a:cs typeface="Lato"/>
              <a:sym typeface="Lato"/>
            </a:endParaRPr>
          </a:p>
        </p:txBody>
      </p:sp>
      <p:graphicFrame>
        <p:nvGraphicFramePr>
          <p:cNvPr id="261" name="Google Shape;261;p37"/>
          <p:cNvGraphicFramePr/>
          <p:nvPr/>
        </p:nvGraphicFramePr>
        <p:xfrm>
          <a:off x="311700" y="1304875"/>
          <a:ext cx="8520600" cy="2804160"/>
        </p:xfrm>
        <a:graphic>
          <a:graphicData uri="http://schemas.openxmlformats.org/drawingml/2006/table">
            <a:tbl>
              <a:tblPr>
                <a:noFill/>
                <a:tableStyleId>{665078DF-2CC9-4685-9F24-2A653BAB3BCD}</a:tableStyleId>
              </a:tblPr>
              <a:tblGrid>
                <a:gridCol w="5206200">
                  <a:extLst>
                    <a:ext uri="{9D8B030D-6E8A-4147-A177-3AD203B41FA5}">
                      <a16:colId xmlns:a16="http://schemas.microsoft.com/office/drawing/2014/main" val="20000"/>
                    </a:ext>
                  </a:extLst>
                </a:gridCol>
                <a:gridCol w="1674350">
                  <a:extLst>
                    <a:ext uri="{9D8B030D-6E8A-4147-A177-3AD203B41FA5}">
                      <a16:colId xmlns:a16="http://schemas.microsoft.com/office/drawing/2014/main" val="20001"/>
                    </a:ext>
                  </a:extLst>
                </a:gridCol>
                <a:gridCol w="16400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solidFill>
                            <a:schemeClr val="lt1"/>
                          </a:solidFill>
                          <a:latin typeface="Lato"/>
                          <a:ea typeface="Lato"/>
                          <a:cs typeface="Lato"/>
                          <a:sym typeface="Lato"/>
                        </a:rPr>
                        <a:t>Model</a:t>
                      </a:r>
                      <a:endParaRPr>
                        <a:solidFill>
                          <a:schemeClr val="lt1"/>
                        </a:solidFill>
                        <a:latin typeface="Lato"/>
                        <a:ea typeface="Lato"/>
                        <a:cs typeface="Lato"/>
                        <a:sym typeface="Lato"/>
                      </a:endParaRPr>
                    </a:p>
                  </a:txBody>
                  <a:tcPr marL="63500" marR="63500" marT="63500" marB="635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latin typeface="Lato"/>
                          <a:ea typeface="Lato"/>
                          <a:cs typeface="Lato"/>
                          <a:sym typeface="Lato"/>
                        </a:rPr>
                        <a:t>Accuracy</a:t>
                      </a:r>
                      <a:endParaRPr>
                        <a:solidFill>
                          <a:schemeClr val="lt1"/>
                        </a:solidFill>
                        <a:latin typeface="Lato"/>
                        <a:ea typeface="Lato"/>
                        <a:cs typeface="Lato"/>
                        <a:sym typeface="Lato"/>
                      </a:endParaRPr>
                    </a:p>
                  </a:txBody>
                  <a:tcPr marL="63500" marR="63500" marT="63500" marB="635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a:solidFill>
                            <a:schemeClr val="lt1"/>
                          </a:solidFill>
                          <a:latin typeface="Lato"/>
                          <a:ea typeface="Lato"/>
                          <a:cs typeface="Lato"/>
                          <a:sym typeface="Lato"/>
                        </a:rPr>
                        <a:t>SpearmanR</a:t>
                      </a:r>
                      <a:endParaRPr>
                        <a:solidFill>
                          <a:schemeClr val="lt1"/>
                        </a:solidFill>
                        <a:latin typeface="Lato"/>
                        <a:ea typeface="Lato"/>
                        <a:cs typeface="Lato"/>
                        <a:sym typeface="Lato"/>
                      </a:endParaRPr>
                    </a:p>
                  </a:txBody>
                  <a:tcPr marL="63500" marR="63500" marT="63500" marB="635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latin typeface="Lato"/>
                          <a:ea typeface="Lato"/>
                          <a:cs typeface="Lato"/>
                          <a:sym typeface="Lato"/>
                        </a:rPr>
                        <a:t>Random Forest Regressor using image-based and radiomic features (Ali et al. (2021))</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0.483</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0.134</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latin typeface="Lato"/>
                          <a:ea typeface="Lato"/>
                          <a:cs typeface="Lato"/>
                          <a:sym typeface="Lato"/>
                        </a:rPr>
                        <a:t>Random Forest Regressor using statistical and radiomic features (R. R. Agravat and M. S. Raval (2020))</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0.517 </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0.217</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dk1"/>
                          </a:solidFill>
                          <a:latin typeface="Lato"/>
                          <a:ea typeface="Lato"/>
                          <a:cs typeface="Lato"/>
                          <a:sym typeface="Lato"/>
                        </a:rPr>
                        <a:t>Extra Trees (R. Miron et al. (2021))</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0.414</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0.321</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dk1"/>
                          </a:solidFill>
                          <a:latin typeface="Lato"/>
                          <a:ea typeface="Lato"/>
                          <a:cs typeface="Lato"/>
                          <a:sym typeface="Lato"/>
                        </a:rPr>
                        <a:t>Random Forest Regressor using radiomic features (V. K. Anand et al. (2021))</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0.448 </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Lato"/>
                          <a:ea typeface="Lato"/>
                          <a:cs typeface="Lato"/>
                          <a:sym typeface="Lato"/>
                        </a:rPr>
                        <a:t>0.169</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solidFill>
                            <a:schemeClr val="dk1"/>
                          </a:solidFill>
                          <a:latin typeface="Lato"/>
                          <a:ea typeface="Lato"/>
                          <a:cs typeface="Lato"/>
                          <a:sym typeface="Lato"/>
                        </a:rPr>
                        <a:t>mRMRe.e Feature Selection, Random Forest Regression</a:t>
                      </a:r>
                      <a:endParaRPr b="1">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Lato"/>
                          <a:ea typeface="Lato"/>
                          <a:cs typeface="Lato"/>
                          <a:sym typeface="Lato"/>
                        </a:rPr>
                        <a:t>0.536</a:t>
                      </a:r>
                      <a:endParaRPr>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Lato"/>
                          <a:ea typeface="Lato"/>
                          <a:cs typeface="Lato"/>
                          <a:sym typeface="Lato"/>
                        </a:rPr>
                        <a:t>0.504</a:t>
                      </a:r>
                      <a:endParaRPr b="1">
                        <a:solidFill>
                          <a:schemeClr val="dk1"/>
                        </a:solidFill>
                        <a:latin typeface="Lato"/>
                        <a:ea typeface="Lato"/>
                        <a:cs typeface="Lato"/>
                        <a:sym typeface="Lato"/>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62" name="Google Shape;262;p37"/>
          <p:cNvSpPr txBox="1"/>
          <p:nvPr/>
        </p:nvSpPr>
        <p:spPr>
          <a:xfrm>
            <a:off x="939000" y="4193375"/>
            <a:ext cx="7266000" cy="217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i="1">
                <a:solidFill>
                  <a:schemeClr val="dk1"/>
                </a:solidFill>
                <a:latin typeface="Lato"/>
                <a:ea typeface="Lato"/>
                <a:cs typeface="Lato"/>
                <a:sym typeface="Lato"/>
              </a:rPr>
              <a:t>Table 4: Comparison of our model against State of the Art models using radiomic features</a:t>
            </a:r>
            <a:endParaRPr i="1">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68" name="Google Shape;26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sz="1400" b="1" dirty="0">
                <a:solidFill>
                  <a:schemeClr val="dk1"/>
                </a:solidFill>
                <a:latin typeface="Lato"/>
                <a:ea typeface="Lato"/>
                <a:cs typeface="Lato"/>
                <a:sym typeface="Lato"/>
              </a:rPr>
              <a:t>Feature Extraction with Pyradiomics:</a:t>
            </a:r>
            <a:endParaRPr sz="1400" b="1" dirty="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Successfully extracted a diverse range of features using the Pyradiomics Python package.</a:t>
            </a:r>
            <a:endParaRPr dirty="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Utilized various image transformations and extracted standard radiomic features.</a:t>
            </a:r>
            <a:endParaRPr dirty="0">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b="1" dirty="0">
                <a:solidFill>
                  <a:schemeClr val="dk1"/>
                </a:solidFill>
                <a:latin typeface="Lato"/>
                <a:ea typeface="Lato"/>
                <a:cs typeface="Lato"/>
                <a:sym typeface="Lato"/>
              </a:rPr>
              <a:t>Dimensionality Reduction:</a:t>
            </a:r>
            <a:endParaRPr sz="1400" b="1" dirty="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Employed a two-step feature pruning technique.</a:t>
            </a:r>
            <a:endParaRPr dirty="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Fisher score statistic and multiple models used to reduce feature dimensionality.</a:t>
            </a:r>
            <a:endParaRPr dirty="0">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b="1" dirty="0">
                <a:solidFill>
                  <a:schemeClr val="dk1"/>
                </a:solidFill>
                <a:latin typeface="Lato"/>
                <a:ea typeface="Lato"/>
                <a:cs typeface="Lato"/>
                <a:sym typeface="Lato"/>
              </a:rPr>
              <a:t>Best-Performing Model - Exhaustive mRMR:</a:t>
            </a:r>
            <a:endParaRPr sz="1400" b="1" dirty="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Most favorable results achieved with the exhaustive variant of the mRMR ensemble approach.</a:t>
            </a:r>
            <a:endParaRPr dirty="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Achieved accuracy of 53.6%, surpassing models based solely on radiomic features (Table 4).</a:t>
            </a:r>
            <a:endParaRPr dirty="0">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dirty="0">
                <a:solidFill>
                  <a:schemeClr val="dk1"/>
                </a:solidFill>
                <a:latin typeface="Lato"/>
                <a:ea typeface="Lato"/>
                <a:cs typeface="Lato"/>
                <a:sym typeface="Lato"/>
              </a:rPr>
              <a:t>Obtained the highest Spearman's rank correlation coefficient of 0.504 among all models in Tables 1 &amp; 2.</a:t>
            </a:r>
            <a:endParaRPr dirty="0">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sz="1400" dirty="0">
                <a:solidFill>
                  <a:schemeClr val="dk1"/>
                </a:solidFill>
                <a:latin typeface="Lato"/>
                <a:ea typeface="Lato"/>
                <a:cs typeface="Lato"/>
                <a:sym typeface="Lato"/>
              </a:rPr>
              <a:t>All models exhibit overfitting (training accuracy consistently exceeded validation accuracy).</a:t>
            </a:r>
            <a:endParaRPr dirty="0">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Works</a:t>
            </a:r>
            <a:endParaRPr/>
          </a:p>
        </p:txBody>
      </p:sp>
      <p:sp>
        <p:nvSpPr>
          <p:cNvPr id="274" name="Google Shape;27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chemeClr val="dk1"/>
              </a:buClr>
              <a:buSzPts val="1400"/>
              <a:buFont typeface="Lato"/>
              <a:buChar char="●"/>
            </a:pPr>
            <a:r>
              <a:rPr lang="en" sz="1400" b="1" dirty="0">
                <a:solidFill>
                  <a:schemeClr val="dk1"/>
                </a:solidFill>
                <a:latin typeface="Lato"/>
                <a:ea typeface="Lato"/>
                <a:cs typeface="Lato"/>
                <a:sym typeface="Lato"/>
              </a:rPr>
              <a:t>Diverse Feature Extraction:</a:t>
            </a:r>
            <a:endParaRPr sz="1400" b="1" dirty="0">
              <a:solidFill>
                <a:schemeClr val="dk1"/>
              </a:solidFill>
              <a:latin typeface="Lato"/>
              <a:ea typeface="Lato"/>
              <a:cs typeface="Lato"/>
              <a:sym typeface="Lato"/>
            </a:endParaRPr>
          </a:p>
          <a:p>
            <a:pPr marL="914400" lvl="1" indent="-317500" algn="just" rtl="0">
              <a:spcBef>
                <a:spcPts val="0"/>
              </a:spcBef>
              <a:spcAft>
                <a:spcPts val="0"/>
              </a:spcAft>
              <a:buClr>
                <a:schemeClr val="dk1"/>
              </a:buClr>
              <a:buSzPts val="1400"/>
              <a:buFont typeface="Lato"/>
              <a:buChar char="○"/>
            </a:pPr>
            <a:r>
              <a:rPr lang="en" sz="1400" dirty="0">
                <a:solidFill>
                  <a:schemeClr val="dk1"/>
                </a:solidFill>
                <a:latin typeface="Lato"/>
                <a:ea typeface="Lato"/>
                <a:cs typeface="Lato"/>
                <a:sym typeface="Lato"/>
              </a:rPr>
              <a:t>Beyond radiomics features, consider exploring alternative feature extraction techniques to enhance the regression model's accuracy.</a:t>
            </a:r>
            <a:endParaRPr sz="1400" dirty="0">
              <a:solidFill>
                <a:schemeClr val="dk1"/>
              </a:solidFill>
              <a:latin typeface="Lato"/>
              <a:ea typeface="Lato"/>
              <a:cs typeface="Lato"/>
              <a:sym typeface="Lato"/>
            </a:endParaRPr>
          </a:p>
          <a:p>
            <a:pPr marL="914400" lvl="1" indent="-317500" algn="just" rtl="0">
              <a:spcBef>
                <a:spcPts val="0"/>
              </a:spcBef>
              <a:spcAft>
                <a:spcPts val="0"/>
              </a:spcAft>
              <a:buClr>
                <a:schemeClr val="dk1"/>
              </a:buClr>
              <a:buSzPts val="1400"/>
              <a:buFont typeface="Lato"/>
              <a:buChar char="○"/>
            </a:pPr>
            <a:r>
              <a:rPr lang="en" sz="1400" dirty="0">
                <a:solidFill>
                  <a:schemeClr val="dk1"/>
                </a:solidFill>
                <a:latin typeface="Lato"/>
                <a:ea typeface="Lato"/>
                <a:cs typeface="Lato"/>
                <a:sym typeface="Lato"/>
              </a:rPr>
              <a:t>These techniques may include statistical features, providing insights like edema extent and tumor size, and image-based features, such as the position of critical tumor centers.</a:t>
            </a:r>
            <a:endParaRPr sz="1400" dirty="0">
              <a:solidFill>
                <a:schemeClr val="dk1"/>
              </a:solidFill>
              <a:latin typeface="Lato"/>
              <a:ea typeface="Lato"/>
              <a:cs typeface="Lato"/>
              <a:sym typeface="Lato"/>
            </a:endParaRPr>
          </a:p>
          <a:p>
            <a:pPr marL="914400" lvl="1" indent="-317500" algn="just" rtl="0">
              <a:spcBef>
                <a:spcPts val="0"/>
              </a:spcBef>
              <a:spcAft>
                <a:spcPts val="0"/>
              </a:spcAft>
              <a:buClr>
                <a:schemeClr val="dk1"/>
              </a:buClr>
              <a:buSzPts val="1400"/>
              <a:buFont typeface="Lato"/>
              <a:buChar char="○"/>
            </a:pPr>
            <a:r>
              <a:rPr lang="en" sz="1400" dirty="0">
                <a:solidFill>
                  <a:schemeClr val="dk1"/>
                </a:solidFill>
                <a:latin typeface="Lato"/>
                <a:ea typeface="Lato"/>
                <a:cs typeface="Lato"/>
                <a:sym typeface="Lato"/>
              </a:rPr>
              <a:t>These additional features may encode essential information correlated with expected survival time.</a:t>
            </a:r>
            <a:endParaRPr lang="en" dirty="0">
              <a:solidFill>
                <a:schemeClr val="dk1"/>
              </a:solidFill>
              <a:latin typeface="Lato"/>
              <a:ea typeface="Lato"/>
              <a:cs typeface="Lato"/>
              <a:sym typeface="Lato"/>
            </a:endParaRPr>
          </a:p>
          <a:p>
            <a:pPr marL="457200" lvl="0" indent="-319405" algn="just" rtl="0">
              <a:lnSpc>
                <a:spcPct val="115000"/>
              </a:lnSpc>
              <a:spcBef>
                <a:spcPts val="0"/>
              </a:spcBef>
              <a:spcAft>
                <a:spcPts val="0"/>
              </a:spcAft>
              <a:buClr>
                <a:schemeClr val="dk1"/>
              </a:buClr>
              <a:buSzPts val="1430"/>
              <a:buFont typeface="Lato"/>
              <a:buChar char="●"/>
            </a:pPr>
            <a:r>
              <a:rPr lang="en-US" sz="1400" b="1" dirty="0">
                <a:solidFill>
                  <a:schemeClr val="dk1"/>
                </a:solidFill>
                <a:latin typeface="Lato"/>
                <a:ea typeface="Lato"/>
                <a:cs typeface="Lato"/>
                <a:sym typeface="Lato"/>
              </a:rPr>
              <a:t>Optimal Number of Features:</a:t>
            </a:r>
          </a:p>
          <a:p>
            <a:pPr marL="914400" lvl="1" indent="-319405" algn="just" rtl="0">
              <a:lnSpc>
                <a:spcPct val="115000"/>
              </a:lnSpc>
              <a:spcBef>
                <a:spcPts val="0"/>
              </a:spcBef>
              <a:spcAft>
                <a:spcPts val="0"/>
              </a:spcAft>
              <a:buClr>
                <a:schemeClr val="dk1"/>
              </a:buClr>
              <a:buSzPts val="1430"/>
              <a:buFont typeface="Lato"/>
              <a:buChar char="○"/>
            </a:pPr>
            <a:r>
              <a:rPr lang="en-US" dirty="0">
                <a:solidFill>
                  <a:schemeClr val="dk1"/>
                </a:solidFill>
                <a:latin typeface="Lato"/>
                <a:ea typeface="Lato"/>
                <a:cs typeface="Lato"/>
                <a:sym typeface="Lato"/>
              </a:rPr>
              <a:t>The number of features plays a crucial role in survival prediction accuracy.</a:t>
            </a:r>
          </a:p>
          <a:p>
            <a:pPr marL="914400" lvl="1" indent="-319405" algn="just" rtl="0">
              <a:lnSpc>
                <a:spcPct val="115000"/>
              </a:lnSpc>
              <a:spcBef>
                <a:spcPts val="0"/>
              </a:spcBef>
              <a:spcAft>
                <a:spcPts val="0"/>
              </a:spcAft>
              <a:buClr>
                <a:schemeClr val="dk1"/>
              </a:buClr>
              <a:buSzPts val="1430"/>
              <a:buFont typeface="Lato"/>
              <a:buChar char="○"/>
            </a:pPr>
            <a:r>
              <a:rPr lang="en-US" dirty="0">
                <a:solidFill>
                  <a:schemeClr val="dk1"/>
                </a:solidFill>
                <a:latin typeface="Lato"/>
                <a:ea typeface="Lato"/>
                <a:cs typeface="Lato"/>
                <a:sym typeface="Lato"/>
              </a:rPr>
              <a:t>Determine the optimal number of features by executing the model separately for each case to evaluate the impact on predictive performance.</a:t>
            </a:r>
          </a:p>
          <a:p>
            <a:pPr marL="596900" lvl="1" indent="0" algn="just" rtl="0">
              <a:spcBef>
                <a:spcPts val="0"/>
              </a:spcBef>
              <a:spcAft>
                <a:spcPts val="0"/>
              </a:spcAft>
              <a:buClr>
                <a:schemeClr val="dk1"/>
              </a:buClr>
              <a:buSzPts val="1400"/>
              <a:buNone/>
            </a:pPr>
            <a:endParaRPr lang="en" sz="1400" dirty="0">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Works</a:t>
            </a:r>
            <a:endParaRPr/>
          </a:p>
        </p:txBody>
      </p:sp>
      <p:sp>
        <p:nvSpPr>
          <p:cNvPr id="280" name="Google Shape;28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9405" algn="just" rtl="0">
              <a:lnSpc>
                <a:spcPct val="115000"/>
              </a:lnSpc>
              <a:spcBef>
                <a:spcPts val="0"/>
              </a:spcBef>
              <a:spcAft>
                <a:spcPts val="0"/>
              </a:spcAft>
              <a:buClr>
                <a:schemeClr val="dk1"/>
              </a:buClr>
              <a:buSzPts val="1430"/>
              <a:buFont typeface="Lato"/>
              <a:buChar char="●"/>
            </a:pPr>
            <a:r>
              <a:rPr lang="en" sz="1400" b="1" dirty="0">
                <a:solidFill>
                  <a:schemeClr val="dk1"/>
                </a:solidFill>
                <a:latin typeface="Lato"/>
                <a:ea typeface="Lato"/>
                <a:cs typeface="Lato"/>
                <a:sym typeface="Lato"/>
              </a:rPr>
              <a:t>Exploring Alternative Models:</a:t>
            </a:r>
            <a:endParaRPr sz="1400" b="1" dirty="0">
              <a:solidFill>
                <a:schemeClr val="dk1"/>
              </a:solidFill>
              <a:latin typeface="Lato"/>
              <a:ea typeface="Lato"/>
              <a:cs typeface="Lato"/>
              <a:sym typeface="Lato"/>
            </a:endParaRPr>
          </a:p>
          <a:p>
            <a:pPr marL="914400" lvl="1" indent="-319405" algn="just" rtl="0">
              <a:lnSpc>
                <a:spcPct val="115000"/>
              </a:lnSpc>
              <a:spcBef>
                <a:spcPts val="0"/>
              </a:spcBef>
              <a:spcAft>
                <a:spcPts val="0"/>
              </a:spcAft>
              <a:buClr>
                <a:schemeClr val="dk1"/>
              </a:buClr>
              <a:buSzPts val="1430"/>
              <a:buFont typeface="Lato"/>
              <a:buChar char="○"/>
            </a:pPr>
            <a:r>
              <a:rPr lang="en" dirty="0">
                <a:solidFill>
                  <a:schemeClr val="dk1"/>
                </a:solidFill>
                <a:latin typeface="Lato"/>
                <a:ea typeface="Lato"/>
                <a:cs typeface="Lato"/>
                <a:sym typeface="Lato"/>
              </a:rPr>
              <a:t>Consider expanding the modeling options beyond the Random Forest Regressor.</a:t>
            </a:r>
            <a:endParaRPr dirty="0">
              <a:solidFill>
                <a:schemeClr val="dk1"/>
              </a:solidFill>
              <a:latin typeface="Lato"/>
              <a:ea typeface="Lato"/>
              <a:cs typeface="Lato"/>
              <a:sym typeface="Lato"/>
            </a:endParaRPr>
          </a:p>
          <a:p>
            <a:pPr marL="914400" lvl="1" indent="-319405" algn="just" rtl="0">
              <a:lnSpc>
                <a:spcPct val="115000"/>
              </a:lnSpc>
              <a:spcBef>
                <a:spcPts val="0"/>
              </a:spcBef>
              <a:spcAft>
                <a:spcPts val="0"/>
              </a:spcAft>
              <a:buClr>
                <a:schemeClr val="dk1"/>
              </a:buClr>
              <a:buSzPts val="1430"/>
              <a:buFont typeface="Lato"/>
              <a:buChar char="○"/>
            </a:pPr>
            <a:r>
              <a:rPr lang="en" dirty="0">
                <a:solidFill>
                  <a:schemeClr val="dk1"/>
                </a:solidFill>
                <a:latin typeface="Lato"/>
                <a:ea typeface="Lato"/>
                <a:cs typeface="Lato"/>
                <a:sym typeface="Lato"/>
              </a:rPr>
              <a:t>Explore alternative models, as shown in Table 2, to potentially achieve higher accuracy.</a:t>
            </a:r>
            <a:endParaRPr dirty="0">
              <a:solidFill>
                <a:schemeClr val="dk1"/>
              </a:solidFill>
              <a:latin typeface="Lato"/>
              <a:ea typeface="Lato"/>
              <a:cs typeface="Lato"/>
              <a:sym typeface="Lato"/>
            </a:endParaRPr>
          </a:p>
          <a:p>
            <a:pPr marL="914400" lvl="1" indent="-319405" algn="just" rtl="0">
              <a:lnSpc>
                <a:spcPct val="115000"/>
              </a:lnSpc>
              <a:spcBef>
                <a:spcPts val="0"/>
              </a:spcBef>
              <a:spcAft>
                <a:spcPts val="0"/>
              </a:spcAft>
              <a:buClr>
                <a:schemeClr val="dk1"/>
              </a:buClr>
              <a:buSzPts val="1430"/>
              <a:buFont typeface="Lato"/>
              <a:buChar char="○"/>
            </a:pPr>
            <a:r>
              <a:rPr lang="en" dirty="0">
                <a:solidFill>
                  <a:schemeClr val="dk1"/>
                </a:solidFill>
                <a:latin typeface="Lato"/>
                <a:ea typeface="Lato"/>
                <a:cs typeface="Lato"/>
                <a:sym typeface="Lato"/>
              </a:rPr>
              <a:t>Investigate Convolutional Neural Networks, particularly 3D DenseNet (S. R. González et al.), as a promising model.</a:t>
            </a:r>
            <a:endParaRPr dirty="0">
              <a:solidFill>
                <a:schemeClr val="dk1"/>
              </a:solidFill>
              <a:latin typeface="Lato"/>
              <a:ea typeface="Lato"/>
              <a:cs typeface="Lato"/>
              <a:sym typeface="Lato"/>
            </a:endParaRPr>
          </a:p>
          <a:p>
            <a:pPr marL="914400" lvl="1" indent="-319405" algn="just" rtl="0">
              <a:lnSpc>
                <a:spcPct val="115000"/>
              </a:lnSpc>
              <a:spcBef>
                <a:spcPts val="0"/>
              </a:spcBef>
              <a:spcAft>
                <a:spcPts val="0"/>
              </a:spcAft>
              <a:buClr>
                <a:schemeClr val="dk1"/>
              </a:buClr>
              <a:buSzPts val="1430"/>
              <a:buFont typeface="Lato"/>
              <a:buChar char="○"/>
            </a:pPr>
            <a:r>
              <a:rPr lang="en" dirty="0">
                <a:solidFill>
                  <a:schemeClr val="dk1"/>
                </a:solidFill>
                <a:latin typeface="Lato"/>
                <a:ea typeface="Lato"/>
                <a:cs typeface="Lato"/>
                <a:sym typeface="Lato"/>
              </a:rPr>
              <a:t>Explore Deepsurv, a Cox proportional hazard model, known for its robustness in modeling and predicting time-to-event data.</a:t>
            </a:r>
            <a:endParaRPr dirty="0">
              <a:solidFill>
                <a:schemeClr val="dk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41"/>
          <p:cNvSpPr txBox="1"/>
          <p:nvPr/>
        </p:nvSpPr>
        <p:spPr>
          <a:xfrm>
            <a:off x="1015850" y="3028975"/>
            <a:ext cx="60393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111" b="1">
                <a:solidFill>
                  <a:srgbClr val="1A1A1A"/>
                </a:solidFill>
                <a:latin typeface="Raleway"/>
                <a:ea typeface="Raleway"/>
                <a:cs typeface="Raleway"/>
                <a:sym typeface="Raleway"/>
              </a:rPr>
              <a:t>Thank You</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6"/>
          <p:cNvSpPr txBox="1"/>
          <p:nvPr/>
        </p:nvSpPr>
        <p:spPr>
          <a:xfrm>
            <a:off x="1015850" y="1309675"/>
            <a:ext cx="6039300" cy="1012800"/>
          </a:xfrm>
          <a:prstGeom prst="rect">
            <a:avLst/>
          </a:prstGeom>
          <a:noFill/>
          <a:ln>
            <a:noFill/>
          </a:ln>
        </p:spPr>
        <p:txBody>
          <a:bodyPr spcFirstLastPara="1" wrap="square" lIns="91425" tIns="91425" rIns="91425" bIns="91425" anchor="b" anchorCtr="0">
            <a:normAutofit lnSpcReduction="10000"/>
          </a:bodyPr>
          <a:lstStyle/>
          <a:p>
            <a:pPr marL="0" lvl="0" indent="0" algn="l" rtl="0">
              <a:spcBef>
                <a:spcPts val="0"/>
              </a:spcBef>
              <a:spcAft>
                <a:spcPts val="0"/>
              </a:spcAft>
              <a:buNone/>
            </a:pPr>
            <a:r>
              <a:rPr lang="en" sz="6000" b="1">
                <a:solidFill>
                  <a:srgbClr val="1A1A1A"/>
                </a:solidFill>
                <a:latin typeface="IBM Plex Sans"/>
                <a:ea typeface="IBM Plex Sans"/>
                <a:cs typeface="IBM Plex Sans"/>
                <a:sym typeface="IBM Plex Sans"/>
              </a:rPr>
              <a:t>01</a:t>
            </a:r>
            <a:endParaRPr sz="5111" b="1">
              <a:solidFill>
                <a:srgbClr val="1A1A1A"/>
              </a:solidFill>
              <a:latin typeface="Raleway"/>
              <a:ea typeface="Raleway"/>
              <a:cs typeface="Raleway"/>
              <a:sym typeface="Raleway"/>
            </a:endParaRPr>
          </a:p>
        </p:txBody>
      </p:sp>
      <p:sp>
        <p:nvSpPr>
          <p:cNvPr id="88" name="Google Shape;88;p16"/>
          <p:cNvSpPr txBox="1"/>
          <p:nvPr/>
        </p:nvSpPr>
        <p:spPr>
          <a:xfrm>
            <a:off x="1015850" y="3028975"/>
            <a:ext cx="60393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111" b="1">
                <a:solidFill>
                  <a:srgbClr val="1A1A1A"/>
                </a:solidFill>
                <a:latin typeface="Raleway"/>
                <a:ea typeface="Raleway"/>
                <a:cs typeface="Raleway"/>
                <a:sym typeface="Raleway"/>
              </a:rPr>
              <a:t>Introduction</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4" name="Google Shape;9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400">
                <a:solidFill>
                  <a:schemeClr val="dk1"/>
                </a:solidFill>
                <a:latin typeface="Lato"/>
                <a:ea typeface="Lato"/>
                <a:cs typeface="Lato"/>
                <a:sym typeface="Lato"/>
              </a:rPr>
              <a:t>Radiomics, a cutting-edge approach in medical imaging, is revolutionizing healthcare by enhancing diagnosis and treatment strategies across various medical disciplines. Accurate disease diagnosis and survival prediction, particularly in conditions like Glioblastoma, are of paramount importance for optimal patient care.</a:t>
            </a:r>
            <a:endParaRPr sz="1400">
              <a:solidFill>
                <a:schemeClr val="dk1"/>
              </a:solidFill>
              <a:latin typeface="Lato"/>
              <a:ea typeface="Lato"/>
              <a:cs typeface="Lato"/>
              <a:sym typeface="Lato"/>
            </a:endParaRPr>
          </a:p>
          <a:p>
            <a:pPr marL="0" lvl="0" indent="0" algn="just" rtl="0">
              <a:lnSpc>
                <a:spcPct val="115000"/>
              </a:lnSpc>
              <a:spcBef>
                <a:spcPts val="0"/>
              </a:spcBef>
              <a:spcAft>
                <a:spcPts val="0"/>
              </a:spcAft>
              <a:buNone/>
            </a:pPr>
            <a:endParaRPr sz="1400">
              <a:solidFill>
                <a:schemeClr val="dk1"/>
              </a:solidFill>
              <a:latin typeface="Lato"/>
              <a:ea typeface="Lato"/>
              <a:cs typeface="Lato"/>
              <a:sym typeface="Lato"/>
            </a:endParaRPr>
          </a:p>
          <a:p>
            <a:pPr marL="0" lvl="0" indent="0" algn="just" rtl="0">
              <a:lnSpc>
                <a:spcPct val="115000"/>
              </a:lnSpc>
              <a:spcBef>
                <a:spcPts val="0"/>
              </a:spcBef>
              <a:spcAft>
                <a:spcPts val="0"/>
              </a:spcAft>
              <a:buNone/>
            </a:pPr>
            <a:r>
              <a:rPr lang="en" sz="1400">
                <a:solidFill>
                  <a:schemeClr val="dk1"/>
                </a:solidFill>
                <a:latin typeface="Lato"/>
                <a:ea typeface="Lato"/>
                <a:cs typeface="Lato"/>
                <a:sym typeface="Lato"/>
              </a:rPr>
              <a:t>This project addresses the specific challenge of predicting the survival of Glioblastoma patients by leveraging multi-modal MRI radiomic features. It further emphasizes the significance of dimensionality reduction techniques, highlighting how feature selection plays a critical role in improving the predictive accuracy of models.</a:t>
            </a:r>
            <a:endParaRPr sz="1400">
              <a:solidFill>
                <a:schemeClr val="dk1"/>
              </a:solidFill>
              <a:latin typeface="Lato"/>
              <a:ea typeface="Lato"/>
              <a:cs typeface="Lato"/>
              <a:sym typeface="Lato"/>
            </a:endParaRPr>
          </a:p>
          <a:p>
            <a:pPr marL="0" lvl="0" indent="0" algn="just" rtl="0">
              <a:lnSpc>
                <a:spcPct val="115000"/>
              </a:lnSpc>
              <a:spcBef>
                <a:spcPts val="0"/>
              </a:spcBef>
              <a:spcAft>
                <a:spcPts val="1200"/>
              </a:spcAft>
              <a:buNone/>
            </a:pPr>
            <a:endParaRPr sz="14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8"/>
          <p:cNvSpPr txBox="1"/>
          <p:nvPr/>
        </p:nvSpPr>
        <p:spPr>
          <a:xfrm>
            <a:off x="1015850" y="1309675"/>
            <a:ext cx="6039300" cy="1012800"/>
          </a:xfrm>
          <a:prstGeom prst="rect">
            <a:avLst/>
          </a:prstGeom>
          <a:noFill/>
          <a:ln>
            <a:noFill/>
          </a:ln>
        </p:spPr>
        <p:txBody>
          <a:bodyPr spcFirstLastPara="1" wrap="square" lIns="91425" tIns="91425" rIns="91425" bIns="91425" anchor="b" anchorCtr="0">
            <a:normAutofit lnSpcReduction="10000"/>
          </a:bodyPr>
          <a:lstStyle/>
          <a:p>
            <a:pPr marL="0" lvl="0" indent="0" algn="l" rtl="0">
              <a:spcBef>
                <a:spcPts val="0"/>
              </a:spcBef>
              <a:spcAft>
                <a:spcPts val="0"/>
              </a:spcAft>
              <a:buNone/>
            </a:pPr>
            <a:r>
              <a:rPr lang="en" sz="6000" b="1">
                <a:solidFill>
                  <a:srgbClr val="1A1A1A"/>
                </a:solidFill>
                <a:latin typeface="IBM Plex Sans"/>
                <a:ea typeface="IBM Plex Sans"/>
                <a:cs typeface="IBM Plex Sans"/>
                <a:sym typeface="IBM Plex Sans"/>
              </a:rPr>
              <a:t>02</a:t>
            </a:r>
            <a:endParaRPr sz="5111" b="1">
              <a:solidFill>
                <a:srgbClr val="1A1A1A"/>
              </a:solidFill>
              <a:latin typeface="Raleway"/>
              <a:ea typeface="Raleway"/>
              <a:cs typeface="Raleway"/>
              <a:sym typeface="Raleway"/>
            </a:endParaRPr>
          </a:p>
        </p:txBody>
      </p:sp>
      <p:sp>
        <p:nvSpPr>
          <p:cNvPr id="100" name="Google Shape;100;p18"/>
          <p:cNvSpPr txBox="1"/>
          <p:nvPr/>
        </p:nvSpPr>
        <p:spPr>
          <a:xfrm>
            <a:off x="1015850" y="3028975"/>
            <a:ext cx="60393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111" b="1">
                <a:solidFill>
                  <a:srgbClr val="1A1A1A"/>
                </a:solidFill>
                <a:latin typeface="Raleway"/>
                <a:ea typeface="Raleway"/>
                <a:cs typeface="Raleway"/>
                <a:sym typeface="Raleway"/>
              </a:rPr>
              <a:t>Literature Review</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9"/>
          <p:cNvSpPr txBox="1"/>
          <p:nvPr/>
        </p:nvSpPr>
        <p:spPr>
          <a:xfrm>
            <a:off x="387900" y="3061816"/>
            <a:ext cx="3362700" cy="377100"/>
          </a:xfrm>
          <a:prstGeom prst="rect">
            <a:avLst/>
          </a:prstGeom>
          <a:noFill/>
          <a:ln>
            <a:noFill/>
          </a:ln>
        </p:spPr>
        <p:txBody>
          <a:bodyPr spcFirstLastPara="1" wrap="square" lIns="91425" tIns="91425" rIns="91425" bIns="91425" anchor="b" anchorCtr="0">
            <a:normAutofit fontScale="62500" lnSpcReduction="20000"/>
          </a:bodyPr>
          <a:lstStyle/>
          <a:p>
            <a:pPr marL="0" lvl="0" indent="0" algn="just" rtl="0">
              <a:spcBef>
                <a:spcPts val="0"/>
              </a:spcBef>
              <a:spcAft>
                <a:spcPts val="0"/>
              </a:spcAft>
              <a:buNone/>
            </a:pPr>
            <a:r>
              <a:rPr lang="en" sz="2542">
                <a:solidFill>
                  <a:schemeClr val="dk1"/>
                </a:solidFill>
                <a:latin typeface="Poppins SemiBold"/>
                <a:ea typeface="Poppins SemiBold"/>
                <a:cs typeface="Poppins SemiBold"/>
                <a:sym typeface="Poppins SemiBold"/>
              </a:rPr>
              <a:t>S. R. González et al. (2021)</a:t>
            </a:r>
            <a:endParaRPr sz="2542">
              <a:solidFill>
                <a:schemeClr val="dk1"/>
              </a:solidFill>
              <a:latin typeface="Poppins SemiBold"/>
              <a:ea typeface="Poppins SemiBold"/>
              <a:cs typeface="Poppins SemiBold"/>
              <a:sym typeface="Poppins SemiBold"/>
            </a:endParaRPr>
          </a:p>
        </p:txBody>
      </p:sp>
      <p:sp>
        <p:nvSpPr>
          <p:cNvPr id="106" name="Google Shape;106;p19"/>
          <p:cNvSpPr txBox="1"/>
          <p:nvPr/>
        </p:nvSpPr>
        <p:spPr>
          <a:xfrm>
            <a:off x="387900" y="1523985"/>
            <a:ext cx="3362700" cy="95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latin typeface="Lato"/>
                <a:ea typeface="Lato"/>
                <a:cs typeface="Lato"/>
                <a:sym typeface="Lato"/>
              </a:rPr>
              <a:t>used radiomic and image-based features for survival prediction, including volume ratio, surface area, and Laplacian of Gaussian filters for radiomic features.</a:t>
            </a:r>
            <a:endParaRPr>
              <a:solidFill>
                <a:schemeClr val="dk1"/>
              </a:solidFill>
              <a:latin typeface="Lato"/>
              <a:ea typeface="Lato"/>
              <a:cs typeface="Lato"/>
              <a:sym typeface="Lato"/>
            </a:endParaRPr>
          </a:p>
        </p:txBody>
      </p:sp>
      <p:sp>
        <p:nvSpPr>
          <p:cNvPr id="107" name="Google Shape;107;p19"/>
          <p:cNvSpPr txBox="1"/>
          <p:nvPr/>
        </p:nvSpPr>
        <p:spPr>
          <a:xfrm>
            <a:off x="4572032" y="1523985"/>
            <a:ext cx="33627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Lato"/>
                <a:ea typeface="Lato"/>
                <a:cs typeface="Lato"/>
                <a:sym typeface="Lato"/>
              </a:rPr>
              <a:t>employed a Cox Proportional Hazards Model with deep features from a segmentation network, incorporating age at diagnosis and sub-region sizes, with feature reduction via PCA.</a:t>
            </a:r>
            <a:endParaRPr>
              <a:solidFill>
                <a:schemeClr val="dk1"/>
              </a:solidFill>
              <a:latin typeface="Lato"/>
              <a:ea typeface="Lato"/>
              <a:cs typeface="Lato"/>
              <a:sym typeface="Lato"/>
            </a:endParaRPr>
          </a:p>
        </p:txBody>
      </p:sp>
      <p:sp>
        <p:nvSpPr>
          <p:cNvPr id="108" name="Google Shape;108;p19"/>
          <p:cNvSpPr txBox="1"/>
          <p:nvPr/>
        </p:nvSpPr>
        <p:spPr>
          <a:xfrm>
            <a:off x="387900" y="3375026"/>
            <a:ext cx="3362700" cy="954900"/>
          </a:xfrm>
          <a:prstGeom prst="rect">
            <a:avLst/>
          </a:prstGeom>
          <a:noFill/>
          <a:ln>
            <a:noFill/>
          </a:ln>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solidFill>
                  <a:schemeClr val="dk1"/>
                </a:solidFill>
                <a:latin typeface="Lato"/>
                <a:ea typeface="Lato"/>
                <a:cs typeface="Lato"/>
                <a:sym typeface="Lato"/>
              </a:rPr>
              <a:t>used a 3D DenseNet CNN model with 3D convolutions and Instance normalization for improved segmentation results.</a:t>
            </a:r>
            <a:endParaRPr>
              <a:solidFill>
                <a:schemeClr val="dk1"/>
              </a:solidFill>
              <a:latin typeface="Lato"/>
              <a:ea typeface="Lato"/>
              <a:cs typeface="Lato"/>
              <a:sym typeface="Lato"/>
            </a:endParaRPr>
          </a:p>
        </p:txBody>
      </p:sp>
      <p:sp>
        <p:nvSpPr>
          <p:cNvPr id="109" name="Google Shape;109;p19"/>
          <p:cNvSpPr txBox="1"/>
          <p:nvPr/>
        </p:nvSpPr>
        <p:spPr>
          <a:xfrm>
            <a:off x="4572032" y="3375028"/>
            <a:ext cx="3362700" cy="95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latin typeface="Lato"/>
                <a:ea typeface="Lato"/>
                <a:cs typeface="Lato"/>
                <a:sym typeface="Lato"/>
              </a:rPr>
              <a:t>leveraged MRI-based features from the LesionEncoder (LE) framework and applied Principal Component Analysis (PCA) for dimensionality reduction, using a generalized linear model (GLM).</a:t>
            </a:r>
            <a:endParaRPr>
              <a:solidFill>
                <a:schemeClr val="dk1"/>
              </a:solidFill>
              <a:latin typeface="Lato"/>
              <a:ea typeface="Lato"/>
              <a:cs typeface="Lato"/>
              <a:sym typeface="Lato"/>
            </a:endParaRPr>
          </a:p>
          <a:p>
            <a:pPr marL="0" lvl="0" indent="0" algn="just" rtl="0">
              <a:spcBef>
                <a:spcPts val="0"/>
              </a:spcBef>
              <a:spcAft>
                <a:spcPts val="0"/>
              </a:spcAft>
              <a:buNone/>
            </a:pPr>
            <a:endParaRPr>
              <a:solidFill>
                <a:srgbClr val="595959"/>
              </a:solidFill>
              <a:latin typeface="Lato"/>
              <a:ea typeface="Lato"/>
              <a:cs typeface="Lato"/>
              <a:sym typeface="Lato"/>
            </a:endParaRPr>
          </a:p>
          <a:p>
            <a:pPr marL="0" lvl="0" indent="0" algn="just" rtl="0">
              <a:spcBef>
                <a:spcPts val="0"/>
              </a:spcBef>
              <a:spcAft>
                <a:spcPts val="0"/>
              </a:spcAft>
              <a:buNone/>
            </a:pPr>
            <a:endParaRPr>
              <a:solidFill>
                <a:srgbClr val="595959"/>
              </a:solidFill>
              <a:latin typeface="Lato"/>
              <a:ea typeface="Lato"/>
              <a:cs typeface="Lato"/>
              <a:sym typeface="Lato"/>
            </a:endParaRPr>
          </a:p>
          <a:p>
            <a:pPr marL="0" lvl="0" indent="0" algn="just" rtl="0">
              <a:spcBef>
                <a:spcPts val="0"/>
              </a:spcBef>
              <a:spcAft>
                <a:spcPts val="0"/>
              </a:spcAft>
              <a:buNone/>
            </a:pPr>
            <a:endParaRPr>
              <a:solidFill>
                <a:srgbClr val="595959"/>
              </a:solidFill>
              <a:latin typeface="Lato"/>
              <a:ea typeface="Lato"/>
              <a:cs typeface="Lato"/>
              <a:sym typeface="Lato"/>
            </a:endParaRPr>
          </a:p>
          <a:p>
            <a:pPr marL="0" lvl="0" indent="0" algn="just" rtl="0">
              <a:spcBef>
                <a:spcPts val="0"/>
              </a:spcBef>
              <a:spcAft>
                <a:spcPts val="0"/>
              </a:spcAft>
              <a:buNone/>
            </a:pPr>
            <a:endParaRPr>
              <a:solidFill>
                <a:srgbClr val="595959"/>
              </a:solidFill>
              <a:latin typeface="Lato"/>
              <a:ea typeface="Lato"/>
              <a:cs typeface="Lato"/>
              <a:sym typeface="Lato"/>
            </a:endParaRPr>
          </a:p>
          <a:p>
            <a:pPr marL="0" lvl="0" indent="0" algn="just" rtl="0">
              <a:spcBef>
                <a:spcPts val="0"/>
              </a:spcBef>
              <a:spcAft>
                <a:spcPts val="0"/>
              </a:spcAft>
              <a:buNone/>
            </a:pPr>
            <a:endParaRPr>
              <a:solidFill>
                <a:srgbClr val="595959"/>
              </a:solidFill>
              <a:latin typeface="Lato"/>
              <a:ea typeface="Lato"/>
              <a:cs typeface="Lato"/>
              <a:sym typeface="Lato"/>
            </a:endParaRPr>
          </a:p>
        </p:txBody>
      </p:sp>
      <p:sp>
        <p:nvSpPr>
          <p:cNvPr id="110" name="Google Shape;110;p19"/>
          <p:cNvSpPr txBox="1"/>
          <p:nvPr/>
        </p:nvSpPr>
        <p:spPr>
          <a:xfrm>
            <a:off x="387900" y="1210700"/>
            <a:ext cx="3362700" cy="377100"/>
          </a:xfrm>
          <a:prstGeom prst="rect">
            <a:avLst/>
          </a:prstGeom>
          <a:noFill/>
          <a:ln>
            <a:noFill/>
          </a:ln>
        </p:spPr>
        <p:txBody>
          <a:bodyPr spcFirstLastPara="1" wrap="square" lIns="91425" tIns="91425" rIns="91425" bIns="91425" anchor="b" anchorCtr="0">
            <a:normAutofit fontScale="62500" lnSpcReduction="20000"/>
          </a:bodyPr>
          <a:lstStyle/>
          <a:p>
            <a:pPr marL="0" lvl="0" indent="0" algn="l" rtl="0">
              <a:spcBef>
                <a:spcPts val="0"/>
              </a:spcBef>
              <a:spcAft>
                <a:spcPts val="0"/>
              </a:spcAft>
              <a:buNone/>
            </a:pPr>
            <a:r>
              <a:rPr lang="en" sz="2542">
                <a:solidFill>
                  <a:schemeClr val="dk1"/>
                </a:solidFill>
                <a:latin typeface="Poppins SemiBold"/>
                <a:ea typeface="Poppins SemiBold"/>
                <a:cs typeface="Poppins SemiBold"/>
                <a:sym typeface="Poppins SemiBold"/>
              </a:rPr>
              <a:t>Ali et al. (2021)</a:t>
            </a:r>
            <a:endParaRPr sz="2542">
              <a:solidFill>
                <a:schemeClr val="dk1"/>
              </a:solidFill>
              <a:latin typeface="Poppins SemiBold"/>
              <a:ea typeface="Poppins SemiBold"/>
              <a:cs typeface="Poppins SemiBold"/>
              <a:sym typeface="Poppins SemiBold"/>
            </a:endParaRPr>
          </a:p>
        </p:txBody>
      </p:sp>
      <p:sp>
        <p:nvSpPr>
          <p:cNvPr id="111" name="Google Shape;111;p19"/>
          <p:cNvSpPr txBox="1"/>
          <p:nvPr/>
        </p:nvSpPr>
        <p:spPr>
          <a:xfrm>
            <a:off x="4572000" y="1210700"/>
            <a:ext cx="3362700" cy="377100"/>
          </a:xfrm>
          <a:prstGeom prst="rect">
            <a:avLst/>
          </a:prstGeom>
          <a:noFill/>
          <a:ln>
            <a:noFill/>
          </a:ln>
        </p:spPr>
        <p:txBody>
          <a:bodyPr spcFirstLastPara="1" wrap="square" lIns="91425" tIns="91425" rIns="91425" bIns="91425" anchor="b" anchorCtr="0">
            <a:normAutofit fontScale="62500" lnSpcReduction="20000"/>
          </a:bodyPr>
          <a:lstStyle/>
          <a:p>
            <a:pPr marL="0" lvl="0" indent="0" algn="l" rtl="0">
              <a:spcBef>
                <a:spcPts val="0"/>
              </a:spcBef>
              <a:spcAft>
                <a:spcPts val="0"/>
              </a:spcAft>
              <a:buNone/>
            </a:pPr>
            <a:r>
              <a:rPr lang="en" sz="2542">
                <a:solidFill>
                  <a:schemeClr val="dk1"/>
                </a:solidFill>
                <a:latin typeface="Poppins SemiBold"/>
                <a:ea typeface="Poppins SemiBold"/>
                <a:cs typeface="Poppins SemiBold"/>
                <a:sym typeface="Poppins SemiBold"/>
              </a:rPr>
              <a:t>Patel et al. (2021)</a:t>
            </a:r>
            <a:endParaRPr sz="2542">
              <a:solidFill>
                <a:schemeClr val="dk1"/>
              </a:solidFill>
              <a:latin typeface="Poppins SemiBold"/>
              <a:ea typeface="Poppins SemiBold"/>
              <a:cs typeface="Poppins SemiBold"/>
              <a:sym typeface="Poppins SemiBold"/>
            </a:endParaRPr>
          </a:p>
        </p:txBody>
      </p:sp>
      <p:sp>
        <p:nvSpPr>
          <p:cNvPr id="112" name="Google Shape;112;p19"/>
          <p:cNvSpPr txBox="1"/>
          <p:nvPr/>
        </p:nvSpPr>
        <p:spPr>
          <a:xfrm>
            <a:off x="4572000" y="3061818"/>
            <a:ext cx="3362700" cy="377100"/>
          </a:xfrm>
          <a:prstGeom prst="rect">
            <a:avLst/>
          </a:prstGeom>
          <a:noFill/>
          <a:ln>
            <a:noFill/>
          </a:ln>
        </p:spPr>
        <p:txBody>
          <a:bodyPr spcFirstLastPara="1" wrap="square" lIns="91425" tIns="91425" rIns="91425" bIns="91425" anchor="b" anchorCtr="0">
            <a:normAutofit fontScale="62500" lnSpcReduction="20000"/>
          </a:bodyPr>
          <a:lstStyle/>
          <a:p>
            <a:pPr marL="0" lvl="0" indent="0" algn="just" rtl="0">
              <a:spcBef>
                <a:spcPts val="0"/>
              </a:spcBef>
              <a:spcAft>
                <a:spcPts val="0"/>
              </a:spcAft>
              <a:buNone/>
            </a:pPr>
            <a:r>
              <a:rPr lang="en" sz="2542">
                <a:solidFill>
                  <a:schemeClr val="dk1"/>
                </a:solidFill>
                <a:latin typeface="Poppins SemiBold"/>
                <a:ea typeface="Poppins SemiBold"/>
                <a:cs typeface="Poppins SemiBold"/>
                <a:sym typeface="Poppins SemiBold"/>
              </a:rPr>
              <a:t>C. Russo et al. (2020)</a:t>
            </a:r>
            <a:endParaRPr sz="2542">
              <a:solidFill>
                <a:schemeClr val="dk1"/>
              </a:solidFill>
              <a:latin typeface="Poppins SemiBold"/>
              <a:ea typeface="Poppins SemiBold"/>
              <a:cs typeface="Poppins SemiBold"/>
              <a:sym typeface="Poppins SemiBold"/>
            </a:endParaRPr>
          </a:p>
        </p:txBody>
      </p:sp>
      <p:sp>
        <p:nvSpPr>
          <p:cNvPr id="113" name="Google Shape;113;p19"/>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Literature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graphicFrame>
        <p:nvGraphicFramePr>
          <p:cNvPr id="118" name="Google Shape;118;p20"/>
          <p:cNvGraphicFramePr/>
          <p:nvPr/>
        </p:nvGraphicFramePr>
        <p:xfrm>
          <a:off x="463288" y="1275785"/>
          <a:ext cx="7703950" cy="3266237"/>
        </p:xfrm>
        <a:graphic>
          <a:graphicData uri="http://schemas.openxmlformats.org/drawingml/2006/table">
            <a:tbl>
              <a:tblPr>
                <a:noFill/>
                <a:tableStyleId>{DDF511DF-0B83-4363-A390-DB96C443BD4F}</a:tableStyleId>
              </a:tblPr>
              <a:tblGrid>
                <a:gridCol w="1189075">
                  <a:extLst>
                    <a:ext uri="{9D8B030D-6E8A-4147-A177-3AD203B41FA5}">
                      <a16:colId xmlns:a16="http://schemas.microsoft.com/office/drawing/2014/main" val="20000"/>
                    </a:ext>
                  </a:extLst>
                </a:gridCol>
                <a:gridCol w="1302975">
                  <a:extLst>
                    <a:ext uri="{9D8B030D-6E8A-4147-A177-3AD203B41FA5}">
                      <a16:colId xmlns:a16="http://schemas.microsoft.com/office/drawing/2014/main" val="20001"/>
                    </a:ext>
                  </a:extLst>
                </a:gridCol>
                <a:gridCol w="1302975">
                  <a:extLst>
                    <a:ext uri="{9D8B030D-6E8A-4147-A177-3AD203B41FA5}">
                      <a16:colId xmlns:a16="http://schemas.microsoft.com/office/drawing/2014/main" val="20002"/>
                    </a:ext>
                  </a:extLst>
                </a:gridCol>
                <a:gridCol w="1302975">
                  <a:extLst>
                    <a:ext uri="{9D8B030D-6E8A-4147-A177-3AD203B41FA5}">
                      <a16:colId xmlns:a16="http://schemas.microsoft.com/office/drawing/2014/main" val="20003"/>
                    </a:ext>
                  </a:extLst>
                </a:gridCol>
                <a:gridCol w="1302975">
                  <a:extLst>
                    <a:ext uri="{9D8B030D-6E8A-4147-A177-3AD203B41FA5}">
                      <a16:colId xmlns:a16="http://schemas.microsoft.com/office/drawing/2014/main" val="20004"/>
                    </a:ext>
                  </a:extLst>
                </a:gridCol>
                <a:gridCol w="1302975">
                  <a:extLst>
                    <a:ext uri="{9D8B030D-6E8A-4147-A177-3AD203B41FA5}">
                      <a16:colId xmlns:a16="http://schemas.microsoft.com/office/drawing/2014/main" val="20005"/>
                    </a:ext>
                  </a:extLst>
                </a:gridCol>
              </a:tblGrid>
              <a:tr h="404925">
                <a:tc>
                  <a:txBody>
                    <a:bodyPr/>
                    <a:lstStyle/>
                    <a:p>
                      <a:pPr marL="0" marR="0" lvl="0" indent="0" algn="l" rtl="0">
                        <a:lnSpc>
                          <a:spcPct val="80000"/>
                        </a:lnSpc>
                        <a:spcBef>
                          <a:spcPts val="0"/>
                        </a:spcBef>
                        <a:spcAft>
                          <a:spcPts val="0"/>
                        </a:spcAft>
                        <a:buClr>
                          <a:srgbClr val="000000"/>
                        </a:buClr>
                        <a:buSzPts val="1018"/>
                        <a:buFont typeface="Arial"/>
                        <a:buNone/>
                      </a:pPr>
                      <a:r>
                        <a:rPr lang="en" b="1">
                          <a:solidFill>
                            <a:srgbClr val="FFFFFF"/>
                          </a:solidFill>
                          <a:latin typeface="Lato"/>
                          <a:ea typeface="Lato"/>
                          <a:cs typeface="Lato"/>
                          <a:sym typeface="Lato"/>
                        </a:rPr>
                        <a:t>Paper</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Clr>
                          <a:srgbClr val="000000"/>
                        </a:buClr>
                        <a:buSzPts val="1018"/>
                        <a:buFont typeface="Arial"/>
                        <a:buNone/>
                      </a:pPr>
                      <a:r>
                        <a:rPr lang="en" b="1">
                          <a:solidFill>
                            <a:srgbClr val="FFFFFF"/>
                          </a:solidFill>
                          <a:latin typeface="Lato"/>
                          <a:ea typeface="Lato"/>
                          <a:cs typeface="Lato"/>
                          <a:sym typeface="Lato"/>
                        </a:rPr>
                        <a:t>Description</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Clr>
                          <a:srgbClr val="000000"/>
                        </a:buClr>
                        <a:buSzPts val="1018"/>
                        <a:buFont typeface="Arial"/>
                        <a:buNone/>
                      </a:pPr>
                      <a:r>
                        <a:rPr lang="en" b="1">
                          <a:solidFill>
                            <a:srgbClr val="FFFFFF"/>
                          </a:solidFill>
                          <a:latin typeface="Lato"/>
                          <a:ea typeface="Lato"/>
                          <a:cs typeface="Lato"/>
                          <a:sym typeface="Lato"/>
                        </a:rPr>
                        <a:t>Accuracy</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Clr>
                          <a:srgbClr val="000000"/>
                        </a:buClr>
                        <a:buSzPts val="1018"/>
                        <a:buFont typeface="Arial"/>
                        <a:buNone/>
                      </a:pPr>
                      <a:r>
                        <a:rPr lang="en" b="1">
                          <a:solidFill>
                            <a:srgbClr val="FFFFFF"/>
                          </a:solidFill>
                          <a:latin typeface="Lato"/>
                          <a:ea typeface="Lato"/>
                          <a:cs typeface="Lato"/>
                          <a:sym typeface="Lato"/>
                        </a:rPr>
                        <a:t>MSE</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Clr>
                          <a:srgbClr val="000000"/>
                        </a:buClr>
                        <a:buSzPts val="1018"/>
                        <a:buFont typeface="Arial"/>
                        <a:buNone/>
                      </a:pPr>
                      <a:r>
                        <a:rPr lang="en" b="1">
                          <a:solidFill>
                            <a:srgbClr val="FFFFFF"/>
                          </a:solidFill>
                          <a:latin typeface="Lato"/>
                          <a:ea typeface="Lato"/>
                          <a:cs typeface="Lato"/>
                          <a:sym typeface="Lato"/>
                        </a:rPr>
                        <a:t>medianSE</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Clr>
                          <a:srgbClr val="000000"/>
                        </a:buClr>
                        <a:buSzPts val="1018"/>
                        <a:buFont typeface="Arial"/>
                        <a:buNone/>
                      </a:pPr>
                      <a:r>
                        <a:rPr lang="en" b="1">
                          <a:solidFill>
                            <a:srgbClr val="FFFFFF"/>
                          </a:solidFill>
                          <a:latin typeface="Lato"/>
                          <a:ea typeface="Lato"/>
                          <a:cs typeface="Lato"/>
                          <a:sym typeface="Lato"/>
                        </a:rPr>
                        <a:t>SpearmanR</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10925">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Ali et al. (2021)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Random Forest Regressor using image-based and radiomic features</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0.483</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105079.4</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37004.93</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0.134</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0925">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R. R. Agravat and M. S. Raval (2020)</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Random Forest Regressor using statistical and radiomic features</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0.517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116083.477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43974.090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0.217</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10925">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R. Miron et al. (2021)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Extra Trees</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0.414</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87744.14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37636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0.321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0925">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V. K. Anand et al. (2021)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Random Forest Regressor using radiomic features</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0.448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110677.443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22874.178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Clr>
                          <a:srgbClr val="000000"/>
                        </a:buClr>
                        <a:buSzPts val="1018"/>
                        <a:buFont typeface="Arial"/>
                        <a:buNone/>
                      </a:pPr>
                      <a:r>
                        <a:rPr lang="en" sz="1202">
                          <a:solidFill>
                            <a:schemeClr val="dk1"/>
                          </a:solidFill>
                          <a:latin typeface="IBM Plex Sans Medium"/>
                          <a:ea typeface="IBM Plex Sans Medium"/>
                          <a:cs typeface="IBM Plex Sans Medium"/>
                          <a:sym typeface="IBM Plex Sans Medium"/>
                        </a:rPr>
                        <a:t>0.169</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9" name="Google Shape;119;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of Models using Radiomic Features</a:t>
            </a:r>
            <a:endParaRPr/>
          </a:p>
        </p:txBody>
      </p:sp>
      <p:sp>
        <p:nvSpPr>
          <p:cNvPr id="120" name="Google Shape;120;p20"/>
          <p:cNvSpPr txBox="1"/>
          <p:nvPr/>
        </p:nvSpPr>
        <p:spPr>
          <a:xfrm>
            <a:off x="581450" y="4486450"/>
            <a:ext cx="7266000" cy="217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i="1">
                <a:solidFill>
                  <a:schemeClr val="dk1"/>
                </a:solidFill>
                <a:latin typeface="Lato"/>
                <a:ea typeface="Lato"/>
                <a:cs typeface="Lato"/>
                <a:sym typeface="Lato"/>
              </a:rPr>
              <a:t>Table 1: Results of Models using Radiomic Features</a:t>
            </a:r>
            <a:endParaRPr sz="10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graphicFrame>
        <p:nvGraphicFramePr>
          <p:cNvPr id="125" name="Google Shape;125;p21"/>
          <p:cNvGraphicFramePr/>
          <p:nvPr/>
        </p:nvGraphicFramePr>
        <p:xfrm>
          <a:off x="478763" y="1455060"/>
          <a:ext cx="7703950" cy="2533447"/>
        </p:xfrm>
        <a:graphic>
          <a:graphicData uri="http://schemas.openxmlformats.org/drawingml/2006/table">
            <a:tbl>
              <a:tblPr>
                <a:noFill/>
                <a:tableStyleId>{DDF511DF-0B83-4363-A390-DB96C443BD4F}</a:tableStyleId>
              </a:tblPr>
              <a:tblGrid>
                <a:gridCol w="1189075">
                  <a:extLst>
                    <a:ext uri="{9D8B030D-6E8A-4147-A177-3AD203B41FA5}">
                      <a16:colId xmlns:a16="http://schemas.microsoft.com/office/drawing/2014/main" val="20000"/>
                    </a:ext>
                  </a:extLst>
                </a:gridCol>
                <a:gridCol w="1302975">
                  <a:extLst>
                    <a:ext uri="{9D8B030D-6E8A-4147-A177-3AD203B41FA5}">
                      <a16:colId xmlns:a16="http://schemas.microsoft.com/office/drawing/2014/main" val="20001"/>
                    </a:ext>
                  </a:extLst>
                </a:gridCol>
                <a:gridCol w="1302975">
                  <a:extLst>
                    <a:ext uri="{9D8B030D-6E8A-4147-A177-3AD203B41FA5}">
                      <a16:colId xmlns:a16="http://schemas.microsoft.com/office/drawing/2014/main" val="20002"/>
                    </a:ext>
                  </a:extLst>
                </a:gridCol>
                <a:gridCol w="1302975">
                  <a:extLst>
                    <a:ext uri="{9D8B030D-6E8A-4147-A177-3AD203B41FA5}">
                      <a16:colId xmlns:a16="http://schemas.microsoft.com/office/drawing/2014/main" val="20003"/>
                    </a:ext>
                  </a:extLst>
                </a:gridCol>
                <a:gridCol w="1302975">
                  <a:extLst>
                    <a:ext uri="{9D8B030D-6E8A-4147-A177-3AD203B41FA5}">
                      <a16:colId xmlns:a16="http://schemas.microsoft.com/office/drawing/2014/main" val="20004"/>
                    </a:ext>
                  </a:extLst>
                </a:gridCol>
                <a:gridCol w="1302975">
                  <a:extLst>
                    <a:ext uri="{9D8B030D-6E8A-4147-A177-3AD203B41FA5}">
                      <a16:colId xmlns:a16="http://schemas.microsoft.com/office/drawing/2014/main" val="20005"/>
                    </a:ext>
                  </a:extLst>
                </a:gridCol>
              </a:tblGrid>
              <a:tr h="404925">
                <a:tc>
                  <a:txBody>
                    <a:bodyPr/>
                    <a:lstStyle/>
                    <a:p>
                      <a:pPr marL="0" marR="0" lvl="0" indent="0" algn="l" rtl="0">
                        <a:lnSpc>
                          <a:spcPct val="80000"/>
                        </a:lnSpc>
                        <a:spcBef>
                          <a:spcPts val="0"/>
                        </a:spcBef>
                        <a:spcAft>
                          <a:spcPts val="0"/>
                        </a:spcAft>
                        <a:buNone/>
                      </a:pPr>
                      <a:r>
                        <a:rPr lang="en" b="1">
                          <a:solidFill>
                            <a:srgbClr val="FFFFFF"/>
                          </a:solidFill>
                          <a:latin typeface="Lato"/>
                          <a:ea typeface="Lato"/>
                          <a:cs typeface="Lato"/>
                          <a:sym typeface="Lato"/>
                        </a:rPr>
                        <a:t>Paper</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None/>
                      </a:pPr>
                      <a:r>
                        <a:rPr lang="en" b="1">
                          <a:solidFill>
                            <a:srgbClr val="FFFFFF"/>
                          </a:solidFill>
                          <a:latin typeface="Lato"/>
                          <a:ea typeface="Lato"/>
                          <a:cs typeface="Lato"/>
                          <a:sym typeface="Lato"/>
                        </a:rPr>
                        <a:t>Description</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None/>
                      </a:pPr>
                      <a:r>
                        <a:rPr lang="en" b="1">
                          <a:solidFill>
                            <a:srgbClr val="FFFFFF"/>
                          </a:solidFill>
                          <a:latin typeface="Lato"/>
                          <a:ea typeface="Lato"/>
                          <a:cs typeface="Lato"/>
                          <a:sym typeface="Lato"/>
                        </a:rPr>
                        <a:t>Accuracy</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None/>
                      </a:pPr>
                      <a:r>
                        <a:rPr lang="en" b="1">
                          <a:solidFill>
                            <a:srgbClr val="FFFFFF"/>
                          </a:solidFill>
                          <a:latin typeface="Lato"/>
                          <a:ea typeface="Lato"/>
                          <a:cs typeface="Lato"/>
                          <a:sym typeface="Lato"/>
                        </a:rPr>
                        <a:t>MSE</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None/>
                      </a:pPr>
                      <a:r>
                        <a:rPr lang="en" b="1">
                          <a:solidFill>
                            <a:srgbClr val="FFFFFF"/>
                          </a:solidFill>
                          <a:latin typeface="Lato"/>
                          <a:ea typeface="Lato"/>
                          <a:cs typeface="Lato"/>
                          <a:sym typeface="Lato"/>
                        </a:rPr>
                        <a:t>medianSE</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80000"/>
                        </a:lnSpc>
                        <a:spcBef>
                          <a:spcPts val="0"/>
                        </a:spcBef>
                        <a:spcAft>
                          <a:spcPts val="0"/>
                        </a:spcAft>
                        <a:buNone/>
                      </a:pPr>
                      <a:r>
                        <a:rPr lang="en" b="1">
                          <a:solidFill>
                            <a:srgbClr val="FFFFFF"/>
                          </a:solidFill>
                          <a:latin typeface="Lato"/>
                          <a:ea typeface="Lato"/>
                          <a:cs typeface="Lato"/>
                          <a:sym typeface="Lato"/>
                        </a:rPr>
                        <a:t>SpearmanR</a:t>
                      </a:r>
                      <a:endParaRPr b="1">
                        <a:solidFill>
                          <a:srgbClr val="FFFFFF"/>
                        </a:solidFill>
                        <a:latin typeface="Lato"/>
                        <a:ea typeface="Lato"/>
                        <a:cs typeface="Lato"/>
                        <a:sym typeface="Lato"/>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10925">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Patel et al. (2021)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Cox Proportional Hazards Model</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0.655</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152467</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39601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0.479</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0925">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S. R. González et al. (2021)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3D DenseNet 121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0.552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87581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51529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0.442</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10925">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I. S. Han (2021)</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2D U-net with neuromorphic attention</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0.552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147898.5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52900</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0.333</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0925">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C. Russo et al. (2020)</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GLM on features extracted from LesionEncoder framework</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0.586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88311.58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27114.54 </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80000"/>
                        </a:lnSpc>
                        <a:spcBef>
                          <a:spcPts val="0"/>
                        </a:spcBef>
                        <a:spcAft>
                          <a:spcPts val="0"/>
                        </a:spcAft>
                        <a:buNone/>
                      </a:pPr>
                      <a:r>
                        <a:rPr lang="en" sz="1202">
                          <a:solidFill>
                            <a:schemeClr val="dk1"/>
                          </a:solidFill>
                          <a:latin typeface="IBM Plex Sans Medium"/>
                          <a:ea typeface="IBM Plex Sans Medium"/>
                          <a:cs typeface="IBM Plex Sans Medium"/>
                          <a:sym typeface="IBM Plex Sans Medium"/>
                        </a:rPr>
                        <a:t>0.412</a:t>
                      </a:r>
                      <a:endParaRPr sz="1202">
                        <a:solidFill>
                          <a:schemeClr val="dk1"/>
                        </a:solidFill>
                        <a:latin typeface="IBM Plex Sans Medium"/>
                        <a:ea typeface="IBM Plex Sans Medium"/>
                        <a:cs typeface="IBM Plex Sans Medium"/>
                        <a:sym typeface="IBM Plex Sans Medium"/>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6" name="Google Shape;126;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of Models using features other than Radiomic features</a:t>
            </a:r>
            <a:endParaRPr/>
          </a:p>
        </p:txBody>
      </p:sp>
      <p:sp>
        <p:nvSpPr>
          <p:cNvPr id="127" name="Google Shape;127;p21"/>
          <p:cNvSpPr txBox="1"/>
          <p:nvPr/>
        </p:nvSpPr>
        <p:spPr>
          <a:xfrm>
            <a:off x="697750" y="4052075"/>
            <a:ext cx="7266000" cy="217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i="1">
                <a:solidFill>
                  <a:schemeClr val="dk1"/>
                </a:solidFill>
                <a:latin typeface="Lato"/>
                <a:ea typeface="Lato"/>
                <a:cs typeface="Lato"/>
                <a:sym typeface="Lato"/>
              </a:rPr>
              <a:t>Table 2: Results of Models using features other than Radiomic features</a:t>
            </a:r>
            <a:endParaRPr sz="1000"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i="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2"/>
          <p:cNvSpPr/>
          <p:nvPr/>
        </p:nvSpPr>
        <p:spPr>
          <a:xfrm>
            <a:off x="5374100" y="1195950"/>
            <a:ext cx="3484200" cy="3604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3" name="Google Shape;133;p22"/>
          <p:cNvPicPr preferRelativeResize="0"/>
          <p:nvPr/>
        </p:nvPicPr>
        <p:blipFill rotWithShape="1">
          <a:blip r:embed="rId3">
            <a:alphaModFix/>
          </a:blip>
          <a:srcRect r="4507"/>
          <a:stretch/>
        </p:blipFill>
        <p:spPr>
          <a:xfrm>
            <a:off x="5763625" y="1756775"/>
            <a:ext cx="3024075" cy="666725"/>
          </a:xfrm>
          <a:prstGeom prst="rect">
            <a:avLst/>
          </a:prstGeom>
          <a:noFill/>
          <a:ln>
            <a:noFill/>
          </a:ln>
        </p:spPr>
      </p:pic>
      <p:pic>
        <p:nvPicPr>
          <p:cNvPr id="134" name="Google Shape;134;p22"/>
          <p:cNvPicPr preferRelativeResize="0"/>
          <p:nvPr/>
        </p:nvPicPr>
        <p:blipFill>
          <a:blip r:embed="rId4">
            <a:alphaModFix/>
          </a:blip>
          <a:stretch>
            <a:fillRect/>
          </a:stretch>
        </p:blipFill>
        <p:spPr>
          <a:xfrm>
            <a:off x="5823100" y="2782317"/>
            <a:ext cx="2428875" cy="616858"/>
          </a:xfrm>
          <a:prstGeom prst="rect">
            <a:avLst/>
          </a:prstGeom>
          <a:noFill/>
          <a:ln>
            <a:noFill/>
          </a:ln>
        </p:spPr>
      </p:pic>
      <p:pic>
        <p:nvPicPr>
          <p:cNvPr id="135" name="Google Shape;135;p22"/>
          <p:cNvPicPr preferRelativeResize="0"/>
          <p:nvPr/>
        </p:nvPicPr>
        <p:blipFill>
          <a:blip r:embed="rId5">
            <a:alphaModFix/>
          </a:blip>
          <a:stretch>
            <a:fillRect/>
          </a:stretch>
        </p:blipFill>
        <p:spPr>
          <a:xfrm>
            <a:off x="5677900" y="3758000"/>
            <a:ext cx="3024075" cy="735265"/>
          </a:xfrm>
          <a:prstGeom prst="rect">
            <a:avLst/>
          </a:prstGeom>
          <a:noFill/>
          <a:ln>
            <a:noFill/>
          </a:ln>
        </p:spPr>
      </p:pic>
      <p:sp>
        <p:nvSpPr>
          <p:cNvPr id="136" name="Google Shape;136;p22"/>
          <p:cNvSpPr txBox="1"/>
          <p:nvPr/>
        </p:nvSpPr>
        <p:spPr>
          <a:xfrm>
            <a:off x="5461700" y="1882525"/>
            <a:ext cx="434400" cy="262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95959"/>
                </a:solidFill>
                <a:latin typeface="Lato"/>
                <a:ea typeface="Lato"/>
                <a:cs typeface="Lato"/>
                <a:sym typeface="Lato"/>
              </a:rPr>
              <a:t>(1)</a:t>
            </a:r>
            <a:endParaRPr>
              <a:solidFill>
                <a:srgbClr val="595959"/>
              </a:solidFill>
              <a:latin typeface="Lato"/>
              <a:ea typeface="Lato"/>
              <a:cs typeface="Lato"/>
              <a:sym typeface="Lato"/>
            </a:endParaRPr>
          </a:p>
        </p:txBody>
      </p:sp>
      <p:sp>
        <p:nvSpPr>
          <p:cNvPr id="137" name="Google Shape;137;p22"/>
          <p:cNvSpPr txBox="1"/>
          <p:nvPr/>
        </p:nvSpPr>
        <p:spPr>
          <a:xfrm>
            <a:off x="5461700" y="2873125"/>
            <a:ext cx="434400" cy="262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95959"/>
                </a:solidFill>
                <a:latin typeface="Lato"/>
                <a:ea typeface="Lato"/>
                <a:cs typeface="Lato"/>
                <a:sym typeface="Lato"/>
              </a:rPr>
              <a:t>(2)</a:t>
            </a:r>
            <a:endParaRPr>
              <a:solidFill>
                <a:srgbClr val="595959"/>
              </a:solidFill>
              <a:latin typeface="Lato"/>
              <a:ea typeface="Lato"/>
              <a:cs typeface="Lato"/>
              <a:sym typeface="Lato"/>
            </a:endParaRPr>
          </a:p>
        </p:txBody>
      </p:sp>
      <p:sp>
        <p:nvSpPr>
          <p:cNvPr id="138" name="Google Shape;138;p22"/>
          <p:cNvSpPr txBox="1"/>
          <p:nvPr/>
        </p:nvSpPr>
        <p:spPr>
          <a:xfrm>
            <a:off x="5461700" y="3863725"/>
            <a:ext cx="434400" cy="262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95959"/>
                </a:solidFill>
                <a:latin typeface="Lato"/>
                <a:ea typeface="Lato"/>
                <a:cs typeface="Lato"/>
                <a:sym typeface="Lato"/>
              </a:rPr>
              <a:t>(3)</a:t>
            </a:r>
            <a:endParaRPr>
              <a:solidFill>
                <a:srgbClr val="595959"/>
              </a:solidFill>
              <a:latin typeface="Lato"/>
              <a:ea typeface="Lato"/>
              <a:cs typeface="Lato"/>
              <a:sym typeface="Lato"/>
            </a:endParaRPr>
          </a:p>
        </p:txBody>
      </p:sp>
      <p:sp>
        <p:nvSpPr>
          <p:cNvPr id="139" name="Google Shape;139;p22"/>
          <p:cNvSpPr txBox="1"/>
          <p:nvPr/>
        </p:nvSpPr>
        <p:spPr>
          <a:xfrm>
            <a:off x="5541450" y="1195950"/>
            <a:ext cx="3160500" cy="377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1550">
                <a:solidFill>
                  <a:schemeClr val="dk1"/>
                </a:solidFill>
                <a:latin typeface="Poppins SemiBold"/>
                <a:ea typeface="Poppins SemiBold"/>
                <a:cs typeface="Poppins SemiBold"/>
                <a:sym typeface="Poppins SemiBold"/>
              </a:rPr>
              <a:t>Equations</a:t>
            </a:r>
            <a:endParaRPr sz="1550">
              <a:solidFill>
                <a:schemeClr val="dk1"/>
              </a:solidFill>
              <a:latin typeface="Poppins SemiBold"/>
              <a:ea typeface="Poppins SemiBold"/>
              <a:cs typeface="Poppins SemiBold"/>
              <a:sym typeface="Poppins SemiBold"/>
            </a:endParaRPr>
          </a:p>
        </p:txBody>
      </p:sp>
      <p:sp>
        <p:nvSpPr>
          <p:cNvPr id="140" name="Google Shape;140;p22"/>
          <p:cNvSpPr txBox="1"/>
          <p:nvPr/>
        </p:nvSpPr>
        <p:spPr>
          <a:xfrm>
            <a:off x="235500" y="1070975"/>
            <a:ext cx="4890000" cy="33972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Clr>
                <a:schemeClr val="dk1"/>
              </a:buClr>
              <a:buSzPts val="1300"/>
              <a:buFont typeface="IBM Plex Sans"/>
              <a:buChar char="●"/>
            </a:pPr>
            <a:r>
              <a:rPr lang="en" b="1">
                <a:solidFill>
                  <a:schemeClr val="dk1"/>
                </a:solidFill>
                <a:latin typeface="Lato"/>
                <a:ea typeface="Lato"/>
                <a:cs typeface="Lato"/>
                <a:sym typeface="Lato"/>
              </a:rPr>
              <a:t>mRMR: Minimum redundancy maximum relevance</a:t>
            </a:r>
            <a:r>
              <a:rPr lang="en">
                <a:solidFill>
                  <a:schemeClr val="dk1"/>
                </a:solidFill>
                <a:latin typeface="Lato"/>
                <a:ea typeface="Lato"/>
                <a:cs typeface="Lato"/>
                <a:sym typeface="Lato"/>
              </a:rPr>
              <a:t> is a standard feature selection algorithm that selects relevant and complementary features.</a:t>
            </a:r>
            <a:endParaRPr>
              <a:solidFill>
                <a:schemeClr val="dk1"/>
              </a:solidFill>
              <a:latin typeface="Lato"/>
              <a:ea typeface="Lato"/>
              <a:cs typeface="Lato"/>
              <a:sym typeface="Lato"/>
            </a:endParaRPr>
          </a:p>
          <a:p>
            <a:pPr marL="457200" lvl="0" indent="-311150" algn="just" rtl="0">
              <a:lnSpc>
                <a:spcPct val="115000"/>
              </a:lnSpc>
              <a:spcBef>
                <a:spcPts val="0"/>
              </a:spcBef>
              <a:spcAft>
                <a:spcPts val="0"/>
              </a:spcAft>
              <a:buClr>
                <a:schemeClr val="dk1"/>
              </a:buClr>
              <a:buSzPts val="1300"/>
              <a:buFont typeface="IBM Plex Sans"/>
              <a:buChar char="●"/>
            </a:pPr>
            <a:r>
              <a:rPr lang="en">
                <a:solidFill>
                  <a:schemeClr val="dk1"/>
                </a:solidFill>
                <a:latin typeface="Lato"/>
                <a:ea typeface="Lato"/>
                <a:cs typeface="Lato"/>
                <a:sym typeface="Lato"/>
              </a:rPr>
              <a:t>Features are ranked by maximizing </a:t>
            </a:r>
            <a:r>
              <a:rPr lang="en" b="1">
                <a:solidFill>
                  <a:schemeClr val="dk1"/>
                </a:solidFill>
                <a:latin typeface="Lato"/>
                <a:ea typeface="Lato"/>
                <a:cs typeface="Lato"/>
                <a:sym typeface="Lato"/>
              </a:rPr>
              <a:t>Mutual Information</a:t>
            </a:r>
            <a:r>
              <a:rPr lang="en">
                <a:solidFill>
                  <a:schemeClr val="dk1"/>
                </a:solidFill>
                <a:latin typeface="Lato"/>
                <a:ea typeface="Lato"/>
                <a:cs typeface="Lato"/>
                <a:sym typeface="Lato"/>
              </a:rPr>
              <a:t> (MI) with the output variable y while minimizing redundancy with previously selected features. </a:t>
            </a:r>
            <a:r>
              <a:rPr lang="en" i="1">
                <a:solidFill>
                  <a:schemeClr val="dk1"/>
                </a:solidFill>
                <a:latin typeface="Lato"/>
                <a:ea typeface="Lato"/>
                <a:cs typeface="Lato"/>
                <a:sym typeface="Lato"/>
              </a:rPr>
              <a:t>(1)</a:t>
            </a:r>
            <a:endParaRPr>
              <a:solidFill>
                <a:schemeClr val="dk1"/>
              </a:solidFill>
              <a:latin typeface="Lato"/>
              <a:ea typeface="Lato"/>
              <a:cs typeface="Lato"/>
              <a:sym typeface="Lato"/>
            </a:endParaRPr>
          </a:p>
          <a:p>
            <a:pPr marL="457200" lvl="0" indent="-311150" algn="just" rtl="0">
              <a:lnSpc>
                <a:spcPct val="115000"/>
              </a:lnSpc>
              <a:spcBef>
                <a:spcPts val="0"/>
              </a:spcBef>
              <a:spcAft>
                <a:spcPts val="0"/>
              </a:spcAft>
              <a:buClr>
                <a:schemeClr val="dk1"/>
              </a:buClr>
              <a:buSzPts val="1300"/>
              <a:buFont typeface="Lato"/>
              <a:buChar char="●"/>
            </a:pPr>
            <a:r>
              <a:rPr lang="en">
                <a:solidFill>
                  <a:schemeClr val="dk1"/>
                </a:solidFill>
                <a:latin typeface="Lato"/>
                <a:ea typeface="Lato"/>
                <a:cs typeface="Lato"/>
                <a:sym typeface="Lato"/>
              </a:rPr>
              <a:t>The process begins with the feature xi having the highest MI with y, initializing the selected features set S. </a:t>
            </a:r>
            <a:r>
              <a:rPr lang="en" i="1">
                <a:solidFill>
                  <a:schemeClr val="dk1"/>
                </a:solidFill>
                <a:latin typeface="Lato"/>
                <a:ea typeface="Lato"/>
                <a:cs typeface="Lato"/>
                <a:sym typeface="Lato"/>
              </a:rPr>
              <a:t>(2)</a:t>
            </a:r>
            <a:endParaRPr i="1">
              <a:solidFill>
                <a:schemeClr val="dk1"/>
              </a:solidFill>
              <a:latin typeface="Lato"/>
              <a:ea typeface="Lato"/>
              <a:cs typeface="Lato"/>
              <a:sym typeface="Lato"/>
            </a:endParaRPr>
          </a:p>
          <a:p>
            <a:pPr marL="457200" lvl="0" indent="-311150" algn="just" rtl="0">
              <a:lnSpc>
                <a:spcPct val="115000"/>
              </a:lnSpc>
              <a:spcBef>
                <a:spcPts val="0"/>
              </a:spcBef>
              <a:spcAft>
                <a:spcPts val="0"/>
              </a:spcAft>
              <a:buClr>
                <a:schemeClr val="dk1"/>
              </a:buClr>
              <a:buSzPts val="1300"/>
              <a:buFont typeface="Lato"/>
              <a:buChar char="●"/>
            </a:pPr>
            <a:r>
              <a:rPr lang="en">
                <a:solidFill>
                  <a:schemeClr val="dk1"/>
                </a:solidFill>
                <a:latin typeface="Lato"/>
                <a:ea typeface="Lato"/>
                <a:cs typeface="Lato"/>
                <a:sym typeface="Lato"/>
              </a:rPr>
              <a:t>Features are incrementally added to S, chosen for their high relevance to y and low redundancy with existing selections. </a:t>
            </a:r>
            <a:r>
              <a:rPr lang="en" i="1">
                <a:solidFill>
                  <a:schemeClr val="dk1"/>
                </a:solidFill>
                <a:latin typeface="Lato"/>
                <a:ea typeface="Lato"/>
                <a:cs typeface="Lato"/>
                <a:sym typeface="Lato"/>
              </a:rPr>
              <a:t>(3)</a:t>
            </a:r>
            <a:endParaRPr i="1">
              <a:solidFill>
                <a:schemeClr val="dk1"/>
              </a:solidFill>
              <a:latin typeface="Lato"/>
              <a:ea typeface="Lato"/>
              <a:cs typeface="Lato"/>
              <a:sym typeface="Lato"/>
            </a:endParaRPr>
          </a:p>
          <a:p>
            <a:pPr marL="457200" lvl="0" indent="-311150" algn="just" rtl="0">
              <a:lnSpc>
                <a:spcPct val="115000"/>
              </a:lnSpc>
              <a:spcBef>
                <a:spcPts val="0"/>
              </a:spcBef>
              <a:spcAft>
                <a:spcPts val="0"/>
              </a:spcAft>
              <a:buClr>
                <a:schemeClr val="dk1"/>
              </a:buClr>
              <a:buSzPts val="1300"/>
              <a:buFont typeface="Lato"/>
              <a:buChar char="●"/>
            </a:pPr>
            <a:r>
              <a:rPr lang="en">
                <a:solidFill>
                  <a:schemeClr val="dk1"/>
                </a:solidFill>
                <a:latin typeface="Lato"/>
                <a:ea typeface="Lato"/>
                <a:cs typeface="Lato"/>
                <a:sym typeface="Lato"/>
              </a:rPr>
              <a:t>The process continues until the desired solution length is achieved.</a:t>
            </a:r>
            <a:endParaRPr>
              <a:solidFill>
                <a:schemeClr val="dk1"/>
              </a:solidFill>
              <a:latin typeface="Lato"/>
              <a:ea typeface="Lato"/>
              <a:cs typeface="Lato"/>
              <a:sym typeface="Lato"/>
            </a:endParaRPr>
          </a:p>
        </p:txBody>
      </p:sp>
      <p:sp>
        <p:nvSpPr>
          <p:cNvPr id="141" name="Google Shape;141;p22"/>
          <p:cNvSpPr txBox="1">
            <a:spLocks noGrp="1"/>
          </p:cNvSpPr>
          <p:nvPr>
            <p:ph type="title" idx="4294967295"/>
          </p:nvPr>
        </p:nvSpPr>
        <p:spPr>
          <a:xfrm>
            <a:off x="311700" y="445025"/>
            <a:ext cx="4890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mRMR Algorithm</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10239</Words>
  <Application>Microsoft Office PowerPoint</Application>
  <PresentationFormat>On-screen Show (16:9)</PresentationFormat>
  <Paragraphs>571</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Roboto</vt:lpstr>
      <vt:lpstr>Raleway</vt:lpstr>
      <vt:lpstr>Poppins SemiBold</vt:lpstr>
      <vt:lpstr>Arial</vt:lpstr>
      <vt:lpstr>IBM Plex Sans Medium</vt:lpstr>
      <vt:lpstr>Lato</vt:lpstr>
      <vt:lpstr>IBM Plex Sans</vt:lpstr>
      <vt:lpstr>Times New Roman</vt:lpstr>
      <vt:lpstr>Simple Light</vt:lpstr>
      <vt:lpstr>PowerPoint Presentation</vt:lpstr>
      <vt:lpstr>01</vt:lpstr>
      <vt:lpstr>PowerPoint Presentation</vt:lpstr>
      <vt:lpstr>Introduction</vt:lpstr>
      <vt:lpstr>PowerPoint Presentation</vt:lpstr>
      <vt:lpstr>Literature Review</vt:lpstr>
      <vt:lpstr>Results of Models using Radiomic Features</vt:lpstr>
      <vt:lpstr>Results of Models using features other than Radiomic features</vt:lpstr>
      <vt:lpstr>mRMR Algorithm</vt:lpstr>
      <vt:lpstr>mRMRe: Ensemble Approach</vt:lpstr>
      <vt:lpstr>PowerPoint Presentation</vt:lpstr>
      <vt:lpstr>Scope &amp; Objectives</vt:lpstr>
      <vt:lpstr>PowerPoint Presentation</vt:lpstr>
      <vt:lpstr>Data Acquisition and Transformation</vt:lpstr>
      <vt:lpstr>Data Acquisition and Transformation</vt:lpstr>
      <vt:lpstr>Feature Extraction and Dimensionality Reduction</vt:lpstr>
      <vt:lpstr>Feature Extraction and Dimensionality Reduction</vt:lpstr>
      <vt:lpstr>Feature Extraction and Dimensionality Reduction</vt:lpstr>
      <vt:lpstr>Feature Extraction and Dimensionality Reduction</vt:lpstr>
      <vt:lpstr>Model Development for Survival Prediction</vt:lpstr>
      <vt:lpstr>Observations</vt:lpstr>
      <vt:lpstr>Observations</vt:lpstr>
      <vt:lpstr>Observations</vt:lpstr>
      <vt:lpstr>Observations</vt:lpstr>
      <vt:lpstr>Conclusion</vt:lpstr>
      <vt:lpstr>Future Works</vt:lpstr>
      <vt:lpstr>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SAMARJIT SEN GUPTA</cp:lastModifiedBy>
  <cp:revision>3</cp:revision>
  <dcterms:modified xsi:type="dcterms:W3CDTF">2023-11-09T05:24:08Z</dcterms:modified>
</cp:coreProperties>
</file>