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02/07/2020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63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02/07/2020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867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02/07/2020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645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02/07/2020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024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02/07/2020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743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02/07/2020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611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02/07/2020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963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02/07/2020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345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02/07/2020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943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02/07/2020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51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02/07/2020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694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02/07/2020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870444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FBF5AAF8-E62B-475B-975E-EE188A445E74}"/>
              </a:ext>
            </a:extLst>
          </p:cNvPr>
          <p:cNvPicPr>
            <a:picLocks noChangeAspect="1"/>
          </p:cNvPicPr>
          <p:nvPr/>
        </p:nvPicPr>
        <p:blipFill rotWithShape="1">
          <a:blip r:embed="rId2"/>
          <a:srcRect t="18935" b="24815"/>
          <a:stretch/>
        </p:blipFill>
        <p:spPr>
          <a:xfrm>
            <a:off x="20" y="10"/>
            <a:ext cx="12191981" cy="6857990"/>
          </a:xfrm>
          <a:prstGeom prst="rect">
            <a:avLst/>
          </a:prstGeom>
        </p:spPr>
      </p:pic>
      <p:sp>
        <p:nvSpPr>
          <p:cNvPr id="17"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C40E39-BA5D-4B16-9A8F-097E29D07C71}"/>
              </a:ext>
            </a:extLst>
          </p:cNvPr>
          <p:cNvSpPr>
            <a:spLocks noGrp="1"/>
          </p:cNvSpPr>
          <p:nvPr>
            <p:ph type="ctrTitle"/>
          </p:nvPr>
        </p:nvSpPr>
        <p:spPr>
          <a:xfrm>
            <a:off x="404553" y="3091928"/>
            <a:ext cx="9078562" cy="2387600"/>
          </a:xfrm>
        </p:spPr>
        <p:txBody>
          <a:bodyPr>
            <a:normAutofit/>
          </a:bodyPr>
          <a:lstStyle/>
          <a:p>
            <a:r>
              <a:rPr lang="en-US" sz="6600">
                <a:solidFill>
                  <a:schemeClr val="bg1"/>
                </a:solidFill>
              </a:rPr>
              <a:t>Coursera Capstone Project</a:t>
            </a:r>
          </a:p>
        </p:txBody>
      </p:sp>
      <p:sp>
        <p:nvSpPr>
          <p:cNvPr id="3" name="Subtitle 2">
            <a:extLst>
              <a:ext uri="{FF2B5EF4-FFF2-40B4-BE49-F238E27FC236}">
                <a16:creationId xmlns:a16="http://schemas.microsoft.com/office/drawing/2014/main" id="{4E640A9A-D66A-4A5E-8EA3-82CA60BED064}"/>
              </a:ext>
            </a:extLst>
          </p:cNvPr>
          <p:cNvSpPr>
            <a:spLocks noGrp="1"/>
          </p:cNvSpPr>
          <p:nvPr>
            <p:ph type="subTitle" idx="1"/>
          </p:nvPr>
        </p:nvSpPr>
        <p:spPr>
          <a:xfrm>
            <a:off x="404553" y="5551469"/>
            <a:ext cx="9078562" cy="592975"/>
          </a:xfrm>
        </p:spPr>
        <p:txBody>
          <a:bodyPr anchor="ctr">
            <a:normAutofit/>
          </a:bodyPr>
          <a:lstStyle/>
          <a:p>
            <a:pPr>
              <a:lnSpc>
                <a:spcPct val="100000"/>
              </a:lnSpc>
            </a:pPr>
            <a:r>
              <a:rPr lang="en-US" sz="2400" dirty="0">
                <a:solidFill>
                  <a:schemeClr val="bg1"/>
                </a:solidFill>
              </a:rPr>
              <a:t>Clustering and Segmentation of the neighborhoods in Mumbai</a:t>
            </a:r>
          </a:p>
        </p:txBody>
      </p:sp>
    </p:spTree>
    <p:extLst>
      <p:ext uri="{BB962C8B-B14F-4D97-AF65-F5344CB8AC3E}">
        <p14:creationId xmlns:p14="http://schemas.microsoft.com/office/powerpoint/2010/main" val="368674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C5CD83-55A3-490A-9674-EAED0CA50695}"/>
              </a:ext>
            </a:extLst>
          </p:cNvPr>
          <p:cNvSpPr>
            <a:spLocks noGrp="1"/>
          </p:cNvSpPr>
          <p:nvPr>
            <p:ph type="title"/>
          </p:nvPr>
        </p:nvSpPr>
        <p:spPr>
          <a:xfrm>
            <a:off x="371094" y="1161288"/>
            <a:ext cx="3438144" cy="1239012"/>
          </a:xfrm>
        </p:spPr>
        <p:txBody>
          <a:bodyPr anchor="ctr">
            <a:normAutofit/>
          </a:bodyPr>
          <a:lstStyle/>
          <a:p>
            <a:r>
              <a:rPr lang="en-US" sz="2800"/>
              <a:t>Data Visualization</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766A41-F9DD-4F21-AE79-4464F761198B}"/>
              </a:ext>
            </a:extLst>
          </p:cNvPr>
          <p:cNvSpPr>
            <a:spLocks noGrp="1"/>
          </p:cNvSpPr>
          <p:nvPr>
            <p:ph idx="1"/>
          </p:nvPr>
        </p:nvSpPr>
        <p:spPr>
          <a:xfrm>
            <a:off x="371094" y="2718054"/>
            <a:ext cx="3438906" cy="3207258"/>
          </a:xfrm>
        </p:spPr>
        <p:txBody>
          <a:bodyPr anchor="t">
            <a:normAutofit/>
          </a:bodyPr>
          <a:lstStyle/>
          <a:p>
            <a:r>
              <a:rPr lang="en-US" sz="1700" b="1"/>
              <a:t>We use the Folium library to visualize the clusters based on the cluster labels assigned to the neighborhoods.</a:t>
            </a:r>
            <a:endParaRPr lang="en-US" sz="1700"/>
          </a:p>
        </p:txBody>
      </p:sp>
      <p:pic>
        <p:nvPicPr>
          <p:cNvPr id="5" name="Picture 4" descr="A close up of a map&#10;&#10;Description automatically generated">
            <a:extLst>
              <a:ext uri="{FF2B5EF4-FFF2-40B4-BE49-F238E27FC236}">
                <a16:creationId xmlns:a16="http://schemas.microsoft.com/office/drawing/2014/main" id="{0F59FC90-713F-47D1-9936-13353A9E1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939145"/>
            <a:ext cx="6922008" cy="3080294"/>
          </a:xfrm>
          <a:prstGeom prst="rect">
            <a:avLst/>
          </a:prstGeom>
        </p:spPr>
      </p:pic>
    </p:spTree>
    <p:extLst>
      <p:ext uri="{BB962C8B-B14F-4D97-AF65-F5344CB8AC3E}">
        <p14:creationId xmlns:p14="http://schemas.microsoft.com/office/powerpoint/2010/main" val="85438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0BA399-E8F8-4A5D-982C-690FBCCEB6E8}"/>
              </a:ext>
            </a:extLst>
          </p:cNvPr>
          <p:cNvSpPr>
            <a:spLocks noGrp="1"/>
          </p:cNvSpPr>
          <p:nvPr>
            <p:ph type="title"/>
          </p:nvPr>
        </p:nvSpPr>
        <p:spPr>
          <a:xfrm>
            <a:off x="371094" y="1161288"/>
            <a:ext cx="3438144" cy="1239012"/>
          </a:xfrm>
        </p:spPr>
        <p:txBody>
          <a:bodyPr anchor="ctr">
            <a:normAutofit/>
          </a:bodyPr>
          <a:lstStyle/>
          <a:p>
            <a:r>
              <a:rPr lang="en-US" sz="2800"/>
              <a:t>Results Section</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EBC099-9C62-40FF-A87F-6DD302F29399}"/>
              </a:ext>
            </a:extLst>
          </p:cNvPr>
          <p:cNvSpPr>
            <a:spLocks noGrp="1"/>
          </p:cNvSpPr>
          <p:nvPr>
            <p:ph idx="1"/>
          </p:nvPr>
        </p:nvSpPr>
        <p:spPr>
          <a:xfrm>
            <a:off x="371094" y="2718054"/>
            <a:ext cx="3438906" cy="3207258"/>
          </a:xfrm>
        </p:spPr>
        <p:txBody>
          <a:bodyPr anchor="t">
            <a:normAutofit/>
          </a:bodyPr>
          <a:lstStyle/>
          <a:p>
            <a:pPr marL="0" indent="0">
              <a:buNone/>
            </a:pPr>
            <a:r>
              <a:rPr lang="en-US" sz="1700" b="1"/>
              <a:t>Cluster 1</a:t>
            </a:r>
            <a:endParaRPr lang="en-US" sz="1700" b="1" i="1"/>
          </a:p>
          <a:p>
            <a:r>
              <a:rPr lang="en-US" sz="1700" b="1"/>
              <a:t>Looking at Cluster 1 we can say that there is an abundance of restaurants of different cuisines (Indian, Dhaba, Seafood, Falafel (Greek), Donut Shop) but they are lacking in beverage shops like a coffee shops or cafe's.</a:t>
            </a:r>
            <a:endParaRPr lang="en-US" sz="1700" b="1" i="1"/>
          </a:p>
          <a:p>
            <a:endParaRPr lang="en-US" sz="1700"/>
          </a:p>
        </p:txBody>
      </p:sp>
      <p:pic>
        <p:nvPicPr>
          <p:cNvPr id="5" name="Picture 4" descr="A screenshot of a social media post&#10;&#10;Description automatically generated">
            <a:extLst>
              <a:ext uri="{FF2B5EF4-FFF2-40B4-BE49-F238E27FC236}">
                <a16:creationId xmlns:a16="http://schemas.microsoft.com/office/drawing/2014/main" id="{EE0C5E92-9861-4CBB-B199-3DF0DC4DB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3038014"/>
            <a:ext cx="6922008" cy="1400636"/>
          </a:xfrm>
          <a:prstGeom prst="rect">
            <a:avLst/>
          </a:prstGeom>
        </p:spPr>
      </p:pic>
    </p:spTree>
    <p:extLst>
      <p:ext uri="{BB962C8B-B14F-4D97-AF65-F5344CB8AC3E}">
        <p14:creationId xmlns:p14="http://schemas.microsoft.com/office/powerpoint/2010/main" val="18573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4F33ED-C4E7-4074-8681-C845C4B49AD8}"/>
              </a:ext>
            </a:extLst>
          </p:cNvPr>
          <p:cNvSpPr>
            <a:spLocks noGrp="1"/>
          </p:cNvSpPr>
          <p:nvPr>
            <p:ph type="title"/>
          </p:nvPr>
        </p:nvSpPr>
        <p:spPr>
          <a:xfrm>
            <a:off x="841247" y="978619"/>
            <a:ext cx="3410712" cy="1106424"/>
          </a:xfrm>
        </p:spPr>
        <p:txBody>
          <a:bodyPr>
            <a:normAutofit/>
          </a:bodyPr>
          <a:lstStyle/>
          <a:p>
            <a:endParaRPr lang="en-US" sz="2800"/>
          </a:p>
        </p:txBody>
      </p:sp>
      <p:sp>
        <p:nvSpPr>
          <p:cNvPr id="22"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002E55-4071-4411-9D96-62D21B46634C}"/>
              </a:ext>
            </a:extLst>
          </p:cNvPr>
          <p:cNvSpPr>
            <a:spLocks noGrp="1"/>
          </p:cNvSpPr>
          <p:nvPr>
            <p:ph idx="1"/>
          </p:nvPr>
        </p:nvSpPr>
        <p:spPr>
          <a:xfrm>
            <a:off x="841248" y="2252870"/>
            <a:ext cx="3412219" cy="3560251"/>
          </a:xfrm>
        </p:spPr>
        <p:txBody>
          <a:bodyPr>
            <a:normAutofit/>
          </a:bodyPr>
          <a:lstStyle/>
          <a:p>
            <a:pPr marL="0" indent="0">
              <a:lnSpc>
                <a:spcPct val="100000"/>
              </a:lnSpc>
              <a:buNone/>
            </a:pPr>
            <a:r>
              <a:rPr lang="en-US" sz="1700" b="1"/>
              <a:t>Cluster 2</a:t>
            </a:r>
            <a:endParaRPr lang="en-US" sz="1700" b="1" i="1"/>
          </a:p>
          <a:p>
            <a:pPr>
              <a:lnSpc>
                <a:spcPct val="100000"/>
              </a:lnSpc>
            </a:pPr>
            <a:r>
              <a:rPr lang="en-US" sz="1700" b="1"/>
              <a:t>This is the most extensive cluster spread across the entire map. While the Western Suburbs have plenty of restaurants of many cuisines and beverage shops of different kinds, the Eastern Suburbs and the Harbour Suburbs look to have a deficiency in good Chinese restaurants.</a:t>
            </a:r>
            <a:endParaRPr lang="en-US" sz="1700" b="1" i="1"/>
          </a:p>
          <a:p>
            <a:pPr>
              <a:lnSpc>
                <a:spcPct val="100000"/>
              </a:lnSpc>
            </a:pPr>
            <a:endParaRPr lang="en-US" sz="1700"/>
          </a:p>
        </p:txBody>
      </p:sp>
      <p:pic>
        <p:nvPicPr>
          <p:cNvPr id="5" name="Picture 4" descr="A close up of a piece of paper&#10;&#10;Description automatically generated">
            <a:extLst>
              <a:ext uri="{FF2B5EF4-FFF2-40B4-BE49-F238E27FC236}">
                <a16:creationId xmlns:a16="http://schemas.microsoft.com/office/drawing/2014/main" id="{249B0589-5164-47FA-BBD3-638767714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556400"/>
            <a:ext cx="6656832" cy="3968100"/>
          </a:xfrm>
          <a:prstGeom prst="rect">
            <a:avLst/>
          </a:prstGeom>
        </p:spPr>
      </p:pic>
    </p:spTree>
    <p:extLst>
      <p:ext uri="{BB962C8B-B14F-4D97-AF65-F5344CB8AC3E}">
        <p14:creationId xmlns:p14="http://schemas.microsoft.com/office/powerpoint/2010/main" val="317761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0725B8-4FA9-494C-909F-661D36EA2467}"/>
              </a:ext>
            </a:extLst>
          </p:cNvPr>
          <p:cNvSpPr>
            <a:spLocks noGrp="1"/>
          </p:cNvSpPr>
          <p:nvPr>
            <p:ph type="title"/>
          </p:nvPr>
        </p:nvSpPr>
        <p:spPr>
          <a:xfrm>
            <a:off x="371094" y="1161288"/>
            <a:ext cx="3438144" cy="1239012"/>
          </a:xfrm>
        </p:spPr>
        <p:txBody>
          <a:bodyPr anchor="ctr">
            <a:normAutofit/>
          </a:bodyPr>
          <a:lstStyle/>
          <a:p>
            <a:endParaRPr lang="en-US"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44DAE6-1C82-48AF-B008-A66FC2D0715E}"/>
              </a:ext>
            </a:extLst>
          </p:cNvPr>
          <p:cNvSpPr>
            <a:spLocks noGrp="1"/>
          </p:cNvSpPr>
          <p:nvPr>
            <p:ph idx="1"/>
          </p:nvPr>
        </p:nvSpPr>
        <p:spPr>
          <a:xfrm>
            <a:off x="371094" y="2718054"/>
            <a:ext cx="3438906" cy="3207258"/>
          </a:xfrm>
        </p:spPr>
        <p:txBody>
          <a:bodyPr anchor="t">
            <a:normAutofit/>
          </a:bodyPr>
          <a:lstStyle/>
          <a:p>
            <a:pPr marL="0" indent="0">
              <a:buNone/>
            </a:pPr>
            <a:r>
              <a:rPr lang="en-US" sz="1700" b="1" dirty="0"/>
              <a:t>Cluster 3</a:t>
            </a:r>
            <a:endParaRPr lang="en-US" sz="1700" b="1" i="1" dirty="0"/>
          </a:p>
          <a:p>
            <a:r>
              <a:rPr lang="en-US" sz="1700" b="1" dirty="0"/>
              <a:t>While the South Mumbai areas have a lot of restaurants, bars and beverage shops, there is a deficiency in Andheri (Western Suburb area) in terms of coffee shops and cafe's.</a:t>
            </a:r>
            <a:endParaRPr lang="en-US" sz="1700" b="1" i="1" dirty="0"/>
          </a:p>
          <a:p>
            <a:endParaRPr lang="en-US" sz="1700" dirty="0"/>
          </a:p>
        </p:txBody>
      </p:sp>
      <p:pic>
        <p:nvPicPr>
          <p:cNvPr id="5" name="Picture 4" descr="A close up of a piece of paper&#10;&#10;Description automatically generated">
            <a:extLst>
              <a:ext uri="{FF2B5EF4-FFF2-40B4-BE49-F238E27FC236}">
                <a16:creationId xmlns:a16="http://schemas.microsoft.com/office/drawing/2014/main" id="{B2990BA3-61CF-41BC-81DF-7DAFC09DA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766" y="1549782"/>
            <a:ext cx="6996426" cy="4375529"/>
          </a:xfrm>
          <a:prstGeom prst="rect">
            <a:avLst/>
          </a:prstGeom>
        </p:spPr>
      </p:pic>
    </p:spTree>
    <p:extLst>
      <p:ext uri="{BB962C8B-B14F-4D97-AF65-F5344CB8AC3E}">
        <p14:creationId xmlns:p14="http://schemas.microsoft.com/office/powerpoint/2010/main" val="9206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0725B8-4FA9-494C-909F-661D36EA2467}"/>
              </a:ext>
            </a:extLst>
          </p:cNvPr>
          <p:cNvSpPr>
            <a:spLocks noGrp="1"/>
          </p:cNvSpPr>
          <p:nvPr>
            <p:ph type="title"/>
          </p:nvPr>
        </p:nvSpPr>
        <p:spPr>
          <a:xfrm>
            <a:off x="371094" y="1161288"/>
            <a:ext cx="3438144" cy="1239012"/>
          </a:xfrm>
        </p:spPr>
        <p:txBody>
          <a:bodyPr anchor="ctr">
            <a:normAutofit/>
          </a:bodyPr>
          <a:lstStyle/>
          <a:p>
            <a:endParaRPr lang="en-US"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44DAE6-1C82-48AF-B008-A66FC2D0715E}"/>
              </a:ext>
            </a:extLst>
          </p:cNvPr>
          <p:cNvSpPr>
            <a:spLocks noGrp="1"/>
          </p:cNvSpPr>
          <p:nvPr>
            <p:ph idx="1"/>
          </p:nvPr>
        </p:nvSpPr>
        <p:spPr>
          <a:xfrm>
            <a:off x="371094" y="2718054"/>
            <a:ext cx="3438906" cy="3207258"/>
          </a:xfrm>
        </p:spPr>
        <p:txBody>
          <a:bodyPr anchor="t">
            <a:normAutofit/>
          </a:bodyPr>
          <a:lstStyle/>
          <a:p>
            <a:pPr marL="0" indent="0">
              <a:buNone/>
            </a:pPr>
            <a:r>
              <a:rPr lang="en-US" sz="1700" b="1" dirty="0"/>
              <a:t>Cluster 4</a:t>
            </a:r>
            <a:endParaRPr lang="en-US" sz="1700" b="1" i="1" dirty="0"/>
          </a:p>
          <a:p>
            <a:r>
              <a:rPr lang="en-US" sz="1800" b="1" dirty="0"/>
              <a:t>This a single cluster and has many good restaurants nearby but not enough beverage shops.</a:t>
            </a:r>
            <a:endParaRPr lang="en-US" sz="1800" b="1" i="1" dirty="0"/>
          </a:p>
        </p:txBody>
      </p:sp>
      <p:pic>
        <p:nvPicPr>
          <p:cNvPr id="6" name="Picture 5">
            <a:extLst>
              <a:ext uri="{FF2B5EF4-FFF2-40B4-BE49-F238E27FC236}">
                <a16:creationId xmlns:a16="http://schemas.microsoft.com/office/drawing/2014/main" id="{F6C35200-A07D-46EA-A477-AFB59470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544" y="2994731"/>
            <a:ext cx="7158362" cy="1026853"/>
          </a:xfrm>
          <a:prstGeom prst="rect">
            <a:avLst/>
          </a:prstGeom>
        </p:spPr>
      </p:pic>
    </p:spTree>
    <p:extLst>
      <p:ext uri="{BB962C8B-B14F-4D97-AF65-F5344CB8AC3E}">
        <p14:creationId xmlns:p14="http://schemas.microsoft.com/office/powerpoint/2010/main" val="78543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FAF15-6953-4B79-99B7-4699DEB4FBB0}"/>
              </a:ext>
            </a:extLst>
          </p:cNvPr>
          <p:cNvSpPr>
            <a:spLocks noGrp="1"/>
          </p:cNvSpPr>
          <p:nvPr>
            <p:ph type="title"/>
          </p:nvPr>
        </p:nvSpPr>
        <p:spPr>
          <a:xfrm>
            <a:off x="621792" y="1161288"/>
            <a:ext cx="3602736" cy="4526280"/>
          </a:xfrm>
        </p:spPr>
        <p:txBody>
          <a:bodyPr>
            <a:normAutofit/>
          </a:bodyPr>
          <a:lstStyle/>
          <a:p>
            <a:r>
              <a:rPr lang="en-US" dirty="0"/>
              <a:t>Discussion Section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6FE8EB-3995-45D0-8B26-494A8D611DDE}"/>
              </a:ext>
            </a:extLst>
          </p:cNvPr>
          <p:cNvSpPr>
            <a:spLocks noGrp="1"/>
          </p:cNvSpPr>
          <p:nvPr>
            <p:ph idx="1"/>
          </p:nvPr>
        </p:nvSpPr>
        <p:spPr>
          <a:xfrm>
            <a:off x="5434149" y="932688"/>
            <a:ext cx="5916603" cy="4992624"/>
          </a:xfrm>
        </p:spPr>
        <p:txBody>
          <a:bodyPr anchor="ctr">
            <a:normAutofit/>
          </a:bodyPr>
          <a:lstStyle/>
          <a:p>
            <a:pPr>
              <a:lnSpc>
                <a:spcPct val="100000"/>
              </a:lnSpc>
            </a:pPr>
            <a:r>
              <a:rPr lang="en-US" sz="1100" b="1" dirty="0"/>
              <a:t>In Cluster 1 we observe that there is a certain deficiency in beverage shops. Looking at other clusters and seeing the variety of beverage shops like bars, pubs, coffee shops and cafe's being one of the most popular venues, it would be viable for an investor or an entrepreneur to open a beverage shop of their liking.</a:t>
            </a:r>
          </a:p>
          <a:p>
            <a:pPr>
              <a:lnSpc>
                <a:spcPct val="100000"/>
              </a:lnSpc>
            </a:pPr>
            <a:r>
              <a:rPr lang="en-US" sz="1100" b="1" dirty="0"/>
              <a:t>Cluster 2 is the most extensive cluster of all and covers a lot of the map of Mumbai especially central and southern Mumbai. While the western suburbs have a lot of restaurants and beverage shops, it would not be profitable to open either of them without facing stiff competition. The </a:t>
            </a:r>
            <a:r>
              <a:rPr lang="en-US" sz="1100" b="1" dirty="0" err="1"/>
              <a:t>harbour</a:t>
            </a:r>
            <a:r>
              <a:rPr lang="en-US" sz="1100" b="1" dirty="0"/>
              <a:t> suburbs lack in Chinese cuisine based restaurants and thus that could be a good investment for a lot less competition. The same can be said about eastern suburbs but due to less foot traffic, the profit margin might not be substantial and can face a little competition from a few </a:t>
            </a:r>
            <a:r>
              <a:rPr lang="en-US" sz="1100" b="1" dirty="0" err="1"/>
              <a:t>chinese</a:t>
            </a:r>
            <a:r>
              <a:rPr lang="en-US" sz="1100" b="1" dirty="0"/>
              <a:t> restaurants placed there.</a:t>
            </a:r>
          </a:p>
          <a:p>
            <a:pPr>
              <a:lnSpc>
                <a:spcPct val="100000"/>
              </a:lnSpc>
            </a:pPr>
            <a:r>
              <a:rPr lang="en-US" sz="1100" b="1" dirty="0"/>
              <a:t>Cluster 3 is concentrated in the south of Mumbai and traverses a little towards the western areas of Mumbai. This cluster shows that South Mumbai although may not be lacking in terms of restaurants and coffee shops, it is still a commercial side of Mumbai and thus foot traffic will be high and hence can provide to be a market for a good restaurant or beverage shop depending on intricate places where the investor wants to open the </a:t>
            </a:r>
            <a:r>
              <a:rPr lang="en-US" sz="1100" b="1" dirty="0" err="1"/>
              <a:t>restaraunts</a:t>
            </a:r>
            <a:r>
              <a:rPr lang="en-US" sz="1100" b="1" dirty="0"/>
              <a:t> or beverage shops. The Andheri area in the western suburb is a stand out in that cluster as the presence of coffee shops and cafe's is scarce and thus can provide a good, less </a:t>
            </a:r>
            <a:r>
              <a:rPr lang="en-US" sz="1100" b="1" dirty="0" err="1"/>
              <a:t>competitve</a:t>
            </a:r>
            <a:r>
              <a:rPr lang="en-US" sz="1100" b="1" dirty="0"/>
              <a:t> market for investors.</a:t>
            </a:r>
          </a:p>
          <a:p>
            <a:pPr>
              <a:lnSpc>
                <a:spcPct val="100000"/>
              </a:lnSpc>
            </a:pPr>
            <a:r>
              <a:rPr lang="en-US" sz="1100" b="1" dirty="0"/>
              <a:t>Cluster 4 contains only one borough, and thus looking at the popular venues we can safely suggest that the area is deficient in terms of beverage shops and options like a cafe, coffee shop, </a:t>
            </a:r>
            <a:r>
              <a:rPr lang="en-US" sz="1100" b="1" dirty="0" err="1"/>
              <a:t>restobar</a:t>
            </a:r>
            <a:r>
              <a:rPr lang="en-US" sz="1100" b="1" dirty="0"/>
              <a:t>, pub can all prove to be successful with less-hassle.</a:t>
            </a:r>
          </a:p>
          <a:p>
            <a:pPr>
              <a:lnSpc>
                <a:spcPct val="100000"/>
              </a:lnSpc>
            </a:pPr>
            <a:endParaRPr lang="en-US" sz="1100" dirty="0"/>
          </a:p>
        </p:txBody>
      </p:sp>
    </p:spTree>
    <p:extLst>
      <p:ext uri="{BB962C8B-B14F-4D97-AF65-F5344CB8AC3E}">
        <p14:creationId xmlns:p14="http://schemas.microsoft.com/office/powerpoint/2010/main" val="324972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807E0-EC42-483F-A3E5-2452F83718EC}"/>
              </a:ext>
            </a:extLst>
          </p:cNvPr>
          <p:cNvSpPr>
            <a:spLocks noGrp="1"/>
          </p:cNvSpPr>
          <p:nvPr>
            <p:ph type="title"/>
          </p:nvPr>
        </p:nvSpPr>
        <p:spPr>
          <a:xfrm>
            <a:off x="621792" y="1161288"/>
            <a:ext cx="3602736" cy="4526280"/>
          </a:xfrm>
        </p:spPr>
        <p:txBody>
          <a:bodyPr>
            <a:normAutofit/>
          </a:bodyPr>
          <a:lstStyle/>
          <a:p>
            <a:r>
              <a:rPr lang="en-US" dirty="0"/>
              <a:t>Conclusion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3E01D6-0E8D-4082-8CE1-D715EA25747C}"/>
              </a:ext>
            </a:extLst>
          </p:cNvPr>
          <p:cNvSpPr>
            <a:spLocks noGrp="1"/>
          </p:cNvSpPr>
          <p:nvPr>
            <p:ph idx="1"/>
          </p:nvPr>
        </p:nvSpPr>
        <p:spPr>
          <a:xfrm>
            <a:off x="5434149" y="932688"/>
            <a:ext cx="5916603" cy="4992624"/>
          </a:xfrm>
        </p:spPr>
        <p:txBody>
          <a:bodyPr anchor="ctr">
            <a:normAutofit/>
          </a:bodyPr>
          <a:lstStyle/>
          <a:p>
            <a:pPr>
              <a:lnSpc>
                <a:spcPct val="100000"/>
              </a:lnSpc>
            </a:pPr>
            <a:r>
              <a:rPr lang="en-US" sz="1700" b="1" dirty="0"/>
              <a:t>Investors and entrepreneurs may particularly find the South Mumbai region in cluster 3 and </a:t>
            </a:r>
            <a:r>
              <a:rPr lang="en-US" sz="1700" b="1" dirty="0" err="1"/>
              <a:t>harbour</a:t>
            </a:r>
            <a:r>
              <a:rPr lang="en-US" sz="1700" b="1" dirty="0"/>
              <a:t> suburbs in cluster 2 to be the most </a:t>
            </a:r>
            <a:r>
              <a:rPr lang="en-US" sz="1700" b="1" dirty="0" err="1"/>
              <a:t>finanicially</a:t>
            </a:r>
            <a:r>
              <a:rPr lang="en-US" sz="1700" b="1" dirty="0"/>
              <a:t>, and economically viable as the foot traffic in these areas is high with many commercial sites and offices situated in these areas and hence we can conclude this by saying that the investors will find it profitable to invest in a restaurant or a beverage shop in certain parts of Mumbai and be successful.</a:t>
            </a:r>
          </a:p>
          <a:p>
            <a:pPr marL="0" indent="0">
              <a:lnSpc>
                <a:spcPct val="100000"/>
              </a:lnSpc>
              <a:buNone/>
            </a:pPr>
            <a:r>
              <a:rPr lang="en-US" sz="2000" b="1" u="sng" dirty="0"/>
              <a:t>Note</a:t>
            </a:r>
            <a:r>
              <a:rPr lang="en-US" sz="1700" b="1" dirty="0"/>
              <a:t>: Due to COVID-19 pandemic the </a:t>
            </a:r>
            <a:r>
              <a:rPr lang="en-US" sz="1700" b="1" dirty="0" err="1"/>
              <a:t>FourSquare</a:t>
            </a:r>
            <a:r>
              <a:rPr lang="en-US" sz="1700" b="1" dirty="0"/>
              <a:t> calls to get the most popular and nearby venues in all the neighborhoods of boroughs in Mumbai, may not be 100% accurate as the calls depend on the time when the call is made and also on the foot traffic which can prove to be less than the usual days because of the pandemic situation in Mumbai and also in the world. Although I still feel that the results we got will be accurate with a very low error rate.</a:t>
            </a:r>
            <a:endParaRPr lang="en-US" sz="1700" b="1" i="1" dirty="0"/>
          </a:p>
          <a:p>
            <a:pPr>
              <a:lnSpc>
                <a:spcPct val="100000"/>
              </a:lnSpc>
            </a:pPr>
            <a:endParaRPr lang="en-US" sz="1700" dirty="0"/>
          </a:p>
        </p:txBody>
      </p:sp>
    </p:spTree>
    <p:extLst>
      <p:ext uri="{BB962C8B-B14F-4D97-AF65-F5344CB8AC3E}">
        <p14:creationId xmlns:p14="http://schemas.microsoft.com/office/powerpoint/2010/main" val="141497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CE65A7D4-A503-4F4B-9BA6-3B8B850B6A40}"/>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3400" dirty="0"/>
              <a:t>This is the final capstone project of the IBM Data Science course. This presentation contains the data and recommendation based on data analysis, the best possible area in Mumbai to open a restaurant or a beverage shop.</a:t>
            </a:r>
          </a:p>
        </p:txBody>
      </p:sp>
      <p:sp>
        <p:nvSpPr>
          <p:cNvPr id="43" name="Rectangle 4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93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3EAE09-8402-4FDC-9FCB-969A73AAFA1D}"/>
              </a:ext>
            </a:extLst>
          </p:cNvPr>
          <p:cNvSpPr>
            <a:spLocks noGrp="1"/>
          </p:cNvSpPr>
          <p:nvPr>
            <p:ph type="title"/>
          </p:nvPr>
        </p:nvSpPr>
        <p:spPr>
          <a:xfrm>
            <a:off x="621792" y="1161288"/>
            <a:ext cx="3602736" cy="4526280"/>
          </a:xfrm>
        </p:spPr>
        <p:txBody>
          <a:bodyPr>
            <a:normAutofit/>
          </a:bodyPr>
          <a:lstStyle/>
          <a:p>
            <a:r>
              <a:rPr lang="en-US" dirty="0"/>
              <a:t>Introduction: Business Problem</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02D4BA-9401-4868-BF49-368757D8A573}"/>
              </a:ext>
            </a:extLst>
          </p:cNvPr>
          <p:cNvSpPr>
            <a:spLocks noGrp="1"/>
          </p:cNvSpPr>
          <p:nvPr>
            <p:ph idx="1"/>
          </p:nvPr>
        </p:nvSpPr>
        <p:spPr>
          <a:xfrm>
            <a:off x="5434149" y="932688"/>
            <a:ext cx="5916603" cy="4992624"/>
          </a:xfrm>
        </p:spPr>
        <p:txBody>
          <a:bodyPr anchor="ctr">
            <a:normAutofit/>
          </a:bodyPr>
          <a:lstStyle/>
          <a:p>
            <a:pPr>
              <a:lnSpc>
                <a:spcPct val="100000"/>
              </a:lnSpc>
            </a:pPr>
            <a:r>
              <a:rPr lang="en-US" sz="1700" b="1" dirty="0"/>
              <a:t>Mumbai is the financial, commercial and entertainment capital of India and contributes to 6.16% of India's GDP. According to United Nations, Mumbai is the second-most populous city in India after Delhi. Investors and entrepreneurs all over the world want to invest in Mumbai due to it's business opportunities and large labor-force.</a:t>
            </a:r>
            <a:endParaRPr lang="en-US" sz="1700" dirty="0"/>
          </a:p>
          <a:p>
            <a:pPr>
              <a:lnSpc>
                <a:spcPct val="100000"/>
              </a:lnSpc>
            </a:pPr>
            <a:r>
              <a:rPr lang="en-US" sz="1700" b="1" dirty="0"/>
              <a:t>Due to it's high population, the food and beverage industry can prosper with a reasonably moderate investment and large profit margins. Thus, this project (report) can provide a perspective to entrepreneurs and investors from all over the world looking to invest in beverage and food industry in Mumbai. The analysis will provide a perspective on various areas (clusters) of Mumbai and will be able to tell where opening a beverage shop or a restaurant can prove profitable to the investor.</a:t>
            </a:r>
            <a:endParaRPr lang="en-US" sz="1700" dirty="0"/>
          </a:p>
          <a:p>
            <a:pPr>
              <a:lnSpc>
                <a:spcPct val="100000"/>
              </a:lnSpc>
            </a:pPr>
            <a:endParaRPr lang="en-US" sz="1700" dirty="0"/>
          </a:p>
        </p:txBody>
      </p:sp>
    </p:spTree>
    <p:extLst>
      <p:ext uri="{BB962C8B-B14F-4D97-AF65-F5344CB8AC3E}">
        <p14:creationId xmlns:p14="http://schemas.microsoft.com/office/powerpoint/2010/main" val="303759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3BF5E8-6E88-430C-86D4-30892F814F0D}"/>
              </a:ext>
            </a:extLst>
          </p:cNvPr>
          <p:cNvSpPr>
            <a:spLocks noGrp="1"/>
          </p:cNvSpPr>
          <p:nvPr>
            <p:ph type="title"/>
          </p:nvPr>
        </p:nvSpPr>
        <p:spPr>
          <a:xfrm>
            <a:off x="621792" y="1161288"/>
            <a:ext cx="3602736" cy="4526280"/>
          </a:xfrm>
        </p:spPr>
        <p:txBody>
          <a:bodyPr>
            <a:normAutofit/>
          </a:bodyPr>
          <a:lstStyle/>
          <a:p>
            <a:r>
              <a:rPr lang="en-US"/>
              <a:t>Data</a:t>
            </a:r>
            <a:endParaRPr lang="en-US" dirty="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9499C5-863E-4D90-B157-6DD0E710132D}"/>
              </a:ext>
            </a:extLst>
          </p:cNvPr>
          <p:cNvSpPr>
            <a:spLocks noGrp="1"/>
          </p:cNvSpPr>
          <p:nvPr>
            <p:ph idx="1"/>
          </p:nvPr>
        </p:nvSpPr>
        <p:spPr>
          <a:xfrm>
            <a:off x="5434149" y="932688"/>
            <a:ext cx="5916603" cy="4992624"/>
          </a:xfrm>
        </p:spPr>
        <p:txBody>
          <a:bodyPr anchor="ctr">
            <a:normAutofit/>
          </a:bodyPr>
          <a:lstStyle/>
          <a:p>
            <a:pPr>
              <a:lnSpc>
                <a:spcPct val="100000"/>
              </a:lnSpc>
            </a:pPr>
            <a:r>
              <a:rPr lang="en-US" sz="1300" b="1" dirty="0"/>
              <a:t>The data for the list of neighborhoods in Mumbai is obtained from </a:t>
            </a:r>
            <a:r>
              <a:rPr lang="en-US" sz="1300" b="1" u="sng" dirty="0">
                <a:hlinkClick r:id="rId2"/>
              </a:rPr>
              <a:t>https://en.wikipedia.org/wiki/List_of_neighbourhoods_in_Mumbai</a:t>
            </a:r>
            <a:endParaRPr lang="en-US" sz="1300" dirty="0"/>
          </a:p>
          <a:p>
            <a:pPr>
              <a:lnSpc>
                <a:spcPct val="100000"/>
              </a:lnSpc>
            </a:pPr>
            <a:r>
              <a:rPr lang="en-US" sz="1300" b="1" dirty="0"/>
              <a:t>The different venues and it's queries is obtained from the </a:t>
            </a:r>
            <a:r>
              <a:rPr lang="en-US" sz="1300" b="1" dirty="0" err="1"/>
              <a:t>FourSquare</a:t>
            </a:r>
            <a:r>
              <a:rPr lang="en-US" sz="1300" b="1" dirty="0"/>
              <a:t> APIs. The </a:t>
            </a:r>
            <a:r>
              <a:rPr lang="en-US" sz="1300" b="1" dirty="0" err="1"/>
              <a:t>dataframe</a:t>
            </a:r>
            <a:r>
              <a:rPr lang="en-US" sz="1300" b="1" dirty="0"/>
              <a:t> will contain top 10 venues in each cluster of areas and will provide adequate information to make a decision about where to open beverage shops or restaurants. K-means clustering algorithm of machine learning will be used to cluster the areas (districts) of Mumbai with high accuracy and will be used to find pattern between the different districts and clusters.</a:t>
            </a:r>
            <a:endParaRPr lang="en-US" sz="1300" dirty="0"/>
          </a:p>
          <a:p>
            <a:pPr marL="0" indent="0">
              <a:lnSpc>
                <a:spcPct val="100000"/>
              </a:lnSpc>
              <a:buNone/>
            </a:pPr>
            <a:r>
              <a:rPr lang="en-US" sz="1300" b="1" dirty="0"/>
              <a:t>Thus, the data will be used to meet the following objectives:</a:t>
            </a:r>
            <a:endParaRPr lang="en-US" sz="1300" dirty="0"/>
          </a:p>
          <a:p>
            <a:pPr lvl="0">
              <a:lnSpc>
                <a:spcPct val="100000"/>
              </a:lnSpc>
            </a:pPr>
            <a:r>
              <a:rPr lang="en-US" sz="1300" dirty="0"/>
              <a:t>Neighborhoods and Areas of Mumbai</a:t>
            </a:r>
          </a:p>
          <a:p>
            <a:pPr lvl="0">
              <a:lnSpc>
                <a:spcPct val="100000"/>
              </a:lnSpc>
            </a:pPr>
            <a:r>
              <a:rPr lang="en-US" sz="1300" dirty="0"/>
              <a:t>Trending Venues of the Areas</a:t>
            </a:r>
          </a:p>
          <a:p>
            <a:pPr lvl="0">
              <a:lnSpc>
                <a:spcPct val="100000"/>
              </a:lnSpc>
            </a:pPr>
            <a:r>
              <a:rPr lang="en-US" sz="1300" dirty="0"/>
              <a:t>Categorizing the venues</a:t>
            </a:r>
          </a:p>
          <a:p>
            <a:pPr lvl="0">
              <a:lnSpc>
                <a:spcPct val="100000"/>
              </a:lnSpc>
            </a:pPr>
            <a:r>
              <a:rPr lang="en-US" sz="1300" dirty="0"/>
              <a:t>Cluster different Areas of Mumbai using K-means algorithm</a:t>
            </a:r>
            <a:r>
              <a:rPr lang="en-US" sz="1300" b="1" dirty="0"/>
              <a:t> </a:t>
            </a:r>
            <a:endParaRPr lang="en-US" sz="1300" dirty="0"/>
          </a:p>
          <a:p>
            <a:pPr marL="0" indent="0">
              <a:lnSpc>
                <a:spcPct val="100000"/>
              </a:lnSpc>
              <a:buNone/>
            </a:pPr>
            <a:r>
              <a:rPr lang="en-US" sz="1300" b="1" dirty="0"/>
              <a:t>Then we gather the data from the Wikipedia page and extract the table or the </a:t>
            </a:r>
            <a:r>
              <a:rPr lang="en-US" sz="1300" b="1" dirty="0" err="1"/>
              <a:t>Dataframe</a:t>
            </a:r>
            <a:r>
              <a:rPr lang="en-US" sz="1300" b="1" dirty="0"/>
              <a:t> from the site using </a:t>
            </a:r>
            <a:r>
              <a:rPr lang="en-US" sz="1300" b="1" dirty="0" err="1"/>
              <a:t>BeautifulSoup</a:t>
            </a:r>
            <a:r>
              <a:rPr lang="en-US" sz="1300" b="1" dirty="0"/>
              <a:t> package and append it to our </a:t>
            </a:r>
            <a:r>
              <a:rPr lang="en-US" sz="1300" b="1" dirty="0" err="1"/>
              <a:t>Dataframe</a:t>
            </a:r>
            <a:r>
              <a:rPr lang="en-US" sz="1300" b="1" dirty="0"/>
              <a:t>.</a:t>
            </a:r>
            <a:endParaRPr lang="en-US" sz="1300" dirty="0"/>
          </a:p>
          <a:p>
            <a:pPr>
              <a:lnSpc>
                <a:spcPct val="100000"/>
              </a:lnSpc>
            </a:pPr>
            <a:endParaRPr lang="en-US" sz="1300" dirty="0"/>
          </a:p>
        </p:txBody>
      </p:sp>
    </p:spTree>
    <p:extLst>
      <p:ext uri="{BB962C8B-B14F-4D97-AF65-F5344CB8AC3E}">
        <p14:creationId xmlns:p14="http://schemas.microsoft.com/office/powerpoint/2010/main" val="318452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6DFB507-A35C-45A4-A4B1-88B692EB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21407B0-5659-48D2-B8DE-DF83D5749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9D22E60-9194-4252-8812-A1355DB6E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4065" y="2720883"/>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662361E6-EC5D-4ED7-B838-8334F14AB6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966" r="2" b="5719"/>
          <a:stretch/>
        </p:blipFill>
        <p:spPr>
          <a:xfrm>
            <a:off x="879631" y="714828"/>
            <a:ext cx="10524601" cy="5200830"/>
          </a:xfrm>
          <a:prstGeom prst="rect">
            <a:avLst/>
          </a:prstGeom>
        </p:spPr>
      </p:pic>
    </p:spTree>
    <p:extLst>
      <p:ext uri="{BB962C8B-B14F-4D97-AF65-F5344CB8AC3E}">
        <p14:creationId xmlns:p14="http://schemas.microsoft.com/office/powerpoint/2010/main" val="132325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EAF48-E3B7-4DE9-8658-8CBC9BA28AB0}"/>
              </a:ext>
            </a:extLst>
          </p:cNvPr>
          <p:cNvSpPr>
            <a:spLocks noGrp="1"/>
          </p:cNvSpPr>
          <p:nvPr>
            <p:ph type="title"/>
          </p:nvPr>
        </p:nvSpPr>
        <p:spPr>
          <a:xfrm>
            <a:off x="371094" y="1161288"/>
            <a:ext cx="3438144" cy="1239012"/>
          </a:xfrm>
        </p:spPr>
        <p:txBody>
          <a:bodyPr anchor="ctr">
            <a:normAutofit/>
          </a:bodyPr>
          <a:lstStyle/>
          <a:p>
            <a:endParaRPr lang="en-US"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BB03A3-0CB5-4F6D-8794-28F54BF3E219}"/>
              </a:ext>
            </a:extLst>
          </p:cNvPr>
          <p:cNvSpPr>
            <a:spLocks noGrp="1"/>
          </p:cNvSpPr>
          <p:nvPr>
            <p:ph idx="1"/>
          </p:nvPr>
        </p:nvSpPr>
        <p:spPr>
          <a:xfrm>
            <a:off x="371094" y="2718054"/>
            <a:ext cx="3438906" cy="3207258"/>
          </a:xfrm>
        </p:spPr>
        <p:txBody>
          <a:bodyPr anchor="t">
            <a:normAutofit/>
          </a:bodyPr>
          <a:lstStyle/>
          <a:p>
            <a:r>
              <a:rPr lang="en-US" sz="1700" b="1"/>
              <a:t>We use the Folium library and geopy library to get the map of Mumbai and all the neighborhoods marked in it.</a:t>
            </a:r>
            <a:endParaRPr lang="en-US" sz="1700"/>
          </a:p>
          <a:p>
            <a:pPr marL="0" indent="0">
              <a:buNone/>
            </a:pPr>
            <a:endParaRPr lang="en-US" sz="1700"/>
          </a:p>
        </p:txBody>
      </p:sp>
      <p:pic>
        <p:nvPicPr>
          <p:cNvPr id="5" name="Picture 4" descr="A close up of a map&#10;&#10;Description automatically generated">
            <a:extLst>
              <a:ext uri="{FF2B5EF4-FFF2-40B4-BE49-F238E27FC236}">
                <a16:creationId xmlns:a16="http://schemas.microsoft.com/office/drawing/2014/main" id="{FABF1B13-0270-482F-ADFA-19851F6B6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939145"/>
            <a:ext cx="6922008" cy="3080294"/>
          </a:xfrm>
          <a:prstGeom prst="rect">
            <a:avLst/>
          </a:prstGeom>
        </p:spPr>
      </p:pic>
    </p:spTree>
    <p:extLst>
      <p:ext uri="{BB962C8B-B14F-4D97-AF65-F5344CB8AC3E}">
        <p14:creationId xmlns:p14="http://schemas.microsoft.com/office/powerpoint/2010/main" val="35112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35AA7-65E3-4DE4-BAE9-D090CE59EFBE}"/>
              </a:ext>
            </a:extLst>
          </p:cNvPr>
          <p:cNvSpPr>
            <a:spLocks noGrp="1"/>
          </p:cNvSpPr>
          <p:nvPr>
            <p:ph type="title"/>
          </p:nvPr>
        </p:nvSpPr>
        <p:spPr>
          <a:xfrm>
            <a:off x="621792" y="1161288"/>
            <a:ext cx="3602736" cy="4526280"/>
          </a:xfrm>
        </p:spPr>
        <p:txBody>
          <a:bodyPr>
            <a:normAutofit/>
          </a:bodyPr>
          <a:lstStyle/>
          <a:p>
            <a:r>
              <a:rPr lang="en-US" dirty="0"/>
              <a:t>Methodology</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D534A3-8005-400A-933D-1305FE412FA8}"/>
              </a:ext>
            </a:extLst>
          </p:cNvPr>
          <p:cNvSpPr>
            <a:spLocks noGrp="1"/>
          </p:cNvSpPr>
          <p:nvPr>
            <p:ph idx="1"/>
          </p:nvPr>
        </p:nvSpPr>
        <p:spPr>
          <a:xfrm>
            <a:off x="5434149" y="932688"/>
            <a:ext cx="5916603" cy="4992624"/>
          </a:xfrm>
        </p:spPr>
        <p:txBody>
          <a:bodyPr anchor="ctr">
            <a:normAutofit/>
          </a:bodyPr>
          <a:lstStyle/>
          <a:p>
            <a:pPr>
              <a:lnSpc>
                <a:spcPct val="100000"/>
              </a:lnSpc>
            </a:pPr>
            <a:r>
              <a:rPr lang="en-US" sz="1600" b="1" dirty="0"/>
              <a:t>Our objective is to find the best suitable areas in Mumbai to open a restaurant or a beverage shop. We will use the K-means clustering algorithm to achieve our objective.</a:t>
            </a:r>
          </a:p>
          <a:p>
            <a:pPr>
              <a:lnSpc>
                <a:spcPct val="100000"/>
              </a:lnSpc>
            </a:pPr>
            <a:r>
              <a:rPr lang="en-US" sz="1600" b="1" dirty="0"/>
              <a:t>We will use the one-hot encoding method on the Venues </a:t>
            </a:r>
            <a:r>
              <a:rPr lang="en-US" sz="1600" b="1" dirty="0" err="1"/>
              <a:t>Dataframe</a:t>
            </a:r>
            <a:r>
              <a:rPr lang="en-US" sz="1600" b="1" dirty="0"/>
              <a:t> and then group it by Neighborhoods. The one-hot encoding will return the venue categories as column per neighborhood, and then it will be grouped together to provide the weighting of venue type occurrence on each neighborhood.</a:t>
            </a:r>
          </a:p>
          <a:p>
            <a:pPr>
              <a:lnSpc>
                <a:spcPct val="100000"/>
              </a:lnSpc>
            </a:pPr>
            <a:r>
              <a:rPr lang="en-US" sz="1600" b="1" dirty="0"/>
              <a:t>K-means clustering algorithm will help us cluster the neighborhoods based on the top venues in the encoded </a:t>
            </a:r>
            <a:r>
              <a:rPr lang="en-US" sz="1600" b="1" dirty="0" err="1"/>
              <a:t>dataframe</a:t>
            </a:r>
            <a:r>
              <a:rPr lang="en-US" sz="1600" b="1" dirty="0"/>
              <a:t> and provide cluster labels for similar neighborhoods. We will then observe the clusters one by one to determine it's content and then provide the appropriate recommendation.</a:t>
            </a:r>
            <a:endParaRPr lang="en-US" sz="1600" dirty="0"/>
          </a:p>
          <a:p>
            <a:pPr>
              <a:lnSpc>
                <a:spcPct val="100000"/>
              </a:lnSpc>
            </a:pPr>
            <a:endParaRPr lang="en-US" sz="1600" dirty="0"/>
          </a:p>
        </p:txBody>
      </p:sp>
    </p:spTree>
    <p:extLst>
      <p:ext uri="{BB962C8B-B14F-4D97-AF65-F5344CB8AC3E}">
        <p14:creationId xmlns:p14="http://schemas.microsoft.com/office/powerpoint/2010/main" val="106306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148655-4F50-4DF8-8B3B-636AA4187E9B}"/>
              </a:ext>
            </a:extLst>
          </p:cNvPr>
          <p:cNvSpPr>
            <a:spLocks noGrp="1"/>
          </p:cNvSpPr>
          <p:nvPr>
            <p:ph type="title"/>
          </p:nvPr>
        </p:nvSpPr>
        <p:spPr>
          <a:xfrm>
            <a:off x="371094" y="1161288"/>
            <a:ext cx="3438144" cy="1239012"/>
          </a:xfrm>
        </p:spPr>
        <p:txBody>
          <a:bodyPr anchor="ctr">
            <a:normAutofit/>
          </a:bodyPr>
          <a:lstStyle/>
          <a:p>
            <a:r>
              <a:rPr lang="en-US" sz="2800"/>
              <a:t>Data Analysis</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A45AAA-9A36-402A-A9FE-83753E801A65}"/>
              </a:ext>
            </a:extLst>
          </p:cNvPr>
          <p:cNvSpPr>
            <a:spLocks noGrp="1"/>
          </p:cNvSpPr>
          <p:nvPr>
            <p:ph idx="1"/>
          </p:nvPr>
        </p:nvSpPr>
        <p:spPr>
          <a:xfrm>
            <a:off x="371094" y="2718054"/>
            <a:ext cx="3438906" cy="3207258"/>
          </a:xfrm>
        </p:spPr>
        <p:txBody>
          <a:bodyPr anchor="t">
            <a:normAutofit/>
          </a:bodyPr>
          <a:lstStyle/>
          <a:p>
            <a:r>
              <a:rPr lang="en-US" sz="1700" b="1"/>
              <a:t>We use the one-hot encoding approach to analyze each neighborhood and then group it by neighborhoods and get the 10 most popular and common venues around each neighborhood in the boroughs of Mumbai.</a:t>
            </a:r>
            <a:endParaRPr lang="en-US" sz="1700"/>
          </a:p>
        </p:txBody>
      </p:sp>
      <p:pic>
        <p:nvPicPr>
          <p:cNvPr id="5" name="Picture 4" descr="A screenshot of a cell phone&#10;&#10;Description automatically generated">
            <a:extLst>
              <a:ext uri="{FF2B5EF4-FFF2-40B4-BE49-F238E27FC236}">
                <a16:creationId xmlns:a16="http://schemas.microsoft.com/office/drawing/2014/main" id="{E6977273-2916-421B-A724-1440A4FD6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425" y="2657304"/>
            <a:ext cx="7279767" cy="2352846"/>
          </a:xfrm>
          <a:prstGeom prst="rect">
            <a:avLst/>
          </a:prstGeom>
        </p:spPr>
      </p:pic>
    </p:spTree>
    <p:extLst>
      <p:ext uri="{BB962C8B-B14F-4D97-AF65-F5344CB8AC3E}">
        <p14:creationId xmlns:p14="http://schemas.microsoft.com/office/powerpoint/2010/main" val="73983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511F05-9870-4EF6-B1D2-80876D388B60}"/>
              </a:ext>
            </a:extLst>
          </p:cNvPr>
          <p:cNvSpPr>
            <a:spLocks noGrp="1"/>
          </p:cNvSpPr>
          <p:nvPr>
            <p:ph type="title"/>
          </p:nvPr>
        </p:nvSpPr>
        <p:spPr>
          <a:xfrm>
            <a:off x="371094" y="1161288"/>
            <a:ext cx="3438144" cy="1239012"/>
          </a:xfrm>
        </p:spPr>
        <p:txBody>
          <a:bodyPr anchor="ctr">
            <a:normAutofit/>
          </a:bodyPr>
          <a:lstStyle/>
          <a:p>
            <a:r>
              <a:rPr lang="en-US" sz="2600"/>
              <a:t>Machine Learning</a:t>
            </a:r>
            <a:br>
              <a:rPr lang="en-US" sz="2600"/>
            </a:br>
            <a:r>
              <a:rPr lang="en-US" sz="2600"/>
              <a:t>K-means Clustering Algorithm</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B6CEA8-38E7-4566-9FB6-919002EC55DB}"/>
              </a:ext>
            </a:extLst>
          </p:cNvPr>
          <p:cNvSpPr>
            <a:spLocks noGrp="1"/>
          </p:cNvSpPr>
          <p:nvPr>
            <p:ph idx="1"/>
          </p:nvPr>
        </p:nvSpPr>
        <p:spPr>
          <a:xfrm>
            <a:off x="371094" y="2718054"/>
            <a:ext cx="3438906" cy="3207258"/>
          </a:xfrm>
        </p:spPr>
        <p:txBody>
          <a:bodyPr anchor="t">
            <a:normAutofit/>
          </a:bodyPr>
          <a:lstStyle/>
          <a:p>
            <a:r>
              <a:rPr lang="en-US" sz="1700" b="1"/>
              <a:t>We use K-means clustering method to cluster the neighborhoods. We assign the number of clusters to be 4 (at elbow point). We get a new Dataframe with cluster labels assigned to each neighborhood.</a:t>
            </a:r>
          </a:p>
          <a:p>
            <a:pPr marL="0" indent="0">
              <a:buNone/>
            </a:pPr>
            <a:endParaRPr lang="en-US" sz="1700"/>
          </a:p>
        </p:txBody>
      </p:sp>
      <p:pic>
        <p:nvPicPr>
          <p:cNvPr id="5" name="Picture 4" descr="A screenshot of a cell phone&#10;&#10;Description automatically generated">
            <a:extLst>
              <a:ext uri="{FF2B5EF4-FFF2-40B4-BE49-F238E27FC236}">
                <a16:creationId xmlns:a16="http://schemas.microsoft.com/office/drawing/2014/main" id="{EAC709A4-6211-4F9A-9611-41F8D33F4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2665956"/>
            <a:ext cx="6922008" cy="2258469"/>
          </a:xfrm>
          <a:prstGeom prst="rect">
            <a:avLst/>
          </a:prstGeom>
        </p:spPr>
      </p:pic>
    </p:spTree>
    <p:extLst>
      <p:ext uri="{BB962C8B-B14F-4D97-AF65-F5344CB8AC3E}">
        <p14:creationId xmlns:p14="http://schemas.microsoft.com/office/powerpoint/2010/main" val="467382569"/>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43441"/>
      </a:dk2>
      <a:lt2>
        <a:srgbClr val="E6E8E2"/>
      </a:lt2>
      <a:accent1>
        <a:srgbClr val="704DC3"/>
      </a:accent1>
      <a:accent2>
        <a:srgbClr val="4A57B7"/>
      </a:accent2>
      <a:accent3>
        <a:srgbClr val="4D8CC3"/>
      </a:accent3>
      <a:accent4>
        <a:srgbClr val="3BACB1"/>
      </a:accent4>
      <a:accent5>
        <a:srgbClr val="47B58C"/>
      </a:accent5>
      <a:accent6>
        <a:srgbClr val="3BB154"/>
      </a:accent6>
      <a:hlink>
        <a:srgbClr val="728E2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TotalTime>
  <Words>1297</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Coursera Capstone Project</vt:lpstr>
      <vt:lpstr>This is the final capstone project of the IBM Data Science course. This presentation contains the data and recommendation based on data analysis, the best possible area in Mumbai to open a restaurant or a beverage shop.</vt:lpstr>
      <vt:lpstr>Introduction: Business Problem</vt:lpstr>
      <vt:lpstr>Data</vt:lpstr>
      <vt:lpstr>PowerPoint Presentation</vt:lpstr>
      <vt:lpstr>PowerPoint Presentation</vt:lpstr>
      <vt:lpstr>Methodology</vt:lpstr>
      <vt:lpstr>Data Analysis</vt:lpstr>
      <vt:lpstr>Machine Learning K-means Clustering Algorithm</vt:lpstr>
      <vt:lpstr>Data Visualization</vt:lpstr>
      <vt:lpstr>Results Section</vt:lpstr>
      <vt:lpstr>PowerPoint Presentation</vt:lpstr>
      <vt:lpstr>PowerPoint Presentation</vt:lpstr>
      <vt:lpstr>PowerPoint Presentation</vt:lpstr>
      <vt:lpstr>Discussion Section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Nishant Jani</dc:creator>
  <cp:lastModifiedBy>Nishant Jani</cp:lastModifiedBy>
  <cp:revision>1</cp:revision>
  <dcterms:created xsi:type="dcterms:W3CDTF">2020-07-02T14:39:15Z</dcterms:created>
  <dcterms:modified xsi:type="dcterms:W3CDTF">2020-07-02T14:41:57Z</dcterms:modified>
</cp:coreProperties>
</file>