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6" r:id="rId6"/>
    <p:sldId id="258" r:id="rId7"/>
    <p:sldId id="260" r:id="rId8"/>
    <p:sldId id="259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61" r:id="rId20"/>
    <p:sldId id="270" r:id="rId21"/>
    <p:sldId id="278" r:id="rId22"/>
    <p:sldId id="304" r:id="rId23"/>
    <p:sldId id="305" r:id="rId24"/>
    <p:sldId id="306" r:id="rId25"/>
    <p:sldId id="307" r:id="rId26"/>
    <p:sldId id="308" r:id="rId27"/>
    <p:sldId id="309" r:id="rId28"/>
    <p:sldId id="311" r:id="rId29"/>
    <p:sldId id="310" r:id="rId30"/>
    <p:sldId id="279" r:id="rId31"/>
  </p:sldIdLst>
  <p:sldSz cx="9144000" cy="5143500"/>
  <p:notesSz cx="6858000" cy="9144000"/>
  <p:embeddedFontLst>
    <p:embeddedFont>
      <p:font typeface="Oswald" panose="02000503000000000000"/>
      <p:regular r:id="rId35"/>
    </p:embeddedFont>
    <p:embeddedFont>
      <p:font typeface="Roboto Condensed" panose="0200000000000000000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font" Target="fonts/font2.fntdata"/><Relationship Id="rId35" Type="http://schemas.openxmlformats.org/officeDocument/2006/relationships/font" Target="fonts/font1.fntdata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ed75ccf_028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ed75ccf_0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1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1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1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1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1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1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1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5ed75ccf_02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5ed75ccf_0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1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5ed75ccf_02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5ed75ccf_0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6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bg>
      <p:bgPr>
        <a:solidFill>
          <a:srgbClr val="4BB5D9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parent Shapes">
  <p:cSld name="BLANK_1">
    <p:bg>
      <p:bgPr>
        <a:solidFill>
          <a:srgbClr val="3796BF"/>
        </a:solidFill>
        <a:effectLst/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51" name="Google Shape;151;p11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11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11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11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56" name="Google Shape;156;p1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57" name="Google Shape;157;p11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11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11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11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162" name="Google Shape;162;p11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 panose="02000503000000000000"/>
              <a:buChar char="»"/>
              <a:defRPr sz="2400">
                <a:solidFill>
                  <a:srgbClr val="3796B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 panose="02000503000000000000"/>
              <a:buChar char="⋄"/>
              <a:defRPr sz="2400">
                <a:solidFill>
                  <a:srgbClr val="3796B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 panose="02000503000000000000"/>
              <a:buChar char="⋄"/>
              <a:defRPr sz="2400">
                <a:solidFill>
                  <a:srgbClr val="3796B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 panose="02000503000000000000"/>
              <a:buChar char="⋄"/>
              <a:defRPr sz="2400">
                <a:solidFill>
                  <a:srgbClr val="3796B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 panose="02000503000000000000"/>
              <a:buChar char="⋄"/>
              <a:defRPr sz="2400">
                <a:solidFill>
                  <a:srgbClr val="3796B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 panose="02000503000000000000"/>
              <a:buChar char="⋄"/>
              <a:defRPr sz="2400">
                <a:solidFill>
                  <a:srgbClr val="3796B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 panose="02000503000000000000"/>
              <a:buChar char="●"/>
              <a:defRPr sz="2400">
                <a:solidFill>
                  <a:srgbClr val="3796B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 panose="02000503000000000000"/>
              <a:buChar char="○"/>
              <a:defRPr sz="2400">
                <a:solidFill>
                  <a:srgbClr val="3796B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 panose="02000503000000000000"/>
              <a:buChar char="■"/>
              <a:defRPr sz="2400">
                <a:solidFill>
                  <a:srgbClr val="3796B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9pPr>
          </a:lstStyle>
          <a:p/>
        </p:txBody>
      </p:sp>
      <p:grpSp>
        <p:nvGrpSpPr>
          <p:cNvPr id="41" name="Google Shape;41;p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5" name="Google Shape;85;p6"/>
          <p:cNvSpPr txBox="1"/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6" name="Google Shape;86;p6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7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89" name="Google Shape;89;p7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7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7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7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94" name="Google Shape;94;p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95" name="Google Shape;95;p7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7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7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7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00" name="Google Shape;100;p7"/>
          <p:cNvSpPr txBox="1"/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7"/>
          <p:cNvSpPr txBox="1"/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2" name="Google Shape;102;p7"/>
          <p:cNvSpPr txBox="1"/>
          <p:nvPr>
            <p:ph type="body" idx="2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3" name="Google Shape;103;p7"/>
          <p:cNvSpPr txBox="1"/>
          <p:nvPr>
            <p:ph type="body" idx="3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4" name="Google Shape;104;p7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8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07" name="Google Shape;107;p8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8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8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8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12" name="Google Shape;112;p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13" name="Google Shape;113;p8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8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8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8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8" name="Google Shape;118;p8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9" name="Google Shape;119;p8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9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22" name="Google Shape;122;p9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9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9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9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7" name="Google Shape;127;p9"/>
          <p:cNvSpPr txBox="1"/>
          <p:nvPr>
            <p:ph type="body" idx="1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128" name="Google Shape;128;p9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129" name="Google Shape;129;p9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9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9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9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sp>
        <p:nvSpPr>
          <p:cNvPr id="134" name="Google Shape;134;p9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Google Shape;148;p10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 panose="02000503000000000000"/>
              <a:buNone/>
              <a:defRPr sz="3000" b="1">
                <a:solidFill>
                  <a:srgbClr val="3796B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 panose="02000503000000000000"/>
              <a:buNone/>
              <a:defRPr sz="3000" b="1">
                <a:solidFill>
                  <a:srgbClr val="3796B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 panose="02000503000000000000"/>
              <a:buNone/>
              <a:defRPr sz="3000" b="1">
                <a:solidFill>
                  <a:srgbClr val="3796B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 panose="02000503000000000000"/>
              <a:buNone/>
              <a:defRPr sz="3000" b="1">
                <a:solidFill>
                  <a:srgbClr val="3796B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 panose="02000503000000000000"/>
              <a:buNone/>
              <a:defRPr sz="3000" b="1">
                <a:solidFill>
                  <a:srgbClr val="3796B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 panose="02000503000000000000"/>
              <a:buNone/>
              <a:defRPr sz="3000" b="1">
                <a:solidFill>
                  <a:srgbClr val="3796B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 panose="02000503000000000000"/>
              <a:buNone/>
              <a:defRPr sz="3000" b="1">
                <a:solidFill>
                  <a:srgbClr val="3796B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 panose="02000503000000000000"/>
              <a:buNone/>
              <a:defRPr sz="3000" b="1">
                <a:solidFill>
                  <a:srgbClr val="3796B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 panose="02000503000000000000"/>
              <a:buNone/>
              <a:defRPr sz="3000" b="1">
                <a:solidFill>
                  <a:srgbClr val="3796BF"/>
                </a:solidFill>
                <a:latin typeface="Oswald" panose="02000503000000000000"/>
                <a:ea typeface="Oswald" panose="02000503000000000000"/>
                <a:cs typeface="Oswald" panose="02000503000000000000"/>
                <a:sym typeface="Oswald" panose="02000503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 panose="02000000000000000000"/>
              <a:buChar char="»"/>
              <a:defRPr sz="2000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 panose="02000000000000000000"/>
              <a:buChar char="⋄"/>
              <a:defRPr sz="2000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 panose="02000000000000000000"/>
              <a:buChar char="⋄"/>
              <a:defRPr sz="2000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 panose="02000000000000000000"/>
              <a:buChar char="⋄"/>
              <a:defRPr sz="2000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 panose="02000000000000000000"/>
              <a:buChar char="⋄"/>
              <a:defRPr sz="2000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 panose="02000000000000000000"/>
              <a:buChar char="⋄"/>
              <a:defRPr sz="2000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 panose="02000000000000000000"/>
              <a:buChar char="●"/>
              <a:defRPr sz="2000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 panose="02000000000000000000"/>
              <a:buChar char="○"/>
              <a:defRPr sz="2000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 panose="02000000000000000000"/>
              <a:buChar char="■"/>
              <a:defRPr sz="2000">
                <a:solidFill>
                  <a:srgbClr val="6078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ctrTitle"/>
          </p:nvPr>
        </p:nvSpPr>
        <p:spPr>
          <a:xfrm>
            <a:off x="670560" y="24871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CHIT-CHAT</a:t>
            </a:r>
            <a:r>
              <a:rPr lang="en-IN" altLang="en-GB"/>
              <a:t> </a:t>
            </a:r>
            <a:br>
              <a:rPr lang="en-IN" altLang="en-GB" sz="3600"/>
            </a:br>
            <a:r>
              <a:rPr lang="en-IN" altLang="en-GB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SOCIAL NETWORKING SITE</a:t>
            </a:r>
            <a:endParaRPr lang="en-IN" altLang="en-GB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129540" y="3907155"/>
            <a:ext cx="532955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>
                <a:solidFill>
                  <a:srgbClr val="FFFFFF"/>
                </a:solidFill>
              </a:rPr>
              <a:t>by</a:t>
            </a:r>
            <a:endParaRPr lang="en-IN" altLang="en-US" b="1">
              <a:solidFill>
                <a:srgbClr val="FF9900"/>
              </a:solidFill>
            </a:endParaRPr>
          </a:p>
          <a:p>
            <a:pPr algn="ctr"/>
            <a:r>
              <a:rPr lang="en-IN" altLang="en-US" sz="1800" b="1">
                <a:solidFill>
                  <a:srgbClr val="FFFFFF"/>
                </a:solidFill>
              </a:rPr>
              <a:t>Nishant Jindal | Nikhil Singhal | Saurabh Singh | Yogesh Bhargav</a:t>
            </a:r>
            <a:endParaRPr lang="en-IN" altLang="en-US" sz="18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type="ctrTitle"/>
          </p:nvPr>
        </p:nvSpPr>
        <p:spPr>
          <a:xfrm>
            <a:off x="685800" y="2134235"/>
            <a:ext cx="6788150" cy="1159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7200" b="0">
                <a:solidFill>
                  <a:srgbClr val="3796BF"/>
                </a:solidFill>
              </a:rPr>
              <a:t>5</a:t>
            </a:r>
            <a:r>
              <a:rPr lang="en-GB" sz="7200" b="0">
                <a:solidFill>
                  <a:srgbClr val="3796BF"/>
                </a:solidFill>
              </a:rPr>
              <a:t>.</a:t>
            </a:r>
            <a:endParaRPr sz="7200" b="0">
              <a:solidFill>
                <a:srgbClr val="3796B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COMMENT ON POST </a:t>
            </a:r>
            <a:endParaRPr lang="en-IN" altLang="en-GB"/>
          </a:p>
        </p:txBody>
      </p:sp>
      <p:sp>
        <p:nvSpPr>
          <p:cNvPr id="190" name="Google Shape;190;p15"/>
          <p:cNvSpPr txBox="1"/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You can comment on someone's post and reply to someone's else comment </a:t>
            </a:r>
            <a:endParaRPr lang="en-IN" altLang="en-GB"/>
          </a:p>
        </p:txBody>
      </p:sp>
      <p:sp>
        <p:nvSpPr>
          <p:cNvPr id="191" name="Google Shape;191;p15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type="ctrTitle"/>
          </p:nvPr>
        </p:nvSpPr>
        <p:spPr>
          <a:xfrm>
            <a:off x="685800" y="2134235"/>
            <a:ext cx="6788150" cy="1159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7200" b="0">
                <a:solidFill>
                  <a:srgbClr val="3796BF"/>
                </a:solidFill>
              </a:rPr>
              <a:t>6</a:t>
            </a:r>
            <a:r>
              <a:rPr lang="en-GB" sz="7200" b="0">
                <a:solidFill>
                  <a:srgbClr val="3796BF"/>
                </a:solidFill>
              </a:rPr>
              <a:t>.</a:t>
            </a:r>
            <a:endParaRPr sz="7200" b="0">
              <a:solidFill>
                <a:srgbClr val="3796B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LIKE THE POST</a:t>
            </a:r>
            <a:endParaRPr lang="en-IN" altLang="en-GB"/>
          </a:p>
        </p:txBody>
      </p:sp>
      <p:sp>
        <p:nvSpPr>
          <p:cNvPr id="190" name="Google Shape;190;p15"/>
          <p:cNvSpPr txBox="1"/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User can like his own post and like anyone's else post</a:t>
            </a:r>
            <a:endParaRPr lang="en-IN" altLang="en-GB"/>
          </a:p>
        </p:txBody>
      </p:sp>
      <p:sp>
        <p:nvSpPr>
          <p:cNvPr id="191" name="Google Shape;191;p15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type="ctrTitle"/>
          </p:nvPr>
        </p:nvSpPr>
        <p:spPr>
          <a:xfrm>
            <a:off x="685800" y="2564765"/>
            <a:ext cx="6788150" cy="1159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7200" b="0">
                <a:solidFill>
                  <a:srgbClr val="3796BF"/>
                </a:solidFill>
              </a:rPr>
              <a:t>7</a:t>
            </a:r>
            <a:r>
              <a:rPr lang="en-GB" sz="7200" b="0">
                <a:solidFill>
                  <a:srgbClr val="3796BF"/>
                </a:solidFill>
              </a:rPr>
              <a:t>.</a:t>
            </a:r>
            <a:endParaRPr sz="7200" b="0">
              <a:solidFill>
                <a:srgbClr val="3796B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SHOWS NUMBER OF FRIENDS AND POSTS </a:t>
            </a:r>
            <a:endParaRPr lang="en-IN" altLang="en-GB"/>
          </a:p>
        </p:txBody>
      </p:sp>
      <p:sp>
        <p:nvSpPr>
          <p:cNvPr id="190" name="Google Shape;190;p15"/>
          <p:cNvSpPr txBox="1"/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Number of posts and friends can be seenon user's profile</a:t>
            </a:r>
            <a:endParaRPr lang="en-IN" altLang="en-GB"/>
          </a:p>
        </p:txBody>
      </p:sp>
      <p:sp>
        <p:nvSpPr>
          <p:cNvPr id="191" name="Google Shape;191;p15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type="ctrTitle"/>
          </p:nvPr>
        </p:nvSpPr>
        <p:spPr>
          <a:xfrm>
            <a:off x="685800" y="2134235"/>
            <a:ext cx="6788150" cy="1159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7200" b="0">
                <a:solidFill>
                  <a:srgbClr val="3796BF"/>
                </a:solidFill>
              </a:rPr>
              <a:t>9</a:t>
            </a:r>
            <a:r>
              <a:rPr lang="en-GB" sz="7200" b="0">
                <a:solidFill>
                  <a:srgbClr val="3796BF"/>
                </a:solidFill>
              </a:rPr>
              <a:t>.</a:t>
            </a:r>
            <a:endParaRPr sz="7200" b="0">
              <a:solidFill>
                <a:srgbClr val="3796B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UPDATE INFORMATION</a:t>
            </a:r>
            <a:endParaRPr lang="en-IN" altLang="en-GB"/>
          </a:p>
        </p:txBody>
      </p:sp>
      <p:sp>
        <p:nvSpPr>
          <p:cNvPr id="190" name="Google Shape;190;p15"/>
          <p:cNvSpPr txBox="1"/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User can upload its basic information on his profile </a:t>
            </a:r>
            <a:endParaRPr lang="en-IN" altLang="en-GB"/>
          </a:p>
        </p:txBody>
      </p:sp>
      <p:sp>
        <p:nvSpPr>
          <p:cNvPr id="191" name="Google Shape;191;p15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type="ctrTitle"/>
          </p:nvPr>
        </p:nvSpPr>
        <p:spPr>
          <a:xfrm>
            <a:off x="685800" y="2134235"/>
            <a:ext cx="6788150" cy="1159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7200" b="0">
                <a:solidFill>
                  <a:srgbClr val="3796BF"/>
                </a:solidFill>
              </a:rPr>
              <a:t>10</a:t>
            </a:r>
            <a:r>
              <a:rPr lang="en-GB" sz="7200" b="0">
                <a:solidFill>
                  <a:srgbClr val="3796BF"/>
                </a:solidFill>
              </a:rPr>
              <a:t>.</a:t>
            </a:r>
            <a:endParaRPr sz="7200" b="0">
              <a:solidFill>
                <a:srgbClr val="3796B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PROVIDE NOTIFICATION COUNT</a:t>
            </a:r>
            <a:endParaRPr lang="en-IN" altLang="en-GB"/>
          </a:p>
        </p:txBody>
      </p:sp>
      <p:sp>
        <p:nvSpPr>
          <p:cNvPr id="190" name="Google Shape;190;p15"/>
          <p:cNvSpPr txBox="1"/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User will get notifications on notification menu</a:t>
            </a:r>
            <a:endParaRPr lang="en-IN" altLang="en-GB"/>
          </a:p>
        </p:txBody>
      </p:sp>
      <p:sp>
        <p:nvSpPr>
          <p:cNvPr id="191" name="Google Shape;191;p15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type="ctrTitle"/>
          </p:nvPr>
        </p:nvSpPr>
        <p:spPr>
          <a:xfrm>
            <a:off x="685800" y="2134235"/>
            <a:ext cx="6788150" cy="1159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7200" b="0">
                <a:solidFill>
                  <a:srgbClr val="3796BF"/>
                </a:solidFill>
              </a:rPr>
              <a:t>11</a:t>
            </a:r>
            <a:r>
              <a:rPr lang="en-GB" sz="7200" b="0">
                <a:solidFill>
                  <a:srgbClr val="3796BF"/>
                </a:solidFill>
              </a:rPr>
              <a:t>.</a:t>
            </a:r>
            <a:endParaRPr sz="7200" b="0">
              <a:solidFill>
                <a:srgbClr val="3796B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OPTION TO SEARCH FOR PEOPLE</a:t>
            </a:r>
            <a:endParaRPr lang="en-IN" altLang="en-GB"/>
          </a:p>
        </p:txBody>
      </p:sp>
      <p:sp>
        <p:nvSpPr>
          <p:cNvPr id="190" name="Google Shape;190;p15"/>
          <p:cNvSpPr txBox="1"/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User can search for people they want to add</a:t>
            </a:r>
            <a:endParaRPr lang="en-IN" altLang="en-GB"/>
          </a:p>
        </p:txBody>
      </p:sp>
      <p:sp>
        <p:nvSpPr>
          <p:cNvPr id="191" name="Google Shape;191;p15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type="ctrTitle"/>
          </p:nvPr>
        </p:nvSpPr>
        <p:spPr>
          <a:xfrm>
            <a:off x="685800" y="2134235"/>
            <a:ext cx="6788150" cy="1159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7200" b="0">
                <a:solidFill>
                  <a:srgbClr val="3796BF"/>
                </a:solidFill>
              </a:rPr>
              <a:t>12</a:t>
            </a:r>
            <a:r>
              <a:rPr lang="en-GB" sz="7200" b="0">
                <a:solidFill>
                  <a:srgbClr val="3796BF"/>
                </a:solidFill>
              </a:rPr>
              <a:t>.</a:t>
            </a:r>
            <a:endParaRPr sz="7200" b="0">
              <a:solidFill>
                <a:srgbClr val="3796B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OPTION TO DELETE YOUR ACCOUNT</a:t>
            </a:r>
            <a:endParaRPr lang="en-IN" altLang="en-GB"/>
          </a:p>
        </p:txBody>
      </p:sp>
      <p:sp>
        <p:nvSpPr>
          <p:cNvPr id="190" name="Google Shape;190;p15"/>
          <p:cNvSpPr txBox="1"/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User can also remove/delete his/her account</a:t>
            </a:r>
            <a:endParaRPr lang="en-IN" altLang="en-GB"/>
          </a:p>
        </p:txBody>
      </p:sp>
      <p:sp>
        <p:nvSpPr>
          <p:cNvPr id="191" name="Google Shape;191;p15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TECHNOLOGY USED</a:t>
            </a:r>
            <a:endParaRPr lang="en-IN" altLang="en-GB"/>
          </a:p>
        </p:txBody>
      </p:sp>
      <p:sp>
        <p:nvSpPr>
          <p:cNvPr id="203" name="Google Shape;203;p17"/>
          <p:cNvSpPr txBox="1"/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IN" altLang="en-GB"/>
              <a:t>PHP</a:t>
            </a:r>
            <a:endParaRPr lang="en-IN" altLang="en-GB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IN" altLang="en-GB"/>
              <a:t>SQL</a:t>
            </a:r>
            <a:endParaRPr lang="en-IN" altLang="en-GB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IN" altLang="en-GB"/>
              <a:t>HTML</a:t>
            </a:r>
            <a:endParaRPr lang="en-IN" altLang="en-GB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IN" altLang="en-GB"/>
              <a:t>CSS</a:t>
            </a:r>
            <a:endParaRPr lang="en-IN" altLang="en-GB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IN" altLang="en-GB"/>
              <a:t>JAVASCRIPT</a:t>
            </a:r>
            <a:endParaRPr lang="en-IN" altLang="en-GB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IN" altLang="en-GB"/>
              <a:t>Bootstrap</a:t>
            </a:r>
            <a:endParaRPr lang="en-IN" altLang="en-GB"/>
          </a:p>
        </p:txBody>
      </p:sp>
      <p:sp>
        <p:nvSpPr>
          <p:cNvPr id="204" name="Google Shape;204;p17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ctrTitle" idx="4294967295"/>
          </p:nvPr>
        </p:nvSpPr>
        <p:spPr>
          <a:xfrm>
            <a:off x="1259840" y="2130085"/>
            <a:ext cx="607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600">
                <a:solidFill>
                  <a:srgbClr val="FF9900"/>
                </a:solidFill>
              </a:rPr>
              <a:t>USER INTERFACE</a:t>
            </a:r>
            <a:endParaRPr lang="en-IN" sz="6600">
              <a:solidFill>
                <a:srgbClr val="FF9900"/>
              </a:solidFill>
            </a:endParaRPr>
          </a:p>
        </p:txBody>
      </p:sp>
      <p:sp>
        <p:nvSpPr>
          <p:cNvPr id="292" name="Google Shape;292;p26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4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" name="Picture 2" descr="Screenshot (2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5555" y="1545590"/>
            <a:ext cx="4471670" cy="2592070"/>
          </a:xfrm>
          <a:prstGeom prst="rect">
            <a:avLst/>
          </a:prstGeom>
        </p:spPr>
      </p:pic>
      <p:sp>
        <p:nvSpPr>
          <p:cNvPr id="360" name="Google Shape;360;p34"/>
          <p:cNvSpPr/>
          <p:nvPr/>
        </p:nvSpPr>
        <p:spPr>
          <a:xfrm>
            <a:off x="1191260" y="1376045"/>
            <a:ext cx="4545965" cy="341058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>
            <p:ph type="title"/>
          </p:nvPr>
        </p:nvSpPr>
        <p:spPr>
          <a:xfrm>
            <a:off x="1031425" y="143674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3200"/>
              <a:t>WHAT IS SOCIAL MEDIA?</a:t>
            </a:r>
            <a:endParaRPr lang="en-IN" altLang="en-GB" sz="3200"/>
          </a:p>
        </p:txBody>
      </p:sp>
      <p:sp>
        <p:nvSpPr>
          <p:cNvPr id="175" name="Google Shape;175;p13"/>
          <p:cNvSpPr txBox="1"/>
          <p:nvPr>
            <p:ph type="body" idx="1"/>
          </p:nvPr>
        </p:nvSpPr>
        <p:spPr>
          <a:xfrm>
            <a:off x="744220" y="2296160"/>
            <a:ext cx="6750050" cy="2034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GB" b="1">
                <a:solidFill>
                  <a:schemeClr val="tx1"/>
                </a:solidFill>
              </a:rPr>
              <a:t>A social network is a website that allows people with similar interests to come together and share information, photos and videos.</a:t>
            </a:r>
            <a:endParaRPr lang="en-GB" b="1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GB" b="1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GB" b="1">
                <a:solidFill>
                  <a:schemeClr val="tx1"/>
                </a:solidFill>
              </a:rPr>
              <a:t>A social network is defined as a chain of individuals and their personal connections</a:t>
            </a:r>
            <a:endParaRPr lang="en-GB" sz="1200" b="1">
              <a:solidFill>
                <a:srgbClr val="3796B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  <p:sp>
        <p:nvSpPr>
          <p:cNvPr id="176" name="Google Shape;176;p13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4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" name="Picture 0" descr="Screenshot (2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900" y="1555115"/>
            <a:ext cx="4458335" cy="2592070"/>
          </a:xfrm>
          <a:prstGeom prst="rect">
            <a:avLst/>
          </a:prstGeom>
        </p:spPr>
      </p:pic>
      <p:sp>
        <p:nvSpPr>
          <p:cNvPr id="360" name="Google Shape;360;p34"/>
          <p:cNvSpPr/>
          <p:nvPr/>
        </p:nvSpPr>
        <p:spPr>
          <a:xfrm>
            <a:off x="1191260" y="1376045"/>
            <a:ext cx="4545965" cy="341058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u="sng"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4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Picture 1" descr="Screenshot (2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145" y="1541780"/>
            <a:ext cx="4378325" cy="2592070"/>
          </a:xfrm>
          <a:prstGeom prst="rect">
            <a:avLst/>
          </a:prstGeom>
        </p:spPr>
      </p:pic>
      <p:sp>
        <p:nvSpPr>
          <p:cNvPr id="360" name="Google Shape;360;p34"/>
          <p:cNvSpPr/>
          <p:nvPr/>
        </p:nvSpPr>
        <p:spPr>
          <a:xfrm>
            <a:off x="1191260" y="1376045"/>
            <a:ext cx="4545965" cy="341058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u="sng"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4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" name="Picture 0" descr="Screenshot (2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8095" y="1548765"/>
            <a:ext cx="4392930" cy="2592070"/>
          </a:xfrm>
          <a:prstGeom prst="rect">
            <a:avLst/>
          </a:prstGeom>
        </p:spPr>
      </p:pic>
      <p:sp>
        <p:nvSpPr>
          <p:cNvPr id="360" name="Google Shape;360;p34"/>
          <p:cNvSpPr/>
          <p:nvPr/>
        </p:nvSpPr>
        <p:spPr>
          <a:xfrm>
            <a:off x="1191260" y="1376045"/>
            <a:ext cx="4545965" cy="341058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u="sng"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4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" name="Picture 0" descr="Screenshot (2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1260" y="1454150"/>
            <a:ext cx="4471670" cy="2735580"/>
          </a:xfrm>
          <a:prstGeom prst="rect">
            <a:avLst/>
          </a:prstGeom>
        </p:spPr>
      </p:pic>
      <p:sp>
        <p:nvSpPr>
          <p:cNvPr id="360" name="Google Shape;360;p34"/>
          <p:cNvSpPr/>
          <p:nvPr/>
        </p:nvSpPr>
        <p:spPr>
          <a:xfrm>
            <a:off x="1191260" y="1376045"/>
            <a:ext cx="4545965" cy="341058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u="sng"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4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" name="Picture 0" descr="Screenshot (3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840" y="1490345"/>
            <a:ext cx="4385310" cy="2627630"/>
          </a:xfrm>
          <a:prstGeom prst="rect">
            <a:avLst/>
          </a:prstGeom>
        </p:spPr>
      </p:pic>
      <p:sp>
        <p:nvSpPr>
          <p:cNvPr id="360" name="Google Shape;360;p34"/>
          <p:cNvSpPr/>
          <p:nvPr/>
        </p:nvSpPr>
        <p:spPr>
          <a:xfrm>
            <a:off x="1191260" y="1376045"/>
            <a:ext cx="4545965" cy="341058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u="sng"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4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" name="Picture 0" descr="Screenshot (4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0005" y="1540510"/>
            <a:ext cx="4335145" cy="2592070"/>
          </a:xfrm>
          <a:prstGeom prst="rect">
            <a:avLst/>
          </a:prstGeom>
        </p:spPr>
      </p:pic>
      <p:sp>
        <p:nvSpPr>
          <p:cNvPr id="360" name="Google Shape;360;p34"/>
          <p:cNvSpPr/>
          <p:nvPr/>
        </p:nvSpPr>
        <p:spPr>
          <a:xfrm>
            <a:off x="1191260" y="1376045"/>
            <a:ext cx="4545965" cy="341058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u="sng"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/>
          <p:nvPr>
            <p:ph type="ctrTitle" idx="4294967295"/>
          </p:nvPr>
        </p:nvSpPr>
        <p:spPr>
          <a:xfrm>
            <a:off x="685800" y="2093595"/>
            <a:ext cx="6256655" cy="7188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>
                <a:solidFill>
                  <a:srgbClr val="FF9900"/>
                </a:solidFill>
              </a:rPr>
              <a:t>DATABASE TABLE</a:t>
            </a:r>
            <a:endParaRPr lang="en-IN" sz="6000">
              <a:solidFill>
                <a:srgbClr val="FF9900"/>
              </a:solidFill>
            </a:endParaRPr>
          </a:p>
        </p:txBody>
      </p:sp>
      <p:sp>
        <p:nvSpPr>
          <p:cNvPr id="370" name="Google Shape;370;p35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4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" name="Picture 0" descr="Screenshot (4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80" y="1497330"/>
            <a:ext cx="4479290" cy="2663825"/>
          </a:xfrm>
          <a:prstGeom prst="rect">
            <a:avLst/>
          </a:prstGeom>
        </p:spPr>
      </p:pic>
      <p:sp>
        <p:nvSpPr>
          <p:cNvPr id="360" name="Google Shape;360;p34"/>
          <p:cNvSpPr/>
          <p:nvPr/>
        </p:nvSpPr>
        <p:spPr>
          <a:xfrm>
            <a:off x="1191260" y="1376045"/>
            <a:ext cx="4545965" cy="341058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u="sng"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/>
          <p:nvPr>
            <p:ph type="ctrTitle" idx="4294967295"/>
          </p:nvPr>
        </p:nvSpPr>
        <p:spPr>
          <a:xfrm>
            <a:off x="1977390" y="2524080"/>
            <a:ext cx="4924200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800">
                <a:solidFill>
                  <a:srgbClr val="FF9900"/>
                </a:solidFill>
              </a:rPr>
              <a:t>THANKS!</a:t>
            </a:r>
            <a:endParaRPr lang="en-GB" sz="8800">
              <a:solidFill>
                <a:srgbClr val="FF9900"/>
              </a:solidFill>
            </a:endParaRPr>
          </a:p>
        </p:txBody>
      </p:sp>
      <p:sp>
        <p:nvSpPr>
          <p:cNvPr id="370" name="Google Shape;370;p35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/>
          <p:nvPr>
            <p:ph type="title" idx="4294967295"/>
          </p:nvPr>
        </p:nvSpPr>
        <p:spPr>
          <a:xfrm>
            <a:off x="1466850" y="1319530"/>
            <a:ext cx="5706745" cy="2293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0">
                <a:solidFill>
                  <a:srgbClr val="FFFFFF"/>
                </a:solidFill>
              </a:rPr>
              <a:t>“Social media is not a media. The key is to listen, engage, and build relationships.”</a:t>
            </a:r>
            <a:br>
              <a:rPr lang="en-GB" sz="3600" b="0">
                <a:solidFill>
                  <a:srgbClr val="FFFFFF"/>
                </a:solidFill>
              </a:rPr>
            </a:br>
            <a:r>
              <a:rPr lang="en-IN" altLang="en-GB" sz="2400" b="0">
                <a:solidFill>
                  <a:srgbClr val="FFFFFF"/>
                </a:solidFill>
              </a:rPr>
              <a:t>~</a:t>
            </a:r>
            <a:r>
              <a:rPr lang="en-GB" sz="2400" b="0">
                <a:solidFill>
                  <a:srgbClr val="FFFFFF"/>
                </a:solidFill>
              </a:rPr>
              <a:t>David Alston</a:t>
            </a:r>
            <a:endParaRPr lang="en-GB" sz="2400" b="0">
              <a:solidFill>
                <a:srgbClr val="FFFFFF"/>
              </a:solidFill>
            </a:endParaRPr>
          </a:p>
        </p:txBody>
      </p:sp>
      <p:sp>
        <p:nvSpPr>
          <p:cNvPr id="255" name="Google Shape;255;p22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>
            <p:ph type="ctrTitle" idx="4294967295"/>
          </p:nvPr>
        </p:nvSpPr>
        <p:spPr>
          <a:xfrm>
            <a:off x="350520" y="1605870"/>
            <a:ext cx="4924200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>
                <a:solidFill>
                  <a:srgbClr val="FF9900"/>
                </a:solidFill>
              </a:rPr>
              <a:t>WHAT IS CHIT-CHAT?</a:t>
            </a:r>
            <a:endParaRPr lang="en-IN" sz="4400">
              <a:solidFill>
                <a:srgbClr val="FF9900"/>
              </a:solidFill>
            </a:endParaRPr>
          </a:p>
        </p:txBody>
      </p:sp>
      <p:sp>
        <p:nvSpPr>
          <p:cNvPr id="182" name="Google Shape;182;p14"/>
          <p:cNvSpPr txBox="1"/>
          <p:nvPr>
            <p:ph type="subTitle" idx="4294967295"/>
          </p:nvPr>
        </p:nvSpPr>
        <p:spPr>
          <a:xfrm>
            <a:off x="266700" y="2512800"/>
            <a:ext cx="4924200" cy="19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600"/>
              </a:spcBef>
              <a:spcAft>
                <a:spcPts val="0"/>
              </a:spcAft>
              <a:buClr>
                <a:srgbClr val="3A81BA"/>
              </a:buClr>
            </a:pPr>
            <a:r>
              <a:rPr lang="en-IN" sz="2800" b="1">
                <a:solidFill>
                  <a:schemeClr val="accent1"/>
                </a:solidFill>
              </a:rPr>
              <a:t>Chit-Chat is a social networking site which provide lots of facilities/features</a:t>
            </a:r>
            <a:endParaRPr lang="en-IN" sz="2800" b="1">
              <a:solidFill>
                <a:schemeClr val="accent1"/>
              </a:solidFill>
            </a:endParaRPr>
          </a:p>
        </p:txBody>
      </p:sp>
      <p:pic>
        <p:nvPicPr>
          <p:cNvPr id="183" name="Google Shape;183;p14" descr="photo-1434030216411-0b793f4b4173.jpg"/>
          <p:cNvPicPr preferRelativeResize="0"/>
          <p:nvPr/>
        </p:nvPicPr>
        <p:blipFill rotWithShape="1">
          <a:blip r:embed="rId1"/>
          <a:srcRect l="18591" r="15761"/>
          <a:stretch>
            <a:fillRect/>
          </a:stretch>
        </p:blipFill>
        <p:spPr>
          <a:xfrm>
            <a:off x="5767475" y="0"/>
            <a:ext cx="33765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4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type="body" idx="1"/>
          </p:nvPr>
        </p:nvSpPr>
        <p:spPr>
          <a:xfrm>
            <a:off x="1290955" y="2062480"/>
            <a:ext cx="6195695" cy="8197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altLang="en-GB" sz="2800"/>
              <a:t>FEATURES OF</a:t>
            </a:r>
            <a:r>
              <a:rPr lang="en-IN" altLang="en-GB" sz="4400"/>
              <a:t> </a:t>
            </a:r>
            <a:endParaRPr lang="en-IN" altLang="en-GB" sz="44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altLang="en-GB" sz="5400">
                <a:solidFill>
                  <a:srgbClr val="FF9900"/>
                </a:solidFill>
              </a:rPr>
              <a:t>CHIT-CHAT</a:t>
            </a:r>
            <a:endParaRPr lang="en-IN" altLang="en-GB" sz="5400">
              <a:solidFill>
                <a:srgbClr val="FF9900"/>
              </a:solidFill>
            </a:endParaRPr>
          </a:p>
        </p:txBody>
      </p:sp>
      <p:sp>
        <p:nvSpPr>
          <p:cNvPr id="197" name="Google Shape;197;p16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type="ctrTitle"/>
          </p:nvPr>
        </p:nvSpPr>
        <p:spPr>
          <a:xfrm>
            <a:off x="685800" y="2134235"/>
            <a:ext cx="6788150" cy="1159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0">
                <a:solidFill>
                  <a:srgbClr val="3796BF"/>
                </a:solidFill>
              </a:rPr>
              <a:t>1.</a:t>
            </a:r>
            <a:endParaRPr sz="7200" b="0">
              <a:solidFill>
                <a:srgbClr val="3796B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ADDING OR REMOVING FRIENDS</a:t>
            </a:r>
            <a:endParaRPr lang="en-IN" altLang="en-GB"/>
          </a:p>
        </p:txBody>
      </p:sp>
      <p:sp>
        <p:nvSpPr>
          <p:cNvPr id="190" name="Google Shape;190;p15"/>
          <p:cNvSpPr txBox="1"/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Chit-Chat let you add and remove friends from your account</a:t>
            </a:r>
            <a:endParaRPr lang="en-IN" altLang="en-GB"/>
          </a:p>
        </p:txBody>
      </p:sp>
      <p:sp>
        <p:nvSpPr>
          <p:cNvPr id="191" name="Google Shape;191;p15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type="ctrTitle"/>
          </p:nvPr>
        </p:nvSpPr>
        <p:spPr>
          <a:xfrm>
            <a:off x="685800" y="2134235"/>
            <a:ext cx="6788150" cy="1159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7200" b="0">
                <a:solidFill>
                  <a:srgbClr val="3796BF"/>
                </a:solidFill>
              </a:rPr>
              <a:t>2</a:t>
            </a:r>
            <a:r>
              <a:rPr lang="en-GB" sz="7200" b="0">
                <a:solidFill>
                  <a:srgbClr val="3796BF"/>
                </a:solidFill>
              </a:rPr>
              <a:t>.</a:t>
            </a:r>
            <a:endParaRPr sz="7200" b="0">
              <a:solidFill>
                <a:srgbClr val="3796B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UPLOADING PROFILE PICTURE</a:t>
            </a:r>
            <a:endParaRPr lang="en-IN" altLang="en-GB"/>
          </a:p>
        </p:txBody>
      </p:sp>
      <p:sp>
        <p:nvSpPr>
          <p:cNvPr id="190" name="Google Shape;190;p15"/>
          <p:cNvSpPr txBox="1"/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Chit-Chat provide you an option to add your profile picture.</a:t>
            </a:r>
            <a:endParaRPr lang="en-IN" altLang="en-GB"/>
          </a:p>
        </p:txBody>
      </p:sp>
      <p:sp>
        <p:nvSpPr>
          <p:cNvPr id="191" name="Google Shape;191;p15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type="ctrTitle"/>
          </p:nvPr>
        </p:nvSpPr>
        <p:spPr>
          <a:xfrm>
            <a:off x="685800" y="2134235"/>
            <a:ext cx="6788150" cy="1159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7200" b="0">
                <a:solidFill>
                  <a:srgbClr val="3796BF"/>
                </a:solidFill>
              </a:rPr>
              <a:t>3</a:t>
            </a:r>
            <a:r>
              <a:rPr lang="en-GB" sz="7200" b="0">
                <a:solidFill>
                  <a:srgbClr val="3796BF"/>
                </a:solidFill>
              </a:rPr>
              <a:t>.</a:t>
            </a:r>
            <a:endParaRPr sz="7200" b="0">
              <a:solidFill>
                <a:srgbClr val="3796B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UPLOADING COVER PHOTO</a:t>
            </a:r>
            <a:endParaRPr lang="en-IN" altLang="en-GB"/>
          </a:p>
        </p:txBody>
      </p:sp>
      <p:sp>
        <p:nvSpPr>
          <p:cNvPr id="190" name="Google Shape;190;p15"/>
          <p:cNvSpPr txBox="1"/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Chit-Chat let you upload cover photo on your acoount</a:t>
            </a:r>
            <a:endParaRPr lang="en-IN" altLang="en-GB"/>
          </a:p>
        </p:txBody>
      </p:sp>
      <p:sp>
        <p:nvSpPr>
          <p:cNvPr id="191" name="Google Shape;191;p15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type="ctrTitle"/>
          </p:nvPr>
        </p:nvSpPr>
        <p:spPr>
          <a:xfrm>
            <a:off x="685800" y="2134235"/>
            <a:ext cx="6788150" cy="1159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7200" b="0">
                <a:solidFill>
                  <a:srgbClr val="3796BF"/>
                </a:solidFill>
              </a:rPr>
              <a:t>4</a:t>
            </a:r>
            <a:r>
              <a:rPr lang="en-GB" sz="7200" b="0">
                <a:solidFill>
                  <a:srgbClr val="3796BF"/>
                </a:solidFill>
              </a:rPr>
              <a:t>.</a:t>
            </a:r>
            <a:endParaRPr sz="7200" b="0">
              <a:solidFill>
                <a:srgbClr val="3796B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UPLOAD POST/PICTURE </a:t>
            </a:r>
            <a:endParaRPr lang="en-IN" altLang="en-GB"/>
          </a:p>
        </p:txBody>
      </p:sp>
      <p:sp>
        <p:nvSpPr>
          <p:cNvPr id="190" name="Google Shape;190;p15"/>
          <p:cNvSpPr txBox="1"/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You can even post or upload picture on your profile and someone else's profile</a:t>
            </a:r>
            <a:endParaRPr lang="en-IN" altLang="en-GB"/>
          </a:p>
        </p:txBody>
      </p:sp>
      <p:sp>
        <p:nvSpPr>
          <p:cNvPr id="191" name="Google Shape;191;p15"/>
          <p:cNvSpPr txBox="1"/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1555</Words>
  <Application>WPS Presentation</Application>
  <PresentationFormat/>
  <Paragraphs>145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Arial</vt:lpstr>
      <vt:lpstr>SimSun</vt:lpstr>
      <vt:lpstr>Wingdings</vt:lpstr>
      <vt:lpstr>Arial</vt:lpstr>
      <vt:lpstr>Oswald</vt:lpstr>
      <vt:lpstr>Roboto Condensed</vt:lpstr>
      <vt:lpstr>Microsoft YaHei</vt:lpstr>
      <vt:lpstr>Arial Unicode MS</vt:lpstr>
      <vt:lpstr>Wolsey template</vt:lpstr>
      <vt:lpstr>CHIT-CHAT  SOCIAL NETWORKING SITE</vt:lpstr>
      <vt:lpstr>WHAT IS SOCIAL MEDIA?</vt:lpstr>
      <vt:lpstr>“Social media is not a media. The key is to listen, engage, and build relationships.” ~David Alston</vt:lpstr>
      <vt:lpstr>WHAT IS CHIT-CHAT?</vt:lpstr>
      <vt:lpstr>PowerPoint 演示文稿</vt:lpstr>
      <vt:lpstr>ADDING OR REMOVING FRIENDS</vt:lpstr>
      <vt:lpstr>UPLOADING PROFILE PICTURE</vt:lpstr>
      <vt:lpstr>UPLOADING COVER PHOTO</vt:lpstr>
      <vt:lpstr>UPLOAD POST/PICTURE </vt:lpstr>
      <vt:lpstr>COMMENT ON POST </vt:lpstr>
      <vt:lpstr>LIKE THE POST</vt:lpstr>
      <vt:lpstr>SHOWS NUMBER OF FRIENDS AND POSTS </vt:lpstr>
      <vt:lpstr>UPDATE INFORMATION</vt:lpstr>
      <vt:lpstr>PROVIDE NOTIFICATION COUNT</vt:lpstr>
      <vt:lpstr>OPTION TO SEARCH FOR PEOPLE</vt:lpstr>
      <vt:lpstr>OPTION TO DELETE YOUR ACCOUNT</vt:lpstr>
      <vt:lpstr>TECHNOLOGY USED</vt:lpstr>
      <vt:lpstr>USER INTERFACE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  <vt:lpstr>PowerPoint 演示文稿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CHIT-CHAT  SOCIAL NETWORKING SITE</dc:title>
  <dc:creator/>
  <cp:lastModifiedBy>Nikhil Singhal</cp:lastModifiedBy>
  <cp:revision>7</cp:revision>
  <dcterms:created xsi:type="dcterms:W3CDTF">2019-04-04T11:41:00Z</dcterms:created>
  <dcterms:modified xsi:type="dcterms:W3CDTF">2019-04-05T07:46:48Z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