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4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000" b="1" dirty="0"/>
              <a:t>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 1'!$B$1</c:f>
              <c:strCache>
                <c:ptCount val="1"/>
                <c:pt idx="0">
                  <c:v>Final_payment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3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'Result 1'!$A$2:$A$4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'Result 1'!$B$2:$B$4</c:f>
              <c:numCache>
                <c:formatCode>General</c:formatCode>
                <c:ptCount val="3"/>
                <c:pt idx="0">
                  <c:v>5523997.8600000003</c:v>
                </c:pt>
                <c:pt idx="1">
                  <c:v>19899864.52</c:v>
                </c:pt>
                <c:pt idx="2">
                  <c:v>11981930.41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FC-45BF-9199-D766B1A5161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956910496"/>
        <c:axId val="777114560"/>
      </c:barChart>
      <c:catAx>
        <c:axId val="95691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114560"/>
        <c:crosses val="autoZero"/>
        <c:auto val="1"/>
        <c:lblAlgn val="ctr"/>
        <c:lblOffset val="100"/>
        <c:noMultiLvlLbl val="0"/>
      </c:catAx>
      <c:valAx>
        <c:axId val="777114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691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 segment which is a Major contributor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'Result 2'!$C$1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'Result 2'!$A$2:$B$4</c:f>
              <c:multiLvlStrCache>
                <c:ptCount val="3"/>
                <c:lvl>
                  <c:pt idx="0">
                    <c:v>Online TA</c:v>
                  </c:pt>
                  <c:pt idx="1">
                    <c:v>Online TA</c:v>
                  </c:pt>
                  <c:pt idx="2">
                    <c:v>Online TA</c:v>
                  </c:pt>
                </c:lvl>
                <c:lvl>
                  <c:pt idx="0">
                    <c:v>2018</c:v>
                  </c:pt>
                  <c:pt idx="1">
                    <c:v>2019</c:v>
                  </c:pt>
                  <c:pt idx="2">
                    <c:v>2020</c:v>
                  </c:pt>
                </c:lvl>
              </c:multiLvlStrCache>
            </c:multiLvlStrRef>
          </c:cat>
          <c:val>
            <c:numRef>
              <c:f>'Result 2'!$C$2:$C$4</c:f>
              <c:numCache>
                <c:formatCode>General</c:formatCode>
                <c:ptCount val="3"/>
                <c:pt idx="0">
                  <c:v>2033930.19</c:v>
                </c:pt>
                <c:pt idx="1">
                  <c:v>9788203.7899999991</c:v>
                </c:pt>
                <c:pt idx="2">
                  <c:v>6940736.4400000004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70-4200-BA14-F286224CD40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59462464"/>
        <c:axId val="1002716400"/>
      </c:barChart>
      <c:catAx>
        <c:axId val="959462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716400"/>
        <c:crosses val="autoZero"/>
        <c:auto val="1"/>
        <c:lblAlgn val="ctr"/>
        <c:lblOffset val="100"/>
        <c:noMultiLvlLbl val="0"/>
      </c:catAx>
      <c:valAx>
        <c:axId val="10027164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6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[Book2]Result 3!PivotTable21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 dirty="0"/>
              <a:t>Month where the hotel is at maximum occupancy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>
            <a:gsLst>
              <a:gs pos="0">
                <a:schemeClr val="accent2"/>
              </a:gs>
              <a:gs pos="100000">
                <a:schemeClr val="accent2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2"/>
              </a:gs>
              <a:gs pos="100000">
                <a:schemeClr val="accent2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2"/>
              </a:gs>
              <a:gs pos="100000">
                <a:schemeClr val="accent2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 3'!$H$3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'Result 3'!$F$4:$G$6</c:f>
              <c:multiLvlStrCache>
                <c:ptCount val="3"/>
                <c:lvl>
                  <c:pt idx="0">
                    <c:v>2020</c:v>
                  </c:pt>
                  <c:pt idx="1">
                    <c:v>2018</c:v>
                  </c:pt>
                  <c:pt idx="2">
                    <c:v>2019</c:v>
                  </c:pt>
                </c:lvl>
                <c:lvl>
                  <c:pt idx="0">
                    <c:v>July</c:v>
                  </c:pt>
                  <c:pt idx="1">
                    <c:v>October</c:v>
                  </c:pt>
                </c:lvl>
              </c:multiLvlStrCache>
            </c:multiLvlStrRef>
          </c:cat>
          <c:val>
            <c:numRef>
              <c:f>'Result 3'!$H$4:$H$6</c:f>
              <c:numCache>
                <c:formatCode>General</c:formatCode>
                <c:ptCount val="3"/>
                <c:pt idx="0">
                  <c:v>7290</c:v>
                </c:pt>
                <c:pt idx="1">
                  <c:v>5771</c:v>
                </c:pt>
                <c:pt idx="2">
                  <c:v>12723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3-4BB2-8183-F05D85C107A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959478464"/>
        <c:axId val="773394400"/>
      </c:barChart>
      <c:catAx>
        <c:axId val="95947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394400"/>
        <c:crosses val="autoZero"/>
        <c:auto val="1"/>
        <c:lblAlgn val="ctr"/>
        <c:lblOffset val="100"/>
        <c:noMultiLvlLbl val="0"/>
      </c:catAx>
      <c:valAx>
        <c:axId val="773394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7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[Book2]Result 4!PivotTable24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Month when people are canceling the most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 4'!$G$6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'Result 4'!$F$7:$F$13</c:f>
              <c:multiLvlStrCache>
                <c:ptCount val="3"/>
                <c:lvl>
                  <c:pt idx="0">
                    <c:v>September</c:v>
                  </c:pt>
                  <c:pt idx="1">
                    <c:v>October</c:v>
                  </c:pt>
                  <c:pt idx="2">
                    <c:v>May</c:v>
                  </c:pt>
                </c:lvl>
                <c:lvl>
                  <c:pt idx="0">
                    <c:v>2018</c:v>
                  </c:pt>
                  <c:pt idx="1">
                    <c:v>2019</c:v>
                  </c:pt>
                  <c:pt idx="2">
                    <c:v>2020</c:v>
                  </c:pt>
                </c:lvl>
              </c:multiLvlStrCache>
            </c:multiLvlStrRef>
          </c:cat>
          <c:val>
            <c:numRef>
              <c:f>'Result 4'!$G$7:$G$13</c:f>
              <c:numCache>
                <c:formatCode>General</c:formatCode>
                <c:ptCount val="3"/>
                <c:pt idx="0">
                  <c:v>2094</c:v>
                </c:pt>
                <c:pt idx="1">
                  <c:v>4254</c:v>
                </c:pt>
                <c:pt idx="2">
                  <c:v>2762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F-433E-9C7C-9277815E1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6206176"/>
        <c:axId val="772355920"/>
      </c:barChart>
      <c:catAx>
        <c:axId val="69620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355920"/>
        <c:crosses val="autoZero"/>
        <c:auto val="1"/>
        <c:lblAlgn val="ctr"/>
        <c:lblOffset val="100"/>
        <c:noMultiLvlLbl val="0"/>
      </c:catAx>
      <c:valAx>
        <c:axId val="772355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20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Count of Family</a:t>
            </a:r>
            <a:r>
              <a:rPr lang="en-US" sz="1600" b="1" baseline="0" dirty="0"/>
              <a:t> canceled the booking without kids vs the family with kids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 5'!$B$1</c:f>
              <c:strCache>
                <c:ptCount val="1"/>
                <c:pt idx="0">
                  <c:v>count(*)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'Result 5'!$A$2:$A$7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2018</c:v>
                </c:pt>
                <c:pt idx="2">
                  <c:v>2019</c:v>
                </c:pt>
                <c:pt idx="3">
                  <c:v>2019</c:v>
                </c:pt>
                <c:pt idx="4">
                  <c:v>2020</c:v>
                </c:pt>
                <c:pt idx="5">
                  <c:v>2020</c:v>
                </c:pt>
              </c:numCache>
            </c:numRef>
          </c:cat>
          <c:val>
            <c:numRef>
              <c:f>'Result 5'!$B$2:$B$7</c:f>
              <c:numCache>
                <c:formatCode>General</c:formatCode>
                <c:ptCount val="6"/>
                <c:pt idx="0">
                  <c:v>8142</c:v>
                </c:pt>
                <c:pt idx="1">
                  <c:v>41</c:v>
                </c:pt>
                <c:pt idx="2">
                  <c:v>28952</c:v>
                </c:pt>
                <c:pt idx="3">
                  <c:v>137</c:v>
                </c:pt>
                <c:pt idx="4">
                  <c:v>15745</c:v>
                </c:pt>
                <c:pt idx="5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A0-4280-A414-B3D4D506E8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65388784"/>
        <c:axId val="965392720"/>
      </c:barChart>
      <c:catAx>
        <c:axId val="96538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392720"/>
        <c:crosses val="autoZero"/>
        <c:auto val="1"/>
        <c:lblAlgn val="ctr"/>
        <c:lblOffset val="100"/>
        <c:noMultiLvlLbl val="0"/>
      </c:catAx>
      <c:valAx>
        <c:axId val="965392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38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Buy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Sell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Hold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ln>
          <a:noFill/>
        </a:ln>
      </dgm:spPr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BDB3E5F2-A63C-446D-94EF-53B51308F55B}">
      <dgm:prSet phldrT="[Text]" custT="1"/>
      <dgm:spPr/>
      <dgm:t>
        <a:bodyPr/>
        <a:lstStyle/>
        <a:p>
          <a:r>
            <a:rPr lang="en-US" sz="1800" b="1" noProof="0" dirty="0"/>
            <a:t>Milestone 1</a:t>
          </a:r>
        </a:p>
      </dgm:t>
    </dgm:pt>
    <dgm:pt modelId="{4DF81A4E-C143-4E1F-895C-805B7744E0C1}" type="par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22693710-A273-4DE3-B56B-501EBF8AAC16}" type="sib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76F97871-E7EF-4C5A-A6CC-0AEA140887B0}">
      <dgm:prSet phldrT="[Text]" custT="1"/>
      <dgm:spPr/>
      <dgm:t>
        <a:bodyPr/>
        <a:lstStyle/>
        <a:p>
          <a:r>
            <a:rPr lang="en-US" sz="1400" noProof="0" dirty="0"/>
            <a:t> Planning</a:t>
          </a:r>
        </a:p>
      </dgm:t>
    </dgm:pt>
    <dgm:pt modelId="{AF4A39E6-5101-45C2-9ED9-1B4A4D161E75}" type="par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0B4A6094-6626-4B4C-A34C-3C817645D4D2}" type="sib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B7B3E22D-F717-4E9C-866E-07DC0AAAF31D}">
      <dgm:prSet phldrT="[Text]" custT="1"/>
      <dgm:spPr/>
      <dgm:t>
        <a:bodyPr/>
        <a:lstStyle/>
        <a:p>
          <a:r>
            <a:rPr lang="en-US" sz="1400" noProof="0" dirty="0"/>
            <a:t>Initial Investment</a:t>
          </a:r>
        </a:p>
      </dgm:t>
    </dgm:pt>
    <dgm:pt modelId="{F5B9D25D-B57A-4E96-8949-C8A2BD9993F2}" type="par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23EEF184-9BDE-48DD-A4F5-B678462A2560}" type="sib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90F27D1E-76E8-4AE9-AD01-BE57630B5110}">
      <dgm:prSet phldrT="[Text]" custT="1"/>
      <dgm:spPr/>
      <dgm:t>
        <a:bodyPr/>
        <a:lstStyle/>
        <a:p>
          <a:r>
            <a:rPr lang="en-US" sz="1800" b="1" noProof="0" dirty="0"/>
            <a:t>Milestone 2</a:t>
          </a:r>
        </a:p>
      </dgm:t>
    </dgm:pt>
    <dgm:pt modelId="{7F336D41-A370-44FD-84FB-392EDC2E9628}" type="par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08C679DB-4162-43E7-A484-512B3F99942F}" type="sib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25F95D6A-DC03-42B0-9E2A-8BB3CFE35643}">
      <dgm:prSet phldrT="[Text]" custT="1"/>
      <dgm:spPr/>
      <dgm:t>
        <a:bodyPr/>
        <a:lstStyle/>
        <a:p>
          <a:r>
            <a:rPr lang="en-US" sz="1400" noProof="0" dirty="0"/>
            <a:t>Second Investment</a:t>
          </a:r>
        </a:p>
      </dgm:t>
    </dgm:pt>
    <dgm:pt modelId="{0E7A7D3B-1ED1-4188-B2CE-37328AF7B3CE}" type="par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A9D1ACF8-1A40-4192-A99B-C5F10A879850}" type="sib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26EFAA8C-070B-4368-AD8E-0E28971C7F1A}">
      <dgm:prSet phldrT="[Text]" custT="1"/>
      <dgm:spPr/>
      <dgm:t>
        <a:bodyPr/>
        <a:lstStyle/>
        <a:p>
          <a:r>
            <a:rPr lang="en-US" sz="1400" noProof="0" dirty="0"/>
            <a:t>Returns</a:t>
          </a:r>
        </a:p>
      </dgm:t>
    </dgm:pt>
    <dgm:pt modelId="{A01B2D2D-7198-4763-8BE4-5AFAC35FACF3}" type="par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ECF84BED-6721-47AA-8789-78E6BC6F68EC}" type="sib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3BF4C92A-BE32-4130-AB21-90FA76812967}">
      <dgm:prSet phldrT="[Text]" custT="1"/>
      <dgm:spPr/>
      <dgm:t>
        <a:bodyPr/>
        <a:lstStyle/>
        <a:p>
          <a:r>
            <a:rPr lang="en-US" sz="1400" noProof="0" dirty="0"/>
            <a:t>Communication</a:t>
          </a:r>
        </a:p>
      </dgm:t>
    </dgm:pt>
    <dgm:pt modelId="{45145B60-B4CF-43C8-A090-77DD0F136CC3}" type="par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36BE8B1F-5183-4B05-9C94-6A3B4937697A}" type="sib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Buy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Sell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Hold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Milestone 1</a:t>
          </a:r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 Planning</a:t>
          </a:r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Initial Investment</a:t>
          </a:r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Communication</a:t>
          </a:r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Milestone 2</a:t>
          </a:r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Second Investment</a:t>
          </a:r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Returns</a:t>
          </a:r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7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2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 err="1">
                <a:solidFill>
                  <a:schemeClr val="tx1"/>
                </a:solidFill>
              </a:rPr>
              <a:t>AplC</a:t>
            </a:r>
            <a:r>
              <a:rPr lang="en-US" sz="3000" dirty="0">
                <a:solidFill>
                  <a:schemeClr val="tx1"/>
                </a:solidFill>
              </a:rPr>
              <a:t> hotel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Revenue and bookings data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hotel revenue on yearly basis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61624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13952A1-46BE-4CCD-A2C7-5425A57DC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607874"/>
              </p:ext>
            </p:extLst>
          </p:nvPr>
        </p:nvGraphicFramePr>
        <p:xfrm>
          <a:off x="4650907" y="0"/>
          <a:ext cx="7541091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Major segment highly contributing to revenue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F62DE-DB24-47D9-A45E-220F5FB228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85810"/>
              </p:ext>
            </p:extLst>
          </p:nvPr>
        </p:nvGraphicFramePr>
        <p:xfrm>
          <a:off x="0" y="-1"/>
          <a:ext cx="7534318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month when hotel is maximum occupied</a:t>
            </a:r>
          </a:p>
        </p:txBody>
      </p:sp>
      <p:graphicFrame>
        <p:nvGraphicFramePr>
          <p:cNvPr id="12" name="Content Placeholder 3" descr="Circular Timeline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653423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6815F71-25E8-475E-A5FD-D1729BA389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189444"/>
              </p:ext>
            </p:extLst>
          </p:nvPr>
        </p:nvGraphicFramePr>
        <p:xfrm>
          <a:off x="4650908" y="-1"/>
          <a:ext cx="7541092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month when people are canceling the most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8A0577-23E1-46A5-9F8C-6428DD3615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851393"/>
              </p:ext>
            </p:extLst>
          </p:nvPr>
        </p:nvGraphicFramePr>
        <p:xfrm>
          <a:off x="0" y="0"/>
          <a:ext cx="7541091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512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5391"/>
            <a:ext cx="3363974" cy="1791506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Comparison of family without kids and with kids who are canceling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134DDF2-F3EC-4C83-A72D-6481E832E7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262473"/>
              </p:ext>
            </p:extLst>
          </p:nvPr>
        </p:nvGraphicFramePr>
        <p:xfrm>
          <a:off x="4650908" y="-1"/>
          <a:ext cx="7541091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802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41504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E38AEF-4E2D-4D00-9707-4356DDB77317}">
  <ds:schemaRefs>
    <ds:schemaRef ds:uri="16c05727-aa75-4e4a-9b5f-8a80a1165891"/>
    <ds:schemaRef ds:uri="http://schemas.microsoft.com/office/2006/documentManagement/types"/>
    <ds:schemaRef ds:uri="http://purl.org/dc/elements/1.1/"/>
    <ds:schemaRef ds:uri="71af3243-3dd4-4a8d-8c0d-dd76da1f02a5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107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AplC hotel </vt:lpstr>
      <vt:lpstr>hotel revenue on yearly basis</vt:lpstr>
      <vt:lpstr>Major segment highly contributing to revenue </vt:lpstr>
      <vt:lpstr>month when hotel is maximum occupied</vt:lpstr>
      <vt:lpstr>month when people are canceling the most</vt:lpstr>
      <vt:lpstr>Comparison of family without kids and with kids who are canceling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2023-07-28T17:32:52Z</dcterms:created>
  <dcterms:modified xsi:type="dcterms:W3CDTF">2023-07-28T17:56:23Z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