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3D47-32E2-4166-A3BC-A7BA1347301D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C213-733F-408D-9EE5-3C2A6A559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6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EC213-733F-408D-9EE5-3C2A6A5591B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0001-1886-4DE9-9971-EC88D8BF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9B8F-4C7E-4353-AEBB-F7B725FF2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6056-670D-4ED6-886B-18468A09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9441-D984-4764-B64B-CE67F06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5CEA-D68A-49FA-825F-20669849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99AE-C492-45F2-A814-2061C9C7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4CDF3-3583-445B-8FFD-CEF280F7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6BE-4A37-40D8-B170-CA8861A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93AB-F449-42CB-8257-B22B2B51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B442-58B0-4C33-8CF2-6B110609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A3CC5-9419-43B3-B884-E5166E0B0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95612-0A26-4AE7-A111-B4CAD7EF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F95C-E051-4858-8328-4E86C59C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804B-DA43-44DE-84EF-A49B6C85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BC2A-007F-47A9-BABA-62FB4DA8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4F69-E70A-41A1-9DE8-99CE77C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1C18-1259-4262-AEEC-7EF3F2A1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741E-9A47-41BC-B8D0-7D534BB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A565-DF5B-468F-9EA0-F295953C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5E0E-669E-4D86-9405-21E0DED4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DB33-F437-434C-8A02-77F602C1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C244-5B56-42DB-A41E-C78AE57A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B032-C2BD-44F9-B1A8-A0AF30C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CA75-26B3-4FE9-902A-5A077B9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95FE-F098-429B-8194-AD6EF153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1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D228-6588-41E0-8B7E-59AC47FA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F9EB-F7F8-4C28-944E-09B28FBB0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3365B-029D-4172-B2BA-060708F1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0327-3B64-48D7-83A1-E25B1862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102B-BADE-46CA-BAE8-FDBC118B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4402-325A-4E33-A132-3E063FF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796B-B9B9-4605-81A8-841C6154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9AC8-EC03-41E4-B568-F90F2B02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8FE6-5BCA-4B5E-A87C-3A7F8EAC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72FDE-9FBC-4665-9A25-66E4A0346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DFEC-96E6-4DC9-902A-CF02EEAAC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224A7-60BB-412F-A9A1-C4B421A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EC4E-A3BA-41D2-A484-D5390349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67334-D2DC-4C5A-B41B-1019E740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FBD-C252-4ED5-839F-0EC44E0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80632-54A4-4B39-AFA2-4A385743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B1B9E-574F-40E8-849F-E1404C19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BC2D-60BE-44BC-A8F3-A7F0F833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AA5D4-F420-40BB-8A97-09F6F1A1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5EB47-765C-4B07-A971-9975B13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0464-EAC8-46CB-8AF3-21024FEB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4DE-B1CC-42B2-97EC-B858E05A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CB7A-5061-42C4-B62D-24C271E2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75CB-9E39-4BB5-8D3F-6800CA2B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DB3AE-F10A-423B-8F66-0027FC0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E423-4EC6-4541-8290-ADBFDFD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C048E-7706-4798-ADA2-D3C01CC8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3A5B-A0B9-4EC1-98ED-33B01ED3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0C6FD-86B4-4ABC-8EB6-F4C90BF0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7EFC0-A243-40C3-9F58-A7A37F3C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315A-10AF-40F5-94BB-C7A261F9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363CE-01CB-4662-A45F-27117A0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448D-50A5-4572-8F10-9B6CE18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8D8E4-5AD9-46A6-AD1F-EEF7D04A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601F-689B-44E8-9812-31C63800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8FB8-CEBB-4EE0-9490-6B1ABFD93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D8F0-0038-4C0D-B1F1-68F219857A7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C830-C3E2-4CDE-9F1A-9F3E6E3B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749A-C927-41FD-8644-E96CDAD4F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C20F-5E57-4B41-ACB8-EC058C68B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BDD4-D2CE-4895-B0FA-8789548B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1" y="2103437"/>
            <a:ext cx="10515600" cy="1325563"/>
          </a:xfrm>
        </p:spPr>
        <p:txBody>
          <a:bodyPr/>
          <a:lstStyle/>
          <a:p>
            <a:r>
              <a:rPr lang="en-IN" dirty="0"/>
              <a:t>Convolutional Encoder </a:t>
            </a:r>
            <a:br>
              <a:rPr lang="en-IN" dirty="0"/>
            </a:br>
            <a:r>
              <a:rPr lang="en-IN" dirty="0"/>
              <a:t>&amp; Trellis Coding / Decoding</a:t>
            </a:r>
          </a:p>
        </p:txBody>
      </p:sp>
    </p:spTree>
    <p:extLst>
      <p:ext uri="{BB962C8B-B14F-4D97-AF65-F5344CB8AC3E}">
        <p14:creationId xmlns:p14="http://schemas.microsoft.com/office/powerpoint/2010/main" val="9535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C578DD5-E31D-4D6A-BEAD-BBDC70BE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608138"/>
            <a:ext cx="7815262" cy="37734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200" b="1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EBB03EA-8B48-4836-B70B-7C084B3A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E25FFEA-6674-45EC-AC37-227772EB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8AAAC92-C822-433A-A136-8D5694D91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475" y="35512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AC1A87D-A0EB-479A-916F-5B5207D081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536950"/>
            <a:ext cx="1528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7FE815-D668-49A4-BC02-E7C51191D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6350" y="2154238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B1D9BE-99C2-4500-8606-CCB222F4FF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4288" y="4348163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4A181B29-AA5B-4762-9785-7156AAA5487D}"/>
              </a:ext>
            </a:extLst>
          </p:cNvPr>
          <p:cNvCxnSpPr>
            <a:cxnSpLocks noChangeShapeType="1"/>
            <a:stCxn id="9" idx="2"/>
            <a:endCxn id="10" idx="2"/>
          </p:cNvCxnSpPr>
          <p:nvPr/>
        </p:nvCxnSpPr>
        <p:spPr bwMode="auto">
          <a:xfrm rot="10800000" flipH="1" flipV="1">
            <a:off x="3816350" y="2409825"/>
            <a:ext cx="7938" cy="2193925"/>
          </a:xfrm>
          <a:prstGeom prst="bentConnector3">
            <a:avLst>
              <a:gd name="adj1" fmla="val -2170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DC544C0E-FDB8-4583-8423-D70B77AD2C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14700" y="2651125"/>
            <a:ext cx="757238" cy="882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C813BBE1-84B8-4ADC-AE57-89E3265F19D2}"/>
              </a:ext>
            </a:extLst>
          </p:cNvPr>
          <p:cNvCxnSpPr>
            <a:cxnSpLocks noChangeShapeType="1"/>
            <a:stCxn id="9" idx="6"/>
            <a:endCxn id="10" idx="6"/>
          </p:cNvCxnSpPr>
          <p:nvPr/>
        </p:nvCxnSpPr>
        <p:spPr bwMode="auto">
          <a:xfrm>
            <a:off x="4327525" y="2409825"/>
            <a:ext cx="7938" cy="2193925"/>
          </a:xfrm>
          <a:prstGeom prst="bentConnector3">
            <a:avLst>
              <a:gd name="adj1" fmla="val 2346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0D9721-6981-4481-A8C1-8B15462E5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3675" y="34798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032A62-8542-457B-AC7F-25A7115A5C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5650" y="347345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3846B8-2C65-4F58-88A8-B48D4AD74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1875" y="34544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6B75742-C098-4C81-A22A-DB8A028D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3695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6EED4D0E-19F1-4113-8F8E-3D02D2BD5F58}"/>
              </a:ext>
            </a:extLst>
          </p:cNvPr>
          <p:cNvCxnSpPr>
            <a:cxnSpLocks noChangeShapeType="1"/>
            <a:stCxn id="9" idx="0"/>
            <a:endCxn id="21" idx="0"/>
          </p:cNvCxnSpPr>
          <p:nvPr/>
        </p:nvCxnSpPr>
        <p:spPr bwMode="auto">
          <a:xfrm rot="5400000" flipV="1">
            <a:off x="4978400" y="1247776"/>
            <a:ext cx="923925" cy="2736850"/>
          </a:xfrm>
          <a:prstGeom prst="bentConnector3">
            <a:avLst>
              <a:gd name="adj1" fmla="val -24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D6A9477C-B91B-4066-9704-9D766CE162B7}"/>
              </a:ext>
            </a:extLst>
          </p:cNvPr>
          <p:cNvCxnSpPr>
            <a:cxnSpLocks noChangeShapeType="1"/>
            <a:stCxn id="10" idx="4"/>
            <a:endCxn id="22" idx="4"/>
          </p:cNvCxnSpPr>
          <p:nvPr/>
        </p:nvCxnSpPr>
        <p:spPr bwMode="auto">
          <a:xfrm rot="5400000" flipH="1" flipV="1">
            <a:off x="5008562" y="3051176"/>
            <a:ext cx="879475" cy="2736850"/>
          </a:xfrm>
          <a:prstGeom prst="bentConnector3">
            <a:avLst>
              <a:gd name="adj1" fmla="val -25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9">
            <a:extLst>
              <a:ext uri="{FF2B5EF4-FFF2-40B4-BE49-F238E27FC236}">
                <a16:creationId xmlns:a16="http://schemas.microsoft.com/office/drawing/2014/main" id="{622862F9-4A25-48F4-877D-A7039793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87700"/>
            <a:ext cx="73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Input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028786-90D3-40B3-9E71-39BE543B09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525" y="3078163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B7DEF4-CF19-439A-AD8B-D06CD6D00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3843338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F446822A-A405-48CF-A3A1-B4937CE9C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3536950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D524EF0C-4360-4641-B7E4-791D4266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133725"/>
            <a:ext cx="887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Output</a:t>
            </a:r>
          </a:p>
        </p:txBody>
      </p: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D3DD922B-B9BC-4D0C-9D2F-CBB351622E7A}"/>
              </a:ext>
            </a:extLst>
          </p:cNvPr>
          <p:cNvCxnSpPr>
            <a:cxnSpLocks noChangeShapeType="1"/>
            <a:stCxn id="23" idx="0"/>
            <a:endCxn id="22" idx="0"/>
          </p:cNvCxnSpPr>
          <p:nvPr/>
        </p:nvCxnSpPr>
        <p:spPr bwMode="auto">
          <a:xfrm flipH="1">
            <a:off x="6816725" y="3536950"/>
            <a:ext cx="271463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62E8BE04-691D-4372-BB7E-A69B99ED8F5D}"/>
              </a:ext>
            </a:extLst>
          </p:cNvPr>
          <p:cNvSpPr>
            <a:spLocks/>
          </p:cNvSpPr>
          <p:nvPr/>
        </p:nvSpPr>
        <p:spPr bwMode="auto">
          <a:xfrm rot="6279552" flipH="1" flipV="1">
            <a:off x="6824662" y="3422651"/>
            <a:ext cx="334963" cy="354012"/>
          </a:xfrm>
          <a:custGeom>
            <a:avLst/>
            <a:gdLst>
              <a:gd name="T0" fmla="*/ 334963 w 184"/>
              <a:gd name="T1" fmla="*/ 0 h 237"/>
              <a:gd name="T2" fmla="*/ 52793 w 184"/>
              <a:gd name="T3" fmla="*/ 95598 h 237"/>
              <a:gd name="T4" fmla="*/ 18205 w 184"/>
              <a:gd name="T5" fmla="*/ 354012 h 237"/>
              <a:gd name="T6" fmla="*/ 0 60000 65536"/>
              <a:gd name="T7" fmla="*/ 0 60000 65536"/>
              <a:gd name="T8" fmla="*/ 0 60000 65536"/>
              <a:gd name="T9" fmla="*/ 0 w 184"/>
              <a:gd name="T10" fmla="*/ 0 h 237"/>
              <a:gd name="T11" fmla="*/ 184 w 184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37">
                <a:moveTo>
                  <a:pt x="184" y="0"/>
                </a:moveTo>
                <a:cubicBezTo>
                  <a:pt x="121" y="12"/>
                  <a:pt x="58" y="25"/>
                  <a:pt x="29" y="64"/>
                </a:cubicBezTo>
                <a:cubicBezTo>
                  <a:pt x="0" y="103"/>
                  <a:pt x="5" y="170"/>
                  <a:pt x="10" y="2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144899E5-84B2-4727-90BE-6E06BD81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169988"/>
            <a:ext cx="39766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latin typeface="Arial" panose="020B0604020202020204" pitchFamily="34" charset="0"/>
              </a:rPr>
              <a:t>Rate ½ Convolutional Encoder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ABD5AA4-7BBB-470B-8375-31398C72A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327400"/>
            <a:ext cx="892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>
                <a:solidFill>
                  <a:schemeClr val="hlink"/>
                </a:solidFill>
              </a:rPr>
              <a:t>1</a:t>
            </a:r>
            <a:r>
              <a:rPr lang="en-US" altLang="en-US" sz="2200"/>
              <a:t> </a:t>
            </a:r>
            <a:r>
              <a:rPr lang="en-US" altLang="en-US" sz="2200" b="1">
                <a:solidFill>
                  <a:srgbClr val="CCECFF"/>
                </a:solidFill>
              </a:rPr>
              <a:t>0</a:t>
            </a:r>
            <a:r>
              <a:rPr lang="en-US" altLang="en-US" sz="2200"/>
              <a:t> </a:t>
            </a:r>
            <a:r>
              <a:rPr lang="en-US" altLang="en-US" sz="2200" b="1">
                <a:solidFill>
                  <a:srgbClr val="CCECFF"/>
                </a:solidFill>
              </a:rPr>
              <a:t>1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C12979FA-1DE7-4B2B-99FC-5E9DE590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7272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FE6D0D16-08D8-4699-8AE8-D28AB1BA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778375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F5F8B094-FA88-40BD-AE61-31FA6FAE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697" y="38274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1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B87A2AA0-9D1E-4E44-A034-5602DDB6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59" y="27606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2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9073C27A-68A3-4FFE-9EF7-6F774B88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058" y="3500438"/>
            <a:ext cx="141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dirty="0">
                <a:solidFill>
                  <a:srgbClr val="CCECFF"/>
                </a:solidFill>
              </a:rPr>
              <a:t>     1 1 10</a:t>
            </a:r>
            <a:endParaRPr lang="en-US" altLang="en-US" sz="2200" b="1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7013A22-A83B-45E4-8619-659DA6FE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608138"/>
            <a:ext cx="7815262" cy="37734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200" b="1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9EF080F-E8A4-4971-B20A-905B2753E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E9F1393-7B21-43BC-9F51-379C7DBD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E38BDF7-10F3-44BC-983C-D1CF803B7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475" y="35512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04966F5-A25F-4615-8E61-E8EEB0A0A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536950"/>
            <a:ext cx="1528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19FFB-8F1B-4BCE-899C-3E52B249C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6350" y="2154238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DCCD7-AFDB-40BD-BA74-471F95E0F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4288" y="4348163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C050B1EF-4514-4276-8B46-6DCAC1E26FDB}"/>
              </a:ext>
            </a:extLst>
          </p:cNvPr>
          <p:cNvCxnSpPr>
            <a:cxnSpLocks noChangeShapeType="1"/>
            <a:stCxn id="9" idx="2"/>
            <a:endCxn id="10" idx="2"/>
          </p:cNvCxnSpPr>
          <p:nvPr/>
        </p:nvCxnSpPr>
        <p:spPr bwMode="auto">
          <a:xfrm rot="10800000" flipH="1" flipV="1">
            <a:off x="3816350" y="2409825"/>
            <a:ext cx="7938" cy="2193925"/>
          </a:xfrm>
          <a:prstGeom prst="bentConnector3">
            <a:avLst>
              <a:gd name="adj1" fmla="val -2170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6A9FA53C-E81E-4A3B-BEFB-A4BA4BF5E9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14700" y="2651125"/>
            <a:ext cx="757238" cy="882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89299C1-040A-44B8-AA98-79609D6B2F08}"/>
              </a:ext>
            </a:extLst>
          </p:cNvPr>
          <p:cNvCxnSpPr>
            <a:cxnSpLocks noChangeShapeType="1"/>
            <a:stCxn id="9" idx="6"/>
            <a:endCxn id="10" idx="6"/>
          </p:cNvCxnSpPr>
          <p:nvPr/>
        </p:nvCxnSpPr>
        <p:spPr bwMode="auto">
          <a:xfrm>
            <a:off x="4327525" y="2409825"/>
            <a:ext cx="7938" cy="2193925"/>
          </a:xfrm>
          <a:prstGeom prst="bentConnector3">
            <a:avLst>
              <a:gd name="adj1" fmla="val 2346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134A08-152B-4A4C-B000-381D21DF0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3675" y="34798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A1BD19-7E2B-499B-A52B-509001879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5650" y="347345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9CC431-96D6-4295-A7E7-18FA29954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1875" y="34544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868F7B1E-05DE-44E3-938C-D10245FEF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3695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D4C501EF-B612-46F3-AB02-0702E31FDEA7}"/>
              </a:ext>
            </a:extLst>
          </p:cNvPr>
          <p:cNvCxnSpPr>
            <a:cxnSpLocks noChangeShapeType="1"/>
            <a:stCxn id="9" idx="0"/>
            <a:endCxn id="21" idx="0"/>
          </p:cNvCxnSpPr>
          <p:nvPr/>
        </p:nvCxnSpPr>
        <p:spPr bwMode="auto">
          <a:xfrm rot="5400000" flipV="1">
            <a:off x="4978400" y="1247776"/>
            <a:ext cx="923925" cy="2736850"/>
          </a:xfrm>
          <a:prstGeom prst="bentConnector3">
            <a:avLst>
              <a:gd name="adj1" fmla="val -24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CE14CBB9-1196-418D-816D-9D799935831D}"/>
              </a:ext>
            </a:extLst>
          </p:cNvPr>
          <p:cNvCxnSpPr>
            <a:cxnSpLocks noChangeShapeType="1"/>
            <a:stCxn id="10" idx="4"/>
            <a:endCxn id="22" idx="4"/>
          </p:cNvCxnSpPr>
          <p:nvPr/>
        </p:nvCxnSpPr>
        <p:spPr bwMode="auto">
          <a:xfrm rot="5400000" flipH="1" flipV="1">
            <a:off x="5008562" y="3051176"/>
            <a:ext cx="879475" cy="2736850"/>
          </a:xfrm>
          <a:prstGeom prst="bentConnector3">
            <a:avLst>
              <a:gd name="adj1" fmla="val -25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9">
            <a:extLst>
              <a:ext uri="{FF2B5EF4-FFF2-40B4-BE49-F238E27FC236}">
                <a16:creationId xmlns:a16="http://schemas.microsoft.com/office/drawing/2014/main" id="{2A0E133C-8A09-4E97-9FB9-AECAA3891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87700"/>
            <a:ext cx="73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Input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79B3E0-D5E4-427C-9B7C-19186D9CC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525" y="3078163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EE7ECB-C9F1-4B4D-A123-5563E35AB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3843338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C090D413-3F03-48D3-94D4-E3A948547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3536950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FE087C23-DD60-4422-BF74-8ACE18DE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133725"/>
            <a:ext cx="887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Output</a:t>
            </a:r>
          </a:p>
        </p:txBody>
      </p: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E507CF36-E14D-4C02-B0C9-54723AF8C67E}"/>
              </a:ext>
            </a:extLst>
          </p:cNvPr>
          <p:cNvCxnSpPr>
            <a:cxnSpLocks noChangeShapeType="1"/>
            <a:stCxn id="23" idx="0"/>
            <a:endCxn id="22" idx="0"/>
          </p:cNvCxnSpPr>
          <p:nvPr/>
        </p:nvCxnSpPr>
        <p:spPr bwMode="auto">
          <a:xfrm flipH="1">
            <a:off x="6816725" y="3536950"/>
            <a:ext cx="271463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7257DA1D-3AB6-45F8-B64B-21EE60761A3B}"/>
              </a:ext>
            </a:extLst>
          </p:cNvPr>
          <p:cNvSpPr>
            <a:spLocks/>
          </p:cNvSpPr>
          <p:nvPr/>
        </p:nvSpPr>
        <p:spPr bwMode="auto">
          <a:xfrm rot="6279552" flipH="1" flipV="1">
            <a:off x="6824662" y="3422651"/>
            <a:ext cx="334963" cy="354012"/>
          </a:xfrm>
          <a:custGeom>
            <a:avLst/>
            <a:gdLst>
              <a:gd name="T0" fmla="*/ 334963 w 184"/>
              <a:gd name="T1" fmla="*/ 0 h 237"/>
              <a:gd name="T2" fmla="*/ 52793 w 184"/>
              <a:gd name="T3" fmla="*/ 95598 h 237"/>
              <a:gd name="T4" fmla="*/ 18205 w 184"/>
              <a:gd name="T5" fmla="*/ 354012 h 237"/>
              <a:gd name="T6" fmla="*/ 0 60000 65536"/>
              <a:gd name="T7" fmla="*/ 0 60000 65536"/>
              <a:gd name="T8" fmla="*/ 0 60000 65536"/>
              <a:gd name="T9" fmla="*/ 0 w 184"/>
              <a:gd name="T10" fmla="*/ 0 h 237"/>
              <a:gd name="T11" fmla="*/ 184 w 184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37">
                <a:moveTo>
                  <a:pt x="184" y="0"/>
                </a:moveTo>
                <a:cubicBezTo>
                  <a:pt x="121" y="12"/>
                  <a:pt x="58" y="25"/>
                  <a:pt x="29" y="64"/>
                </a:cubicBezTo>
                <a:cubicBezTo>
                  <a:pt x="0" y="103"/>
                  <a:pt x="5" y="170"/>
                  <a:pt x="10" y="2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FBBD8BE3-DC53-4BD0-B0CA-A3EC111E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169988"/>
            <a:ext cx="39766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latin typeface="Arial" panose="020B0604020202020204" pitchFamily="34" charset="0"/>
              </a:rPr>
              <a:t>Rate ½ Convolutional Encoder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2C800B10-FEE3-4CC2-AD7A-AC1DCC51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327400"/>
            <a:ext cx="892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>
                <a:solidFill>
                  <a:srgbClr val="CCECFF"/>
                </a:solidFill>
              </a:rPr>
              <a:t>1</a:t>
            </a:r>
            <a:r>
              <a:rPr lang="en-US" altLang="en-US" sz="2200">
                <a:solidFill>
                  <a:srgbClr val="CCECFF"/>
                </a:solidFill>
              </a:rPr>
              <a:t> </a:t>
            </a:r>
            <a:r>
              <a:rPr lang="en-US" altLang="en-US" sz="2200" b="1">
                <a:solidFill>
                  <a:srgbClr val="CCECFF"/>
                </a:solidFill>
              </a:rPr>
              <a:t>0</a:t>
            </a:r>
            <a:r>
              <a:rPr lang="en-US" altLang="en-US" sz="2200"/>
              <a:t> </a:t>
            </a:r>
            <a:r>
              <a:rPr lang="en-US" altLang="en-US" sz="2200" b="1">
                <a:solidFill>
                  <a:srgbClr val="CCECFF"/>
                </a:solidFill>
              </a:rPr>
              <a:t>1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4C8555DF-A40E-41C4-8AD3-FB741853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697" y="38274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1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38A2AE16-1C0F-4C99-9340-756BA4DA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59" y="27606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2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580702EF-E69E-41AF-8994-797F28C4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892" y="3500438"/>
            <a:ext cx="42819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dirty="0">
                <a:solidFill>
                  <a:srgbClr val="CCECFF"/>
                </a:solidFill>
              </a:rPr>
              <a:t>                                  11 10 00</a:t>
            </a:r>
            <a:endParaRPr lang="en-US" altLang="en-US" sz="2200" b="1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670152-3DFA-4470-B61F-D14EDE26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359" y="849557"/>
            <a:ext cx="3686175" cy="4910138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200" b="1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C0555B-9027-4CB0-B18B-D8FCA7A8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22" y="849557"/>
            <a:ext cx="37084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FB2B228-1FF5-418F-861D-4400AD7D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309" y="1868732"/>
            <a:ext cx="322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 b="1"/>
              <a:t>b</a:t>
            </a:r>
            <a:r>
              <a:rPr lang="en-US" altLang="en-US" sz="1000" b="1" baseline="-25000"/>
              <a:t>0</a:t>
            </a:r>
            <a:endParaRPr lang="en-US" altLang="en-US" sz="1000" b="1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0F87778-4633-4F03-8393-AA89A915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959" y="1862382"/>
            <a:ext cx="322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 b="1"/>
              <a:t>b</a:t>
            </a:r>
            <a:r>
              <a:rPr lang="en-US" altLang="en-US" sz="1000" b="1" baseline="-25000"/>
              <a:t>1</a:t>
            </a:r>
            <a:endParaRPr lang="en-US" altLang="en-US" sz="1000" b="1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83CF563-9968-4800-B8F7-D1DB1A07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066" y="4053926"/>
            <a:ext cx="1839912" cy="170656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Verdana" panose="020B0604030504040204" pitchFamily="34" charset="0"/>
              </a:rPr>
              <a:t>States (b</a:t>
            </a:r>
            <a:r>
              <a:rPr lang="en-US" altLang="en-US" sz="2000" baseline="-25000">
                <a:latin typeface="Verdana" panose="020B0604030504040204" pitchFamily="34" charset="0"/>
              </a:rPr>
              <a:t>0</a:t>
            </a:r>
            <a:r>
              <a:rPr lang="en-US" altLang="en-US" sz="2000">
                <a:latin typeface="Verdana" panose="020B0604030504040204" pitchFamily="34" charset="0"/>
              </a:rPr>
              <a:t>b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sz="2000">
                <a:latin typeface="Verdana" panose="020B0604030504040204" pitchFamily="34" charset="0"/>
              </a:rPr>
              <a:t>s</a:t>
            </a:r>
            <a:r>
              <a:rPr lang="en-US" altLang="en-US" sz="2000" baseline="-25000">
                <a:latin typeface="Verdana" panose="020B0604030504040204" pitchFamily="34" charset="0"/>
              </a:rPr>
              <a:t>0</a:t>
            </a:r>
            <a:r>
              <a:rPr lang="en-US" altLang="en-US" sz="2000">
                <a:latin typeface="Verdana" panose="020B0604030504040204" pitchFamily="34" charset="0"/>
              </a:rPr>
              <a:t>	00</a:t>
            </a:r>
          </a:p>
          <a:p>
            <a:pPr eaLnBrk="1" hangingPunct="1"/>
            <a:r>
              <a:rPr lang="en-US" altLang="en-US" sz="2200">
                <a:latin typeface="Verdana" panose="020B0604030504040204" pitchFamily="34" charset="0"/>
              </a:rPr>
              <a:t>s</a:t>
            </a:r>
            <a:r>
              <a:rPr lang="en-US" altLang="en-US" sz="2200" baseline="-25000">
                <a:latin typeface="Verdana" panose="020B0604030504040204" pitchFamily="34" charset="0"/>
              </a:rPr>
              <a:t>1</a:t>
            </a:r>
            <a:r>
              <a:rPr lang="en-US" altLang="en-US" sz="2200">
                <a:latin typeface="Verdana" panose="020B0604030504040204" pitchFamily="34" charset="0"/>
              </a:rPr>
              <a:t>	10</a:t>
            </a:r>
          </a:p>
          <a:p>
            <a:pPr eaLnBrk="1" hangingPunct="1"/>
            <a:r>
              <a:rPr lang="en-US" altLang="en-US" sz="2200">
                <a:latin typeface="Verdana" panose="020B0604030504040204" pitchFamily="34" charset="0"/>
              </a:rPr>
              <a:t>s</a:t>
            </a:r>
            <a:r>
              <a:rPr lang="en-US" altLang="en-US" sz="2200" baseline="-25000">
                <a:latin typeface="Verdana" panose="020B0604030504040204" pitchFamily="34" charset="0"/>
              </a:rPr>
              <a:t>2</a:t>
            </a:r>
            <a:r>
              <a:rPr lang="en-US" altLang="en-US" sz="2200">
                <a:latin typeface="Verdana" panose="020B0604030504040204" pitchFamily="34" charset="0"/>
              </a:rPr>
              <a:t>	01</a:t>
            </a:r>
          </a:p>
          <a:p>
            <a:pPr eaLnBrk="1" hangingPunct="1"/>
            <a:r>
              <a:rPr lang="en-US" altLang="en-US" sz="2200">
                <a:latin typeface="Verdana" panose="020B0604030504040204" pitchFamily="34" charset="0"/>
              </a:rPr>
              <a:t>s</a:t>
            </a:r>
            <a:r>
              <a:rPr lang="en-US" altLang="en-US" sz="2200" baseline="-25000">
                <a:latin typeface="Verdana" panose="020B0604030504040204" pitchFamily="34" charset="0"/>
              </a:rPr>
              <a:t>3</a:t>
            </a:r>
            <a:r>
              <a:rPr lang="en-US" altLang="en-US" sz="2200">
                <a:latin typeface="Verdana" panose="020B0604030504040204" pitchFamily="34" charset="0"/>
              </a:rPr>
              <a:t>	11</a:t>
            </a:r>
            <a:endParaRPr lang="en-US" altLang="en-US" sz="2000">
              <a:latin typeface="Verdana" panose="020B0604030504040204" pitchFamily="34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5B33EFB6-2E0E-4C1B-A9D4-FDEB4BA21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4509" y="1673470"/>
            <a:ext cx="547688" cy="547687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S</a:t>
            </a:r>
            <a:r>
              <a:rPr lang="en-US" altLang="en-US" baseline="-25000">
                <a:latin typeface="Verdana" panose="020B0604030504040204" pitchFamily="34" charset="0"/>
              </a:rPr>
              <a:t>0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25497D5-B3C2-4535-ADA8-9D42F5DCD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8159" y="3938832"/>
            <a:ext cx="547688" cy="547688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S</a:t>
            </a:r>
            <a:r>
              <a:rPr lang="en-US" altLang="en-US" baseline="-25000">
                <a:latin typeface="Verdana" panose="020B0604030504040204" pitchFamily="34" charset="0"/>
              </a:rPr>
              <a:t>3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0E5AA791-B538-4BE9-834C-FD1D45A06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3847" y="2741857"/>
            <a:ext cx="547687" cy="547688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S</a:t>
            </a:r>
            <a:r>
              <a:rPr lang="en-US" altLang="en-US" baseline="-25000">
                <a:latin typeface="Verdana" panose="020B0604030504040204" pitchFamily="34" charset="0"/>
              </a:rPr>
              <a:t>1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9186FFC-3512-4A0E-BEE1-74DC3B4D7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6284" y="2741857"/>
            <a:ext cx="547688" cy="547688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S</a:t>
            </a:r>
            <a:r>
              <a:rPr lang="en-US" altLang="en-US" baseline="-25000">
                <a:latin typeface="Verdana" panose="020B0604030504040204" pitchFamily="34" charset="0"/>
              </a:rPr>
              <a:t>2</a:t>
            </a:r>
            <a:endParaRPr lang="en-US" altLang="en-US">
              <a:latin typeface="Verdana" panose="020B0604030504040204" pitchFamily="34" charset="0"/>
            </a:endParaRP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956FF8D4-A9F7-470B-A447-3DD60DE0EE01}"/>
              </a:ext>
            </a:extLst>
          </p:cNvPr>
          <p:cNvCxnSpPr>
            <a:cxnSpLocks noChangeShapeType="1"/>
            <a:stCxn id="9" idx="2"/>
            <a:endCxn id="9" idx="6"/>
          </p:cNvCxnSpPr>
          <p:nvPr/>
        </p:nvCxnSpPr>
        <p:spPr bwMode="auto">
          <a:xfrm rot="10800000" flipH="1" flipV="1">
            <a:off x="8324509" y="1948107"/>
            <a:ext cx="547688" cy="1588"/>
          </a:xfrm>
          <a:prstGeom prst="curvedConnector5">
            <a:avLst>
              <a:gd name="adj1" fmla="val -41741"/>
              <a:gd name="adj2" fmla="val -42400014"/>
              <a:gd name="adj3" fmla="val 1414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DE41EF53-032A-4E47-A7F4-745F91781A2F}"/>
              </a:ext>
            </a:extLst>
          </p:cNvPr>
          <p:cNvCxnSpPr>
            <a:cxnSpLocks noChangeShapeType="1"/>
            <a:stCxn id="9" idx="5"/>
            <a:endCxn id="11" idx="0"/>
          </p:cNvCxnSpPr>
          <p:nvPr/>
        </p:nvCxnSpPr>
        <p:spPr bwMode="auto">
          <a:xfrm>
            <a:off x="8791234" y="2140195"/>
            <a:ext cx="857250" cy="6016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1B6BB5A-A13E-4C3D-99BF-0EB2DC77C11C}"/>
              </a:ext>
            </a:extLst>
          </p:cNvPr>
          <p:cNvCxnSpPr>
            <a:cxnSpLocks noChangeShapeType="1"/>
            <a:stCxn id="11" idx="4"/>
            <a:endCxn id="10" idx="7"/>
          </p:cNvCxnSpPr>
          <p:nvPr/>
        </p:nvCxnSpPr>
        <p:spPr bwMode="auto">
          <a:xfrm flipH="1">
            <a:off x="8784884" y="3289545"/>
            <a:ext cx="863600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7556BE9-8861-425B-8EA0-3FB1BBF5FDFD}"/>
              </a:ext>
            </a:extLst>
          </p:cNvPr>
          <p:cNvCxnSpPr>
            <a:cxnSpLocks noChangeShapeType="1"/>
            <a:stCxn id="10" idx="1"/>
            <a:endCxn id="12" idx="4"/>
          </p:cNvCxnSpPr>
          <p:nvPr/>
        </p:nvCxnSpPr>
        <p:spPr bwMode="auto">
          <a:xfrm flipH="1" flipV="1">
            <a:off x="7560922" y="3289545"/>
            <a:ext cx="838200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E33B7009-9EAA-4BC1-A7E7-4E1400D69F6E}"/>
              </a:ext>
            </a:extLst>
          </p:cNvPr>
          <p:cNvCxnSpPr>
            <a:cxnSpLocks noChangeShapeType="1"/>
            <a:stCxn id="12" idx="0"/>
            <a:endCxn id="9" idx="3"/>
          </p:cNvCxnSpPr>
          <p:nvPr/>
        </p:nvCxnSpPr>
        <p:spPr bwMode="auto">
          <a:xfrm flipV="1">
            <a:off x="7560922" y="2140195"/>
            <a:ext cx="844550" cy="601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57B1E32-282F-4CF1-BA3D-C0993FDEFC98}"/>
              </a:ext>
            </a:extLst>
          </p:cNvPr>
          <p:cNvCxnSpPr>
            <a:cxnSpLocks noChangeShapeType="1"/>
            <a:stCxn id="10" idx="6"/>
            <a:endCxn id="10" idx="2"/>
          </p:cNvCxnSpPr>
          <p:nvPr/>
        </p:nvCxnSpPr>
        <p:spPr bwMode="auto">
          <a:xfrm flipH="1">
            <a:off x="8318159" y="4213470"/>
            <a:ext cx="547688" cy="1587"/>
          </a:xfrm>
          <a:prstGeom prst="curvedConnector5">
            <a:avLst>
              <a:gd name="adj1" fmla="val -41449"/>
              <a:gd name="adj2" fmla="val 42400014"/>
              <a:gd name="adj3" fmla="val 141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9E79B552-7DC3-42FB-87E2-00D9AC7D3E6C}"/>
              </a:ext>
            </a:extLst>
          </p:cNvPr>
          <p:cNvCxnSpPr>
            <a:cxnSpLocks noChangeShapeType="1"/>
            <a:stCxn id="12" idx="7"/>
            <a:endCxn id="11" idx="1"/>
          </p:cNvCxnSpPr>
          <p:nvPr/>
        </p:nvCxnSpPr>
        <p:spPr bwMode="auto">
          <a:xfrm rot="5400000" flipV="1">
            <a:off x="8603115" y="1972714"/>
            <a:ext cx="1587" cy="1701800"/>
          </a:xfrm>
          <a:prstGeom prst="curvedConnector3">
            <a:avLst>
              <a:gd name="adj1" fmla="val -1220000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801A9B8C-C23E-4DC2-8D80-1C648CA0D7E6}"/>
              </a:ext>
            </a:extLst>
          </p:cNvPr>
          <p:cNvCxnSpPr>
            <a:cxnSpLocks noChangeShapeType="1"/>
            <a:stCxn id="11" idx="3"/>
            <a:endCxn id="12" idx="5"/>
          </p:cNvCxnSpPr>
          <p:nvPr/>
        </p:nvCxnSpPr>
        <p:spPr bwMode="auto">
          <a:xfrm rot="5400000">
            <a:off x="8603115" y="2358476"/>
            <a:ext cx="1588" cy="1701800"/>
          </a:xfrm>
          <a:prstGeom prst="curvedConnector3">
            <a:avLst>
              <a:gd name="adj1" fmla="val 10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19">
            <a:extLst>
              <a:ext uri="{FF2B5EF4-FFF2-40B4-BE49-F238E27FC236}">
                <a16:creationId xmlns:a16="http://schemas.microsoft.com/office/drawing/2014/main" id="{15D43F7D-5005-4611-A58C-D8EF88CF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872" y="952745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0/00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5D283158-3D06-4FCD-9215-13010143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622" y="2132257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1/11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54BDF532-236E-4D58-8CC0-46451E99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884" y="2640257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1/00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1561A7ED-5398-46FE-A353-5BA6EE66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247" y="3362570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0/01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43ED17BD-556C-45A8-91B4-8D0F1C15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872" y="3613395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1/10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6A17FCC-A39A-417D-8BE4-A6A60EFD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259" y="4907207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1/01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29C2D589-AA44-41A1-8B49-190B8B2A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522" y="3643557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0/10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B11F4F7C-8B22-455C-BF2E-25572F3C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172" y="2151307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Verdana" panose="020B0604030504040204" pitchFamily="34" charset="0"/>
              </a:rPr>
              <a:t>0/11</a:t>
            </a: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C51CD31-6FBA-41BD-9056-6FAE9DD2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4447" y="5254870"/>
            <a:ext cx="4953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329CFC6-EDFD-4603-8CA6-75E206B04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4447" y="5535857"/>
            <a:ext cx="47625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8EA66AD-D89B-4264-ABD3-15206D54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109" y="5094532"/>
            <a:ext cx="92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chemeClr val="hlink"/>
                </a:solidFill>
                <a:latin typeface="Verdana" panose="020B0604030504040204" pitchFamily="34" charset="0"/>
              </a:rPr>
              <a:t>Input 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908BAC8-1AD3-403B-B9F0-30CED625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334" y="5388220"/>
            <a:ext cx="92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chemeClr val="hlink"/>
                </a:solidFill>
                <a:latin typeface="Verdana" panose="020B0604030504040204" pitchFamily="34" charset="0"/>
              </a:rPr>
              <a:t>Input 1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0C6CCFCC-769A-4123-B321-7651294C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484" y="5075482"/>
            <a:ext cx="1482725" cy="617538"/>
          </a:xfrm>
          <a:prstGeom prst="rect">
            <a:avLst/>
          </a:prstGeom>
          <a:noFill/>
          <a:ln w="38100" cmpd="dbl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5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6">
            <a:extLst>
              <a:ext uri="{FF2B5EF4-FFF2-40B4-BE49-F238E27FC236}">
                <a16:creationId xmlns:a16="http://schemas.microsoft.com/office/drawing/2014/main" id="{5C7362D5-8F50-42F0-B4B4-DC2F05CC96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764469" y="1708858"/>
            <a:ext cx="20208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" name="Group 107">
            <a:extLst>
              <a:ext uri="{FF2B5EF4-FFF2-40B4-BE49-F238E27FC236}">
                <a16:creationId xmlns:a16="http://schemas.microsoft.com/office/drawing/2014/main" id="{4A5C67C5-87B1-40E3-A43C-95F093E2646E}"/>
              </a:ext>
            </a:extLst>
          </p:cNvPr>
          <p:cNvGrpSpPr>
            <a:grpSpLocks/>
          </p:cNvGrpSpPr>
          <p:nvPr/>
        </p:nvGrpSpPr>
        <p:grpSpPr bwMode="auto">
          <a:xfrm>
            <a:off x="9766056" y="1710446"/>
            <a:ext cx="2008188" cy="2517775"/>
            <a:chOff x="4158" y="59"/>
            <a:chExt cx="1265" cy="1586"/>
          </a:xfrm>
        </p:grpSpPr>
        <p:sp>
          <p:nvSpPr>
            <p:cNvPr id="9" name="Rectangle 108">
              <a:extLst>
                <a:ext uri="{FF2B5EF4-FFF2-40B4-BE49-F238E27FC236}">
                  <a16:creationId xmlns:a16="http://schemas.microsoft.com/office/drawing/2014/main" id="{1A848CA8-76C9-4CC7-9C63-421E5DF1E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59"/>
              <a:ext cx="1265" cy="158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44601C6C-1D3B-4202-BD81-45BE98E5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59"/>
              <a:ext cx="1265" cy="158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" name="Group 110">
            <a:extLst>
              <a:ext uri="{FF2B5EF4-FFF2-40B4-BE49-F238E27FC236}">
                <a16:creationId xmlns:a16="http://schemas.microsoft.com/office/drawing/2014/main" id="{451EEFEA-2212-4D1B-AD07-D0B4DBF9C6DE}"/>
              </a:ext>
            </a:extLst>
          </p:cNvPr>
          <p:cNvGrpSpPr>
            <a:grpSpLocks/>
          </p:cNvGrpSpPr>
          <p:nvPr/>
        </p:nvGrpSpPr>
        <p:grpSpPr bwMode="auto">
          <a:xfrm>
            <a:off x="10597906" y="2181933"/>
            <a:ext cx="312738" cy="314325"/>
            <a:chOff x="4682" y="356"/>
            <a:chExt cx="197" cy="198"/>
          </a:xfrm>
        </p:grpSpPr>
        <p:sp>
          <p:nvSpPr>
            <p:cNvPr id="12" name="Oval 111">
              <a:extLst>
                <a:ext uri="{FF2B5EF4-FFF2-40B4-BE49-F238E27FC236}">
                  <a16:creationId xmlns:a16="http://schemas.microsoft.com/office/drawing/2014/main" id="{E73D9EC4-4038-4AA4-92CC-F0470756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356"/>
              <a:ext cx="197" cy="198"/>
            </a:xfrm>
            <a:prstGeom prst="ellipse">
              <a:avLst/>
            </a:prstGeom>
            <a:solidFill>
              <a:srgbClr val="CC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12">
              <a:extLst>
                <a:ext uri="{FF2B5EF4-FFF2-40B4-BE49-F238E27FC236}">
                  <a16:creationId xmlns:a16="http://schemas.microsoft.com/office/drawing/2014/main" id="{232EEF82-A1D3-462D-BFDA-B2CF7892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356"/>
              <a:ext cx="197" cy="198"/>
            </a:xfrm>
            <a:prstGeom prst="ellips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" name="Rectangle 113">
            <a:extLst>
              <a:ext uri="{FF2B5EF4-FFF2-40B4-BE49-F238E27FC236}">
                <a16:creationId xmlns:a16="http://schemas.microsoft.com/office/drawing/2014/main" id="{EB421A41-4184-4CD5-8D5F-8F67BEA4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631" y="2259721"/>
            <a:ext cx="87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endParaRPr lang="en-US" altLang="en-US" sz="2200" b="1"/>
          </a:p>
        </p:txBody>
      </p:sp>
      <p:sp>
        <p:nvSpPr>
          <p:cNvPr id="15" name="Rectangle 114">
            <a:extLst>
              <a:ext uri="{FF2B5EF4-FFF2-40B4-BE49-F238E27FC236}">
                <a16:creationId xmlns:a16="http://schemas.microsoft.com/office/drawing/2014/main" id="{45660082-61E0-4BF3-A0FA-8E2A1F56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119" y="2339096"/>
            <a:ext cx="571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70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endParaRPr lang="en-US" altLang="en-US" sz="2200" b="1"/>
          </a:p>
        </p:txBody>
      </p:sp>
      <p:grpSp>
        <p:nvGrpSpPr>
          <p:cNvPr id="16" name="Group 115">
            <a:extLst>
              <a:ext uri="{FF2B5EF4-FFF2-40B4-BE49-F238E27FC236}">
                <a16:creationId xmlns:a16="http://schemas.microsoft.com/office/drawing/2014/main" id="{1F2A780B-42F2-4403-A55A-405C03954CAC}"/>
              </a:ext>
            </a:extLst>
          </p:cNvPr>
          <p:cNvGrpSpPr>
            <a:grpSpLocks/>
          </p:cNvGrpSpPr>
          <p:nvPr/>
        </p:nvGrpSpPr>
        <p:grpSpPr bwMode="auto">
          <a:xfrm>
            <a:off x="10594731" y="3477333"/>
            <a:ext cx="312738" cy="314325"/>
            <a:chOff x="4680" y="1172"/>
            <a:chExt cx="197" cy="198"/>
          </a:xfrm>
        </p:grpSpPr>
        <p:sp>
          <p:nvSpPr>
            <p:cNvPr id="17" name="Oval 116">
              <a:extLst>
                <a:ext uri="{FF2B5EF4-FFF2-40B4-BE49-F238E27FC236}">
                  <a16:creationId xmlns:a16="http://schemas.microsoft.com/office/drawing/2014/main" id="{82F547B6-0CCD-45CA-BD51-6231104B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172"/>
              <a:ext cx="197" cy="198"/>
            </a:xfrm>
            <a:prstGeom prst="ellipse">
              <a:avLst/>
            </a:prstGeom>
            <a:solidFill>
              <a:srgbClr val="CC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117">
              <a:extLst>
                <a:ext uri="{FF2B5EF4-FFF2-40B4-BE49-F238E27FC236}">
                  <a16:creationId xmlns:a16="http://schemas.microsoft.com/office/drawing/2014/main" id="{855E444A-ED22-4E51-8A32-7D7682E3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172"/>
              <a:ext cx="197" cy="198"/>
            </a:xfrm>
            <a:prstGeom prst="ellips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" name="Rectangle 118">
            <a:extLst>
              <a:ext uri="{FF2B5EF4-FFF2-40B4-BE49-F238E27FC236}">
                <a16:creationId xmlns:a16="http://schemas.microsoft.com/office/drawing/2014/main" id="{22654EF0-B948-4F37-A716-27EB4E665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456" y="3556708"/>
            <a:ext cx="87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endParaRPr lang="en-US" altLang="en-US" sz="2200" b="1"/>
          </a:p>
        </p:txBody>
      </p:sp>
      <p:sp>
        <p:nvSpPr>
          <p:cNvPr id="20" name="Rectangle 119">
            <a:extLst>
              <a:ext uri="{FF2B5EF4-FFF2-40B4-BE49-F238E27FC236}">
                <a16:creationId xmlns:a16="http://schemas.microsoft.com/office/drawing/2014/main" id="{F110C770-30D6-4CAC-BB46-55DDC203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356" y="3636083"/>
            <a:ext cx="571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70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endParaRPr lang="en-US" altLang="en-US" sz="2200" b="1"/>
          </a:p>
        </p:txBody>
      </p:sp>
      <p:grpSp>
        <p:nvGrpSpPr>
          <p:cNvPr id="21" name="Group 120">
            <a:extLst>
              <a:ext uri="{FF2B5EF4-FFF2-40B4-BE49-F238E27FC236}">
                <a16:creationId xmlns:a16="http://schemas.microsoft.com/office/drawing/2014/main" id="{E88D05A9-47B4-4104-936D-2032655E0060}"/>
              </a:ext>
            </a:extLst>
          </p:cNvPr>
          <p:cNvGrpSpPr>
            <a:grpSpLocks/>
          </p:cNvGrpSpPr>
          <p:nvPr/>
        </p:nvGrpSpPr>
        <p:grpSpPr bwMode="auto">
          <a:xfrm>
            <a:off x="11197981" y="2793121"/>
            <a:ext cx="312738" cy="312737"/>
            <a:chOff x="5060" y="741"/>
            <a:chExt cx="197" cy="197"/>
          </a:xfrm>
        </p:grpSpPr>
        <p:sp>
          <p:nvSpPr>
            <p:cNvPr id="22" name="Oval 121">
              <a:extLst>
                <a:ext uri="{FF2B5EF4-FFF2-40B4-BE49-F238E27FC236}">
                  <a16:creationId xmlns:a16="http://schemas.microsoft.com/office/drawing/2014/main" id="{B78537F5-449A-4BB6-B554-EB207B8EB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741"/>
              <a:ext cx="197" cy="197"/>
            </a:xfrm>
            <a:prstGeom prst="ellipse">
              <a:avLst/>
            </a:prstGeom>
            <a:solidFill>
              <a:srgbClr val="CC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122">
              <a:extLst>
                <a:ext uri="{FF2B5EF4-FFF2-40B4-BE49-F238E27FC236}">
                  <a16:creationId xmlns:a16="http://schemas.microsoft.com/office/drawing/2014/main" id="{77993126-E688-4E65-8806-5D88ECB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741"/>
              <a:ext cx="197" cy="197"/>
            </a:xfrm>
            <a:prstGeom prst="ellips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" name="Rectangle 123">
            <a:extLst>
              <a:ext uri="{FF2B5EF4-FFF2-40B4-BE49-F238E27FC236}">
                <a16:creationId xmlns:a16="http://schemas.microsoft.com/office/drawing/2014/main" id="{90EB4B0F-7941-4715-9582-58B1B3CBB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706" y="2870908"/>
            <a:ext cx="87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endParaRPr lang="en-US" altLang="en-US" sz="2200" b="1"/>
          </a:p>
        </p:txBody>
      </p:sp>
      <p:sp>
        <p:nvSpPr>
          <p:cNvPr id="25" name="Rectangle 124">
            <a:extLst>
              <a:ext uri="{FF2B5EF4-FFF2-40B4-BE49-F238E27FC236}">
                <a16:creationId xmlns:a16="http://schemas.microsoft.com/office/drawing/2014/main" id="{99D0903E-8AB9-4D34-BFA6-2FA83B51E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194" y="2950283"/>
            <a:ext cx="571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70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endParaRPr lang="en-US" altLang="en-US" sz="2200" b="1"/>
          </a:p>
        </p:txBody>
      </p:sp>
      <p:grpSp>
        <p:nvGrpSpPr>
          <p:cNvPr id="26" name="Group 125">
            <a:extLst>
              <a:ext uri="{FF2B5EF4-FFF2-40B4-BE49-F238E27FC236}">
                <a16:creationId xmlns:a16="http://schemas.microsoft.com/office/drawing/2014/main" id="{18E13F07-D6E8-4C90-AE40-7047B5D2FA8E}"/>
              </a:ext>
            </a:extLst>
          </p:cNvPr>
          <p:cNvGrpSpPr>
            <a:grpSpLocks/>
          </p:cNvGrpSpPr>
          <p:nvPr/>
        </p:nvGrpSpPr>
        <p:grpSpPr bwMode="auto">
          <a:xfrm>
            <a:off x="10004181" y="2793121"/>
            <a:ext cx="312738" cy="312737"/>
            <a:chOff x="4308" y="741"/>
            <a:chExt cx="197" cy="197"/>
          </a:xfrm>
        </p:grpSpPr>
        <p:sp>
          <p:nvSpPr>
            <p:cNvPr id="27" name="Oval 126">
              <a:extLst>
                <a:ext uri="{FF2B5EF4-FFF2-40B4-BE49-F238E27FC236}">
                  <a16:creationId xmlns:a16="http://schemas.microsoft.com/office/drawing/2014/main" id="{1F691593-1A68-4336-82D1-3BCA6A14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741"/>
              <a:ext cx="197" cy="197"/>
            </a:xfrm>
            <a:prstGeom prst="ellipse">
              <a:avLst/>
            </a:prstGeom>
            <a:solidFill>
              <a:srgbClr val="CC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127">
              <a:extLst>
                <a:ext uri="{FF2B5EF4-FFF2-40B4-BE49-F238E27FC236}">
                  <a16:creationId xmlns:a16="http://schemas.microsoft.com/office/drawing/2014/main" id="{A371B745-7A71-4EBA-A351-EACF91C7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741"/>
              <a:ext cx="197" cy="197"/>
            </a:xfrm>
            <a:prstGeom prst="ellips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Rectangle 128">
            <a:extLst>
              <a:ext uri="{FF2B5EF4-FFF2-40B4-BE49-F238E27FC236}">
                <a16:creationId xmlns:a16="http://schemas.microsoft.com/office/drawing/2014/main" id="{4D6F9E57-C38F-4F6F-BFD3-9B689866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06" y="2870908"/>
            <a:ext cx="87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endParaRPr lang="en-US" altLang="en-US" sz="2200" b="1"/>
          </a:p>
        </p:txBody>
      </p:sp>
      <p:sp>
        <p:nvSpPr>
          <p:cNvPr id="30" name="Rectangle 129">
            <a:extLst>
              <a:ext uri="{FF2B5EF4-FFF2-40B4-BE49-F238E27FC236}">
                <a16:creationId xmlns:a16="http://schemas.microsoft.com/office/drawing/2014/main" id="{FE137950-3C36-4867-8BB1-1948D4637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394" y="2950283"/>
            <a:ext cx="571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70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endParaRPr lang="en-US" altLang="en-US" sz="2200" b="1"/>
          </a:p>
        </p:txBody>
      </p:sp>
      <p:sp>
        <p:nvSpPr>
          <p:cNvPr id="31" name="Freeform 130">
            <a:extLst>
              <a:ext uri="{FF2B5EF4-FFF2-40B4-BE49-F238E27FC236}">
                <a16:creationId xmlns:a16="http://schemas.microsoft.com/office/drawing/2014/main" id="{B85ED453-0C68-4D14-B46E-83BB7F81FBDF}"/>
              </a:ext>
            </a:extLst>
          </p:cNvPr>
          <p:cNvSpPr>
            <a:spLocks noEditPoints="1"/>
          </p:cNvSpPr>
          <p:nvPr/>
        </p:nvSpPr>
        <p:spPr bwMode="auto">
          <a:xfrm>
            <a:off x="10464556" y="1950158"/>
            <a:ext cx="581025" cy="398463"/>
          </a:xfrm>
          <a:custGeom>
            <a:avLst/>
            <a:gdLst>
              <a:gd name="T0" fmla="*/ 115246 w 2667"/>
              <a:gd name="T1" fmla="*/ 390385 h 1825"/>
              <a:gd name="T2" fmla="*/ 90411 w 2667"/>
              <a:gd name="T3" fmla="*/ 379686 h 1825"/>
              <a:gd name="T4" fmla="*/ 67318 w 2667"/>
              <a:gd name="T5" fmla="*/ 361783 h 1825"/>
              <a:gd name="T6" fmla="*/ 41611 w 2667"/>
              <a:gd name="T7" fmla="*/ 331216 h 1825"/>
              <a:gd name="T8" fmla="*/ 11546 w 2667"/>
              <a:gd name="T9" fmla="*/ 268553 h 1825"/>
              <a:gd name="T10" fmla="*/ 1743 w 2667"/>
              <a:gd name="T11" fmla="*/ 224013 h 1825"/>
              <a:gd name="T12" fmla="*/ 436 w 2667"/>
              <a:gd name="T13" fmla="*/ 187332 h 1825"/>
              <a:gd name="T14" fmla="*/ 10239 w 2667"/>
              <a:gd name="T15" fmla="*/ 150433 h 1825"/>
              <a:gd name="T16" fmla="*/ 31589 w 2667"/>
              <a:gd name="T17" fmla="*/ 115063 h 1825"/>
              <a:gd name="T18" fmla="*/ 62743 w 2667"/>
              <a:gd name="T19" fmla="*/ 82749 h 1825"/>
              <a:gd name="T20" fmla="*/ 101521 w 2667"/>
              <a:gd name="T21" fmla="*/ 54147 h 1825"/>
              <a:gd name="T22" fmla="*/ 147054 w 2667"/>
              <a:gd name="T23" fmla="*/ 30567 h 1825"/>
              <a:gd name="T24" fmla="*/ 196943 w 2667"/>
              <a:gd name="T25" fmla="*/ 12882 h 1825"/>
              <a:gd name="T26" fmla="*/ 249664 w 2667"/>
              <a:gd name="T27" fmla="*/ 2402 h 1825"/>
              <a:gd name="T28" fmla="*/ 304129 w 2667"/>
              <a:gd name="T29" fmla="*/ 218 h 1825"/>
              <a:gd name="T30" fmla="*/ 357939 w 2667"/>
              <a:gd name="T31" fmla="*/ 6768 h 1825"/>
              <a:gd name="T32" fmla="*/ 409571 w 2667"/>
              <a:gd name="T33" fmla="*/ 20960 h 1825"/>
              <a:gd name="T34" fmla="*/ 457282 w 2667"/>
              <a:gd name="T35" fmla="*/ 41702 h 1825"/>
              <a:gd name="T36" fmla="*/ 499764 w 2667"/>
              <a:gd name="T37" fmla="*/ 68121 h 1825"/>
              <a:gd name="T38" fmla="*/ 534839 w 2667"/>
              <a:gd name="T39" fmla="*/ 98688 h 1825"/>
              <a:gd name="T40" fmla="*/ 561418 w 2667"/>
              <a:gd name="T41" fmla="*/ 132530 h 1825"/>
              <a:gd name="T42" fmla="*/ 577104 w 2667"/>
              <a:gd name="T43" fmla="*/ 168774 h 1825"/>
              <a:gd name="T44" fmla="*/ 580807 w 2667"/>
              <a:gd name="T45" fmla="*/ 206109 h 1825"/>
              <a:gd name="T46" fmla="*/ 576450 w 2667"/>
              <a:gd name="T47" fmla="*/ 242571 h 1825"/>
              <a:gd name="T48" fmla="*/ 556843 w 2667"/>
              <a:gd name="T49" fmla="*/ 302177 h 1825"/>
              <a:gd name="T50" fmla="*/ 525036 w 2667"/>
              <a:gd name="T51" fmla="*/ 351302 h 1825"/>
              <a:gd name="T52" fmla="*/ 503250 w 2667"/>
              <a:gd name="T53" fmla="*/ 372263 h 1825"/>
              <a:gd name="T54" fmla="*/ 483425 w 2667"/>
              <a:gd name="T55" fmla="*/ 383179 h 1825"/>
              <a:gd name="T56" fmla="*/ 487564 w 2667"/>
              <a:gd name="T57" fmla="*/ 374228 h 1825"/>
              <a:gd name="T58" fmla="*/ 509350 w 2667"/>
              <a:gd name="T59" fmla="*/ 357416 h 1825"/>
              <a:gd name="T60" fmla="*/ 533750 w 2667"/>
              <a:gd name="T61" fmla="*/ 327941 h 1825"/>
              <a:gd name="T62" fmla="*/ 562725 w 2667"/>
              <a:gd name="T63" fmla="*/ 267025 h 1825"/>
              <a:gd name="T64" fmla="*/ 572093 w 2667"/>
              <a:gd name="T65" fmla="*/ 223794 h 1825"/>
              <a:gd name="T66" fmla="*/ 573400 w 2667"/>
              <a:gd name="T67" fmla="*/ 188424 h 1825"/>
              <a:gd name="T68" fmla="*/ 564032 w 2667"/>
              <a:gd name="T69" fmla="*/ 153490 h 1825"/>
              <a:gd name="T70" fmla="*/ 543771 w 2667"/>
              <a:gd name="T71" fmla="*/ 119866 h 1825"/>
              <a:gd name="T72" fmla="*/ 513707 w 2667"/>
              <a:gd name="T73" fmla="*/ 88426 h 1825"/>
              <a:gd name="T74" fmla="*/ 475582 w 2667"/>
              <a:gd name="T75" fmla="*/ 60479 h 1825"/>
              <a:gd name="T76" fmla="*/ 431139 w 2667"/>
              <a:gd name="T77" fmla="*/ 37335 h 1825"/>
              <a:gd name="T78" fmla="*/ 382339 w 2667"/>
              <a:gd name="T79" fmla="*/ 20087 h 1825"/>
              <a:gd name="T80" fmla="*/ 330489 w 2667"/>
              <a:gd name="T81" fmla="*/ 9825 h 1825"/>
              <a:gd name="T82" fmla="*/ 277332 w 2667"/>
              <a:gd name="T83" fmla="*/ 7642 h 1825"/>
              <a:gd name="T84" fmla="*/ 224611 w 2667"/>
              <a:gd name="T85" fmla="*/ 13973 h 1825"/>
              <a:gd name="T86" fmla="*/ 174068 w 2667"/>
              <a:gd name="T87" fmla="*/ 27729 h 1825"/>
              <a:gd name="T88" fmla="*/ 127011 w 2667"/>
              <a:gd name="T89" fmla="*/ 48034 h 1825"/>
              <a:gd name="T90" fmla="*/ 85618 w 2667"/>
              <a:gd name="T91" fmla="*/ 73798 h 1825"/>
              <a:gd name="T92" fmla="*/ 51414 w 2667"/>
              <a:gd name="T93" fmla="*/ 103491 h 1825"/>
              <a:gd name="T94" fmla="*/ 25925 w 2667"/>
              <a:gd name="T95" fmla="*/ 136023 h 1825"/>
              <a:gd name="T96" fmla="*/ 10893 w 2667"/>
              <a:gd name="T97" fmla="*/ 170302 h 1825"/>
              <a:gd name="T98" fmla="*/ 7407 w 2667"/>
              <a:gd name="T99" fmla="*/ 205236 h 1825"/>
              <a:gd name="T100" fmla="*/ 11764 w 2667"/>
              <a:gd name="T101" fmla="*/ 240606 h 1825"/>
              <a:gd name="T102" fmla="*/ 30936 w 2667"/>
              <a:gd name="T103" fmla="*/ 298247 h 1825"/>
              <a:gd name="T104" fmla="*/ 61871 w 2667"/>
              <a:gd name="T105" fmla="*/ 345626 h 1825"/>
              <a:gd name="T106" fmla="*/ 82786 w 2667"/>
              <a:gd name="T107" fmla="*/ 365713 h 1825"/>
              <a:gd name="T108" fmla="*/ 105443 w 2667"/>
              <a:gd name="T109" fmla="*/ 379249 h 1825"/>
              <a:gd name="T110" fmla="*/ 128536 w 2667"/>
              <a:gd name="T111" fmla="*/ 385581 h 1825"/>
              <a:gd name="T112" fmla="*/ 495625 w 2667"/>
              <a:gd name="T113" fmla="*/ 398463 h 182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667"/>
              <a:gd name="T172" fmla="*/ 0 h 1825"/>
              <a:gd name="T173" fmla="*/ 2667 w 2667"/>
              <a:gd name="T174" fmla="*/ 1825 h 182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667" h="1825">
                <a:moveTo>
                  <a:pt x="616" y="1800"/>
                </a:moveTo>
                <a:lnTo>
                  <a:pt x="588" y="1799"/>
                </a:lnTo>
                <a:lnTo>
                  <a:pt x="559" y="1795"/>
                </a:lnTo>
                <a:lnTo>
                  <a:pt x="529" y="1788"/>
                </a:lnTo>
                <a:lnTo>
                  <a:pt x="500" y="1780"/>
                </a:lnTo>
                <a:lnTo>
                  <a:pt x="471" y="1768"/>
                </a:lnTo>
                <a:lnTo>
                  <a:pt x="443" y="1755"/>
                </a:lnTo>
                <a:lnTo>
                  <a:pt x="415" y="1739"/>
                </a:lnTo>
                <a:lnTo>
                  <a:pt x="388" y="1721"/>
                </a:lnTo>
                <a:lnTo>
                  <a:pt x="361" y="1702"/>
                </a:lnTo>
                <a:lnTo>
                  <a:pt x="334" y="1680"/>
                </a:lnTo>
                <a:lnTo>
                  <a:pt x="309" y="1657"/>
                </a:lnTo>
                <a:lnTo>
                  <a:pt x="283" y="1632"/>
                </a:lnTo>
                <a:lnTo>
                  <a:pt x="259" y="1606"/>
                </a:lnTo>
                <a:lnTo>
                  <a:pt x="235" y="1577"/>
                </a:lnTo>
                <a:lnTo>
                  <a:pt x="191" y="1517"/>
                </a:lnTo>
                <a:lnTo>
                  <a:pt x="150" y="1452"/>
                </a:lnTo>
                <a:lnTo>
                  <a:pt x="113" y="1382"/>
                </a:lnTo>
                <a:lnTo>
                  <a:pt x="80" y="1307"/>
                </a:lnTo>
                <a:lnTo>
                  <a:pt x="53" y="1230"/>
                </a:lnTo>
                <a:lnTo>
                  <a:pt x="31" y="1150"/>
                </a:lnTo>
                <a:lnTo>
                  <a:pt x="21" y="1109"/>
                </a:lnTo>
                <a:lnTo>
                  <a:pt x="14" y="1068"/>
                </a:lnTo>
                <a:lnTo>
                  <a:pt x="8" y="1026"/>
                </a:lnTo>
                <a:lnTo>
                  <a:pt x="4" y="984"/>
                </a:lnTo>
                <a:lnTo>
                  <a:pt x="1" y="942"/>
                </a:lnTo>
                <a:lnTo>
                  <a:pt x="0" y="900"/>
                </a:lnTo>
                <a:lnTo>
                  <a:pt x="2" y="858"/>
                </a:lnTo>
                <a:lnTo>
                  <a:pt x="8" y="815"/>
                </a:lnTo>
                <a:lnTo>
                  <a:pt x="17" y="773"/>
                </a:lnTo>
                <a:lnTo>
                  <a:pt x="31" y="730"/>
                </a:lnTo>
                <a:lnTo>
                  <a:pt x="47" y="689"/>
                </a:lnTo>
                <a:lnTo>
                  <a:pt x="67" y="647"/>
                </a:lnTo>
                <a:lnTo>
                  <a:pt x="90" y="607"/>
                </a:lnTo>
                <a:lnTo>
                  <a:pt x="116" y="567"/>
                </a:lnTo>
                <a:lnTo>
                  <a:pt x="145" y="527"/>
                </a:lnTo>
                <a:lnTo>
                  <a:pt x="177" y="489"/>
                </a:lnTo>
                <a:lnTo>
                  <a:pt x="211" y="451"/>
                </a:lnTo>
                <a:lnTo>
                  <a:pt x="248" y="415"/>
                </a:lnTo>
                <a:lnTo>
                  <a:pt x="288" y="379"/>
                </a:lnTo>
                <a:lnTo>
                  <a:pt x="329" y="345"/>
                </a:lnTo>
                <a:lnTo>
                  <a:pt x="373" y="311"/>
                </a:lnTo>
                <a:lnTo>
                  <a:pt x="419" y="279"/>
                </a:lnTo>
                <a:lnTo>
                  <a:pt x="466" y="248"/>
                </a:lnTo>
                <a:lnTo>
                  <a:pt x="516" y="219"/>
                </a:lnTo>
                <a:lnTo>
                  <a:pt x="567" y="191"/>
                </a:lnTo>
                <a:lnTo>
                  <a:pt x="620" y="165"/>
                </a:lnTo>
                <a:lnTo>
                  <a:pt x="675" y="140"/>
                </a:lnTo>
                <a:lnTo>
                  <a:pt x="730" y="117"/>
                </a:lnTo>
                <a:lnTo>
                  <a:pt x="787" y="96"/>
                </a:lnTo>
                <a:lnTo>
                  <a:pt x="845" y="77"/>
                </a:lnTo>
                <a:lnTo>
                  <a:pt x="904" y="59"/>
                </a:lnTo>
                <a:lnTo>
                  <a:pt x="963" y="44"/>
                </a:lnTo>
                <a:lnTo>
                  <a:pt x="1024" y="31"/>
                </a:lnTo>
                <a:lnTo>
                  <a:pt x="1085" y="20"/>
                </a:lnTo>
                <a:lnTo>
                  <a:pt x="1146" y="11"/>
                </a:lnTo>
                <a:lnTo>
                  <a:pt x="1209" y="5"/>
                </a:lnTo>
                <a:lnTo>
                  <a:pt x="1271" y="1"/>
                </a:lnTo>
                <a:lnTo>
                  <a:pt x="1333" y="0"/>
                </a:lnTo>
                <a:lnTo>
                  <a:pt x="1396" y="1"/>
                </a:lnTo>
                <a:lnTo>
                  <a:pt x="1458" y="5"/>
                </a:lnTo>
                <a:lnTo>
                  <a:pt x="1520" y="11"/>
                </a:lnTo>
                <a:lnTo>
                  <a:pt x="1582" y="20"/>
                </a:lnTo>
                <a:lnTo>
                  <a:pt x="1643" y="31"/>
                </a:lnTo>
                <a:lnTo>
                  <a:pt x="1703" y="44"/>
                </a:lnTo>
                <a:lnTo>
                  <a:pt x="1763" y="60"/>
                </a:lnTo>
                <a:lnTo>
                  <a:pt x="1822" y="77"/>
                </a:lnTo>
                <a:lnTo>
                  <a:pt x="1880" y="96"/>
                </a:lnTo>
                <a:lnTo>
                  <a:pt x="1937" y="117"/>
                </a:lnTo>
                <a:lnTo>
                  <a:pt x="1992" y="140"/>
                </a:lnTo>
                <a:lnTo>
                  <a:pt x="2046" y="165"/>
                </a:lnTo>
                <a:lnTo>
                  <a:pt x="2099" y="191"/>
                </a:lnTo>
                <a:lnTo>
                  <a:pt x="2150" y="219"/>
                </a:lnTo>
                <a:lnTo>
                  <a:pt x="2200" y="249"/>
                </a:lnTo>
                <a:lnTo>
                  <a:pt x="2248" y="279"/>
                </a:lnTo>
                <a:lnTo>
                  <a:pt x="2294" y="312"/>
                </a:lnTo>
                <a:lnTo>
                  <a:pt x="2337" y="345"/>
                </a:lnTo>
                <a:lnTo>
                  <a:pt x="2379" y="379"/>
                </a:lnTo>
                <a:lnTo>
                  <a:pt x="2418" y="415"/>
                </a:lnTo>
                <a:lnTo>
                  <a:pt x="2455" y="452"/>
                </a:lnTo>
                <a:lnTo>
                  <a:pt x="2490" y="489"/>
                </a:lnTo>
                <a:lnTo>
                  <a:pt x="2522" y="528"/>
                </a:lnTo>
                <a:lnTo>
                  <a:pt x="2550" y="567"/>
                </a:lnTo>
                <a:lnTo>
                  <a:pt x="2577" y="607"/>
                </a:lnTo>
                <a:lnTo>
                  <a:pt x="2600" y="648"/>
                </a:lnTo>
                <a:lnTo>
                  <a:pt x="2620" y="689"/>
                </a:lnTo>
                <a:lnTo>
                  <a:pt x="2636" y="731"/>
                </a:lnTo>
                <a:lnTo>
                  <a:pt x="2649" y="773"/>
                </a:lnTo>
                <a:lnTo>
                  <a:pt x="2659" y="816"/>
                </a:lnTo>
                <a:lnTo>
                  <a:pt x="2665" y="859"/>
                </a:lnTo>
                <a:lnTo>
                  <a:pt x="2667" y="901"/>
                </a:lnTo>
                <a:lnTo>
                  <a:pt x="2666" y="944"/>
                </a:lnTo>
                <a:lnTo>
                  <a:pt x="2663" y="986"/>
                </a:lnTo>
                <a:lnTo>
                  <a:pt x="2659" y="1028"/>
                </a:lnTo>
                <a:lnTo>
                  <a:pt x="2653" y="1070"/>
                </a:lnTo>
                <a:lnTo>
                  <a:pt x="2646" y="1111"/>
                </a:lnTo>
                <a:lnTo>
                  <a:pt x="2637" y="1152"/>
                </a:lnTo>
                <a:lnTo>
                  <a:pt x="2615" y="1232"/>
                </a:lnTo>
                <a:lnTo>
                  <a:pt x="2588" y="1309"/>
                </a:lnTo>
                <a:lnTo>
                  <a:pt x="2556" y="1384"/>
                </a:lnTo>
                <a:lnTo>
                  <a:pt x="2519" y="1454"/>
                </a:lnTo>
                <a:lnTo>
                  <a:pt x="2478" y="1520"/>
                </a:lnTo>
                <a:lnTo>
                  <a:pt x="2434" y="1580"/>
                </a:lnTo>
                <a:lnTo>
                  <a:pt x="2410" y="1609"/>
                </a:lnTo>
                <a:lnTo>
                  <a:pt x="2386" y="1635"/>
                </a:lnTo>
                <a:lnTo>
                  <a:pt x="2361" y="1660"/>
                </a:lnTo>
                <a:lnTo>
                  <a:pt x="2336" y="1684"/>
                </a:lnTo>
                <a:lnTo>
                  <a:pt x="2310" y="1705"/>
                </a:lnTo>
                <a:lnTo>
                  <a:pt x="2283" y="1725"/>
                </a:lnTo>
                <a:lnTo>
                  <a:pt x="2256" y="1742"/>
                </a:lnTo>
                <a:cubicBezTo>
                  <a:pt x="2254" y="1743"/>
                  <a:pt x="2253" y="1744"/>
                  <a:pt x="2252" y="1744"/>
                </a:cubicBezTo>
                <a:lnTo>
                  <a:pt x="2219" y="1755"/>
                </a:lnTo>
                <a:cubicBezTo>
                  <a:pt x="2210" y="1757"/>
                  <a:pt x="2201" y="1753"/>
                  <a:pt x="2198" y="1744"/>
                </a:cubicBezTo>
                <a:cubicBezTo>
                  <a:pt x="2195" y="1735"/>
                  <a:pt x="2200" y="1726"/>
                  <a:pt x="2209" y="1723"/>
                </a:cubicBezTo>
                <a:lnTo>
                  <a:pt x="2242" y="1713"/>
                </a:lnTo>
                <a:lnTo>
                  <a:pt x="2238" y="1714"/>
                </a:lnTo>
                <a:lnTo>
                  <a:pt x="2263" y="1698"/>
                </a:lnTo>
                <a:lnTo>
                  <a:pt x="2288" y="1679"/>
                </a:lnTo>
                <a:lnTo>
                  <a:pt x="2313" y="1659"/>
                </a:lnTo>
                <a:lnTo>
                  <a:pt x="2338" y="1637"/>
                </a:lnTo>
                <a:lnTo>
                  <a:pt x="2361" y="1613"/>
                </a:lnTo>
                <a:lnTo>
                  <a:pt x="2385" y="1587"/>
                </a:lnTo>
                <a:lnTo>
                  <a:pt x="2407" y="1561"/>
                </a:lnTo>
                <a:lnTo>
                  <a:pt x="2450" y="1502"/>
                </a:lnTo>
                <a:lnTo>
                  <a:pt x="2489" y="1438"/>
                </a:lnTo>
                <a:lnTo>
                  <a:pt x="2525" y="1370"/>
                </a:lnTo>
                <a:lnTo>
                  <a:pt x="2556" y="1298"/>
                </a:lnTo>
                <a:lnTo>
                  <a:pt x="2583" y="1223"/>
                </a:lnTo>
                <a:lnTo>
                  <a:pt x="2604" y="1145"/>
                </a:lnTo>
                <a:lnTo>
                  <a:pt x="2613" y="1105"/>
                </a:lnTo>
                <a:lnTo>
                  <a:pt x="2620" y="1065"/>
                </a:lnTo>
                <a:lnTo>
                  <a:pt x="2626" y="1025"/>
                </a:lnTo>
                <a:lnTo>
                  <a:pt x="2630" y="984"/>
                </a:lnTo>
                <a:lnTo>
                  <a:pt x="2633" y="943"/>
                </a:lnTo>
                <a:lnTo>
                  <a:pt x="2634" y="903"/>
                </a:lnTo>
                <a:lnTo>
                  <a:pt x="2632" y="863"/>
                </a:lnTo>
                <a:lnTo>
                  <a:pt x="2626" y="823"/>
                </a:lnTo>
                <a:lnTo>
                  <a:pt x="2618" y="783"/>
                </a:lnTo>
                <a:lnTo>
                  <a:pt x="2605" y="743"/>
                </a:lnTo>
                <a:lnTo>
                  <a:pt x="2589" y="703"/>
                </a:lnTo>
                <a:lnTo>
                  <a:pt x="2571" y="664"/>
                </a:lnTo>
                <a:lnTo>
                  <a:pt x="2549" y="625"/>
                </a:lnTo>
                <a:lnTo>
                  <a:pt x="2524" y="587"/>
                </a:lnTo>
                <a:lnTo>
                  <a:pt x="2496" y="549"/>
                </a:lnTo>
                <a:lnTo>
                  <a:pt x="2465" y="512"/>
                </a:lnTo>
                <a:lnTo>
                  <a:pt x="2432" y="476"/>
                </a:lnTo>
                <a:lnTo>
                  <a:pt x="2396" y="440"/>
                </a:lnTo>
                <a:lnTo>
                  <a:pt x="2358" y="405"/>
                </a:lnTo>
                <a:lnTo>
                  <a:pt x="2317" y="371"/>
                </a:lnTo>
                <a:lnTo>
                  <a:pt x="2274" y="339"/>
                </a:lnTo>
                <a:lnTo>
                  <a:pt x="2230" y="307"/>
                </a:lnTo>
                <a:lnTo>
                  <a:pt x="2183" y="277"/>
                </a:lnTo>
                <a:lnTo>
                  <a:pt x="2134" y="249"/>
                </a:lnTo>
                <a:lnTo>
                  <a:pt x="2084" y="221"/>
                </a:lnTo>
                <a:lnTo>
                  <a:pt x="2033" y="195"/>
                </a:lnTo>
                <a:lnTo>
                  <a:pt x="1979" y="171"/>
                </a:lnTo>
                <a:lnTo>
                  <a:pt x="1925" y="149"/>
                </a:lnTo>
                <a:lnTo>
                  <a:pt x="1869" y="128"/>
                </a:lnTo>
                <a:lnTo>
                  <a:pt x="1812" y="109"/>
                </a:lnTo>
                <a:lnTo>
                  <a:pt x="1755" y="92"/>
                </a:lnTo>
                <a:lnTo>
                  <a:pt x="1696" y="77"/>
                </a:lnTo>
                <a:lnTo>
                  <a:pt x="1637" y="64"/>
                </a:lnTo>
                <a:lnTo>
                  <a:pt x="1577" y="53"/>
                </a:lnTo>
                <a:lnTo>
                  <a:pt x="1517" y="45"/>
                </a:lnTo>
                <a:lnTo>
                  <a:pt x="1456" y="38"/>
                </a:lnTo>
                <a:lnTo>
                  <a:pt x="1395" y="35"/>
                </a:lnTo>
                <a:lnTo>
                  <a:pt x="1334" y="33"/>
                </a:lnTo>
                <a:lnTo>
                  <a:pt x="1273" y="35"/>
                </a:lnTo>
                <a:lnTo>
                  <a:pt x="1212" y="38"/>
                </a:lnTo>
                <a:lnTo>
                  <a:pt x="1151" y="44"/>
                </a:lnTo>
                <a:lnTo>
                  <a:pt x="1091" y="53"/>
                </a:lnTo>
                <a:lnTo>
                  <a:pt x="1031" y="64"/>
                </a:lnTo>
                <a:lnTo>
                  <a:pt x="972" y="77"/>
                </a:lnTo>
                <a:lnTo>
                  <a:pt x="913" y="91"/>
                </a:lnTo>
                <a:lnTo>
                  <a:pt x="855" y="109"/>
                </a:lnTo>
                <a:lnTo>
                  <a:pt x="799" y="127"/>
                </a:lnTo>
                <a:lnTo>
                  <a:pt x="743" y="148"/>
                </a:lnTo>
                <a:lnTo>
                  <a:pt x="688" y="171"/>
                </a:lnTo>
                <a:lnTo>
                  <a:pt x="635" y="195"/>
                </a:lnTo>
                <a:lnTo>
                  <a:pt x="583" y="220"/>
                </a:lnTo>
                <a:lnTo>
                  <a:pt x="533" y="248"/>
                </a:lnTo>
                <a:lnTo>
                  <a:pt x="484" y="276"/>
                </a:lnTo>
                <a:lnTo>
                  <a:pt x="438" y="306"/>
                </a:lnTo>
                <a:lnTo>
                  <a:pt x="393" y="338"/>
                </a:lnTo>
                <a:lnTo>
                  <a:pt x="350" y="370"/>
                </a:lnTo>
                <a:lnTo>
                  <a:pt x="310" y="404"/>
                </a:lnTo>
                <a:lnTo>
                  <a:pt x="272" y="438"/>
                </a:lnTo>
                <a:lnTo>
                  <a:pt x="236" y="474"/>
                </a:lnTo>
                <a:lnTo>
                  <a:pt x="203" y="510"/>
                </a:lnTo>
                <a:lnTo>
                  <a:pt x="172" y="547"/>
                </a:lnTo>
                <a:lnTo>
                  <a:pt x="144" y="585"/>
                </a:lnTo>
                <a:lnTo>
                  <a:pt x="119" y="623"/>
                </a:lnTo>
                <a:lnTo>
                  <a:pt x="97" y="662"/>
                </a:lnTo>
                <a:lnTo>
                  <a:pt x="78" y="701"/>
                </a:lnTo>
                <a:lnTo>
                  <a:pt x="62" y="740"/>
                </a:lnTo>
                <a:lnTo>
                  <a:pt x="50" y="780"/>
                </a:lnTo>
                <a:lnTo>
                  <a:pt x="41" y="819"/>
                </a:lnTo>
                <a:lnTo>
                  <a:pt x="36" y="859"/>
                </a:lnTo>
                <a:lnTo>
                  <a:pt x="34" y="900"/>
                </a:lnTo>
                <a:lnTo>
                  <a:pt x="34" y="940"/>
                </a:lnTo>
                <a:lnTo>
                  <a:pt x="37" y="981"/>
                </a:lnTo>
                <a:lnTo>
                  <a:pt x="41" y="1021"/>
                </a:lnTo>
                <a:lnTo>
                  <a:pt x="47" y="1062"/>
                </a:lnTo>
                <a:lnTo>
                  <a:pt x="54" y="1102"/>
                </a:lnTo>
                <a:lnTo>
                  <a:pt x="63" y="1141"/>
                </a:lnTo>
                <a:lnTo>
                  <a:pt x="84" y="1219"/>
                </a:lnTo>
                <a:lnTo>
                  <a:pt x="111" y="1294"/>
                </a:lnTo>
                <a:lnTo>
                  <a:pt x="142" y="1366"/>
                </a:lnTo>
                <a:lnTo>
                  <a:pt x="178" y="1434"/>
                </a:lnTo>
                <a:lnTo>
                  <a:pt x="218" y="1498"/>
                </a:lnTo>
                <a:lnTo>
                  <a:pt x="261" y="1556"/>
                </a:lnTo>
                <a:lnTo>
                  <a:pt x="284" y="1583"/>
                </a:lnTo>
                <a:lnTo>
                  <a:pt x="307" y="1609"/>
                </a:lnTo>
                <a:lnTo>
                  <a:pt x="331" y="1632"/>
                </a:lnTo>
                <a:lnTo>
                  <a:pt x="356" y="1655"/>
                </a:lnTo>
                <a:lnTo>
                  <a:pt x="380" y="1675"/>
                </a:lnTo>
                <a:lnTo>
                  <a:pt x="406" y="1694"/>
                </a:lnTo>
                <a:lnTo>
                  <a:pt x="431" y="1710"/>
                </a:lnTo>
                <a:lnTo>
                  <a:pt x="457" y="1725"/>
                </a:lnTo>
                <a:lnTo>
                  <a:pt x="484" y="1737"/>
                </a:lnTo>
                <a:lnTo>
                  <a:pt x="510" y="1748"/>
                </a:lnTo>
                <a:lnTo>
                  <a:pt x="536" y="1756"/>
                </a:lnTo>
                <a:lnTo>
                  <a:pt x="563" y="1762"/>
                </a:lnTo>
                <a:lnTo>
                  <a:pt x="590" y="1766"/>
                </a:lnTo>
                <a:lnTo>
                  <a:pt x="618" y="1767"/>
                </a:lnTo>
                <a:cubicBezTo>
                  <a:pt x="627" y="1767"/>
                  <a:pt x="634" y="1775"/>
                  <a:pt x="634" y="1784"/>
                </a:cubicBezTo>
                <a:cubicBezTo>
                  <a:pt x="633" y="1793"/>
                  <a:pt x="625" y="1801"/>
                  <a:pt x="616" y="1800"/>
                </a:cubicBezTo>
                <a:close/>
                <a:moveTo>
                  <a:pt x="2275" y="1825"/>
                </a:moveTo>
                <a:lnTo>
                  <a:pt x="2054" y="1787"/>
                </a:lnTo>
                <a:lnTo>
                  <a:pt x="2217" y="1633"/>
                </a:lnTo>
                <a:lnTo>
                  <a:pt x="2275" y="18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Freeform 131">
            <a:extLst>
              <a:ext uri="{FF2B5EF4-FFF2-40B4-BE49-F238E27FC236}">
                <a16:creationId xmlns:a16="http://schemas.microsoft.com/office/drawing/2014/main" id="{0328D13D-F624-47CE-9BF0-02AC353E4B71}"/>
              </a:ext>
            </a:extLst>
          </p:cNvPr>
          <p:cNvSpPr>
            <a:spLocks noEditPoints="1"/>
          </p:cNvSpPr>
          <p:nvPr/>
        </p:nvSpPr>
        <p:spPr bwMode="auto">
          <a:xfrm>
            <a:off x="10861431" y="2445458"/>
            <a:ext cx="493713" cy="347663"/>
          </a:xfrm>
          <a:custGeom>
            <a:avLst/>
            <a:gdLst>
              <a:gd name="T0" fmla="*/ 23935 w 2269"/>
              <a:gd name="T1" fmla="*/ 13489 h 1598"/>
              <a:gd name="T2" fmla="*/ 19801 w 2269"/>
              <a:gd name="T3" fmla="*/ 19581 h 1598"/>
              <a:gd name="T4" fmla="*/ 1088 w 2269"/>
              <a:gd name="T5" fmla="*/ 1958 h 1598"/>
              <a:gd name="T6" fmla="*/ 47652 w 2269"/>
              <a:gd name="T7" fmla="*/ 30241 h 1598"/>
              <a:gd name="T8" fmla="*/ 66365 w 2269"/>
              <a:gd name="T9" fmla="*/ 47863 h 1598"/>
              <a:gd name="T10" fmla="*/ 43518 w 2269"/>
              <a:gd name="T11" fmla="*/ 36115 h 1598"/>
              <a:gd name="T12" fmla="*/ 47652 w 2269"/>
              <a:gd name="T13" fmla="*/ 30241 h 1598"/>
              <a:gd name="T14" fmla="*/ 107055 w 2269"/>
              <a:gd name="T15" fmla="*/ 71795 h 1598"/>
              <a:gd name="T16" fmla="*/ 102920 w 2269"/>
              <a:gd name="T17" fmla="*/ 77887 h 1598"/>
              <a:gd name="T18" fmla="*/ 84208 w 2269"/>
              <a:gd name="T19" fmla="*/ 60264 h 1598"/>
              <a:gd name="T20" fmla="*/ 130772 w 2269"/>
              <a:gd name="T21" fmla="*/ 88547 h 1598"/>
              <a:gd name="T22" fmla="*/ 149485 w 2269"/>
              <a:gd name="T23" fmla="*/ 106170 h 1598"/>
              <a:gd name="T24" fmla="*/ 126638 w 2269"/>
              <a:gd name="T25" fmla="*/ 94422 h 1598"/>
              <a:gd name="T26" fmla="*/ 130772 w 2269"/>
              <a:gd name="T27" fmla="*/ 88547 h 1598"/>
              <a:gd name="T28" fmla="*/ 190174 w 2269"/>
              <a:gd name="T29" fmla="*/ 130102 h 1598"/>
              <a:gd name="T30" fmla="*/ 186040 w 2269"/>
              <a:gd name="T31" fmla="*/ 136193 h 1598"/>
              <a:gd name="T32" fmla="*/ 167327 w 2269"/>
              <a:gd name="T33" fmla="*/ 118571 h 1598"/>
              <a:gd name="T34" fmla="*/ 213891 w 2269"/>
              <a:gd name="T35" fmla="*/ 146854 h 1598"/>
              <a:gd name="T36" fmla="*/ 232604 w 2269"/>
              <a:gd name="T37" fmla="*/ 164476 h 1598"/>
              <a:gd name="T38" fmla="*/ 209757 w 2269"/>
              <a:gd name="T39" fmla="*/ 152728 h 1598"/>
              <a:gd name="T40" fmla="*/ 213891 w 2269"/>
              <a:gd name="T41" fmla="*/ 146854 h 1598"/>
              <a:gd name="T42" fmla="*/ 273294 w 2269"/>
              <a:gd name="T43" fmla="*/ 188626 h 1598"/>
              <a:gd name="T44" fmla="*/ 269160 w 2269"/>
              <a:gd name="T45" fmla="*/ 194500 h 1598"/>
              <a:gd name="T46" fmla="*/ 250447 w 2269"/>
              <a:gd name="T47" fmla="*/ 176877 h 1598"/>
              <a:gd name="T48" fmla="*/ 297011 w 2269"/>
              <a:gd name="T49" fmla="*/ 205160 h 1598"/>
              <a:gd name="T50" fmla="*/ 315724 w 2269"/>
              <a:gd name="T51" fmla="*/ 222783 h 1598"/>
              <a:gd name="T52" fmla="*/ 292877 w 2269"/>
              <a:gd name="T53" fmla="*/ 211034 h 1598"/>
              <a:gd name="T54" fmla="*/ 297011 w 2269"/>
              <a:gd name="T55" fmla="*/ 205160 h 1598"/>
              <a:gd name="T56" fmla="*/ 356413 w 2269"/>
              <a:gd name="T57" fmla="*/ 246932 h 1598"/>
              <a:gd name="T58" fmla="*/ 352279 w 2269"/>
              <a:gd name="T59" fmla="*/ 252806 h 1598"/>
              <a:gd name="T60" fmla="*/ 333566 w 2269"/>
              <a:gd name="T61" fmla="*/ 235184 h 1598"/>
              <a:gd name="T62" fmla="*/ 380131 w 2269"/>
              <a:gd name="T63" fmla="*/ 263467 h 1598"/>
              <a:gd name="T64" fmla="*/ 398843 w 2269"/>
              <a:gd name="T65" fmla="*/ 281089 h 1598"/>
              <a:gd name="T66" fmla="*/ 375996 w 2269"/>
              <a:gd name="T67" fmla="*/ 269559 h 1598"/>
              <a:gd name="T68" fmla="*/ 380131 w 2269"/>
              <a:gd name="T69" fmla="*/ 263467 h 1598"/>
              <a:gd name="T70" fmla="*/ 439533 w 2269"/>
              <a:gd name="T71" fmla="*/ 305239 h 1598"/>
              <a:gd name="T72" fmla="*/ 435399 w 2269"/>
              <a:gd name="T73" fmla="*/ 311113 h 1598"/>
              <a:gd name="T74" fmla="*/ 416686 w 2269"/>
              <a:gd name="T75" fmla="*/ 293490 h 1598"/>
              <a:gd name="T76" fmla="*/ 463250 w 2269"/>
              <a:gd name="T77" fmla="*/ 321773 h 1598"/>
              <a:gd name="T78" fmla="*/ 466949 w 2269"/>
              <a:gd name="T79" fmla="*/ 328735 h 1598"/>
              <a:gd name="T80" fmla="*/ 459116 w 2269"/>
              <a:gd name="T81" fmla="*/ 327865 h 1598"/>
              <a:gd name="T82" fmla="*/ 463250 w 2269"/>
              <a:gd name="T83" fmla="*/ 321773 h 1598"/>
              <a:gd name="T84" fmla="*/ 493713 w 2269"/>
              <a:gd name="T85" fmla="*/ 347663 h 1598"/>
              <a:gd name="T86" fmla="*/ 470648 w 2269"/>
              <a:gd name="T87" fmla="*/ 304803 h 159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269"/>
              <a:gd name="T133" fmla="*/ 0 h 1598"/>
              <a:gd name="T134" fmla="*/ 2269 w 2269"/>
              <a:gd name="T135" fmla="*/ 1598 h 159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269" h="1598">
                <a:moveTo>
                  <a:pt x="28" y="5"/>
                </a:moveTo>
                <a:lnTo>
                  <a:pt x="110" y="62"/>
                </a:lnTo>
                <a:cubicBezTo>
                  <a:pt x="118" y="68"/>
                  <a:pt x="120" y="78"/>
                  <a:pt x="114" y="85"/>
                </a:cubicBezTo>
                <a:cubicBezTo>
                  <a:pt x="109" y="93"/>
                  <a:pt x="99" y="95"/>
                  <a:pt x="91" y="90"/>
                </a:cubicBezTo>
                <a:lnTo>
                  <a:pt x="9" y="32"/>
                </a:lnTo>
                <a:cubicBezTo>
                  <a:pt x="2" y="27"/>
                  <a:pt x="0" y="16"/>
                  <a:pt x="5" y="9"/>
                </a:cubicBezTo>
                <a:cubicBezTo>
                  <a:pt x="10" y="1"/>
                  <a:pt x="21" y="0"/>
                  <a:pt x="28" y="5"/>
                </a:cubicBezTo>
                <a:close/>
                <a:moveTo>
                  <a:pt x="219" y="139"/>
                </a:moveTo>
                <a:lnTo>
                  <a:pt x="301" y="196"/>
                </a:lnTo>
                <a:cubicBezTo>
                  <a:pt x="309" y="202"/>
                  <a:pt x="311" y="212"/>
                  <a:pt x="305" y="220"/>
                </a:cubicBezTo>
                <a:cubicBezTo>
                  <a:pt x="300" y="227"/>
                  <a:pt x="290" y="229"/>
                  <a:pt x="282" y="224"/>
                </a:cubicBezTo>
                <a:lnTo>
                  <a:pt x="200" y="166"/>
                </a:lnTo>
                <a:cubicBezTo>
                  <a:pt x="193" y="161"/>
                  <a:pt x="191" y="150"/>
                  <a:pt x="196" y="143"/>
                </a:cubicBezTo>
                <a:cubicBezTo>
                  <a:pt x="201" y="135"/>
                  <a:pt x="212" y="134"/>
                  <a:pt x="219" y="139"/>
                </a:cubicBezTo>
                <a:close/>
                <a:moveTo>
                  <a:pt x="410" y="273"/>
                </a:moveTo>
                <a:lnTo>
                  <a:pt x="492" y="330"/>
                </a:lnTo>
                <a:cubicBezTo>
                  <a:pt x="500" y="336"/>
                  <a:pt x="502" y="346"/>
                  <a:pt x="496" y="354"/>
                </a:cubicBezTo>
                <a:cubicBezTo>
                  <a:pt x="491" y="361"/>
                  <a:pt x="481" y="363"/>
                  <a:pt x="473" y="358"/>
                </a:cubicBezTo>
                <a:lnTo>
                  <a:pt x="391" y="300"/>
                </a:lnTo>
                <a:cubicBezTo>
                  <a:pt x="384" y="295"/>
                  <a:pt x="382" y="285"/>
                  <a:pt x="387" y="277"/>
                </a:cubicBezTo>
                <a:cubicBezTo>
                  <a:pt x="392" y="269"/>
                  <a:pt x="403" y="268"/>
                  <a:pt x="410" y="273"/>
                </a:cubicBezTo>
                <a:close/>
                <a:moveTo>
                  <a:pt x="601" y="407"/>
                </a:moveTo>
                <a:lnTo>
                  <a:pt x="683" y="464"/>
                </a:lnTo>
                <a:cubicBezTo>
                  <a:pt x="691" y="470"/>
                  <a:pt x="693" y="480"/>
                  <a:pt x="687" y="488"/>
                </a:cubicBezTo>
                <a:cubicBezTo>
                  <a:pt x="682" y="495"/>
                  <a:pt x="672" y="497"/>
                  <a:pt x="664" y="492"/>
                </a:cubicBezTo>
                <a:lnTo>
                  <a:pt x="582" y="434"/>
                </a:lnTo>
                <a:cubicBezTo>
                  <a:pt x="575" y="429"/>
                  <a:pt x="573" y="419"/>
                  <a:pt x="578" y="411"/>
                </a:cubicBezTo>
                <a:cubicBezTo>
                  <a:pt x="583" y="403"/>
                  <a:pt x="594" y="402"/>
                  <a:pt x="601" y="407"/>
                </a:cubicBezTo>
                <a:close/>
                <a:moveTo>
                  <a:pt x="792" y="541"/>
                </a:moveTo>
                <a:lnTo>
                  <a:pt x="874" y="598"/>
                </a:lnTo>
                <a:cubicBezTo>
                  <a:pt x="882" y="604"/>
                  <a:pt x="884" y="614"/>
                  <a:pt x="878" y="622"/>
                </a:cubicBezTo>
                <a:cubicBezTo>
                  <a:pt x="873" y="629"/>
                  <a:pt x="863" y="631"/>
                  <a:pt x="855" y="626"/>
                </a:cubicBezTo>
                <a:lnTo>
                  <a:pt x="773" y="568"/>
                </a:lnTo>
                <a:cubicBezTo>
                  <a:pt x="766" y="563"/>
                  <a:pt x="764" y="553"/>
                  <a:pt x="769" y="545"/>
                </a:cubicBezTo>
                <a:cubicBezTo>
                  <a:pt x="774" y="538"/>
                  <a:pt x="785" y="536"/>
                  <a:pt x="792" y="541"/>
                </a:cubicBezTo>
                <a:close/>
                <a:moveTo>
                  <a:pt x="983" y="675"/>
                </a:moveTo>
                <a:lnTo>
                  <a:pt x="1065" y="732"/>
                </a:lnTo>
                <a:cubicBezTo>
                  <a:pt x="1073" y="738"/>
                  <a:pt x="1075" y="748"/>
                  <a:pt x="1069" y="756"/>
                </a:cubicBezTo>
                <a:cubicBezTo>
                  <a:pt x="1064" y="763"/>
                  <a:pt x="1054" y="765"/>
                  <a:pt x="1046" y="760"/>
                </a:cubicBezTo>
                <a:lnTo>
                  <a:pt x="964" y="702"/>
                </a:lnTo>
                <a:cubicBezTo>
                  <a:pt x="957" y="697"/>
                  <a:pt x="955" y="687"/>
                  <a:pt x="960" y="679"/>
                </a:cubicBezTo>
                <a:cubicBezTo>
                  <a:pt x="965" y="672"/>
                  <a:pt x="976" y="670"/>
                  <a:pt x="983" y="675"/>
                </a:cubicBezTo>
                <a:close/>
                <a:moveTo>
                  <a:pt x="1174" y="809"/>
                </a:moveTo>
                <a:lnTo>
                  <a:pt x="1256" y="867"/>
                </a:lnTo>
                <a:cubicBezTo>
                  <a:pt x="1264" y="872"/>
                  <a:pt x="1266" y="882"/>
                  <a:pt x="1260" y="890"/>
                </a:cubicBezTo>
                <a:cubicBezTo>
                  <a:pt x="1255" y="897"/>
                  <a:pt x="1245" y="899"/>
                  <a:pt x="1237" y="894"/>
                </a:cubicBezTo>
                <a:lnTo>
                  <a:pt x="1155" y="836"/>
                </a:lnTo>
                <a:cubicBezTo>
                  <a:pt x="1148" y="831"/>
                  <a:pt x="1146" y="821"/>
                  <a:pt x="1151" y="813"/>
                </a:cubicBezTo>
                <a:cubicBezTo>
                  <a:pt x="1156" y="806"/>
                  <a:pt x="1167" y="804"/>
                  <a:pt x="1174" y="809"/>
                </a:cubicBezTo>
                <a:close/>
                <a:moveTo>
                  <a:pt x="1365" y="943"/>
                </a:moveTo>
                <a:lnTo>
                  <a:pt x="1447" y="1001"/>
                </a:lnTo>
                <a:cubicBezTo>
                  <a:pt x="1455" y="1006"/>
                  <a:pt x="1456" y="1016"/>
                  <a:pt x="1451" y="1024"/>
                </a:cubicBezTo>
                <a:cubicBezTo>
                  <a:pt x="1446" y="1031"/>
                  <a:pt x="1436" y="1033"/>
                  <a:pt x="1428" y="1028"/>
                </a:cubicBezTo>
                <a:lnTo>
                  <a:pt x="1346" y="970"/>
                </a:lnTo>
                <a:cubicBezTo>
                  <a:pt x="1339" y="965"/>
                  <a:pt x="1337" y="955"/>
                  <a:pt x="1342" y="947"/>
                </a:cubicBezTo>
                <a:cubicBezTo>
                  <a:pt x="1347" y="940"/>
                  <a:pt x="1358" y="938"/>
                  <a:pt x="1365" y="943"/>
                </a:cubicBezTo>
                <a:close/>
                <a:moveTo>
                  <a:pt x="1556" y="1077"/>
                </a:moveTo>
                <a:lnTo>
                  <a:pt x="1638" y="1135"/>
                </a:lnTo>
                <a:cubicBezTo>
                  <a:pt x="1646" y="1140"/>
                  <a:pt x="1647" y="1150"/>
                  <a:pt x="1642" y="1158"/>
                </a:cubicBezTo>
                <a:cubicBezTo>
                  <a:pt x="1637" y="1165"/>
                  <a:pt x="1627" y="1167"/>
                  <a:pt x="1619" y="1162"/>
                </a:cubicBezTo>
                <a:lnTo>
                  <a:pt x="1537" y="1104"/>
                </a:lnTo>
                <a:cubicBezTo>
                  <a:pt x="1530" y="1099"/>
                  <a:pt x="1528" y="1089"/>
                  <a:pt x="1533" y="1081"/>
                </a:cubicBezTo>
                <a:cubicBezTo>
                  <a:pt x="1538" y="1074"/>
                  <a:pt x="1549" y="1072"/>
                  <a:pt x="1556" y="1077"/>
                </a:cubicBezTo>
                <a:close/>
                <a:moveTo>
                  <a:pt x="1747" y="1211"/>
                </a:moveTo>
                <a:lnTo>
                  <a:pt x="1829" y="1269"/>
                </a:lnTo>
                <a:cubicBezTo>
                  <a:pt x="1837" y="1274"/>
                  <a:pt x="1838" y="1284"/>
                  <a:pt x="1833" y="1292"/>
                </a:cubicBezTo>
                <a:cubicBezTo>
                  <a:pt x="1828" y="1299"/>
                  <a:pt x="1817" y="1301"/>
                  <a:pt x="1810" y="1296"/>
                </a:cubicBezTo>
                <a:lnTo>
                  <a:pt x="1728" y="1239"/>
                </a:lnTo>
                <a:cubicBezTo>
                  <a:pt x="1721" y="1233"/>
                  <a:pt x="1719" y="1223"/>
                  <a:pt x="1724" y="1215"/>
                </a:cubicBezTo>
                <a:cubicBezTo>
                  <a:pt x="1729" y="1208"/>
                  <a:pt x="1740" y="1206"/>
                  <a:pt x="1747" y="1211"/>
                </a:cubicBezTo>
                <a:close/>
                <a:moveTo>
                  <a:pt x="1938" y="1345"/>
                </a:moveTo>
                <a:lnTo>
                  <a:pt x="2020" y="1403"/>
                </a:lnTo>
                <a:cubicBezTo>
                  <a:pt x="2028" y="1408"/>
                  <a:pt x="2029" y="1418"/>
                  <a:pt x="2024" y="1426"/>
                </a:cubicBezTo>
                <a:cubicBezTo>
                  <a:pt x="2019" y="1433"/>
                  <a:pt x="2008" y="1435"/>
                  <a:pt x="2001" y="1430"/>
                </a:cubicBezTo>
                <a:lnTo>
                  <a:pt x="1919" y="1373"/>
                </a:lnTo>
                <a:cubicBezTo>
                  <a:pt x="1912" y="1367"/>
                  <a:pt x="1910" y="1357"/>
                  <a:pt x="1915" y="1349"/>
                </a:cubicBezTo>
                <a:cubicBezTo>
                  <a:pt x="1920" y="1342"/>
                  <a:pt x="1931" y="1340"/>
                  <a:pt x="1938" y="1345"/>
                </a:cubicBezTo>
                <a:close/>
                <a:moveTo>
                  <a:pt x="2129" y="1479"/>
                </a:moveTo>
                <a:lnTo>
                  <a:pt x="2142" y="1488"/>
                </a:lnTo>
                <a:cubicBezTo>
                  <a:pt x="2149" y="1494"/>
                  <a:pt x="2151" y="1504"/>
                  <a:pt x="2146" y="1511"/>
                </a:cubicBezTo>
                <a:cubicBezTo>
                  <a:pt x="2141" y="1519"/>
                  <a:pt x="2130" y="1521"/>
                  <a:pt x="2123" y="1516"/>
                </a:cubicBezTo>
                <a:lnTo>
                  <a:pt x="2110" y="1507"/>
                </a:lnTo>
                <a:cubicBezTo>
                  <a:pt x="2103" y="1501"/>
                  <a:pt x="2101" y="1491"/>
                  <a:pt x="2106" y="1483"/>
                </a:cubicBezTo>
                <a:cubicBezTo>
                  <a:pt x="2111" y="1476"/>
                  <a:pt x="2122" y="1474"/>
                  <a:pt x="2129" y="1479"/>
                </a:cubicBezTo>
                <a:close/>
                <a:moveTo>
                  <a:pt x="2163" y="1401"/>
                </a:moveTo>
                <a:lnTo>
                  <a:pt x="2269" y="1598"/>
                </a:lnTo>
                <a:lnTo>
                  <a:pt x="2048" y="1565"/>
                </a:lnTo>
                <a:lnTo>
                  <a:pt x="2163" y="140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" name="Freeform 132">
            <a:extLst>
              <a:ext uri="{FF2B5EF4-FFF2-40B4-BE49-F238E27FC236}">
                <a16:creationId xmlns:a16="http://schemas.microsoft.com/office/drawing/2014/main" id="{693F36A6-FFD3-4A07-8B2E-F9AB2412F936}"/>
              </a:ext>
            </a:extLst>
          </p:cNvPr>
          <p:cNvSpPr>
            <a:spLocks noEditPoints="1"/>
          </p:cNvSpPr>
          <p:nvPr/>
        </p:nvSpPr>
        <p:spPr bwMode="auto">
          <a:xfrm>
            <a:off x="10861431" y="3102683"/>
            <a:ext cx="498475" cy="422275"/>
          </a:xfrm>
          <a:custGeom>
            <a:avLst/>
            <a:gdLst>
              <a:gd name="T0" fmla="*/ 480150 w 2285"/>
              <a:gd name="T1" fmla="*/ 20939 h 1936"/>
              <a:gd name="T2" fmla="*/ 475569 w 2285"/>
              <a:gd name="T3" fmla="*/ 15486 h 1936"/>
              <a:gd name="T4" fmla="*/ 497384 w 2285"/>
              <a:gd name="T5" fmla="*/ 1745 h 1936"/>
              <a:gd name="T6" fmla="*/ 457899 w 2285"/>
              <a:gd name="T7" fmla="*/ 39915 h 1936"/>
              <a:gd name="T8" fmla="*/ 436302 w 2285"/>
              <a:gd name="T9" fmla="*/ 53439 h 1936"/>
              <a:gd name="T10" fmla="*/ 453318 w 2285"/>
              <a:gd name="T11" fmla="*/ 34244 h 1936"/>
              <a:gd name="T12" fmla="*/ 457899 w 2285"/>
              <a:gd name="T13" fmla="*/ 39915 h 1936"/>
              <a:gd name="T14" fmla="*/ 402489 w 2285"/>
              <a:gd name="T15" fmla="*/ 86811 h 1936"/>
              <a:gd name="T16" fmla="*/ 397689 w 2285"/>
              <a:gd name="T17" fmla="*/ 81140 h 1936"/>
              <a:gd name="T18" fmla="*/ 419504 w 2285"/>
              <a:gd name="T19" fmla="*/ 67616 h 1936"/>
              <a:gd name="T20" fmla="*/ 380237 w 2285"/>
              <a:gd name="T21" fmla="*/ 105569 h 1936"/>
              <a:gd name="T22" fmla="*/ 358422 w 2285"/>
              <a:gd name="T23" fmla="*/ 119092 h 1936"/>
              <a:gd name="T24" fmla="*/ 375656 w 2285"/>
              <a:gd name="T25" fmla="*/ 99898 h 1936"/>
              <a:gd name="T26" fmla="*/ 380237 w 2285"/>
              <a:gd name="T27" fmla="*/ 105569 h 1936"/>
              <a:gd name="T28" fmla="*/ 324609 w 2285"/>
              <a:gd name="T29" fmla="*/ 152464 h 1936"/>
              <a:gd name="T30" fmla="*/ 320027 w 2285"/>
              <a:gd name="T31" fmla="*/ 147011 h 1936"/>
              <a:gd name="T32" fmla="*/ 341843 w 2285"/>
              <a:gd name="T33" fmla="*/ 133270 h 1936"/>
              <a:gd name="T34" fmla="*/ 302575 w 2285"/>
              <a:gd name="T35" fmla="*/ 171222 h 1936"/>
              <a:gd name="T36" fmla="*/ 280760 w 2285"/>
              <a:gd name="T37" fmla="*/ 184963 h 1936"/>
              <a:gd name="T38" fmla="*/ 297776 w 2285"/>
              <a:gd name="T39" fmla="*/ 165769 h 1936"/>
              <a:gd name="T40" fmla="*/ 302575 w 2285"/>
              <a:gd name="T41" fmla="*/ 171222 h 1936"/>
              <a:gd name="T42" fmla="*/ 246947 w 2285"/>
              <a:gd name="T43" fmla="*/ 218117 h 1936"/>
              <a:gd name="T44" fmla="*/ 242366 w 2285"/>
              <a:gd name="T45" fmla="*/ 212664 h 1936"/>
              <a:gd name="T46" fmla="*/ 263963 w 2285"/>
              <a:gd name="T47" fmla="*/ 198923 h 1936"/>
              <a:gd name="T48" fmla="*/ 224696 w 2285"/>
              <a:gd name="T49" fmla="*/ 236875 h 1936"/>
              <a:gd name="T50" fmla="*/ 202880 w 2285"/>
              <a:gd name="T51" fmla="*/ 250617 h 1936"/>
              <a:gd name="T52" fmla="*/ 220114 w 2285"/>
              <a:gd name="T53" fmla="*/ 231422 h 1936"/>
              <a:gd name="T54" fmla="*/ 224696 w 2285"/>
              <a:gd name="T55" fmla="*/ 236875 h 1936"/>
              <a:gd name="T56" fmla="*/ 169285 w 2285"/>
              <a:gd name="T57" fmla="*/ 283989 h 1936"/>
              <a:gd name="T58" fmla="*/ 164486 w 2285"/>
              <a:gd name="T59" fmla="*/ 278318 h 1936"/>
              <a:gd name="T60" fmla="*/ 186301 w 2285"/>
              <a:gd name="T61" fmla="*/ 264794 h 1936"/>
              <a:gd name="T62" fmla="*/ 147034 w 2285"/>
              <a:gd name="T63" fmla="*/ 302747 h 1936"/>
              <a:gd name="T64" fmla="*/ 125219 w 2285"/>
              <a:gd name="T65" fmla="*/ 316270 h 1936"/>
              <a:gd name="T66" fmla="*/ 142234 w 2285"/>
              <a:gd name="T67" fmla="*/ 297076 h 1936"/>
              <a:gd name="T68" fmla="*/ 147034 w 2285"/>
              <a:gd name="T69" fmla="*/ 302747 h 1936"/>
              <a:gd name="T70" fmla="*/ 91405 w 2285"/>
              <a:gd name="T71" fmla="*/ 349642 h 1936"/>
              <a:gd name="T72" fmla="*/ 86824 w 2285"/>
              <a:gd name="T73" fmla="*/ 344189 h 1936"/>
              <a:gd name="T74" fmla="*/ 108639 w 2285"/>
              <a:gd name="T75" fmla="*/ 330448 h 1936"/>
              <a:gd name="T76" fmla="*/ 69372 w 2285"/>
              <a:gd name="T77" fmla="*/ 368400 h 1936"/>
              <a:gd name="T78" fmla="*/ 47557 w 2285"/>
              <a:gd name="T79" fmla="*/ 382141 h 1936"/>
              <a:gd name="T80" fmla="*/ 64573 w 2285"/>
              <a:gd name="T81" fmla="*/ 362947 h 1936"/>
              <a:gd name="T82" fmla="*/ 69372 w 2285"/>
              <a:gd name="T83" fmla="*/ 368400 h 1936"/>
              <a:gd name="T84" fmla="*/ 30105 w 2285"/>
              <a:gd name="T85" fmla="*/ 401554 h 1936"/>
              <a:gd name="T86" fmla="*/ 25524 w 2285"/>
              <a:gd name="T87" fmla="*/ 395883 h 1936"/>
              <a:gd name="T88" fmla="*/ 30759 w 2285"/>
              <a:gd name="T89" fmla="*/ 396101 h 1936"/>
              <a:gd name="T90" fmla="*/ 47339 w 2285"/>
              <a:gd name="T91" fmla="*/ 410715 h 1936"/>
              <a:gd name="T92" fmla="*/ 19197 w 2285"/>
              <a:gd name="T93" fmla="*/ 377343 h 19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285"/>
              <a:gd name="T142" fmla="*/ 0 h 1936"/>
              <a:gd name="T143" fmla="*/ 2285 w 2285"/>
              <a:gd name="T144" fmla="*/ 1936 h 19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285" h="1936">
                <a:moveTo>
                  <a:pt x="2278" y="32"/>
                </a:moveTo>
                <a:lnTo>
                  <a:pt x="2201" y="96"/>
                </a:lnTo>
                <a:cubicBezTo>
                  <a:pt x="2194" y="102"/>
                  <a:pt x="2184" y="101"/>
                  <a:pt x="2178" y="94"/>
                </a:cubicBezTo>
                <a:cubicBezTo>
                  <a:pt x="2172" y="87"/>
                  <a:pt x="2173" y="77"/>
                  <a:pt x="2180" y="71"/>
                </a:cubicBezTo>
                <a:lnTo>
                  <a:pt x="2256" y="6"/>
                </a:lnTo>
                <a:cubicBezTo>
                  <a:pt x="2263" y="0"/>
                  <a:pt x="2274" y="1"/>
                  <a:pt x="2280" y="8"/>
                </a:cubicBezTo>
                <a:cubicBezTo>
                  <a:pt x="2285" y="15"/>
                  <a:pt x="2285" y="26"/>
                  <a:pt x="2278" y="32"/>
                </a:cubicBezTo>
                <a:close/>
                <a:moveTo>
                  <a:pt x="2099" y="183"/>
                </a:moveTo>
                <a:lnTo>
                  <a:pt x="2023" y="247"/>
                </a:lnTo>
                <a:cubicBezTo>
                  <a:pt x="2016" y="253"/>
                  <a:pt x="2005" y="252"/>
                  <a:pt x="2000" y="245"/>
                </a:cubicBezTo>
                <a:cubicBezTo>
                  <a:pt x="1994" y="238"/>
                  <a:pt x="1994" y="228"/>
                  <a:pt x="2002" y="222"/>
                </a:cubicBezTo>
                <a:lnTo>
                  <a:pt x="2078" y="157"/>
                </a:lnTo>
                <a:cubicBezTo>
                  <a:pt x="2085" y="151"/>
                  <a:pt x="2095" y="152"/>
                  <a:pt x="2101" y="159"/>
                </a:cubicBezTo>
                <a:cubicBezTo>
                  <a:pt x="2107" y="166"/>
                  <a:pt x="2106" y="177"/>
                  <a:pt x="2099" y="183"/>
                </a:cubicBezTo>
                <a:close/>
                <a:moveTo>
                  <a:pt x="1921" y="333"/>
                </a:moveTo>
                <a:lnTo>
                  <a:pt x="1845" y="398"/>
                </a:lnTo>
                <a:cubicBezTo>
                  <a:pt x="1838" y="404"/>
                  <a:pt x="1827" y="403"/>
                  <a:pt x="1821" y="396"/>
                </a:cubicBezTo>
                <a:cubicBezTo>
                  <a:pt x="1815" y="389"/>
                  <a:pt x="1816" y="378"/>
                  <a:pt x="1823" y="372"/>
                </a:cubicBezTo>
                <a:lnTo>
                  <a:pt x="1900" y="308"/>
                </a:lnTo>
                <a:cubicBezTo>
                  <a:pt x="1907" y="302"/>
                  <a:pt x="1917" y="303"/>
                  <a:pt x="1923" y="310"/>
                </a:cubicBezTo>
                <a:cubicBezTo>
                  <a:pt x="1929" y="317"/>
                  <a:pt x="1928" y="327"/>
                  <a:pt x="1921" y="333"/>
                </a:cubicBezTo>
                <a:close/>
                <a:moveTo>
                  <a:pt x="1743" y="484"/>
                </a:moveTo>
                <a:lnTo>
                  <a:pt x="1667" y="548"/>
                </a:lnTo>
                <a:cubicBezTo>
                  <a:pt x="1660" y="554"/>
                  <a:pt x="1649" y="553"/>
                  <a:pt x="1643" y="546"/>
                </a:cubicBezTo>
                <a:cubicBezTo>
                  <a:pt x="1637" y="539"/>
                  <a:pt x="1638" y="529"/>
                  <a:pt x="1645" y="523"/>
                </a:cubicBezTo>
                <a:lnTo>
                  <a:pt x="1722" y="458"/>
                </a:lnTo>
                <a:cubicBezTo>
                  <a:pt x="1729" y="452"/>
                  <a:pt x="1739" y="453"/>
                  <a:pt x="1745" y="460"/>
                </a:cubicBezTo>
                <a:cubicBezTo>
                  <a:pt x="1751" y="467"/>
                  <a:pt x="1750" y="478"/>
                  <a:pt x="1743" y="484"/>
                </a:cubicBezTo>
                <a:close/>
                <a:moveTo>
                  <a:pt x="1565" y="635"/>
                </a:moveTo>
                <a:lnTo>
                  <a:pt x="1488" y="699"/>
                </a:lnTo>
                <a:cubicBezTo>
                  <a:pt x="1481" y="705"/>
                  <a:pt x="1471" y="704"/>
                  <a:pt x="1465" y="697"/>
                </a:cubicBezTo>
                <a:cubicBezTo>
                  <a:pt x="1459" y="690"/>
                  <a:pt x="1460" y="680"/>
                  <a:pt x="1467" y="674"/>
                </a:cubicBezTo>
                <a:lnTo>
                  <a:pt x="1543" y="609"/>
                </a:lnTo>
                <a:cubicBezTo>
                  <a:pt x="1550" y="603"/>
                  <a:pt x="1561" y="604"/>
                  <a:pt x="1567" y="611"/>
                </a:cubicBezTo>
                <a:cubicBezTo>
                  <a:pt x="1573" y="618"/>
                  <a:pt x="1572" y="629"/>
                  <a:pt x="1565" y="635"/>
                </a:cubicBezTo>
                <a:close/>
                <a:moveTo>
                  <a:pt x="1387" y="785"/>
                </a:moveTo>
                <a:lnTo>
                  <a:pt x="1310" y="850"/>
                </a:lnTo>
                <a:cubicBezTo>
                  <a:pt x="1303" y="856"/>
                  <a:pt x="1293" y="855"/>
                  <a:pt x="1287" y="848"/>
                </a:cubicBezTo>
                <a:cubicBezTo>
                  <a:pt x="1281" y="841"/>
                  <a:pt x="1282" y="830"/>
                  <a:pt x="1289" y="824"/>
                </a:cubicBezTo>
                <a:lnTo>
                  <a:pt x="1365" y="760"/>
                </a:lnTo>
                <a:cubicBezTo>
                  <a:pt x="1372" y="754"/>
                  <a:pt x="1383" y="755"/>
                  <a:pt x="1389" y="762"/>
                </a:cubicBezTo>
                <a:cubicBezTo>
                  <a:pt x="1395" y="769"/>
                  <a:pt x="1394" y="779"/>
                  <a:pt x="1387" y="785"/>
                </a:cubicBezTo>
                <a:close/>
                <a:moveTo>
                  <a:pt x="1209" y="936"/>
                </a:moveTo>
                <a:lnTo>
                  <a:pt x="1132" y="1000"/>
                </a:lnTo>
                <a:cubicBezTo>
                  <a:pt x="1125" y="1006"/>
                  <a:pt x="1115" y="1005"/>
                  <a:pt x="1109" y="998"/>
                </a:cubicBezTo>
                <a:cubicBezTo>
                  <a:pt x="1103" y="991"/>
                  <a:pt x="1104" y="981"/>
                  <a:pt x="1111" y="975"/>
                </a:cubicBezTo>
                <a:lnTo>
                  <a:pt x="1187" y="910"/>
                </a:lnTo>
                <a:cubicBezTo>
                  <a:pt x="1194" y="904"/>
                  <a:pt x="1205" y="905"/>
                  <a:pt x="1210" y="912"/>
                </a:cubicBezTo>
                <a:cubicBezTo>
                  <a:pt x="1216" y="919"/>
                  <a:pt x="1216" y="930"/>
                  <a:pt x="1209" y="936"/>
                </a:cubicBezTo>
                <a:close/>
                <a:moveTo>
                  <a:pt x="1030" y="1086"/>
                </a:moveTo>
                <a:lnTo>
                  <a:pt x="954" y="1151"/>
                </a:lnTo>
                <a:cubicBezTo>
                  <a:pt x="947" y="1157"/>
                  <a:pt x="936" y="1156"/>
                  <a:pt x="930" y="1149"/>
                </a:cubicBezTo>
                <a:cubicBezTo>
                  <a:pt x="925" y="1142"/>
                  <a:pt x="925" y="1132"/>
                  <a:pt x="932" y="1126"/>
                </a:cubicBezTo>
                <a:lnTo>
                  <a:pt x="1009" y="1061"/>
                </a:lnTo>
                <a:cubicBezTo>
                  <a:pt x="1016" y="1055"/>
                  <a:pt x="1026" y="1056"/>
                  <a:pt x="1032" y="1063"/>
                </a:cubicBezTo>
                <a:cubicBezTo>
                  <a:pt x="1038" y="1070"/>
                  <a:pt x="1037" y="1081"/>
                  <a:pt x="1030" y="1086"/>
                </a:cubicBezTo>
                <a:close/>
                <a:moveTo>
                  <a:pt x="852" y="1237"/>
                </a:moveTo>
                <a:lnTo>
                  <a:pt x="776" y="1302"/>
                </a:lnTo>
                <a:cubicBezTo>
                  <a:pt x="769" y="1308"/>
                  <a:pt x="758" y="1307"/>
                  <a:pt x="752" y="1300"/>
                </a:cubicBezTo>
                <a:cubicBezTo>
                  <a:pt x="746" y="1293"/>
                  <a:pt x="747" y="1282"/>
                  <a:pt x="754" y="1276"/>
                </a:cubicBezTo>
                <a:lnTo>
                  <a:pt x="831" y="1212"/>
                </a:lnTo>
                <a:cubicBezTo>
                  <a:pt x="838" y="1206"/>
                  <a:pt x="848" y="1207"/>
                  <a:pt x="854" y="1214"/>
                </a:cubicBezTo>
                <a:cubicBezTo>
                  <a:pt x="860" y="1221"/>
                  <a:pt x="859" y="1231"/>
                  <a:pt x="852" y="1237"/>
                </a:cubicBezTo>
                <a:close/>
                <a:moveTo>
                  <a:pt x="674" y="1388"/>
                </a:moveTo>
                <a:lnTo>
                  <a:pt x="598" y="1452"/>
                </a:lnTo>
                <a:cubicBezTo>
                  <a:pt x="591" y="1458"/>
                  <a:pt x="580" y="1457"/>
                  <a:pt x="574" y="1450"/>
                </a:cubicBezTo>
                <a:cubicBezTo>
                  <a:pt x="568" y="1443"/>
                  <a:pt x="569" y="1433"/>
                  <a:pt x="576" y="1427"/>
                </a:cubicBezTo>
                <a:lnTo>
                  <a:pt x="652" y="1362"/>
                </a:lnTo>
                <a:cubicBezTo>
                  <a:pt x="660" y="1356"/>
                  <a:pt x="670" y="1357"/>
                  <a:pt x="676" y="1364"/>
                </a:cubicBezTo>
                <a:cubicBezTo>
                  <a:pt x="682" y="1371"/>
                  <a:pt x="681" y="1382"/>
                  <a:pt x="674" y="1388"/>
                </a:cubicBezTo>
                <a:close/>
                <a:moveTo>
                  <a:pt x="496" y="1538"/>
                </a:moveTo>
                <a:lnTo>
                  <a:pt x="419" y="1603"/>
                </a:lnTo>
                <a:cubicBezTo>
                  <a:pt x="412" y="1609"/>
                  <a:pt x="402" y="1608"/>
                  <a:pt x="396" y="1601"/>
                </a:cubicBezTo>
                <a:cubicBezTo>
                  <a:pt x="390" y="1594"/>
                  <a:pt x="391" y="1584"/>
                  <a:pt x="398" y="1578"/>
                </a:cubicBezTo>
                <a:lnTo>
                  <a:pt x="474" y="1513"/>
                </a:lnTo>
                <a:cubicBezTo>
                  <a:pt x="481" y="1507"/>
                  <a:pt x="492" y="1508"/>
                  <a:pt x="498" y="1515"/>
                </a:cubicBezTo>
                <a:cubicBezTo>
                  <a:pt x="504" y="1522"/>
                  <a:pt x="503" y="1533"/>
                  <a:pt x="496" y="1538"/>
                </a:cubicBezTo>
                <a:close/>
                <a:moveTo>
                  <a:pt x="318" y="1689"/>
                </a:moveTo>
                <a:lnTo>
                  <a:pt x="241" y="1754"/>
                </a:lnTo>
                <a:cubicBezTo>
                  <a:pt x="234" y="1760"/>
                  <a:pt x="224" y="1759"/>
                  <a:pt x="218" y="1752"/>
                </a:cubicBezTo>
                <a:cubicBezTo>
                  <a:pt x="212" y="1745"/>
                  <a:pt x="213" y="1734"/>
                  <a:pt x="220" y="1728"/>
                </a:cubicBezTo>
                <a:lnTo>
                  <a:pt x="296" y="1664"/>
                </a:lnTo>
                <a:cubicBezTo>
                  <a:pt x="303" y="1658"/>
                  <a:pt x="314" y="1659"/>
                  <a:pt x="320" y="1666"/>
                </a:cubicBezTo>
                <a:cubicBezTo>
                  <a:pt x="326" y="1673"/>
                  <a:pt x="325" y="1683"/>
                  <a:pt x="318" y="1689"/>
                </a:cubicBezTo>
                <a:close/>
                <a:moveTo>
                  <a:pt x="139" y="1840"/>
                </a:moveTo>
                <a:lnTo>
                  <a:pt x="138" y="1841"/>
                </a:lnTo>
                <a:cubicBezTo>
                  <a:pt x="131" y="1847"/>
                  <a:pt x="121" y="1846"/>
                  <a:pt x="115" y="1839"/>
                </a:cubicBezTo>
                <a:cubicBezTo>
                  <a:pt x="109" y="1832"/>
                  <a:pt x="110" y="1821"/>
                  <a:pt x="117" y="1815"/>
                </a:cubicBezTo>
                <a:lnTo>
                  <a:pt x="118" y="1814"/>
                </a:lnTo>
                <a:cubicBezTo>
                  <a:pt x="125" y="1808"/>
                  <a:pt x="135" y="1809"/>
                  <a:pt x="141" y="1816"/>
                </a:cubicBezTo>
                <a:cubicBezTo>
                  <a:pt x="147" y="1823"/>
                  <a:pt x="147" y="1834"/>
                  <a:pt x="139" y="1840"/>
                </a:cubicBezTo>
                <a:close/>
                <a:moveTo>
                  <a:pt x="217" y="1883"/>
                </a:moveTo>
                <a:lnTo>
                  <a:pt x="0" y="1936"/>
                </a:lnTo>
                <a:lnTo>
                  <a:pt x="88" y="1730"/>
                </a:lnTo>
                <a:lnTo>
                  <a:pt x="217" y="18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Freeform 133">
            <a:extLst>
              <a:ext uri="{FF2B5EF4-FFF2-40B4-BE49-F238E27FC236}">
                <a16:creationId xmlns:a16="http://schemas.microsoft.com/office/drawing/2014/main" id="{46DD9A76-4D44-4921-B96B-3F95B3E9FDDE}"/>
              </a:ext>
            </a:extLst>
          </p:cNvPr>
          <p:cNvSpPr>
            <a:spLocks noEditPoints="1"/>
          </p:cNvSpPr>
          <p:nvPr/>
        </p:nvSpPr>
        <p:spPr bwMode="auto">
          <a:xfrm>
            <a:off x="10161344" y="3105858"/>
            <a:ext cx="484187" cy="422275"/>
          </a:xfrm>
          <a:custGeom>
            <a:avLst/>
            <a:gdLst>
              <a:gd name="T0" fmla="*/ 477856 w 2218"/>
              <a:gd name="T1" fmla="*/ 420966 h 1935"/>
              <a:gd name="T2" fmla="*/ 24886 w 2218"/>
              <a:gd name="T3" fmla="*/ 26624 h 1935"/>
              <a:gd name="T4" fmla="*/ 24668 w 2218"/>
              <a:gd name="T5" fmla="*/ 21605 h 1935"/>
              <a:gd name="T6" fmla="*/ 29689 w 2218"/>
              <a:gd name="T7" fmla="*/ 21168 h 1935"/>
              <a:gd name="T8" fmla="*/ 482659 w 2218"/>
              <a:gd name="T9" fmla="*/ 415510 h 1935"/>
              <a:gd name="T10" fmla="*/ 482877 w 2218"/>
              <a:gd name="T11" fmla="*/ 420747 h 1935"/>
              <a:gd name="T12" fmla="*/ 477856 w 2218"/>
              <a:gd name="T13" fmla="*/ 420966 h 1935"/>
              <a:gd name="T14" fmla="*/ 18555 w 2218"/>
              <a:gd name="T15" fmla="*/ 45174 h 1935"/>
              <a:gd name="T16" fmla="*/ 0 w 2218"/>
              <a:gd name="T17" fmla="*/ 0 h 1935"/>
              <a:gd name="T18" fmla="*/ 47153 w 2218"/>
              <a:gd name="T19" fmla="*/ 12221 h 1935"/>
              <a:gd name="T20" fmla="*/ 18555 w 2218"/>
              <a:gd name="T21" fmla="*/ 45174 h 1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18"/>
              <a:gd name="T34" fmla="*/ 0 h 1935"/>
              <a:gd name="T35" fmla="*/ 2218 w 2218"/>
              <a:gd name="T36" fmla="*/ 1935 h 19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18" h="1935">
                <a:moveTo>
                  <a:pt x="2189" y="1929"/>
                </a:moveTo>
                <a:lnTo>
                  <a:pt x="114" y="122"/>
                </a:lnTo>
                <a:cubicBezTo>
                  <a:pt x="107" y="116"/>
                  <a:pt x="107" y="106"/>
                  <a:pt x="113" y="99"/>
                </a:cubicBezTo>
                <a:cubicBezTo>
                  <a:pt x="119" y="92"/>
                  <a:pt x="129" y="91"/>
                  <a:pt x="136" y="97"/>
                </a:cubicBezTo>
                <a:lnTo>
                  <a:pt x="2211" y="1904"/>
                </a:lnTo>
                <a:cubicBezTo>
                  <a:pt x="2218" y="1910"/>
                  <a:pt x="2218" y="1921"/>
                  <a:pt x="2212" y="1928"/>
                </a:cubicBezTo>
                <a:cubicBezTo>
                  <a:pt x="2206" y="1935"/>
                  <a:pt x="2196" y="1935"/>
                  <a:pt x="2189" y="1929"/>
                </a:cubicBezTo>
                <a:close/>
                <a:moveTo>
                  <a:pt x="85" y="207"/>
                </a:moveTo>
                <a:lnTo>
                  <a:pt x="0" y="0"/>
                </a:lnTo>
                <a:lnTo>
                  <a:pt x="216" y="56"/>
                </a:lnTo>
                <a:lnTo>
                  <a:pt x="85" y="20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Freeform 134">
            <a:extLst>
              <a:ext uri="{FF2B5EF4-FFF2-40B4-BE49-F238E27FC236}">
                <a16:creationId xmlns:a16="http://schemas.microsoft.com/office/drawing/2014/main" id="{1207A986-67EC-48A2-9E8F-F1A604530033}"/>
              </a:ext>
            </a:extLst>
          </p:cNvPr>
          <p:cNvSpPr>
            <a:spLocks noEditPoints="1"/>
          </p:cNvSpPr>
          <p:nvPr/>
        </p:nvSpPr>
        <p:spPr bwMode="auto">
          <a:xfrm>
            <a:off x="10158169" y="2448633"/>
            <a:ext cx="485775" cy="349250"/>
          </a:xfrm>
          <a:custGeom>
            <a:avLst/>
            <a:gdLst>
              <a:gd name="T0" fmla="*/ 1956 w 2235"/>
              <a:gd name="T1" fmla="*/ 342042 h 1599"/>
              <a:gd name="T2" fmla="*/ 454259 w 2235"/>
              <a:gd name="T3" fmla="*/ 18347 h 1599"/>
              <a:gd name="T4" fmla="*/ 459258 w 2235"/>
              <a:gd name="T5" fmla="*/ 19221 h 1599"/>
              <a:gd name="T6" fmla="*/ 458389 w 2235"/>
              <a:gd name="T7" fmla="*/ 24244 h 1599"/>
              <a:gd name="T8" fmla="*/ 6086 w 2235"/>
              <a:gd name="T9" fmla="*/ 347939 h 1599"/>
              <a:gd name="T10" fmla="*/ 1087 w 2235"/>
              <a:gd name="T11" fmla="*/ 347066 h 1599"/>
              <a:gd name="T12" fmla="*/ 1956 w 2235"/>
              <a:gd name="T13" fmla="*/ 342042 h 1599"/>
              <a:gd name="T14" fmla="*/ 437741 w 2235"/>
              <a:gd name="T15" fmla="*/ 7645 h 1599"/>
              <a:gd name="T16" fmla="*/ 485775 w 2235"/>
              <a:gd name="T17" fmla="*/ 0 h 1599"/>
              <a:gd name="T18" fmla="*/ 462953 w 2235"/>
              <a:gd name="T19" fmla="*/ 43247 h 1599"/>
              <a:gd name="T20" fmla="*/ 437741 w 2235"/>
              <a:gd name="T21" fmla="*/ 7645 h 15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35"/>
              <a:gd name="T34" fmla="*/ 0 h 1599"/>
              <a:gd name="T35" fmla="*/ 2235 w 2235"/>
              <a:gd name="T36" fmla="*/ 1599 h 15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35" h="1599">
                <a:moveTo>
                  <a:pt x="9" y="1566"/>
                </a:moveTo>
                <a:lnTo>
                  <a:pt x="2090" y="84"/>
                </a:lnTo>
                <a:cubicBezTo>
                  <a:pt x="2097" y="78"/>
                  <a:pt x="2108" y="80"/>
                  <a:pt x="2113" y="88"/>
                </a:cubicBezTo>
                <a:cubicBezTo>
                  <a:pt x="2118" y="95"/>
                  <a:pt x="2117" y="105"/>
                  <a:pt x="2109" y="111"/>
                </a:cubicBezTo>
                <a:lnTo>
                  <a:pt x="28" y="1593"/>
                </a:lnTo>
                <a:cubicBezTo>
                  <a:pt x="21" y="1599"/>
                  <a:pt x="10" y="1597"/>
                  <a:pt x="5" y="1589"/>
                </a:cubicBezTo>
                <a:cubicBezTo>
                  <a:pt x="0" y="1582"/>
                  <a:pt x="1" y="1571"/>
                  <a:pt x="9" y="1566"/>
                </a:cubicBezTo>
                <a:close/>
                <a:moveTo>
                  <a:pt x="2014" y="35"/>
                </a:moveTo>
                <a:lnTo>
                  <a:pt x="2235" y="0"/>
                </a:lnTo>
                <a:lnTo>
                  <a:pt x="2130" y="198"/>
                </a:lnTo>
                <a:lnTo>
                  <a:pt x="2014" y="3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Freeform 135">
            <a:extLst>
              <a:ext uri="{FF2B5EF4-FFF2-40B4-BE49-F238E27FC236}">
                <a16:creationId xmlns:a16="http://schemas.microsoft.com/office/drawing/2014/main" id="{0A0169F8-B167-49A2-9EAD-F01EFF8CB7D4}"/>
              </a:ext>
            </a:extLst>
          </p:cNvPr>
          <p:cNvSpPr>
            <a:spLocks noEditPoints="1"/>
          </p:cNvSpPr>
          <p:nvPr/>
        </p:nvSpPr>
        <p:spPr bwMode="auto">
          <a:xfrm>
            <a:off x="10459794" y="3628146"/>
            <a:ext cx="581025" cy="395287"/>
          </a:xfrm>
          <a:custGeom>
            <a:avLst/>
            <a:gdLst>
              <a:gd name="T0" fmla="*/ 466607 w 2666"/>
              <a:gd name="T1" fmla="*/ 6305 h 1818"/>
              <a:gd name="T2" fmla="*/ 491234 w 2666"/>
              <a:gd name="T3" fmla="*/ 16960 h 1818"/>
              <a:gd name="T4" fmla="*/ 514336 w 2666"/>
              <a:gd name="T5" fmla="*/ 35006 h 1818"/>
              <a:gd name="T6" fmla="*/ 539835 w 2666"/>
              <a:gd name="T7" fmla="*/ 65229 h 1818"/>
              <a:gd name="T8" fmla="*/ 569692 w 2666"/>
              <a:gd name="T9" fmla="*/ 127849 h 1818"/>
              <a:gd name="T10" fmla="*/ 579281 w 2666"/>
              <a:gd name="T11" fmla="*/ 171987 h 1818"/>
              <a:gd name="T12" fmla="*/ 580589 w 2666"/>
              <a:gd name="T13" fmla="*/ 208732 h 1818"/>
              <a:gd name="T14" fmla="*/ 570782 w 2666"/>
              <a:gd name="T15" fmla="*/ 245478 h 1818"/>
              <a:gd name="T16" fmla="*/ 549424 w 2666"/>
              <a:gd name="T17" fmla="*/ 280484 h 1818"/>
              <a:gd name="T18" fmla="*/ 518477 w 2666"/>
              <a:gd name="T19" fmla="*/ 312881 h 1818"/>
              <a:gd name="T20" fmla="*/ 479466 w 2666"/>
              <a:gd name="T21" fmla="*/ 341147 h 1818"/>
              <a:gd name="T22" fmla="*/ 434134 w 2666"/>
              <a:gd name="T23" fmla="*/ 364629 h 1818"/>
              <a:gd name="T24" fmla="*/ 384226 w 2666"/>
              <a:gd name="T25" fmla="*/ 382241 h 1818"/>
              <a:gd name="T26" fmla="*/ 331267 w 2666"/>
              <a:gd name="T27" fmla="*/ 392678 h 1818"/>
              <a:gd name="T28" fmla="*/ 277000 w 2666"/>
              <a:gd name="T29" fmla="*/ 394852 h 1818"/>
              <a:gd name="T30" fmla="*/ 223169 w 2666"/>
              <a:gd name="T31" fmla="*/ 388547 h 1818"/>
              <a:gd name="T32" fmla="*/ 171518 w 2666"/>
              <a:gd name="T33" fmla="*/ 374414 h 1818"/>
              <a:gd name="T34" fmla="*/ 123571 w 2666"/>
              <a:gd name="T35" fmla="*/ 353758 h 1818"/>
              <a:gd name="T36" fmla="*/ 81291 w 2666"/>
              <a:gd name="T37" fmla="*/ 327884 h 1818"/>
              <a:gd name="T38" fmla="*/ 45985 w 2666"/>
              <a:gd name="T39" fmla="*/ 297444 h 1818"/>
              <a:gd name="T40" fmla="*/ 19614 w 2666"/>
              <a:gd name="T41" fmla="*/ 263742 h 1818"/>
              <a:gd name="T42" fmla="*/ 3705 w 2666"/>
              <a:gd name="T43" fmla="*/ 227866 h 1818"/>
              <a:gd name="T44" fmla="*/ 0 w 2666"/>
              <a:gd name="T45" fmla="*/ 190903 h 1818"/>
              <a:gd name="T46" fmla="*/ 4577 w 2666"/>
              <a:gd name="T47" fmla="*/ 154810 h 1818"/>
              <a:gd name="T48" fmla="*/ 24409 w 2666"/>
              <a:gd name="T49" fmla="*/ 95886 h 1818"/>
              <a:gd name="T50" fmla="*/ 56228 w 2666"/>
              <a:gd name="T51" fmla="*/ 46965 h 1818"/>
              <a:gd name="T52" fmla="*/ 78240 w 2666"/>
              <a:gd name="T53" fmla="*/ 26092 h 1818"/>
              <a:gd name="T54" fmla="*/ 98508 w 2666"/>
              <a:gd name="T55" fmla="*/ 15220 h 1818"/>
              <a:gd name="T56" fmla="*/ 94150 w 2666"/>
              <a:gd name="T57" fmla="*/ 24135 h 1818"/>
              <a:gd name="T58" fmla="*/ 72138 w 2666"/>
              <a:gd name="T59" fmla="*/ 41094 h 1818"/>
              <a:gd name="T60" fmla="*/ 47511 w 2666"/>
              <a:gd name="T61" fmla="*/ 70230 h 1818"/>
              <a:gd name="T62" fmla="*/ 18307 w 2666"/>
              <a:gd name="T63" fmla="*/ 130458 h 1818"/>
              <a:gd name="T64" fmla="*/ 8935 w 2666"/>
              <a:gd name="T65" fmla="*/ 173509 h 1818"/>
              <a:gd name="T66" fmla="*/ 7410 w 2666"/>
              <a:gd name="T67" fmla="*/ 208515 h 1818"/>
              <a:gd name="T68" fmla="*/ 16781 w 2666"/>
              <a:gd name="T69" fmla="*/ 242869 h 1818"/>
              <a:gd name="T70" fmla="*/ 37268 w 2666"/>
              <a:gd name="T71" fmla="*/ 276353 h 1818"/>
              <a:gd name="T72" fmla="*/ 67343 w 2666"/>
              <a:gd name="T73" fmla="*/ 307445 h 1818"/>
              <a:gd name="T74" fmla="*/ 105264 w 2666"/>
              <a:gd name="T75" fmla="*/ 335276 h 1818"/>
              <a:gd name="T76" fmla="*/ 149724 w 2666"/>
              <a:gd name="T77" fmla="*/ 358107 h 1818"/>
              <a:gd name="T78" fmla="*/ 198760 w 2666"/>
              <a:gd name="T79" fmla="*/ 375283 h 1818"/>
              <a:gd name="T80" fmla="*/ 250630 w 2666"/>
              <a:gd name="T81" fmla="*/ 385503 h 1818"/>
              <a:gd name="T82" fmla="*/ 303589 w 2666"/>
              <a:gd name="T83" fmla="*/ 387677 h 1818"/>
              <a:gd name="T84" fmla="*/ 356330 w 2666"/>
              <a:gd name="T85" fmla="*/ 381372 h 1818"/>
              <a:gd name="T86" fmla="*/ 407110 w 2666"/>
              <a:gd name="T87" fmla="*/ 367456 h 1818"/>
              <a:gd name="T88" fmla="*/ 453967 w 2666"/>
              <a:gd name="T89" fmla="*/ 347235 h 1818"/>
              <a:gd name="T90" fmla="*/ 495375 w 2666"/>
              <a:gd name="T91" fmla="*/ 321796 h 1818"/>
              <a:gd name="T92" fmla="*/ 529809 w 2666"/>
              <a:gd name="T93" fmla="*/ 292225 h 1818"/>
              <a:gd name="T94" fmla="*/ 555090 w 2666"/>
              <a:gd name="T95" fmla="*/ 259828 h 1818"/>
              <a:gd name="T96" fmla="*/ 570128 w 2666"/>
              <a:gd name="T97" fmla="*/ 225692 h 1818"/>
              <a:gd name="T98" fmla="*/ 573615 w 2666"/>
              <a:gd name="T99" fmla="*/ 190686 h 1818"/>
              <a:gd name="T100" fmla="*/ 569256 w 2666"/>
              <a:gd name="T101" fmla="*/ 155680 h 1818"/>
              <a:gd name="T102" fmla="*/ 550296 w 2666"/>
              <a:gd name="T103" fmla="*/ 98278 h 1818"/>
              <a:gd name="T104" fmla="*/ 519566 w 2666"/>
              <a:gd name="T105" fmla="*/ 50879 h 1818"/>
              <a:gd name="T106" fmla="*/ 498862 w 2666"/>
              <a:gd name="T107" fmla="*/ 31092 h 1818"/>
              <a:gd name="T108" fmla="*/ 476414 w 2666"/>
              <a:gd name="T109" fmla="*/ 17394 h 1818"/>
              <a:gd name="T110" fmla="*/ 453531 w 2666"/>
              <a:gd name="T111" fmla="*/ 11306 h 1818"/>
              <a:gd name="T112" fmla="*/ 86304 w 2666"/>
              <a:gd name="T113" fmla="*/ 0 h 18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666"/>
              <a:gd name="T172" fmla="*/ 0 h 1818"/>
              <a:gd name="T173" fmla="*/ 2666 w 2666"/>
              <a:gd name="T174" fmla="*/ 1818 h 18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666" h="1818">
                <a:moveTo>
                  <a:pt x="2054" y="18"/>
                </a:moveTo>
                <a:lnTo>
                  <a:pt x="2082" y="19"/>
                </a:lnTo>
                <a:lnTo>
                  <a:pt x="2112" y="23"/>
                </a:lnTo>
                <a:lnTo>
                  <a:pt x="2141" y="29"/>
                </a:lnTo>
                <a:lnTo>
                  <a:pt x="2170" y="38"/>
                </a:lnTo>
                <a:lnTo>
                  <a:pt x="2198" y="50"/>
                </a:lnTo>
                <a:lnTo>
                  <a:pt x="2227" y="63"/>
                </a:lnTo>
                <a:lnTo>
                  <a:pt x="2254" y="78"/>
                </a:lnTo>
                <a:lnTo>
                  <a:pt x="2282" y="96"/>
                </a:lnTo>
                <a:lnTo>
                  <a:pt x="2308" y="116"/>
                </a:lnTo>
                <a:lnTo>
                  <a:pt x="2335" y="137"/>
                </a:lnTo>
                <a:lnTo>
                  <a:pt x="2360" y="161"/>
                </a:lnTo>
                <a:lnTo>
                  <a:pt x="2385" y="185"/>
                </a:lnTo>
                <a:lnTo>
                  <a:pt x="2409" y="212"/>
                </a:lnTo>
                <a:lnTo>
                  <a:pt x="2433" y="240"/>
                </a:lnTo>
                <a:lnTo>
                  <a:pt x="2477" y="300"/>
                </a:lnTo>
                <a:lnTo>
                  <a:pt x="2518" y="366"/>
                </a:lnTo>
                <a:lnTo>
                  <a:pt x="2554" y="436"/>
                </a:lnTo>
                <a:lnTo>
                  <a:pt x="2587" y="510"/>
                </a:lnTo>
                <a:lnTo>
                  <a:pt x="2614" y="588"/>
                </a:lnTo>
                <a:lnTo>
                  <a:pt x="2636" y="668"/>
                </a:lnTo>
                <a:lnTo>
                  <a:pt x="2645" y="709"/>
                </a:lnTo>
                <a:lnTo>
                  <a:pt x="2653" y="750"/>
                </a:lnTo>
                <a:lnTo>
                  <a:pt x="2658" y="791"/>
                </a:lnTo>
                <a:lnTo>
                  <a:pt x="2663" y="833"/>
                </a:lnTo>
                <a:lnTo>
                  <a:pt x="2665" y="875"/>
                </a:lnTo>
                <a:lnTo>
                  <a:pt x="2666" y="917"/>
                </a:lnTo>
                <a:lnTo>
                  <a:pt x="2664" y="960"/>
                </a:lnTo>
                <a:lnTo>
                  <a:pt x="2658" y="1002"/>
                </a:lnTo>
                <a:lnTo>
                  <a:pt x="2649" y="1045"/>
                </a:lnTo>
                <a:lnTo>
                  <a:pt x="2636" y="1087"/>
                </a:lnTo>
                <a:lnTo>
                  <a:pt x="2619" y="1129"/>
                </a:lnTo>
                <a:lnTo>
                  <a:pt x="2599" y="1170"/>
                </a:lnTo>
                <a:lnTo>
                  <a:pt x="2576" y="1211"/>
                </a:lnTo>
                <a:lnTo>
                  <a:pt x="2550" y="1251"/>
                </a:lnTo>
                <a:lnTo>
                  <a:pt x="2521" y="1290"/>
                </a:lnTo>
                <a:lnTo>
                  <a:pt x="2490" y="1329"/>
                </a:lnTo>
                <a:lnTo>
                  <a:pt x="2455" y="1366"/>
                </a:lnTo>
                <a:lnTo>
                  <a:pt x="2418" y="1403"/>
                </a:lnTo>
                <a:lnTo>
                  <a:pt x="2379" y="1439"/>
                </a:lnTo>
                <a:lnTo>
                  <a:pt x="2337" y="1473"/>
                </a:lnTo>
                <a:lnTo>
                  <a:pt x="2294" y="1506"/>
                </a:lnTo>
                <a:lnTo>
                  <a:pt x="2248" y="1539"/>
                </a:lnTo>
                <a:lnTo>
                  <a:pt x="2200" y="1569"/>
                </a:lnTo>
                <a:lnTo>
                  <a:pt x="2150" y="1599"/>
                </a:lnTo>
                <a:lnTo>
                  <a:pt x="2099" y="1627"/>
                </a:lnTo>
                <a:lnTo>
                  <a:pt x="2046" y="1653"/>
                </a:lnTo>
                <a:lnTo>
                  <a:pt x="1992" y="1677"/>
                </a:lnTo>
                <a:lnTo>
                  <a:pt x="1936" y="1700"/>
                </a:lnTo>
                <a:lnTo>
                  <a:pt x="1880" y="1722"/>
                </a:lnTo>
                <a:lnTo>
                  <a:pt x="1821" y="1741"/>
                </a:lnTo>
                <a:lnTo>
                  <a:pt x="1763" y="1758"/>
                </a:lnTo>
                <a:lnTo>
                  <a:pt x="1703" y="1773"/>
                </a:lnTo>
                <a:lnTo>
                  <a:pt x="1642" y="1787"/>
                </a:lnTo>
                <a:lnTo>
                  <a:pt x="1581" y="1797"/>
                </a:lnTo>
                <a:lnTo>
                  <a:pt x="1520" y="1806"/>
                </a:lnTo>
                <a:lnTo>
                  <a:pt x="1458" y="1812"/>
                </a:lnTo>
                <a:lnTo>
                  <a:pt x="1396" y="1816"/>
                </a:lnTo>
                <a:lnTo>
                  <a:pt x="1333" y="1818"/>
                </a:lnTo>
                <a:lnTo>
                  <a:pt x="1271" y="1816"/>
                </a:lnTo>
                <a:lnTo>
                  <a:pt x="1209" y="1813"/>
                </a:lnTo>
                <a:lnTo>
                  <a:pt x="1147" y="1806"/>
                </a:lnTo>
                <a:lnTo>
                  <a:pt x="1085" y="1798"/>
                </a:lnTo>
                <a:lnTo>
                  <a:pt x="1024" y="1787"/>
                </a:lnTo>
                <a:lnTo>
                  <a:pt x="963" y="1774"/>
                </a:lnTo>
                <a:lnTo>
                  <a:pt x="904" y="1758"/>
                </a:lnTo>
                <a:lnTo>
                  <a:pt x="845" y="1741"/>
                </a:lnTo>
                <a:lnTo>
                  <a:pt x="787" y="1722"/>
                </a:lnTo>
                <a:lnTo>
                  <a:pt x="730" y="1701"/>
                </a:lnTo>
                <a:lnTo>
                  <a:pt x="674" y="1678"/>
                </a:lnTo>
                <a:lnTo>
                  <a:pt x="620" y="1653"/>
                </a:lnTo>
                <a:lnTo>
                  <a:pt x="567" y="1627"/>
                </a:lnTo>
                <a:lnTo>
                  <a:pt x="516" y="1599"/>
                </a:lnTo>
                <a:lnTo>
                  <a:pt x="467" y="1570"/>
                </a:lnTo>
                <a:lnTo>
                  <a:pt x="419" y="1539"/>
                </a:lnTo>
                <a:lnTo>
                  <a:pt x="373" y="1508"/>
                </a:lnTo>
                <a:lnTo>
                  <a:pt x="329" y="1474"/>
                </a:lnTo>
                <a:lnTo>
                  <a:pt x="287" y="1440"/>
                </a:lnTo>
                <a:lnTo>
                  <a:pt x="248" y="1405"/>
                </a:lnTo>
                <a:lnTo>
                  <a:pt x="211" y="1368"/>
                </a:lnTo>
                <a:lnTo>
                  <a:pt x="177" y="1330"/>
                </a:lnTo>
                <a:lnTo>
                  <a:pt x="145" y="1292"/>
                </a:lnTo>
                <a:lnTo>
                  <a:pt x="116" y="1253"/>
                </a:lnTo>
                <a:lnTo>
                  <a:pt x="90" y="1213"/>
                </a:lnTo>
                <a:lnTo>
                  <a:pt x="67" y="1173"/>
                </a:lnTo>
                <a:lnTo>
                  <a:pt x="47" y="1132"/>
                </a:lnTo>
                <a:lnTo>
                  <a:pt x="30" y="1090"/>
                </a:lnTo>
                <a:lnTo>
                  <a:pt x="17" y="1048"/>
                </a:lnTo>
                <a:lnTo>
                  <a:pt x="7" y="1006"/>
                </a:lnTo>
                <a:lnTo>
                  <a:pt x="1" y="963"/>
                </a:lnTo>
                <a:lnTo>
                  <a:pt x="0" y="920"/>
                </a:lnTo>
                <a:lnTo>
                  <a:pt x="0" y="878"/>
                </a:lnTo>
                <a:lnTo>
                  <a:pt x="3" y="836"/>
                </a:lnTo>
                <a:lnTo>
                  <a:pt x="7" y="795"/>
                </a:lnTo>
                <a:lnTo>
                  <a:pt x="13" y="753"/>
                </a:lnTo>
                <a:lnTo>
                  <a:pt x="21" y="712"/>
                </a:lnTo>
                <a:lnTo>
                  <a:pt x="30" y="671"/>
                </a:lnTo>
                <a:lnTo>
                  <a:pt x="52" y="592"/>
                </a:lnTo>
                <a:lnTo>
                  <a:pt x="79" y="514"/>
                </a:lnTo>
                <a:lnTo>
                  <a:pt x="112" y="441"/>
                </a:lnTo>
                <a:lnTo>
                  <a:pt x="149" y="370"/>
                </a:lnTo>
                <a:lnTo>
                  <a:pt x="190" y="305"/>
                </a:lnTo>
                <a:lnTo>
                  <a:pt x="234" y="245"/>
                </a:lnTo>
                <a:lnTo>
                  <a:pt x="258" y="216"/>
                </a:lnTo>
                <a:lnTo>
                  <a:pt x="282" y="190"/>
                </a:lnTo>
                <a:lnTo>
                  <a:pt x="307" y="165"/>
                </a:lnTo>
                <a:lnTo>
                  <a:pt x="333" y="142"/>
                </a:lnTo>
                <a:lnTo>
                  <a:pt x="359" y="120"/>
                </a:lnTo>
                <a:lnTo>
                  <a:pt x="386" y="101"/>
                </a:lnTo>
                <a:lnTo>
                  <a:pt x="413" y="83"/>
                </a:lnTo>
                <a:cubicBezTo>
                  <a:pt x="415" y="82"/>
                  <a:pt x="416" y="82"/>
                  <a:pt x="417" y="81"/>
                </a:cubicBezTo>
                <a:lnTo>
                  <a:pt x="452" y="70"/>
                </a:lnTo>
                <a:cubicBezTo>
                  <a:pt x="460" y="68"/>
                  <a:pt x="470" y="72"/>
                  <a:pt x="472" y="81"/>
                </a:cubicBezTo>
                <a:cubicBezTo>
                  <a:pt x="475" y="90"/>
                  <a:pt x="470" y="99"/>
                  <a:pt x="462" y="102"/>
                </a:cubicBezTo>
                <a:lnTo>
                  <a:pt x="427" y="113"/>
                </a:lnTo>
                <a:lnTo>
                  <a:pt x="432" y="111"/>
                </a:lnTo>
                <a:lnTo>
                  <a:pt x="406" y="128"/>
                </a:lnTo>
                <a:lnTo>
                  <a:pt x="380" y="146"/>
                </a:lnTo>
                <a:lnTo>
                  <a:pt x="355" y="166"/>
                </a:lnTo>
                <a:lnTo>
                  <a:pt x="331" y="189"/>
                </a:lnTo>
                <a:lnTo>
                  <a:pt x="307" y="212"/>
                </a:lnTo>
                <a:lnTo>
                  <a:pt x="283" y="238"/>
                </a:lnTo>
                <a:lnTo>
                  <a:pt x="261" y="264"/>
                </a:lnTo>
                <a:lnTo>
                  <a:pt x="218" y="323"/>
                </a:lnTo>
                <a:lnTo>
                  <a:pt x="178" y="386"/>
                </a:lnTo>
                <a:lnTo>
                  <a:pt x="142" y="454"/>
                </a:lnTo>
                <a:lnTo>
                  <a:pt x="111" y="526"/>
                </a:lnTo>
                <a:lnTo>
                  <a:pt x="84" y="600"/>
                </a:lnTo>
                <a:lnTo>
                  <a:pt x="62" y="678"/>
                </a:lnTo>
                <a:lnTo>
                  <a:pt x="53" y="718"/>
                </a:lnTo>
                <a:lnTo>
                  <a:pt x="46" y="758"/>
                </a:lnTo>
                <a:lnTo>
                  <a:pt x="41" y="798"/>
                </a:lnTo>
                <a:lnTo>
                  <a:pt x="36" y="838"/>
                </a:lnTo>
                <a:lnTo>
                  <a:pt x="34" y="879"/>
                </a:lnTo>
                <a:lnTo>
                  <a:pt x="33" y="919"/>
                </a:lnTo>
                <a:lnTo>
                  <a:pt x="34" y="959"/>
                </a:lnTo>
                <a:lnTo>
                  <a:pt x="40" y="999"/>
                </a:lnTo>
                <a:lnTo>
                  <a:pt x="49" y="1038"/>
                </a:lnTo>
                <a:lnTo>
                  <a:pt x="61" y="1078"/>
                </a:lnTo>
                <a:lnTo>
                  <a:pt x="77" y="1117"/>
                </a:lnTo>
                <a:lnTo>
                  <a:pt x="96" y="1156"/>
                </a:lnTo>
                <a:lnTo>
                  <a:pt x="118" y="1195"/>
                </a:lnTo>
                <a:lnTo>
                  <a:pt x="143" y="1233"/>
                </a:lnTo>
                <a:lnTo>
                  <a:pt x="171" y="1271"/>
                </a:lnTo>
                <a:lnTo>
                  <a:pt x="201" y="1308"/>
                </a:lnTo>
                <a:lnTo>
                  <a:pt x="235" y="1344"/>
                </a:lnTo>
                <a:lnTo>
                  <a:pt x="270" y="1380"/>
                </a:lnTo>
                <a:lnTo>
                  <a:pt x="309" y="1414"/>
                </a:lnTo>
                <a:lnTo>
                  <a:pt x="349" y="1448"/>
                </a:lnTo>
                <a:lnTo>
                  <a:pt x="392" y="1480"/>
                </a:lnTo>
                <a:lnTo>
                  <a:pt x="437" y="1511"/>
                </a:lnTo>
                <a:lnTo>
                  <a:pt x="483" y="1542"/>
                </a:lnTo>
                <a:lnTo>
                  <a:pt x="532" y="1570"/>
                </a:lnTo>
                <a:lnTo>
                  <a:pt x="582" y="1597"/>
                </a:lnTo>
                <a:lnTo>
                  <a:pt x="634" y="1623"/>
                </a:lnTo>
                <a:lnTo>
                  <a:pt x="687" y="1647"/>
                </a:lnTo>
                <a:lnTo>
                  <a:pt x="742" y="1670"/>
                </a:lnTo>
                <a:lnTo>
                  <a:pt x="797" y="1690"/>
                </a:lnTo>
                <a:lnTo>
                  <a:pt x="854" y="1709"/>
                </a:lnTo>
                <a:lnTo>
                  <a:pt x="912" y="1726"/>
                </a:lnTo>
                <a:lnTo>
                  <a:pt x="970" y="1741"/>
                </a:lnTo>
                <a:lnTo>
                  <a:pt x="1030" y="1754"/>
                </a:lnTo>
                <a:lnTo>
                  <a:pt x="1090" y="1765"/>
                </a:lnTo>
                <a:lnTo>
                  <a:pt x="1150" y="1773"/>
                </a:lnTo>
                <a:lnTo>
                  <a:pt x="1211" y="1779"/>
                </a:lnTo>
                <a:lnTo>
                  <a:pt x="1272" y="1783"/>
                </a:lnTo>
                <a:lnTo>
                  <a:pt x="1333" y="1784"/>
                </a:lnTo>
                <a:lnTo>
                  <a:pt x="1393" y="1783"/>
                </a:lnTo>
                <a:lnTo>
                  <a:pt x="1455" y="1779"/>
                </a:lnTo>
                <a:lnTo>
                  <a:pt x="1515" y="1773"/>
                </a:lnTo>
                <a:lnTo>
                  <a:pt x="1576" y="1765"/>
                </a:lnTo>
                <a:lnTo>
                  <a:pt x="1635" y="1754"/>
                </a:lnTo>
                <a:lnTo>
                  <a:pt x="1695" y="1741"/>
                </a:lnTo>
                <a:lnTo>
                  <a:pt x="1753" y="1726"/>
                </a:lnTo>
                <a:lnTo>
                  <a:pt x="1811" y="1709"/>
                </a:lnTo>
                <a:lnTo>
                  <a:pt x="1868" y="1690"/>
                </a:lnTo>
                <a:lnTo>
                  <a:pt x="1924" y="1670"/>
                </a:lnTo>
                <a:lnTo>
                  <a:pt x="1978" y="1647"/>
                </a:lnTo>
                <a:lnTo>
                  <a:pt x="2031" y="1623"/>
                </a:lnTo>
                <a:lnTo>
                  <a:pt x="2083" y="1597"/>
                </a:lnTo>
                <a:lnTo>
                  <a:pt x="2133" y="1570"/>
                </a:lnTo>
                <a:lnTo>
                  <a:pt x="2182" y="1541"/>
                </a:lnTo>
                <a:lnTo>
                  <a:pt x="2228" y="1511"/>
                </a:lnTo>
                <a:lnTo>
                  <a:pt x="2273" y="1480"/>
                </a:lnTo>
                <a:lnTo>
                  <a:pt x="2316" y="1447"/>
                </a:lnTo>
                <a:lnTo>
                  <a:pt x="2357" y="1414"/>
                </a:lnTo>
                <a:lnTo>
                  <a:pt x="2395" y="1379"/>
                </a:lnTo>
                <a:lnTo>
                  <a:pt x="2431" y="1344"/>
                </a:lnTo>
                <a:lnTo>
                  <a:pt x="2464" y="1308"/>
                </a:lnTo>
                <a:lnTo>
                  <a:pt x="2495" y="1271"/>
                </a:lnTo>
                <a:lnTo>
                  <a:pt x="2522" y="1233"/>
                </a:lnTo>
                <a:lnTo>
                  <a:pt x="2547" y="1195"/>
                </a:lnTo>
                <a:lnTo>
                  <a:pt x="2569" y="1156"/>
                </a:lnTo>
                <a:lnTo>
                  <a:pt x="2588" y="1117"/>
                </a:lnTo>
                <a:lnTo>
                  <a:pt x="2604" y="1077"/>
                </a:lnTo>
                <a:lnTo>
                  <a:pt x="2616" y="1038"/>
                </a:lnTo>
                <a:lnTo>
                  <a:pt x="2625" y="998"/>
                </a:lnTo>
                <a:lnTo>
                  <a:pt x="2631" y="958"/>
                </a:lnTo>
                <a:lnTo>
                  <a:pt x="2633" y="918"/>
                </a:lnTo>
                <a:lnTo>
                  <a:pt x="2632" y="877"/>
                </a:lnTo>
                <a:lnTo>
                  <a:pt x="2629" y="836"/>
                </a:lnTo>
                <a:lnTo>
                  <a:pt x="2625" y="796"/>
                </a:lnTo>
                <a:lnTo>
                  <a:pt x="2620" y="756"/>
                </a:lnTo>
                <a:lnTo>
                  <a:pt x="2612" y="716"/>
                </a:lnTo>
                <a:lnTo>
                  <a:pt x="2604" y="676"/>
                </a:lnTo>
                <a:lnTo>
                  <a:pt x="2583" y="599"/>
                </a:lnTo>
                <a:lnTo>
                  <a:pt x="2556" y="524"/>
                </a:lnTo>
                <a:lnTo>
                  <a:pt x="2525" y="452"/>
                </a:lnTo>
                <a:lnTo>
                  <a:pt x="2489" y="384"/>
                </a:lnTo>
                <a:lnTo>
                  <a:pt x="2450" y="320"/>
                </a:lnTo>
                <a:lnTo>
                  <a:pt x="2407" y="262"/>
                </a:lnTo>
                <a:lnTo>
                  <a:pt x="2384" y="234"/>
                </a:lnTo>
                <a:lnTo>
                  <a:pt x="2361" y="209"/>
                </a:lnTo>
                <a:lnTo>
                  <a:pt x="2338" y="185"/>
                </a:lnTo>
                <a:lnTo>
                  <a:pt x="2313" y="163"/>
                </a:lnTo>
                <a:lnTo>
                  <a:pt x="2289" y="143"/>
                </a:lnTo>
                <a:lnTo>
                  <a:pt x="2263" y="124"/>
                </a:lnTo>
                <a:lnTo>
                  <a:pt x="2238" y="108"/>
                </a:lnTo>
                <a:lnTo>
                  <a:pt x="2212" y="93"/>
                </a:lnTo>
                <a:lnTo>
                  <a:pt x="2186" y="80"/>
                </a:lnTo>
                <a:lnTo>
                  <a:pt x="2160" y="70"/>
                </a:lnTo>
                <a:lnTo>
                  <a:pt x="2134" y="62"/>
                </a:lnTo>
                <a:lnTo>
                  <a:pt x="2107" y="56"/>
                </a:lnTo>
                <a:lnTo>
                  <a:pt x="2081" y="52"/>
                </a:lnTo>
                <a:lnTo>
                  <a:pt x="2053" y="51"/>
                </a:lnTo>
                <a:cubicBezTo>
                  <a:pt x="2044" y="50"/>
                  <a:pt x="2037" y="43"/>
                  <a:pt x="2037" y="33"/>
                </a:cubicBezTo>
                <a:cubicBezTo>
                  <a:pt x="2037" y="24"/>
                  <a:pt x="2045" y="17"/>
                  <a:pt x="2054" y="18"/>
                </a:cubicBezTo>
                <a:close/>
                <a:moveTo>
                  <a:pt x="396" y="0"/>
                </a:moveTo>
                <a:lnTo>
                  <a:pt x="616" y="38"/>
                </a:lnTo>
                <a:lnTo>
                  <a:pt x="453" y="192"/>
                </a:lnTo>
                <a:lnTo>
                  <a:pt x="39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" name="Freeform 136">
            <a:extLst>
              <a:ext uri="{FF2B5EF4-FFF2-40B4-BE49-F238E27FC236}">
                <a16:creationId xmlns:a16="http://schemas.microsoft.com/office/drawing/2014/main" id="{D4E52C76-490C-432C-8286-05E65D16AF40}"/>
              </a:ext>
            </a:extLst>
          </p:cNvPr>
          <p:cNvSpPr>
            <a:spLocks noEditPoints="1"/>
          </p:cNvSpPr>
          <p:nvPr/>
        </p:nvSpPr>
        <p:spPr bwMode="auto">
          <a:xfrm>
            <a:off x="10267706" y="2724858"/>
            <a:ext cx="976313" cy="119063"/>
          </a:xfrm>
          <a:custGeom>
            <a:avLst/>
            <a:gdLst>
              <a:gd name="T0" fmla="*/ 871 w 4483"/>
              <a:gd name="T1" fmla="*/ 109397 h 542"/>
              <a:gd name="T2" fmla="*/ 6969 w 4483"/>
              <a:gd name="T3" fmla="*/ 97535 h 542"/>
              <a:gd name="T4" fmla="*/ 12849 w 4483"/>
              <a:gd name="T5" fmla="*/ 101928 h 542"/>
              <a:gd name="T6" fmla="*/ 8058 w 4483"/>
              <a:gd name="T7" fmla="*/ 110935 h 542"/>
              <a:gd name="T8" fmla="*/ 3484 w 4483"/>
              <a:gd name="T9" fmla="*/ 119063 h 542"/>
              <a:gd name="T10" fmla="*/ 54445 w 4483"/>
              <a:gd name="T11" fmla="*/ 66122 h 542"/>
              <a:gd name="T12" fmla="*/ 57494 w 4483"/>
              <a:gd name="T13" fmla="*/ 72932 h 542"/>
              <a:gd name="T14" fmla="*/ 34845 w 4483"/>
              <a:gd name="T15" fmla="*/ 75787 h 542"/>
              <a:gd name="T16" fmla="*/ 107366 w 4483"/>
              <a:gd name="T17" fmla="*/ 51184 h 542"/>
              <a:gd name="T18" fmla="*/ 79708 w 4483"/>
              <a:gd name="T19" fmla="*/ 60191 h 542"/>
              <a:gd name="T20" fmla="*/ 152229 w 4483"/>
              <a:gd name="T21" fmla="*/ 35587 h 542"/>
              <a:gd name="T22" fmla="*/ 132847 w 4483"/>
              <a:gd name="T23" fmla="*/ 47889 h 542"/>
              <a:gd name="T24" fmla="*/ 190558 w 4483"/>
              <a:gd name="T25" fmla="*/ 27459 h 542"/>
              <a:gd name="T26" fmla="*/ 191865 w 4483"/>
              <a:gd name="T27" fmla="*/ 34708 h 542"/>
              <a:gd name="T28" fmla="*/ 230848 w 4483"/>
              <a:gd name="T29" fmla="*/ 20430 h 542"/>
              <a:gd name="T30" fmla="*/ 253497 w 4483"/>
              <a:gd name="T31" fmla="*/ 24164 h 542"/>
              <a:gd name="T32" fmla="*/ 230848 w 4483"/>
              <a:gd name="T33" fmla="*/ 20430 h 542"/>
              <a:gd name="T34" fmla="*/ 307071 w 4483"/>
              <a:gd name="T35" fmla="*/ 13839 h 542"/>
              <a:gd name="T36" fmla="*/ 278107 w 4483"/>
              <a:gd name="T37" fmla="*/ 17135 h 542"/>
              <a:gd name="T38" fmla="*/ 353677 w 4483"/>
              <a:gd name="T39" fmla="*/ 5712 h 542"/>
              <a:gd name="T40" fmla="*/ 332552 w 4483"/>
              <a:gd name="T41" fmla="*/ 14718 h 542"/>
              <a:gd name="T42" fmla="*/ 398975 w 4483"/>
              <a:gd name="T43" fmla="*/ 2636 h 542"/>
              <a:gd name="T44" fmla="*/ 399411 w 4483"/>
              <a:gd name="T45" fmla="*/ 9885 h 542"/>
              <a:gd name="T46" fmla="*/ 433602 w 4483"/>
              <a:gd name="T47" fmla="*/ 1098 h 542"/>
              <a:gd name="T48" fmla="*/ 455598 w 4483"/>
              <a:gd name="T49" fmla="*/ 7689 h 542"/>
              <a:gd name="T50" fmla="*/ 433602 w 4483"/>
              <a:gd name="T51" fmla="*/ 1098 h 542"/>
              <a:gd name="T52" fmla="*/ 509826 w 4483"/>
              <a:gd name="T53" fmla="*/ 3954 h 542"/>
              <a:gd name="T54" fmla="*/ 480861 w 4483"/>
              <a:gd name="T55" fmla="*/ 3734 h 542"/>
              <a:gd name="T56" fmla="*/ 557302 w 4483"/>
              <a:gd name="T57" fmla="*/ 1538 h 542"/>
              <a:gd name="T58" fmla="*/ 535306 w 4483"/>
              <a:gd name="T59" fmla="*/ 8128 h 542"/>
              <a:gd name="T60" fmla="*/ 608045 w 4483"/>
              <a:gd name="T61" fmla="*/ 4393 h 542"/>
              <a:gd name="T62" fmla="*/ 582565 w 4483"/>
              <a:gd name="T63" fmla="*/ 6371 h 542"/>
              <a:gd name="T64" fmla="*/ 658788 w 4483"/>
              <a:gd name="T65" fmla="*/ 8787 h 542"/>
              <a:gd name="T66" fmla="*/ 636357 w 4483"/>
              <a:gd name="T67" fmla="*/ 13839 h 542"/>
              <a:gd name="T68" fmla="*/ 690148 w 4483"/>
              <a:gd name="T69" fmla="*/ 12082 h 542"/>
              <a:gd name="T70" fmla="*/ 689495 w 4483"/>
              <a:gd name="T71" fmla="*/ 19551 h 542"/>
              <a:gd name="T72" fmla="*/ 738278 w 4483"/>
              <a:gd name="T73" fmla="*/ 18892 h 542"/>
              <a:gd name="T74" fmla="*/ 758532 w 4483"/>
              <a:gd name="T75" fmla="*/ 29436 h 542"/>
              <a:gd name="T76" fmla="*/ 738278 w 4483"/>
              <a:gd name="T77" fmla="*/ 18892 h 542"/>
              <a:gd name="T78" fmla="*/ 809928 w 4483"/>
              <a:gd name="T79" fmla="*/ 31853 h 542"/>
              <a:gd name="T80" fmla="*/ 788150 w 4483"/>
              <a:gd name="T81" fmla="*/ 34928 h 542"/>
              <a:gd name="T82" fmla="*/ 838240 w 4483"/>
              <a:gd name="T83" fmla="*/ 38443 h 542"/>
              <a:gd name="T84" fmla="*/ 861978 w 4483"/>
              <a:gd name="T85" fmla="*/ 48548 h 542"/>
              <a:gd name="T86" fmla="*/ 836497 w 4483"/>
              <a:gd name="T87" fmla="*/ 45692 h 542"/>
              <a:gd name="T88" fmla="*/ 887676 w 4483"/>
              <a:gd name="T89" fmla="*/ 52502 h 542"/>
              <a:gd name="T90" fmla="*/ 905534 w 4483"/>
              <a:gd name="T91" fmla="*/ 66561 h 542"/>
              <a:gd name="T92" fmla="*/ 882885 w 4483"/>
              <a:gd name="T93" fmla="*/ 54699 h 542"/>
              <a:gd name="T94" fmla="*/ 945606 w 4483"/>
              <a:gd name="T95" fmla="*/ 76666 h 542"/>
              <a:gd name="T96" fmla="*/ 949090 w 4483"/>
              <a:gd name="T97" fmla="*/ 89407 h 542"/>
              <a:gd name="T98" fmla="*/ 932103 w 4483"/>
              <a:gd name="T99" fmla="*/ 77764 h 542"/>
              <a:gd name="T100" fmla="*/ 976313 w 4483"/>
              <a:gd name="T101" fmla="*/ 116207 h 54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83"/>
              <a:gd name="T154" fmla="*/ 0 h 542"/>
              <a:gd name="T155" fmla="*/ 4483 w 4483"/>
              <a:gd name="T156" fmla="*/ 542 h 54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83" h="542">
                <a:moveTo>
                  <a:pt x="0" y="524"/>
                </a:moveTo>
                <a:lnTo>
                  <a:pt x="1" y="512"/>
                </a:lnTo>
                <a:cubicBezTo>
                  <a:pt x="1" y="511"/>
                  <a:pt x="1" y="511"/>
                  <a:pt x="1" y="510"/>
                </a:cubicBezTo>
                <a:lnTo>
                  <a:pt x="4" y="498"/>
                </a:lnTo>
                <a:lnTo>
                  <a:pt x="8" y="484"/>
                </a:lnTo>
                <a:lnTo>
                  <a:pt x="15" y="471"/>
                </a:lnTo>
                <a:lnTo>
                  <a:pt x="23" y="457"/>
                </a:lnTo>
                <a:lnTo>
                  <a:pt x="32" y="444"/>
                </a:lnTo>
                <a:lnTo>
                  <a:pt x="48" y="427"/>
                </a:lnTo>
                <a:cubicBezTo>
                  <a:pt x="54" y="420"/>
                  <a:pt x="65" y="419"/>
                  <a:pt x="72" y="426"/>
                </a:cubicBezTo>
                <a:cubicBezTo>
                  <a:pt x="78" y="432"/>
                  <a:pt x="79" y="443"/>
                  <a:pt x="73" y="449"/>
                </a:cubicBezTo>
                <a:lnTo>
                  <a:pt x="59" y="464"/>
                </a:lnTo>
                <a:lnTo>
                  <a:pt x="51" y="474"/>
                </a:lnTo>
                <a:lnTo>
                  <a:pt x="45" y="485"/>
                </a:lnTo>
                <a:lnTo>
                  <a:pt x="40" y="495"/>
                </a:lnTo>
                <a:lnTo>
                  <a:pt x="37" y="505"/>
                </a:lnTo>
                <a:lnTo>
                  <a:pt x="34" y="517"/>
                </a:lnTo>
                <a:lnTo>
                  <a:pt x="34" y="514"/>
                </a:lnTo>
                <a:lnTo>
                  <a:pt x="34" y="526"/>
                </a:lnTo>
                <a:cubicBezTo>
                  <a:pt x="33" y="535"/>
                  <a:pt x="25" y="542"/>
                  <a:pt x="16" y="542"/>
                </a:cubicBezTo>
                <a:cubicBezTo>
                  <a:pt x="7" y="541"/>
                  <a:pt x="0" y="533"/>
                  <a:pt x="0" y="524"/>
                </a:cubicBezTo>
                <a:close/>
                <a:moveTo>
                  <a:pt x="160" y="345"/>
                </a:moveTo>
                <a:lnTo>
                  <a:pt x="201" y="324"/>
                </a:lnTo>
                <a:lnTo>
                  <a:pt x="250" y="301"/>
                </a:lnTo>
                <a:lnTo>
                  <a:pt x="251" y="301"/>
                </a:lnTo>
                <a:cubicBezTo>
                  <a:pt x="260" y="297"/>
                  <a:pt x="270" y="301"/>
                  <a:pt x="273" y="310"/>
                </a:cubicBezTo>
                <a:cubicBezTo>
                  <a:pt x="277" y="318"/>
                  <a:pt x="272" y="328"/>
                  <a:pt x="264" y="332"/>
                </a:cubicBezTo>
                <a:lnTo>
                  <a:pt x="217" y="353"/>
                </a:lnTo>
                <a:lnTo>
                  <a:pt x="175" y="375"/>
                </a:lnTo>
                <a:cubicBezTo>
                  <a:pt x="167" y="379"/>
                  <a:pt x="157" y="376"/>
                  <a:pt x="153" y="367"/>
                </a:cubicBezTo>
                <a:cubicBezTo>
                  <a:pt x="149" y="359"/>
                  <a:pt x="152" y="349"/>
                  <a:pt x="160" y="345"/>
                </a:cubicBezTo>
                <a:close/>
                <a:moveTo>
                  <a:pt x="377" y="253"/>
                </a:moveTo>
                <a:lnTo>
                  <a:pt x="424" y="237"/>
                </a:lnTo>
                <a:lnTo>
                  <a:pt x="472" y="222"/>
                </a:lnTo>
                <a:cubicBezTo>
                  <a:pt x="481" y="219"/>
                  <a:pt x="491" y="224"/>
                  <a:pt x="493" y="233"/>
                </a:cubicBezTo>
                <a:cubicBezTo>
                  <a:pt x="496" y="242"/>
                  <a:pt x="491" y="251"/>
                  <a:pt x="482" y="254"/>
                </a:cubicBezTo>
                <a:lnTo>
                  <a:pt x="434" y="269"/>
                </a:lnTo>
                <a:lnTo>
                  <a:pt x="387" y="284"/>
                </a:lnTo>
                <a:cubicBezTo>
                  <a:pt x="379" y="287"/>
                  <a:pt x="369" y="283"/>
                  <a:pt x="366" y="274"/>
                </a:cubicBezTo>
                <a:cubicBezTo>
                  <a:pt x="363" y="265"/>
                  <a:pt x="368" y="256"/>
                  <a:pt x="377" y="253"/>
                </a:cubicBezTo>
                <a:close/>
                <a:moveTo>
                  <a:pt x="602" y="186"/>
                </a:moveTo>
                <a:lnTo>
                  <a:pt x="634" y="178"/>
                </a:lnTo>
                <a:lnTo>
                  <a:pt x="699" y="162"/>
                </a:lnTo>
                <a:cubicBezTo>
                  <a:pt x="708" y="160"/>
                  <a:pt x="717" y="166"/>
                  <a:pt x="719" y="175"/>
                </a:cubicBezTo>
                <a:cubicBezTo>
                  <a:pt x="721" y="184"/>
                  <a:pt x="716" y="193"/>
                  <a:pt x="707" y="195"/>
                </a:cubicBezTo>
                <a:lnTo>
                  <a:pt x="642" y="210"/>
                </a:lnTo>
                <a:lnTo>
                  <a:pt x="610" y="218"/>
                </a:lnTo>
                <a:cubicBezTo>
                  <a:pt x="601" y="221"/>
                  <a:pt x="592" y="215"/>
                  <a:pt x="590" y="206"/>
                </a:cubicBezTo>
                <a:cubicBezTo>
                  <a:pt x="587" y="198"/>
                  <a:pt x="593" y="188"/>
                  <a:pt x="602" y="186"/>
                </a:cubicBezTo>
                <a:close/>
                <a:moveTo>
                  <a:pt x="830" y="134"/>
                </a:moveTo>
                <a:lnTo>
                  <a:pt x="875" y="125"/>
                </a:lnTo>
                <a:lnTo>
                  <a:pt x="928" y="115"/>
                </a:lnTo>
                <a:cubicBezTo>
                  <a:pt x="938" y="114"/>
                  <a:pt x="946" y="120"/>
                  <a:pt x="948" y="129"/>
                </a:cubicBezTo>
                <a:cubicBezTo>
                  <a:pt x="950" y="138"/>
                  <a:pt x="944" y="146"/>
                  <a:pt x="934" y="148"/>
                </a:cubicBezTo>
                <a:lnTo>
                  <a:pt x="881" y="158"/>
                </a:lnTo>
                <a:lnTo>
                  <a:pt x="837" y="167"/>
                </a:lnTo>
                <a:cubicBezTo>
                  <a:pt x="828" y="169"/>
                  <a:pt x="819" y="163"/>
                  <a:pt x="817" y="154"/>
                </a:cubicBezTo>
                <a:cubicBezTo>
                  <a:pt x="815" y="145"/>
                  <a:pt x="821" y="136"/>
                  <a:pt x="830" y="134"/>
                </a:cubicBezTo>
                <a:close/>
                <a:moveTo>
                  <a:pt x="1060" y="93"/>
                </a:moveTo>
                <a:lnTo>
                  <a:pt x="1141" y="80"/>
                </a:lnTo>
                <a:lnTo>
                  <a:pt x="1159" y="77"/>
                </a:lnTo>
                <a:cubicBezTo>
                  <a:pt x="1169" y="76"/>
                  <a:pt x="1177" y="83"/>
                  <a:pt x="1178" y="92"/>
                </a:cubicBezTo>
                <a:cubicBezTo>
                  <a:pt x="1180" y="101"/>
                  <a:pt x="1173" y="109"/>
                  <a:pt x="1164" y="110"/>
                </a:cubicBezTo>
                <a:lnTo>
                  <a:pt x="1146" y="113"/>
                </a:lnTo>
                <a:lnTo>
                  <a:pt x="1065" y="126"/>
                </a:lnTo>
                <a:cubicBezTo>
                  <a:pt x="1056" y="127"/>
                  <a:pt x="1048" y="121"/>
                  <a:pt x="1046" y="112"/>
                </a:cubicBezTo>
                <a:cubicBezTo>
                  <a:pt x="1045" y="103"/>
                  <a:pt x="1051" y="94"/>
                  <a:pt x="1060" y="93"/>
                </a:cubicBezTo>
                <a:close/>
                <a:moveTo>
                  <a:pt x="1292" y="60"/>
                </a:moveTo>
                <a:lnTo>
                  <a:pt x="1330" y="55"/>
                </a:lnTo>
                <a:lnTo>
                  <a:pt x="1391" y="48"/>
                </a:lnTo>
                <a:cubicBezTo>
                  <a:pt x="1400" y="47"/>
                  <a:pt x="1409" y="54"/>
                  <a:pt x="1410" y="63"/>
                </a:cubicBezTo>
                <a:cubicBezTo>
                  <a:pt x="1411" y="72"/>
                  <a:pt x="1404" y="80"/>
                  <a:pt x="1395" y="81"/>
                </a:cubicBezTo>
                <a:lnTo>
                  <a:pt x="1335" y="88"/>
                </a:lnTo>
                <a:lnTo>
                  <a:pt x="1296" y="93"/>
                </a:lnTo>
                <a:cubicBezTo>
                  <a:pt x="1287" y="94"/>
                  <a:pt x="1278" y="88"/>
                  <a:pt x="1277" y="78"/>
                </a:cubicBezTo>
                <a:cubicBezTo>
                  <a:pt x="1276" y="69"/>
                  <a:pt x="1283" y="61"/>
                  <a:pt x="1292" y="60"/>
                </a:cubicBezTo>
                <a:close/>
                <a:moveTo>
                  <a:pt x="1524" y="34"/>
                </a:moveTo>
                <a:lnTo>
                  <a:pt x="1527" y="34"/>
                </a:lnTo>
                <a:lnTo>
                  <a:pt x="1624" y="26"/>
                </a:lnTo>
                <a:cubicBezTo>
                  <a:pt x="1633" y="25"/>
                  <a:pt x="1641" y="32"/>
                  <a:pt x="1642" y="41"/>
                </a:cubicBezTo>
                <a:cubicBezTo>
                  <a:pt x="1643" y="50"/>
                  <a:pt x="1636" y="58"/>
                  <a:pt x="1627" y="59"/>
                </a:cubicBezTo>
                <a:lnTo>
                  <a:pt x="1530" y="67"/>
                </a:lnTo>
                <a:lnTo>
                  <a:pt x="1527" y="67"/>
                </a:lnTo>
                <a:cubicBezTo>
                  <a:pt x="1518" y="68"/>
                  <a:pt x="1510" y="62"/>
                  <a:pt x="1509" y="52"/>
                </a:cubicBezTo>
                <a:cubicBezTo>
                  <a:pt x="1508" y="43"/>
                  <a:pt x="1515" y="35"/>
                  <a:pt x="1524" y="34"/>
                </a:cubicBezTo>
                <a:close/>
                <a:moveTo>
                  <a:pt x="1757" y="17"/>
                </a:moveTo>
                <a:lnTo>
                  <a:pt x="1832" y="12"/>
                </a:lnTo>
                <a:lnTo>
                  <a:pt x="1858" y="10"/>
                </a:lnTo>
                <a:cubicBezTo>
                  <a:pt x="1867" y="10"/>
                  <a:pt x="1875" y="17"/>
                  <a:pt x="1875" y="26"/>
                </a:cubicBezTo>
                <a:cubicBezTo>
                  <a:pt x="1875" y="36"/>
                  <a:pt x="1868" y="43"/>
                  <a:pt x="1859" y="44"/>
                </a:cubicBezTo>
                <a:lnTo>
                  <a:pt x="1834" y="45"/>
                </a:lnTo>
                <a:lnTo>
                  <a:pt x="1760" y="50"/>
                </a:lnTo>
                <a:cubicBezTo>
                  <a:pt x="1750" y="50"/>
                  <a:pt x="1742" y="44"/>
                  <a:pt x="1742" y="34"/>
                </a:cubicBezTo>
                <a:cubicBezTo>
                  <a:pt x="1741" y="25"/>
                  <a:pt x="1748" y="17"/>
                  <a:pt x="1757" y="17"/>
                </a:cubicBezTo>
                <a:close/>
                <a:moveTo>
                  <a:pt x="1991" y="5"/>
                </a:moveTo>
                <a:lnTo>
                  <a:pt x="2040" y="3"/>
                </a:lnTo>
                <a:lnTo>
                  <a:pt x="2091" y="2"/>
                </a:lnTo>
                <a:cubicBezTo>
                  <a:pt x="2100" y="2"/>
                  <a:pt x="2108" y="9"/>
                  <a:pt x="2108" y="18"/>
                </a:cubicBezTo>
                <a:cubicBezTo>
                  <a:pt x="2108" y="28"/>
                  <a:pt x="2101" y="35"/>
                  <a:pt x="2092" y="35"/>
                </a:cubicBezTo>
                <a:lnTo>
                  <a:pt x="2041" y="36"/>
                </a:lnTo>
                <a:lnTo>
                  <a:pt x="1992" y="38"/>
                </a:lnTo>
                <a:cubicBezTo>
                  <a:pt x="1983" y="39"/>
                  <a:pt x="1975" y="31"/>
                  <a:pt x="1975" y="22"/>
                </a:cubicBezTo>
                <a:cubicBezTo>
                  <a:pt x="1974" y="13"/>
                  <a:pt x="1982" y="5"/>
                  <a:pt x="1991" y="5"/>
                </a:cubicBezTo>
                <a:close/>
                <a:moveTo>
                  <a:pt x="2225" y="0"/>
                </a:moveTo>
                <a:lnTo>
                  <a:pt x="2249" y="0"/>
                </a:lnTo>
                <a:lnTo>
                  <a:pt x="2325" y="1"/>
                </a:lnTo>
                <a:cubicBezTo>
                  <a:pt x="2334" y="1"/>
                  <a:pt x="2342" y="8"/>
                  <a:pt x="2341" y="18"/>
                </a:cubicBezTo>
                <a:cubicBezTo>
                  <a:pt x="2341" y="27"/>
                  <a:pt x="2334" y="34"/>
                  <a:pt x="2325" y="34"/>
                </a:cubicBezTo>
                <a:lnTo>
                  <a:pt x="2249" y="33"/>
                </a:lnTo>
                <a:lnTo>
                  <a:pt x="2225" y="33"/>
                </a:lnTo>
                <a:cubicBezTo>
                  <a:pt x="2216" y="34"/>
                  <a:pt x="2208" y="26"/>
                  <a:pt x="2208" y="17"/>
                </a:cubicBezTo>
                <a:cubicBezTo>
                  <a:pt x="2208" y="8"/>
                  <a:pt x="2215" y="0"/>
                  <a:pt x="2225" y="0"/>
                </a:cubicBezTo>
                <a:close/>
                <a:moveTo>
                  <a:pt x="2458" y="3"/>
                </a:moveTo>
                <a:lnTo>
                  <a:pt x="2460" y="3"/>
                </a:lnTo>
                <a:lnTo>
                  <a:pt x="2559" y="7"/>
                </a:lnTo>
                <a:cubicBezTo>
                  <a:pt x="2568" y="8"/>
                  <a:pt x="2575" y="15"/>
                  <a:pt x="2575" y="25"/>
                </a:cubicBezTo>
                <a:cubicBezTo>
                  <a:pt x="2574" y="34"/>
                  <a:pt x="2566" y="41"/>
                  <a:pt x="2557" y="41"/>
                </a:cubicBezTo>
                <a:lnTo>
                  <a:pt x="2459" y="37"/>
                </a:lnTo>
                <a:lnTo>
                  <a:pt x="2458" y="37"/>
                </a:lnTo>
                <a:cubicBezTo>
                  <a:pt x="2448" y="36"/>
                  <a:pt x="2441" y="29"/>
                  <a:pt x="2441" y="20"/>
                </a:cubicBezTo>
                <a:cubicBezTo>
                  <a:pt x="2442" y="10"/>
                  <a:pt x="2449" y="3"/>
                  <a:pt x="2458" y="3"/>
                </a:cubicBezTo>
                <a:close/>
                <a:moveTo>
                  <a:pt x="2692" y="13"/>
                </a:moveTo>
                <a:lnTo>
                  <a:pt x="2792" y="20"/>
                </a:lnTo>
                <a:cubicBezTo>
                  <a:pt x="2801" y="21"/>
                  <a:pt x="2808" y="29"/>
                  <a:pt x="2808" y="38"/>
                </a:cubicBezTo>
                <a:cubicBezTo>
                  <a:pt x="2807" y="47"/>
                  <a:pt x="2799" y="54"/>
                  <a:pt x="2790" y="53"/>
                </a:cubicBezTo>
                <a:lnTo>
                  <a:pt x="2690" y="47"/>
                </a:lnTo>
                <a:cubicBezTo>
                  <a:pt x="2681" y="46"/>
                  <a:pt x="2674" y="38"/>
                  <a:pt x="2675" y="29"/>
                </a:cubicBezTo>
                <a:cubicBezTo>
                  <a:pt x="2675" y="20"/>
                  <a:pt x="2683" y="13"/>
                  <a:pt x="2692" y="13"/>
                </a:cubicBezTo>
                <a:close/>
                <a:moveTo>
                  <a:pt x="2925" y="30"/>
                </a:moveTo>
                <a:lnTo>
                  <a:pt x="2973" y="34"/>
                </a:lnTo>
                <a:lnTo>
                  <a:pt x="3025" y="40"/>
                </a:lnTo>
                <a:cubicBezTo>
                  <a:pt x="3034" y="41"/>
                  <a:pt x="3041" y="49"/>
                  <a:pt x="3040" y="58"/>
                </a:cubicBezTo>
                <a:cubicBezTo>
                  <a:pt x="3039" y="67"/>
                  <a:pt x="3031" y="74"/>
                  <a:pt x="3022" y="73"/>
                </a:cubicBezTo>
                <a:lnTo>
                  <a:pt x="2970" y="68"/>
                </a:lnTo>
                <a:lnTo>
                  <a:pt x="2922" y="63"/>
                </a:lnTo>
                <a:cubicBezTo>
                  <a:pt x="2913" y="63"/>
                  <a:pt x="2906" y="55"/>
                  <a:pt x="2907" y="45"/>
                </a:cubicBezTo>
                <a:cubicBezTo>
                  <a:pt x="2908" y="36"/>
                  <a:pt x="2916" y="29"/>
                  <a:pt x="2925" y="30"/>
                </a:cubicBezTo>
                <a:close/>
                <a:moveTo>
                  <a:pt x="3158" y="54"/>
                </a:moveTo>
                <a:lnTo>
                  <a:pt x="3169" y="55"/>
                </a:lnTo>
                <a:lnTo>
                  <a:pt x="3257" y="67"/>
                </a:lnTo>
                <a:cubicBezTo>
                  <a:pt x="3266" y="68"/>
                  <a:pt x="3273" y="76"/>
                  <a:pt x="3272" y="85"/>
                </a:cubicBezTo>
                <a:cubicBezTo>
                  <a:pt x="3271" y="94"/>
                  <a:pt x="3262" y="101"/>
                  <a:pt x="3253" y="100"/>
                </a:cubicBezTo>
                <a:lnTo>
                  <a:pt x="3166" y="89"/>
                </a:lnTo>
                <a:lnTo>
                  <a:pt x="3154" y="87"/>
                </a:lnTo>
                <a:cubicBezTo>
                  <a:pt x="3145" y="86"/>
                  <a:pt x="3138" y="78"/>
                  <a:pt x="3139" y="69"/>
                </a:cubicBezTo>
                <a:cubicBezTo>
                  <a:pt x="3140" y="60"/>
                  <a:pt x="3149" y="53"/>
                  <a:pt x="3158" y="54"/>
                </a:cubicBezTo>
                <a:close/>
                <a:moveTo>
                  <a:pt x="3390" y="86"/>
                </a:moveTo>
                <a:lnTo>
                  <a:pt x="3450" y="95"/>
                </a:lnTo>
                <a:lnTo>
                  <a:pt x="3489" y="102"/>
                </a:lnTo>
                <a:cubicBezTo>
                  <a:pt x="3498" y="103"/>
                  <a:pt x="3504" y="112"/>
                  <a:pt x="3502" y="121"/>
                </a:cubicBezTo>
                <a:cubicBezTo>
                  <a:pt x="3501" y="130"/>
                  <a:pt x="3492" y="136"/>
                  <a:pt x="3483" y="134"/>
                </a:cubicBezTo>
                <a:lnTo>
                  <a:pt x="3445" y="128"/>
                </a:lnTo>
                <a:lnTo>
                  <a:pt x="3385" y="119"/>
                </a:lnTo>
                <a:cubicBezTo>
                  <a:pt x="3376" y="117"/>
                  <a:pt x="3369" y="109"/>
                  <a:pt x="3371" y="100"/>
                </a:cubicBezTo>
                <a:cubicBezTo>
                  <a:pt x="3372" y="91"/>
                  <a:pt x="3381" y="84"/>
                  <a:pt x="3390" y="86"/>
                </a:cubicBezTo>
                <a:close/>
                <a:moveTo>
                  <a:pt x="3620" y="125"/>
                </a:moveTo>
                <a:lnTo>
                  <a:pt x="3625" y="126"/>
                </a:lnTo>
                <a:lnTo>
                  <a:pt x="3709" y="143"/>
                </a:lnTo>
                <a:lnTo>
                  <a:pt x="3719" y="145"/>
                </a:lnTo>
                <a:cubicBezTo>
                  <a:pt x="3728" y="147"/>
                  <a:pt x="3733" y="156"/>
                  <a:pt x="3731" y="165"/>
                </a:cubicBezTo>
                <a:cubicBezTo>
                  <a:pt x="3729" y="174"/>
                  <a:pt x="3721" y="180"/>
                  <a:pt x="3712" y="178"/>
                </a:cubicBezTo>
                <a:lnTo>
                  <a:pt x="3702" y="176"/>
                </a:lnTo>
                <a:lnTo>
                  <a:pt x="3619" y="159"/>
                </a:lnTo>
                <a:lnTo>
                  <a:pt x="3614" y="158"/>
                </a:lnTo>
                <a:cubicBezTo>
                  <a:pt x="3605" y="156"/>
                  <a:pt x="3599" y="148"/>
                  <a:pt x="3601" y="139"/>
                </a:cubicBezTo>
                <a:cubicBezTo>
                  <a:pt x="3602" y="130"/>
                  <a:pt x="3611" y="124"/>
                  <a:pt x="3620" y="125"/>
                </a:cubicBezTo>
                <a:close/>
                <a:moveTo>
                  <a:pt x="3849" y="175"/>
                </a:moveTo>
                <a:lnTo>
                  <a:pt x="3866" y="179"/>
                </a:lnTo>
                <a:lnTo>
                  <a:pt x="3940" y="198"/>
                </a:lnTo>
                <a:lnTo>
                  <a:pt x="3946" y="200"/>
                </a:lnTo>
                <a:cubicBezTo>
                  <a:pt x="3955" y="203"/>
                  <a:pt x="3960" y="212"/>
                  <a:pt x="3958" y="221"/>
                </a:cubicBezTo>
                <a:cubicBezTo>
                  <a:pt x="3955" y="230"/>
                  <a:pt x="3946" y="235"/>
                  <a:pt x="3937" y="232"/>
                </a:cubicBezTo>
                <a:lnTo>
                  <a:pt x="3932" y="231"/>
                </a:lnTo>
                <a:lnTo>
                  <a:pt x="3859" y="212"/>
                </a:lnTo>
                <a:lnTo>
                  <a:pt x="3841" y="208"/>
                </a:lnTo>
                <a:cubicBezTo>
                  <a:pt x="3832" y="205"/>
                  <a:pt x="3827" y="196"/>
                  <a:pt x="3829" y="187"/>
                </a:cubicBezTo>
                <a:cubicBezTo>
                  <a:pt x="3831" y="179"/>
                  <a:pt x="3840" y="173"/>
                  <a:pt x="3849" y="175"/>
                </a:cubicBezTo>
                <a:close/>
                <a:moveTo>
                  <a:pt x="4075" y="238"/>
                </a:moveTo>
                <a:lnTo>
                  <a:pt x="4076" y="239"/>
                </a:lnTo>
                <a:lnTo>
                  <a:pt x="4138" y="260"/>
                </a:lnTo>
                <a:lnTo>
                  <a:pt x="4170" y="272"/>
                </a:lnTo>
                <a:cubicBezTo>
                  <a:pt x="4179" y="275"/>
                  <a:pt x="4183" y="284"/>
                  <a:pt x="4180" y="293"/>
                </a:cubicBezTo>
                <a:cubicBezTo>
                  <a:pt x="4177" y="302"/>
                  <a:pt x="4167" y="306"/>
                  <a:pt x="4158" y="303"/>
                </a:cubicBezTo>
                <a:lnTo>
                  <a:pt x="4128" y="291"/>
                </a:lnTo>
                <a:lnTo>
                  <a:pt x="4066" y="271"/>
                </a:lnTo>
                <a:lnTo>
                  <a:pt x="4065" y="270"/>
                </a:lnTo>
                <a:cubicBezTo>
                  <a:pt x="4056" y="267"/>
                  <a:pt x="4051" y="258"/>
                  <a:pt x="4054" y="249"/>
                </a:cubicBezTo>
                <a:cubicBezTo>
                  <a:pt x="4057" y="241"/>
                  <a:pt x="4066" y="236"/>
                  <a:pt x="4075" y="238"/>
                </a:cubicBezTo>
                <a:close/>
                <a:moveTo>
                  <a:pt x="4294" y="324"/>
                </a:moveTo>
                <a:lnTo>
                  <a:pt x="4298" y="326"/>
                </a:lnTo>
                <a:lnTo>
                  <a:pt x="4342" y="349"/>
                </a:lnTo>
                <a:cubicBezTo>
                  <a:pt x="4344" y="350"/>
                  <a:pt x="4345" y="351"/>
                  <a:pt x="4346" y="352"/>
                </a:cubicBezTo>
                <a:lnTo>
                  <a:pt x="4380" y="383"/>
                </a:lnTo>
                <a:cubicBezTo>
                  <a:pt x="4387" y="389"/>
                  <a:pt x="4387" y="399"/>
                  <a:pt x="4381" y="406"/>
                </a:cubicBezTo>
                <a:cubicBezTo>
                  <a:pt x="4375" y="413"/>
                  <a:pt x="4365" y="413"/>
                  <a:pt x="4358" y="407"/>
                </a:cubicBezTo>
                <a:lnTo>
                  <a:pt x="4324" y="376"/>
                </a:lnTo>
                <a:lnTo>
                  <a:pt x="4327" y="379"/>
                </a:lnTo>
                <a:lnTo>
                  <a:pt x="4284" y="356"/>
                </a:lnTo>
                <a:lnTo>
                  <a:pt x="4280" y="354"/>
                </a:lnTo>
                <a:cubicBezTo>
                  <a:pt x="4272" y="350"/>
                  <a:pt x="4268" y="340"/>
                  <a:pt x="4272" y="332"/>
                </a:cubicBezTo>
                <a:cubicBezTo>
                  <a:pt x="4276" y="324"/>
                  <a:pt x="4286" y="320"/>
                  <a:pt x="4294" y="324"/>
                </a:cubicBezTo>
                <a:close/>
                <a:moveTo>
                  <a:pt x="4432" y="312"/>
                </a:moveTo>
                <a:lnTo>
                  <a:pt x="4483" y="529"/>
                </a:lnTo>
                <a:lnTo>
                  <a:pt x="4278" y="440"/>
                </a:lnTo>
                <a:lnTo>
                  <a:pt x="4432" y="3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" name="Freeform 137">
            <a:extLst>
              <a:ext uri="{FF2B5EF4-FFF2-40B4-BE49-F238E27FC236}">
                <a16:creationId xmlns:a16="http://schemas.microsoft.com/office/drawing/2014/main" id="{AC4EAE6A-2903-499D-B00F-DE575F963EC1}"/>
              </a:ext>
            </a:extLst>
          </p:cNvPr>
          <p:cNvSpPr>
            <a:spLocks noEditPoints="1"/>
          </p:cNvSpPr>
          <p:nvPr/>
        </p:nvSpPr>
        <p:spPr bwMode="auto">
          <a:xfrm>
            <a:off x="10270881" y="3056646"/>
            <a:ext cx="977900" cy="100012"/>
          </a:xfrm>
          <a:custGeom>
            <a:avLst/>
            <a:gdLst>
              <a:gd name="T0" fmla="*/ 977464 w 4484"/>
              <a:gd name="T1" fmla="*/ 6319 h 459"/>
              <a:gd name="T2" fmla="*/ 976810 w 4484"/>
              <a:gd name="T3" fmla="*/ 9151 h 459"/>
              <a:gd name="T4" fmla="*/ 975937 w 4484"/>
              <a:gd name="T5" fmla="*/ 11766 h 459"/>
              <a:gd name="T6" fmla="*/ 972666 w 4484"/>
              <a:gd name="T7" fmla="*/ 16778 h 459"/>
              <a:gd name="T8" fmla="*/ 965469 w 4484"/>
              <a:gd name="T9" fmla="*/ 23750 h 459"/>
              <a:gd name="T10" fmla="*/ 951730 w 4484"/>
              <a:gd name="T11" fmla="*/ 32684 h 459"/>
              <a:gd name="T12" fmla="*/ 933628 w 4484"/>
              <a:gd name="T13" fmla="*/ 41181 h 459"/>
              <a:gd name="T14" fmla="*/ 911384 w 4484"/>
              <a:gd name="T15" fmla="*/ 49243 h 459"/>
              <a:gd name="T16" fmla="*/ 885213 w 4484"/>
              <a:gd name="T17" fmla="*/ 57087 h 459"/>
              <a:gd name="T18" fmla="*/ 855553 w 4484"/>
              <a:gd name="T19" fmla="*/ 64278 h 459"/>
              <a:gd name="T20" fmla="*/ 822622 w 4484"/>
              <a:gd name="T21" fmla="*/ 71032 h 459"/>
              <a:gd name="T22" fmla="*/ 786856 w 4484"/>
              <a:gd name="T23" fmla="*/ 77351 h 459"/>
              <a:gd name="T24" fmla="*/ 748691 w 4484"/>
              <a:gd name="T25" fmla="*/ 82799 h 459"/>
              <a:gd name="T26" fmla="*/ 708345 w 4484"/>
              <a:gd name="T27" fmla="*/ 87810 h 459"/>
              <a:gd name="T28" fmla="*/ 666254 w 4484"/>
              <a:gd name="T29" fmla="*/ 91950 h 459"/>
              <a:gd name="T30" fmla="*/ 622637 w 4484"/>
              <a:gd name="T31" fmla="*/ 95436 h 459"/>
              <a:gd name="T32" fmla="*/ 532785 w 4484"/>
              <a:gd name="T33" fmla="*/ 99358 h 459"/>
              <a:gd name="T34" fmla="*/ 441407 w 4484"/>
              <a:gd name="T35" fmla="*/ 99576 h 459"/>
              <a:gd name="T36" fmla="*/ 351555 w 4484"/>
              <a:gd name="T37" fmla="*/ 95654 h 459"/>
              <a:gd name="T38" fmla="*/ 307938 w 4484"/>
              <a:gd name="T39" fmla="*/ 92168 h 459"/>
              <a:gd name="T40" fmla="*/ 265847 w 4484"/>
              <a:gd name="T41" fmla="*/ 88028 h 459"/>
              <a:gd name="T42" fmla="*/ 225501 w 4484"/>
              <a:gd name="T43" fmla="*/ 83017 h 459"/>
              <a:gd name="T44" fmla="*/ 187336 w 4484"/>
              <a:gd name="T45" fmla="*/ 77569 h 459"/>
              <a:gd name="T46" fmla="*/ 151570 w 4484"/>
              <a:gd name="T47" fmla="*/ 71468 h 459"/>
              <a:gd name="T48" fmla="*/ 118639 w 4484"/>
              <a:gd name="T49" fmla="*/ 64714 h 459"/>
              <a:gd name="T50" fmla="*/ 88979 w 4484"/>
              <a:gd name="T51" fmla="*/ 57523 h 459"/>
              <a:gd name="T52" fmla="*/ 62809 w 4484"/>
              <a:gd name="T53" fmla="*/ 49897 h 459"/>
              <a:gd name="T54" fmla="*/ 40564 w 4484"/>
              <a:gd name="T55" fmla="*/ 41835 h 459"/>
              <a:gd name="T56" fmla="*/ 29878 w 4484"/>
              <a:gd name="T57" fmla="*/ 37041 h 459"/>
              <a:gd name="T58" fmla="*/ 23990 w 4484"/>
              <a:gd name="T59" fmla="*/ 26801 h 459"/>
              <a:gd name="T60" fmla="*/ 34894 w 4484"/>
              <a:gd name="T61" fmla="*/ 31594 h 459"/>
              <a:gd name="T62" fmla="*/ 43181 w 4484"/>
              <a:gd name="T63" fmla="*/ 35080 h 459"/>
              <a:gd name="T64" fmla="*/ 64990 w 4484"/>
              <a:gd name="T65" fmla="*/ 42925 h 459"/>
              <a:gd name="T66" fmla="*/ 90724 w 4484"/>
              <a:gd name="T67" fmla="*/ 50333 h 459"/>
              <a:gd name="T68" fmla="*/ 120166 w 4484"/>
              <a:gd name="T69" fmla="*/ 57523 h 459"/>
              <a:gd name="T70" fmla="*/ 152879 w 4484"/>
              <a:gd name="T71" fmla="*/ 64278 h 459"/>
              <a:gd name="T72" fmla="*/ 188427 w 4484"/>
              <a:gd name="T73" fmla="*/ 70379 h 459"/>
              <a:gd name="T74" fmla="*/ 226374 w 4484"/>
              <a:gd name="T75" fmla="*/ 75826 h 459"/>
              <a:gd name="T76" fmla="*/ 266502 w 4484"/>
              <a:gd name="T77" fmla="*/ 80838 h 459"/>
              <a:gd name="T78" fmla="*/ 308592 w 4484"/>
              <a:gd name="T79" fmla="*/ 84978 h 459"/>
              <a:gd name="T80" fmla="*/ 351774 w 4484"/>
              <a:gd name="T81" fmla="*/ 88246 h 459"/>
              <a:gd name="T82" fmla="*/ 441407 w 4484"/>
              <a:gd name="T83" fmla="*/ 92386 h 459"/>
              <a:gd name="T84" fmla="*/ 532567 w 4484"/>
              <a:gd name="T85" fmla="*/ 92168 h 459"/>
              <a:gd name="T86" fmla="*/ 622201 w 4484"/>
              <a:gd name="T87" fmla="*/ 88246 h 459"/>
              <a:gd name="T88" fmla="*/ 665600 w 4484"/>
              <a:gd name="T89" fmla="*/ 84760 h 459"/>
              <a:gd name="T90" fmla="*/ 707473 w 4484"/>
              <a:gd name="T91" fmla="*/ 80620 h 459"/>
              <a:gd name="T92" fmla="*/ 747601 w 4484"/>
              <a:gd name="T93" fmla="*/ 75608 h 459"/>
              <a:gd name="T94" fmla="*/ 785766 w 4484"/>
              <a:gd name="T95" fmla="*/ 70161 h 459"/>
              <a:gd name="T96" fmla="*/ 821096 w 4484"/>
              <a:gd name="T97" fmla="*/ 63842 h 459"/>
              <a:gd name="T98" fmla="*/ 853809 w 4484"/>
              <a:gd name="T99" fmla="*/ 57087 h 459"/>
              <a:gd name="T100" fmla="*/ 883250 w 4484"/>
              <a:gd name="T101" fmla="*/ 49897 h 459"/>
              <a:gd name="T102" fmla="*/ 908985 w 4484"/>
              <a:gd name="T103" fmla="*/ 42489 h 459"/>
              <a:gd name="T104" fmla="*/ 930793 w 4484"/>
              <a:gd name="T105" fmla="*/ 34427 h 459"/>
              <a:gd name="T106" fmla="*/ 948240 w 4484"/>
              <a:gd name="T107" fmla="*/ 26365 h 459"/>
              <a:gd name="T108" fmla="*/ 960671 w 4484"/>
              <a:gd name="T109" fmla="*/ 18521 h 459"/>
              <a:gd name="T110" fmla="*/ 966778 w 4484"/>
              <a:gd name="T111" fmla="*/ 12638 h 459"/>
              <a:gd name="T112" fmla="*/ 969177 w 4484"/>
              <a:gd name="T113" fmla="*/ 8934 h 459"/>
              <a:gd name="T114" fmla="*/ 969831 w 4484"/>
              <a:gd name="T115" fmla="*/ 7408 h 459"/>
              <a:gd name="T116" fmla="*/ 970267 w 4484"/>
              <a:gd name="T117" fmla="*/ 5665 h 459"/>
              <a:gd name="T118" fmla="*/ 974411 w 4484"/>
              <a:gd name="T119" fmla="*/ 218 h 459"/>
              <a:gd name="T120" fmla="*/ 17447 w 4484"/>
              <a:gd name="T121" fmla="*/ 50333 h 459"/>
              <a:gd name="T122" fmla="*/ 46889 w 4484"/>
              <a:gd name="T123" fmla="*/ 18085 h 4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484"/>
              <a:gd name="T187" fmla="*/ 0 h 459"/>
              <a:gd name="T188" fmla="*/ 4484 w 4484"/>
              <a:gd name="T189" fmla="*/ 459 h 45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484" h="459">
                <a:moveTo>
                  <a:pt x="4483" y="19"/>
                </a:moveTo>
                <a:lnTo>
                  <a:pt x="4482" y="29"/>
                </a:lnTo>
                <a:cubicBezTo>
                  <a:pt x="4482" y="30"/>
                  <a:pt x="4482" y="31"/>
                  <a:pt x="4482" y="32"/>
                </a:cubicBezTo>
                <a:lnTo>
                  <a:pt x="4479" y="42"/>
                </a:lnTo>
                <a:cubicBezTo>
                  <a:pt x="4479" y="43"/>
                  <a:pt x="4479" y="43"/>
                  <a:pt x="4479" y="44"/>
                </a:cubicBezTo>
                <a:lnTo>
                  <a:pt x="4475" y="54"/>
                </a:lnTo>
                <a:lnTo>
                  <a:pt x="4468" y="66"/>
                </a:lnTo>
                <a:lnTo>
                  <a:pt x="4460" y="77"/>
                </a:lnTo>
                <a:lnTo>
                  <a:pt x="4451" y="88"/>
                </a:lnTo>
                <a:lnTo>
                  <a:pt x="4427" y="109"/>
                </a:lnTo>
                <a:lnTo>
                  <a:pt x="4399" y="130"/>
                </a:lnTo>
                <a:lnTo>
                  <a:pt x="4364" y="150"/>
                </a:lnTo>
                <a:lnTo>
                  <a:pt x="4326" y="170"/>
                </a:lnTo>
                <a:lnTo>
                  <a:pt x="4281" y="189"/>
                </a:lnTo>
                <a:lnTo>
                  <a:pt x="4232" y="208"/>
                </a:lnTo>
                <a:lnTo>
                  <a:pt x="4179" y="226"/>
                </a:lnTo>
                <a:lnTo>
                  <a:pt x="4121" y="244"/>
                </a:lnTo>
                <a:lnTo>
                  <a:pt x="4059" y="262"/>
                </a:lnTo>
                <a:lnTo>
                  <a:pt x="3993" y="279"/>
                </a:lnTo>
                <a:lnTo>
                  <a:pt x="3923" y="295"/>
                </a:lnTo>
                <a:lnTo>
                  <a:pt x="3849" y="311"/>
                </a:lnTo>
                <a:lnTo>
                  <a:pt x="3772" y="326"/>
                </a:lnTo>
                <a:lnTo>
                  <a:pt x="3691" y="341"/>
                </a:lnTo>
                <a:lnTo>
                  <a:pt x="3608" y="355"/>
                </a:lnTo>
                <a:lnTo>
                  <a:pt x="3522" y="368"/>
                </a:lnTo>
                <a:lnTo>
                  <a:pt x="3433" y="380"/>
                </a:lnTo>
                <a:lnTo>
                  <a:pt x="3342" y="392"/>
                </a:lnTo>
                <a:lnTo>
                  <a:pt x="3248" y="403"/>
                </a:lnTo>
                <a:lnTo>
                  <a:pt x="3152" y="413"/>
                </a:lnTo>
                <a:lnTo>
                  <a:pt x="3055" y="422"/>
                </a:lnTo>
                <a:lnTo>
                  <a:pt x="2956" y="431"/>
                </a:lnTo>
                <a:lnTo>
                  <a:pt x="2855" y="438"/>
                </a:lnTo>
                <a:lnTo>
                  <a:pt x="2651" y="449"/>
                </a:lnTo>
                <a:lnTo>
                  <a:pt x="2443" y="456"/>
                </a:lnTo>
                <a:lnTo>
                  <a:pt x="2233" y="459"/>
                </a:lnTo>
                <a:lnTo>
                  <a:pt x="2024" y="457"/>
                </a:lnTo>
                <a:lnTo>
                  <a:pt x="1816" y="450"/>
                </a:lnTo>
                <a:lnTo>
                  <a:pt x="1612" y="439"/>
                </a:lnTo>
                <a:lnTo>
                  <a:pt x="1511" y="431"/>
                </a:lnTo>
                <a:lnTo>
                  <a:pt x="1412" y="423"/>
                </a:lnTo>
                <a:lnTo>
                  <a:pt x="1314" y="414"/>
                </a:lnTo>
                <a:lnTo>
                  <a:pt x="1219" y="404"/>
                </a:lnTo>
                <a:lnTo>
                  <a:pt x="1125" y="393"/>
                </a:lnTo>
                <a:lnTo>
                  <a:pt x="1034" y="381"/>
                </a:lnTo>
                <a:lnTo>
                  <a:pt x="945" y="369"/>
                </a:lnTo>
                <a:lnTo>
                  <a:pt x="859" y="356"/>
                </a:lnTo>
                <a:lnTo>
                  <a:pt x="775" y="342"/>
                </a:lnTo>
                <a:lnTo>
                  <a:pt x="695" y="328"/>
                </a:lnTo>
                <a:lnTo>
                  <a:pt x="618" y="312"/>
                </a:lnTo>
                <a:lnTo>
                  <a:pt x="544" y="297"/>
                </a:lnTo>
                <a:lnTo>
                  <a:pt x="474" y="280"/>
                </a:lnTo>
                <a:lnTo>
                  <a:pt x="408" y="264"/>
                </a:lnTo>
                <a:lnTo>
                  <a:pt x="346" y="246"/>
                </a:lnTo>
                <a:lnTo>
                  <a:pt x="288" y="229"/>
                </a:lnTo>
                <a:lnTo>
                  <a:pt x="235" y="211"/>
                </a:lnTo>
                <a:lnTo>
                  <a:pt x="186" y="192"/>
                </a:lnTo>
                <a:lnTo>
                  <a:pt x="142" y="173"/>
                </a:lnTo>
                <a:cubicBezTo>
                  <a:pt x="140" y="172"/>
                  <a:pt x="139" y="171"/>
                  <a:pt x="137" y="170"/>
                </a:cubicBezTo>
                <a:lnTo>
                  <a:pt x="112" y="147"/>
                </a:lnTo>
                <a:cubicBezTo>
                  <a:pt x="105" y="141"/>
                  <a:pt x="104" y="130"/>
                  <a:pt x="110" y="123"/>
                </a:cubicBezTo>
                <a:cubicBezTo>
                  <a:pt x="117" y="117"/>
                  <a:pt x="127" y="116"/>
                  <a:pt x="134" y="122"/>
                </a:cubicBezTo>
                <a:lnTo>
                  <a:pt x="160" y="145"/>
                </a:lnTo>
                <a:lnTo>
                  <a:pt x="155" y="142"/>
                </a:lnTo>
                <a:lnTo>
                  <a:pt x="198" y="161"/>
                </a:lnTo>
                <a:lnTo>
                  <a:pt x="245" y="179"/>
                </a:lnTo>
                <a:lnTo>
                  <a:pt x="298" y="197"/>
                </a:lnTo>
                <a:lnTo>
                  <a:pt x="355" y="214"/>
                </a:lnTo>
                <a:lnTo>
                  <a:pt x="416" y="231"/>
                </a:lnTo>
                <a:lnTo>
                  <a:pt x="482" y="248"/>
                </a:lnTo>
                <a:lnTo>
                  <a:pt x="551" y="264"/>
                </a:lnTo>
                <a:lnTo>
                  <a:pt x="624" y="280"/>
                </a:lnTo>
                <a:lnTo>
                  <a:pt x="701" y="295"/>
                </a:lnTo>
                <a:lnTo>
                  <a:pt x="781" y="309"/>
                </a:lnTo>
                <a:lnTo>
                  <a:pt x="864" y="323"/>
                </a:lnTo>
                <a:lnTo>
                  <a:pt x="949" y="336"/>
                </a:lnTo>
                <a:lnTo>
                  <a:pt x="1038" y="348"/>
                </a:lnTo>
                <a:lnTo>
                  <a:pt x="1129" y="360"/>
                </a:lnTo>
                <a:lnTo>
                  <a:pt x="1222" y="371"/>
                </a:lnTo>
                <a:lnTo>
                  <a:pt x="1318" y="381"/>
                </a:lnTo>
                <a:lnTo>
                  <a:pt x="1415" y="390"/>
                </a:lnTo>
                <a:lnTo>
                  <a:pt x="1513" y="398"/>
                </a:lnTo>
                <a:lnTo>
                  <a:pt x="1613" y="405"/>
                </a:lnTo>
                <a:lnTo>
                  <a:pt x="1817" y="417"/>
                </a:lnTo>
                <a:lnTo>
                  <a:pt x="2024" y="424"/>
                </a:lnTo>
                <a:lnTo>
                  <a:pt x="2233" y="425"/>
                </a:lnTo>
                <a:lnTo>
                  <a:pt x="2442" y="423"/>
                </a:lnTo>
                <a:lnTo>
                  <a:pt x="2649" y="416"/>
                </a:lnTo>
                <a:lnTo>
                  <a:pt x="2853" y="405"/>
                </a:lnTo>
                <a:lnTo>
                  <a:pt x="2953" y="397"/>
                </a:lnTo>
                <a:lnTo>
                  <a:pt x="3052" y="389"/>
                </a:lnTo>
                <a:lnTo>
                  <a:pt x="3149" y="380"/>
                </a:lnTo>
                <a:lnTo>
                  <a:pt x="3244" y="370"/>
                </a:lnTo>
                <a:lnTo>
                  <a:pt x="3337" y="359"/>
                </a:lnTo>
                <a:lnTo>
                  <a:pt x="3428" y="347"/>
                </a:lnTo>
                <a:lnTo>
                  <a:pt x="3517" y="335"/>
                </a:lnTo>
                <a:lnTo>
                  <a:pt x="3603" y="322"/>
                </a:lnTo>
                <a:lnTo>
                  <a:pt x="3685" y="308"/>
                </a:lnTo>
                <a:lnTo>
                  <a:pt x="3765" y="293"/>
                </a:lnTo>
                <a:lnTo>
                  <a:pt x="3842" y="278"/>
                </a:lnTo>
                <a:lnTo>
                  <a:pt x="3915" y="262"/>
                </a:lnTo>
                <a:lnTo>
                  <a:pt x="3984" y="246"/>
                </a:lnTo>
                <a:lnTo>
                  <a:pt x="4050" y="229"/>
                </a:lnTo>
                <a:lnTo>
                  <a:pt x="4111" y="212"/>
                </a:lnTo>
                <a:lnTo>
                  <a:pt x="4168" y="195"/>
                </a:lnTo>
                <a:lnTo>
                  <a:pt x="4220" y="177"/>
                </a:lnTo>
                <a:lnTo>
                  <a:pt x="4268" y="158"/>
                </a:lnTo>
                <a:lnTo>
                  <a:pt x="4310" y="140"/>
                </a:lnTo>
                <a:lnTo>
                  <a:pt x="4348" y="121"/>
                </a:lnTo>
                <a:lnTo>
                  <a:pt x="4379" y="103"/>
                </a:lnTo>
                <a:lnTo>
                  <a:pt x="4405" y="85"/>
                </a:lnTo>
                <a:lnTo>
                  <a:pt x="4425" y="66"/>
                </a:lnTo>
                <a:lnTo>
                  <a:pt x="4433" y="58"/>
                </a:lnTo>
                <a:lnTo>
                  <a:pt x="4439" y="49"/>
                </a:lnTo>
                <a:lnTo>
                  <a:pt x="4444" y="41"/>
                </a:lnTo>
                <a:lnTo>
                  <a:pt x="4448" y="31"/>
                </a:lnTo>
                <a:lnTo>
                  <a:pt x="4447" y="34"/>
                </a:lnTo>
                <a:lnTo>
                  <a:pt x="4450" y="24"/>
                </a:lnTo>
                <a:lnTo>
                  <a:pt x="4449" y="26"/>
                </a:lnTo>
                <a:lnTo>
                  <a:pt x="4450" y="16"/>
                </a:lnTo>
                <a:cubicBezTo>
                  <a:pt x="4451" y="7"/>
                  <a:pt x="4459" y="0"/>
                  <a:pt x="4468" y="1"/>
                </a:cubicBezTo>
                <a:cubicBezTo>
                  <a:pt x="4477" y="2"/>
                  <a:pt x="4484" y="10"/>
                  <a:pt x="4483" y="19"/>
                </a:cubicBezTo>
                <a:close/>
                <a:moveTo>
                  <a:pt x="80" y="231"/>
                </a:moveTo>
                <a:lnTo>
                  <a:pt x="0" y="22"/>
                </a:lnTo>
                <a:lnTo>
                  <a:pt x="215" y="83"/>
                </a:lnTo>
                <a:lnTo>
                  <a:pt x="80" y="2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" name="Rectangle 138">
            <a:extLst>
              <a:ext uri="{FF2B5EF4-FFF2-40B4-BE49-F238E27FC236}">
                <a16:creationId xmlns:a16="http://schemas.microsoft.com/office/drawing/2014/main" id="{D1BB32D3-6BFB-4CC8-8F12-9DDD39E9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1" y="1794583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0/00</a:t>
            </a:r>
            <a:endParaRPr lang="en-US" altLang="en-US" sz="2200" b="1"/>
          </a:p>
        </p:txBody>
      </p:sp>
      <p:sp>
        <p:nvSpPr>
          <p:cNvPr id="40" name="Rectangle 139">
            <a:extLst>
              <a:ext uri="{FF2B5EF4-FFF2-40B4-BE49-F238E27FC236}">
                <a16:creationId xmlns:a16="http://schemas.microsoft.com/office/drawing/2014/main" id="{36F9F267-ADAA-4B41-A539-A9AC9504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206" y="2469271"/>
            <a:ext cx="2889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1/11</a:t>
            </a:r>
            <a:endParaRPr lang="en-US" altLang="en-US" sz="2200" b="1"/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9AB22AB4-90F4-41B9-9573-1A8B31DB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306" y="2759783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1/00</a:t>
            </a:r>
            <a:endParaRPr lang="en-US" altLang="en-US" sz="2200" b="1"/>
          </a:p>
        </p:txBody>
      </p:sp>
      <p:sp>
        <p:nvSpPr>
          <p:cNvPr id="42" name="Rectangle 141">
            <a:extLst>
              <a:ext uri="{FF2B5EF4-FFF2-40B4-BE49-F238E27FC236}">
                <a16:creationId xmlns:a16="http://schemas.microsoft.com/office/drawing/2014/main" id="{8867871B-45B0-4BFB-A18F-1CDE2DFF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194" y="3172533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0/01</a:t>
            </a:r>
            <a:endParaRPr lang="en-US" altLang="en-US" sz="2200" b="1"/>
          </a:p>
        </p:txBody>
      </p:sp>
      <p:sp>
        <p:nvSpPr>
          <p:cNvPr id="43" name="Rectangle 142">
            <a:extLst>
              <a:ext uri="{FF2B5EF4-FFF2-40B4-BE49-F238E27FC236}">
                <a16:creationId xmlns:a16="http://schemas.microsoft.com/office/drawing/2014/main" id="{E03DBCA8-9238-40EA-9B99-9A5B27AC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81" y="3315408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1/10</a:t>
            </a:r>
            <a:endParaRPr lang="en-US" altLang="en-US" sz="2200" b="1"/>
          </a:p>
        </p:txBody>
      </p:sp>
      <p:sp>
        <p:nvSpPr>
          <p:cNvPr id="44" name="Rectangle 143">
            <a:extLst>
              <a:ext uri="{FF2B5EF4-FFF2-40B4-BE49-F238E27FC236}">
                <a16:creationId xmlns:a16="http://schemas.microsoft.com/office/drawing/2014/main" id="{ED9398A5-A0F8-4BCC-B8F0-4E59FE8E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319" y="4055183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1/01</a:t>
            </a:r>
            <a:endParaRPr lang="en-US" altLang="en-US" sz="2200" b="1"/>
          </a:p>
        </p:txBody>
      </p:sp>
      <p:sp>
        <p:nvSpPr>
          <p:cNvPr id="45" name="Rectangle 144">
            <a:extLst>
              <a:ext uri="{FF2B5EF4-FFF2-40B4-BE49-F238E27FC236}">
                <a16:creationId xmlns:a16="http://schemas.microsoft.com/office/drawing/2014/main" id="{A049144C-F540-491C-ADEA-D65EBD24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419" y="3332871"/>
            <a:ext cx="2889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0/10</a:t>
            </a:r>
            <a:endParaRPr lang="en-US" altLang="en-US" sz="2200" b="1"/>
          </a:p>
        </p:txBody>
      </p:sp>
      <p:sp>
        <p:nvSpPr>
          <p:cNvPr id="46" name="Rectangle 145">
            <a:extLst>
              <a:ext uri="{FF2B5EF4-FFF2-40B4-BE49-F238E27FC236}">
                <a16:creationId xmlns:a16="http://schemas.microsoft.com/office/drawing/2014/main" id="{8396A9F1-3277-4DD0-BEF9-FC5F396A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44" y="2480383"/>
            <a:ext cx="288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000000"/>
                </a:solidFill>
                <a:latin typeface="Verdana" panose="020B0604030504040204" pitchFamily="34" charset="0"/>
              </a:rPr>
              <a:t>0/11</a:t>
            </a:r>
            <a:endParaRPr lang="en-US" altLang="en-US" sz="2200" b="1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2AD7F97-877C-4350-9E79-52D3760B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71" y="1596146"/>
            <a:ext cx="112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Verdana" panose="020B0604030504040204" pitchFamily="34" charset="0"/>
              </a:rPr>
              <a:t>s</a:t>
            </a:r>
            <a:r>
              <a:rPr lang="en-US" altLang="en-US" sz="2000" baseline="-25000">
                <a:latin typeface="Verdana" panose="020B0604030504040204" pitchFamily="34" charset="0"/>
              </a:rPr>
              <a:t>0 </a:t>
            </a:r>
            <a:r>
              <a:rPr lang="en-US" altLang="en-US" sz="2000">
                <a:latin typeface="Verdana" panose="020B0604030504040204" pitchFamily="34" charset="0"/>
              </a:rPr>
              <a:t>(0 0)</a:t>
            </a: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986D5BC8-3185-40A5-8E3C-F1AA50B1D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4083" y="1748546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4">
            <a:extLst>
              <a:ext uri="{FF2B5EF4-FFF2-40B4-BE49-F238E27FC236}">
                <a16:creationId xmlns:a16="http://schemas.microsoft.com/office/drawing/2014/main" id="{8102FB56-8A73-42C5-A573-7D8344BCA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571" y="1750133"/>
            <a:ext cx="119062" cy="1190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ED64C49-0967-4AA5-9475-F05F67E78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7058" y="1751721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69670F08-82ED-46CD-9840-16E7C4931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1958" y="1764421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81B349E4-E008-47AD-8A69-CF60CD3FF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4858" y="2755021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71F1EDD-6997-4D1E-AC60-28EFC1B34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1346" y="2756608"/>
            <a:ext cx="119062" cy="1190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CDA2C390-E1EF-4229-8F34-B20A44AC9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6246" y="2769308"/>
            <a:ext cx="119062" cy="1190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id="{D1530145-7337-457C-B0A3-40CC22981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1346" y="3798008"/>
            <a:ext cx="119062" cy="1190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2212708B-EA7C-4FEA-B059-A4BD7CB27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6246" y="3810708"/>
            <a:ext cx="119062" cy="1190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C4F948BB-C5EA-4DC9-812C-83247544C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2933" y="4764796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Oval 13">
            <a:extLst>
              <a:ext uri="{FF2B5EF4-FFF2-40B4-BE49-F238E27FC236}">
                <a16:creationId xmlns:a16="http://schemas.microsoft.com/office/drawing/2014/main" id="{92469392-F034-4354-96C8-FBF0FA1FA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7833" y="4777496"/>
            <a:ext cx="119063" cy="1190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9" name="AutoShape 14">
            <a:extLst>
              <a:ext uri="{FF2B5EF4-FFF2-40B4-BE49-F238E27FC236}">
                <a16:creationId xmlns:a16="http://schemas.microsoft.com/office/drawing/2014/main" id="{99E0D1E8-C68D-44A4-82FF-F5E230AC0EB1}"/>
              </a:ext>
            </a:extLst>
          </p:cNvPr>
          <p:cNvCxnSpPr>
            <a:cxnSpLocks noChangeShapeType="1"/>
            <a:endCxn id="52" idx="1"/>
          </p:cNvCxnSpPr>
          <p:nvPr/>
        </p:nvCxnSpPr>
        <p:spPr bwMode="auto">
          <a:xfrm>
            <a:off x="1872346" y="1815221"/>
            <a:ext cx="1069975" cy="9572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15">
            <a:extLst>
              <a:ext uri="{FF2B5EF4-FFF2-40B4-BE49-F238E27FC236}">
                <a16:creationId xmlns:a16="http://schemas.microsoft.com/office/drawing/2014/main" id="{711E4B7D-D9AB-406B-9B79-5CCD3F91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8" y="2651833"/>
            <a:ext cx="112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Verdana" panose="020B0604030504040204" pitchFamily="34" charset="0"/>
              </a:rPr>
              <a:t>s</a:t>
            </a:r>
            <a:r>
              <a:rPr lang="en-US" altLang="en-US" sz="2000" baseline="-25000">
                <a:latin typeface="Verdana" panose="020B0604030504040204" pitchFamily="34" charset="0"/>
              </a:rPr>
              <a:t>1 </a:t>
            </a:r>
            <a:r>
              <a:rPr lang="en-US" altLang="en-US" sz="2000">
                <a:latin typeface="Verdana" panose="020B0604030504040204" pitchFamily="34" charset="0"/>
              </a:rPr>
              <a:t>(1 0)</a:t>
            </a: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2415106C-C03D-4AE8-89AE-7730B0A1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8" y="3655133"/>
            <a:ext cx="112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Verdana" panose="020B0604030504040204" pitchFamily="34" charset="0"/>
              </a:rPr>
              <a:t>s</a:t>
            </a:r>
            <a:r>
              <a:rPr lang="en-US" altLang="en-US" sz="2000" baseline="-25000">
                <a:latin typeface="Verdana" panose="020B0604030504040204" pitchFamily="34" charset="0"/>
              </a:rPr>
              <a:t>2 </a:t>
            </a:r>
            <a:r>
              <a:rPr lang="en-US" altLang="en-US" sz="2000">
                <a:latin typeface="Verdana" panose="020B0604030504040204" pitchFamily="34" charset="0"/>
              </a:rPr>
              <a:t>(0 1)</a:t>
            </a: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6EFBF728-984F-416B-ADFC-6BAD8C4F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8" y="4645733"/>
            <a:ext cx="112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Verdana" panose="020B0604030504040204" pitchFamily="34" charset="0"/>
              </a:rPr>
              <a:t>s</a:t>
            </a:r>
            <a:r>
              <a:rPr lang="en-US" altLang="en-US" sz="2000" baseline="-25000">
                <a:latin typeface="Verdana" panose="020B0604030504040204" pitchFamily="34" charset="0"/>
              </a:rPr>
              <a:t>3 </a:t>
            </a:r>
            <a:r>
              <a:rPr lang="en-US" altLang="en-US" sz="2000">
                <a:latin typeface="Verdana" panose="020B0604030504040204" pitchFamily="34" charset="0"/>
              </a:rPr>
              <a:t>(1 1)</a:t>
            </a:r>
          </a:p>
        </p:txBody>
      </p:sp>
      <p:cxnSp>
        <p:nvCxnSpPr>
          <p:cNvPr id="63" name="AutoShape 18">
            <a:extLst>
              <a:ext uri="{FF2B5EF4-FFF2-40B4-BE49-F238E27FC236}">
                <a16:creationId xmlns:a16="http://schemas.microsoft.com/office/drawing/2014/main" id="{B45D0650-E783-4883-B52B-8DFA00F23524}"/>
              </a:ext>
            </a:extLst>
          </p:cNvPr>
          <p:cNvCxnSpPr>
            <a:cxnSpLocks noChangeShapeType="1"/>
            <a:stCxn id="52" idx="5"/>
            <a:endCxn id="57" idx="1"/>
          </p:cNvCxnSpPr>
          <p:nvPr/>
        </p:nvCxnSpPr>
        <p:spPr bwMode="auto">
          <a:xfrm>
            <a:off x="3026458" y="2856621"/>
            <a:ext cx="1023938" cy="19256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9">
            <a:extLst>
              <a:ext uri="{FF2B5EF4-FFF2-40B4-BE49-F238E27FC236}">
                <a16:creationId xmlns:a16="http://schemas.microsoft.com/office/drawing/2014/main" id="{9AA26C28-CE1C-4DC2-919A-6E69CCC4E5DA}"/>
              </a:ext>
            </a:extLst>
          </p:cNvPr>
          <p:cNvCxnSpPr>
            <a:cxnSpLocks noChangeShapeType="1"/>
            <a:stCxn id="52" idx="5"/>
            <a:endCxn id="55" idx="1"/>
          </p:cNvCxnSpPr>
          <p:nvPr/>
        </p:nvCxnSpPr>
        <p:spPr bwMode="auto">
          <a:xfrm>
            <a:off x="3026458" y="2856621"/>
            <a:ext cx="1022350" cy="958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20">
            <a:extLst>
              <a:ext uri="{FF2B5EF4-FFF2-40B4-BE49-F238E27FC236}">
                <a16:creationId xmlns:a16="http://schemas.microsoft.com/office/drawing/2014/main" id="{97DE7AC9-7E0F-4181-AE6A-A6A7FC7DBE39}"/>
              </a:ext>
            </a:extLst>
          </p:cNvPr>
          <p:cNvCxnSpPr>
            <a:cxnSpLocks noChangeShapeType="1"/>
            <a:stCxn id="48" idx="6"/>
            <a:endCxn id="49" idx="2"/>
          </p:cNvCxnSpPr>
          <p:nvPr/>
        </p:nvCxnSpPr>
        <p:spPr bwMode="auto">
          <a:xfrm>
            <a:off x="1923146" y="1808871"/>
            <a:ext cx="9874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21">
            <a:extLst>
              <a:ext uri="{FF2B5EF4-FFF2-40B4-BE49-F238E27FC236}">
                <a16:creationId xmlns:a16="http://schemas.microsoft.com/office/drawing/2014/main" id="{46B9B194-D2C5-49B7-A4D4-B3FA6A112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7571" y="1807283"/>
            <a:ext cx="9874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22">
            <a:extLst>
              <a:ext uri="{FF2B5EF4-FFF2-40B4-BE49-F238E27FC236}">
                <a16:creationId xmlns:a16="http://schemas.microsoft.com/office/drawing/2014/main" id="{A1EE0D45-867A-4A21-97D5-89B5480F8D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36121" y="1805696"/>
            <a:ext cx="9874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23">
            <a:extLst>
              <a:ext uri="{FF2B5EF4-FFF2-40B4-BE49-F238E27FC236}">
                <a16:creationId xmlns:a16="http://schemas.microsoft.com/office/drawing/2014/main" id="{9C68EBB8-72A6-408B-A734-3264C05310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996" y="4820358"/>
            <a:ext cx="9874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4">
            <a:extLst>
              <a:ext uri="{FF2B5EF4-FFF2-40B4-BE49-F238E27FC236}">
                <a16:creationId xmlns:a16="http://schemas.microsoft.com/office/drawing/2014/main" id="{759E4C22-49FF-4757-9A5D-C8BC115788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6133" y="1804108"/>
            <a:ext cx="1069975" cy="957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5">
            <a:extLst>
              <a:ext uri="{FF2B5EF4-FFF2-40B4-BE49-F238E27FC236}">
                <a16:creationId xmlns:a16="http://schemas.microsoft.com/office/drawing/2014/main" id="{1B5A11F7-16E8-4A2F-9EFD-5DD1CD2679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20246" y="2845508"/>
            <a:ext cx="1022350" cy="958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6">
            <a:extLst>
              <a:ext uri="{FF2B5EF4-FFF2-40B4-BE49-F238E27FC236}">
                <a16:creationId xmlns:a16="http://schemas.microsoft.com/office/drawing/2014/main" id="{FC85EB5C-9FFB-4DD2-A04F-058112AD6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6433" y="1842208"/>
            <a:ext cx="1069975" cy="957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7">
            <a:extLst>
              <a:ext uri="{FF2B5EF4-FFF2-40B4-BE49-F238E27FC236}">
                <a16:creationId xmlns:a16="http://schemas.microsoft.com/office/drawing/2014/main" id="{07BC5F65-0535-4D59-AC87-7B4E09C5A7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25008" y="2851858"/>
            <a:ext cx="1023938" cy="192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8">
            <a:extLst>
              <a:ext uri="{FF2B5EF4-FFF2-40B4-BE49-F238E27FC236}">
                <a16:creationId xmlns:a16="http://schemas.microsoft.com/office/drawing/2014/main" id="{318A4FAF-E0BE-4C2A-B4D2-CC2CE5038A71}"/>
              </a:ext>
            </a:extLst>
          </p:cNvPr>
          <p:cNvCxnSpPr>
            <a:cxnSpLocks noChangeShapeType="1"/>
            <a:stCxn id="55" idx="7"/>
            <a:endCxn id="51" idx="2"/>
          </p:cNvCxnSpPr>
          <p:nvPr/>
        </p:nvCxnSpPr>
        <p:spPr bwMode="auto">
          <a:xfrm flipV="1">
            <a:off x="4132946" y="1824746"/>
            <a:ext cx="989012" cy="199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9">
            <a:extLst>
              <a:ext uri="{FF2B5EF4-FFF2-40B4-BE49-F238E27FC236}">
                <a16:creationId xmlns:a16="http://schemas.microsoft.com/office/drawing/2014/main" id="{49BF3755-C29B-4B62-A7AA-52BABA107138}"/>
              </a:ext>
            </a:extLst>
          </p:cNvPr>
          <p:cNvCxnSpPr>
            <a:cxnSpLocks noChangeShapeType="1"/>
            <a:stCxn id="57" idx="7"/>
            <a:endCxn id="56" idx="3"/>
          </p:cNvCxnSpPr>
          <p:nvPr/>
        </p:nvCxnSpPr>
        <p:spPr bwMode="auto">
          <a:xfrm flipV="1">
            <a:off x="4134533" y="3912308"/>
            <a:ext cx="1019175" cy="869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0">
            <a:extLst>
              <a:ext uri="{FF2B5EF4-FFF2-40B4-BE49-F238E27FC236}">
                <a16:creationId xmlns:a16="http://schemas.microsoft.com/office/drawing/2014/main" id="{7523EB1C-8305-49A2-A411-63CC425D1D21}"/>
              </a:ext>
            </a:extLst>
          </p:cNvPr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4150408" y="2829633"/>
            <a:ext cx="985838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31">
            <a:extLst>
              <a:ext uri="{FF2B5EF4-FFF2-40B4-BE49-F238E27FC236}">
                <a16:creationId xmlns:a16="http://schemas.microsoft.com/office/drawing/2014/main" id="{3EA522D6-AAAD-4D6D-82E9-69FFA4AA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771" y="146279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77" name="Text Box 32">
            <a:extLst>
              <a:ext uri="{FF2B5EF4-FFF2-40B4-BE49-F238E27FC236}">
                <a16:creationId xmlns:a16="http://schemas.microsoft.com/office/drawing/2014/main" id="{E5EF431B-EEEE-4213-99D7-FE957CAA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858" y="146438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FA420F34-F2DA-40A2-B8D2-EA4F4A2D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958" y="145168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79" name="Text Box 34">
            <a:extLst>
              <a:ext uri="{FF2B5EF4-FFF2-40B4-BE49-F238E27FC236}">
                <a16:creationId xmlns:a16="http://schemas.microsoft.com/office/drawing/2014/main" id="{5747ACE1-A3B7-4464-AA07-8FBDE4FF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546" y="2056521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11</a:t>
            </a:r>
          </a:p>
        </p:txBody>
      </p:sp>
      <p:sp>
        <p:nvSpPr>
          <p:cNvPr id="80" name="Text Box 35">
            <a:extLst>
              <a:ext uri="{FF2B5EF4-FFF2-40B4-BE49-F238E27FC236}">
                <a16:creationId xmlns:a16="http://schemas.microsoft.com/office/drawing/2014/main" id="{7CE7C4F2-7549-4844-B696-7DA80241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933" y="205810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11</a:t>
            </a:r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143775B3-605C-47C7-B722-DFF52FC0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033" y="205810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11</a:t>
            </a:r>
          </a:p>
        </p:txBody>
      </p:sp>
      <p:sp>
        <p:nvSpPr>
          <p:cNvPr id="82" name="Text Box 37">
            <a:extLst>
              <a:ext uri="{FF2B5EF4-FFF2-40B4-BE49-F238E27FC236}">
                <a16:creationId xmlns:a16="http://schemas.microsoft.com/office/drawing/2014/main" id="{5EBE5B8C-7365-47C2-B3AD-68D5A2BB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646" y="4806071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01</a:t>
            </a:r>
          </a:p>
        </p:txBody>
      </p:sp>
      <p:sp>
        <p:nvSpPr>
          <p:cNvPr id="83" name="Text Box 38">
            <a:extLst>
              <a:ext uri="{FF2B5EF4-FFF2-40B4-BE49-F238E27FC236}">
                <a16:creationId xmlns:a16="http://schemas.microsoft.com/office/drawing/2014/main" id="{C984BFA3-60C8-4C90-AF3C-999A1DF1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058" y="3751971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84" name="Text Box 39">
            <a:extLst>
              <a:ext uri="{FF2B5EF4-FFF2-40B4-BE49-F238E27FC236}">
                <a16:creationId xmlns:a16="http://schemas.microsoft.com/office/drawing/2014/main" id="{1A274D82-7FA0-44BC-80FE-8B335706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846" y="374085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85" name="Text Box 40">
            <a:extLst>
              <a:ext uri="{FF2B5EF4-FFF2-40B4-BE49-F238E27FC236}">
                <a16:creationId xmlns:a16="http://schemas.microsoft.com/office/drawing/2014/main" id="{C0967AD2-DC52-49CA-9EFD-F0E5A704F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033" y="427584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55F3C575-49B4-4C68-89FE-FFA785A30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346" y="337255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01</a:t>
            </a:r>
          </a:p>
        </p:txBody>
      </p:sp>
      <p:sp>
        <p:nvSpPr>
          <p:cNvPr id="87" name="Text Box 42">
            <a:extLst>
              <a:ext uri="{FF2B5EF4-FFF2-40B4-BE49-F238E27FC236}">
                <a16:creationId xmlns:a16="http://schemas.microsoft.com/office/drawing/2014/main" id="{AD6E2F9D-EC81-42FE-A6E2-B27FCFCD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133" y="336144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folHlink"/>
                </a:solidFill>
              </a:rPr>
              <a:t>01</a:t>
            </a:r>
          </a:p>
        </p:txBody>
      </p:sp>
      <p:sp>
        <p:nvSpPr>
          <p:cNvPr id="88" name="Text Box 43">
            <a:extLst>
              <a:ext uri="{FF2B5EF4-FFF2-40B4-BE49-F238E27FC236}">
                <a16:creationId xmlns:a16="http://schemas.microsoft.com/office/drawing/2014/main" id="{9B90EFCD-B7F6-410A-A693-4AC5E688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333" y="262484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11</a:t>
            </a:r>
          </a:p>
        </p:txBody>
      </p:sp>
      <p:sp>
        <p:nvSpPr>
          <p:cNvPr id="89" name="Text Box 44">
            <a:extLst>
              <a:ext uri="{FF2B5EF4-FFF2-40B4-BE49-F238E27FC236}">
                <a16:creationId xmlns:a16="http://schemas.microsoft.com/office/drawing/2014/main" id="{D7437CE3-4B98-4356-B5C1-F5CFE9EA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583" y="294075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00</a:t>
            </a:r>
          </a:p>
        </p:txBody>
      </p:sp>
      <p:grpSp>
        <p:nvGrpSpPr>
          <p:cNvPr id="90" name="Group 45">
            <a:extLst>
              <a:ext uri="{FF2B5EF4-FFF2-40B4-BE49-F238E27FC236}">
                <a16:creationId xmlns:a16="http://schemas.microsoft.com/office/drawing/2014/main" id="{06AFB99F-F932-4A5B-9731-8CD379C5AD37}"/>
              </a:ext>
            </a:extLst>
          </p:cNvPr>
          <p:cNvGrpSpPr>
            <a:grpSpLocks/>
          </p:cNvGrpSpPr>
          <p:nvPr/>
        </p:nvGrpSpPr>
        <p:grpSpPr bwMode="auto">
          <a:xfrm>
            <a:off x="5190221" y="1453271"/>
            <a:ext cx="3382962" cy="3689350"/>
            <a:chOff x="3203" y="1625"/>
            <a:chExt cx="2131" cy="2324"/>
          </a:xfrm>
        </p:grpSpPr>
        <p:sp>
          <p:nvSpPr>
            <p:cNvPr id="91" name="Oval 46">
              <a:extLst>
                <a:ext uri="{FF2B5EF4-FFF2-40B4-BE49-F238E27FC236}">
                  <a16:creationId xmlns:a16="http://schemas.microsoft.com/office/drawing/2014/main" id="{FDCAA153-1014-4DED-B9F4-5D1B878A74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7" y="1822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47">
              <a:extLst>
                <a:ext uri="{FF2B5EF4-FFF2-40B4-BE49-F238E27FC236}">
                  <a16:creationId xmlns:a16="http://schemas.microsoft.com/office/drawing/2014/main" id="{613375DB-79F8-47FB-A74A-5B2543AF11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2" y="1821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48">
              <a:extLst>
                <a:ext uri="{FF2B5EF4-FFF2-40B4-BE49-F238E27FC236}">
                  <a16:creationId xmlns:a16="http://schemas.microsoft.com/office/drawing/2014/main" id="{C514CEE4-340C-42BF-BC80-E1F43ABEE7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9" y="1814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Oval 49">
              <a:extLst>
                <a:ext uri="{FF2B5EF4-FFF2-40B4-BE49-F238E27FC236}">
                  <a16:creationId xmlns:a16="http://schemas.microsoft.com/office/drawing/2014/main" id="{D67DEEF7-9C02-4A07-9FBE-92486CEE5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6" y="2455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Oval 50">
              <a:extLst>
                <a:ext uri="{FF2B5EF4-FFF2-40B4-BE49-F238E27FC236}">
                  <a16:creationId xmlns:a16="http://schemas.microsoft.com/office/drawing/2014/main" id="{066D1CD7-A472-44ED-9362-AEB8F9EDC4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1" y="2454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Oval 51">
              <a:extLst>
                <a:ext uri="{FF2B5EF4-FFF2-40B4-BE49-F238E27FC236}">
                  <a16:creationId xmlns:a16="http://schemas.microsoft.com/office/drawing/2014/main" id="{C3A47866-5960-4A9B-9769-B0060474EE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8" y="2447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Oval 52">
              <a:extLst>
                <a:ext uri="{FF2B5EF4-FFF2-40B4-BE49-F238E27FC236}">
                  <a16:creationId xmlns:a16="http://schemas.microsoft.com/office/drawing/2014/main" id="{24EC3686-AF6D-473D-A075-5A3C2E551B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6" y="3111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53">
              <a:extLst>
                <a:ext uri="{FF2B5EF4-FFF2-40B4-BE49-F238E27FC236}">
                  <a16:creationId xmlns:a16="http://schemas.microsoft.com/office/drawing/2014/main" id="{882611D7-A3E4-4FA6-A72D-36A0C6B8E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1" y="3110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54">
              <a:extLst>
                <a:ext uri="{FF2B5EF4-FFF2-40B4-BE49-F238E27FC236}">
                  <a16:creationId xmlns:a16="http://schemas.microsoft.com/office/drawing/2014/main" id="{1021EB59-A74E-454E-B640-10040547DE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8" y="3103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55">
              <a:extLst>
                <a:ext uri="{FF2B5EF4-FFF2-40B4-BE49-F238E27FC236}">
                  <a16:creationId xmlns:a16="http://schemas.microsoft.com/office/drawing/2014/main" id="{218E02CA-F12E-4F00-AB4A-8A4F89EBAA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7" y="3720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Oval 56">
              <a:extLst>
                <a:ext uri="{FF2B5EF4-FFF2-40B4-BE49-F238E27FC236}">
                  <a16:creationId xmlns:a16="http://schemas.microsoft.com/office/drawing/2014/main" id="{2B0FD9EB-AB5D-47C0-81B3-BB1677025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2" y="3719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Oval 57">
              <a:extLst>
                <a:ext uri="{FF2B5EF4-FFF2-40B4-BE49-F238E27FC236}">
                  <a16:creationId xmlns:a16="http://schemas.microsoft.com/office/drawing/2014/main" id="{8A6579F5-507B-4884-8BE4-D6B1A44B05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9" y="3712"/>
              <a:ext cx="75" cy="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03" name="AutoShape 58">
              <a:extLst>
                <a:ext uri="{FF2B5EF4-FFF2-40B4-BE49-F238E27FC236}">
                  <a16:creationId xmlns:a16="http://schemas.microsoft.com/office/drawing/2014/main" id="{6995680D-8A6E-4B7C-B36C-14D8275D06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" y="1846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59">
              <a:extLst>
                <a:ext uri="{FF2B5EF4-FFF2-40B4-BE49-F238E27FC236}">
                  <a16:creationId xmlns:a16="http://schemas.microsoft.com/office/drawing/2014/main" id="{7A5DDED2-2F4C-4021-AED0-D5679FA37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42" y="1845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60">
              <a:extLst>
                <a:ext uri="{FF2B5EF4-FFF2-40B4-BE49-F238E27FC236}">
                  <a16:creationId xmlns:a16="http://schemas.microsoft.com/office/drawing/2014/main" id="{BFC69A0B-B992-4870-8C65-88EB33FEC6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37" y="1845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61">
              <a:extLst>
                <a:ext uri="{FF2B5EF4-FFF2-40B4-BE49-F238E27FC236}">
                  <a16:creationId xmlns:a16="http://schemas.microsoft.com/office/drawing/2014/main" id="{D9701D53-8F25-4F99-B3C9-E742CDD9B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54" y="3747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62">
              <a:extLst>
                <a:ext uri="{FF2B5EF4-FFF2-40B4-BE49-F238E27FC236}">
                  <a16:creationId xmlns:a16="http://schemas.microsoft.com/office/drawing/2014/main" id="{0C8D06B6-5513-4F7E-98A4-133913897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59" y="3748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63">
              <a:extLst>
                <a:ext uri="{FF2B5EF4-FFF2-40B4-BE49-F238E27FC236}">
                  <a16:creationId xmlns:a16="http://schemas.microsoft.com/office/drawing/2014/main" id="{FF547784-6377-415E-A175-938C8EC937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39" y="3748"/>
              <a:ext cx="6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64">
              <a:extLst>
                <a:ext uri="{FF2B5EF4-FFF2-40B4-BE49-F238E27FC236}">
                  <a16:creationId xmlns:a16="http://schemas.microsoft.com/office/drawing/2014/main" id="{DD92AB77-0E97-4259-9212-5562F856CD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41" y="2526"/>
              <a:ext cx="644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65">
              <a:extLst>
                <a:ext uri="{FF2B5EF4-FFF2-40B4-BE49-F238E27FC236}">
                  <a16:creationId xmlns:a16="http://schemas.microsoft.com/office/drawing/2014/main" id="{7DD2288F-616D-42C2-A395-E2678418C5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3" y="1863"/>
              <a:ext cx="674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6">
              <a:extLst>
                <a:ext uri="{FF2B5EF4-FFF2-40B4-BE49-F238E27FC236}">
                  <a16:creationId xmlns:a16="http://schemas.microsoft.com/office/drawing/2014/main" id="{8B11F817-ECDE-4DCB-A180-F7BD39A845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0" y="2519"/>
              <a:ext cx="644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67">
              <a:extLst>
                <a:ext uri="{FF2B5EF4-FFF2-40B4-BE49-F238E27FC236}">
                  <a16:creationId xmlns:a16="http://schemas.microsoft.com/office/drawing/2014/main" id="{C4DB6DD9-9A37-43B9-93FF-A6D26E35E6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0" y="1854"/>
              <a:ext cx="674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68">
              <a:extLst>
                <a:ext uri="{FF2B5EF4-FFF2-40B4-BE49-F238E27FC236}">
                  <a16:creationId xmlns:a16="http://schemas.microsoft.com/office/drawing/2014/main" id="{4CE82314-017F-4D1D-842B-800EB931F1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17" y="2510"/>
              <a:ext cx="644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69">
              <a:extLst>
                <a:ext uri="{FF2B5EF4-FFF2-40B4-BE49-F238E27FC236}">
                  <a16:creationId xmlns:a16="http://schemas.microsoft.com/office/drawing/2014/main" id="{D4C7FB53-5AF1-4A8A-9E3F-7B122AA9E6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9" y="1847"/>
              <a:ext cx="674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70">
              <a:extLst>
                <a:ext uri="{FF2B5EF4-FFF2-40B4-BE49-F238E27FC236}">
                  <a16:creationId xmlns:a16="http://schemas.microsoft.com/office/drawing/2014/main" id="{F35996DC-8FD8-4399-9F30-5473374803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" y="2535"/>
              <a:ext cx="645" cy="1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71">
              <a:extLst>
                <a:ext uri="{FF2B5EF4-FFF2-40B4-BE49-F238E27FC236}">
                  <a16:creationId xmlns:a16="http://schemas.microsoft.com/office/drawing/2014/main" id="{FEF91930-347E-45BF-82D0-5401EE5F7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2" y="2526"/>
              <a:ext cx="645" cy="1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72">
              <a:extLst>
                <a:ext uri="{FF2B5EF4-FFF2-40B4-BE49-F238E27FC236}">
                  <a16:creationId xmlns:a16="http://schemas.microsoft.com/office/drawing/2014/main" id="{1F1783C8-161C-49D6-9364-D82A162748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39" y="2535"/>
              <a:ext cx="645" cy="1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73">
              <a:extLst>
                <a:ext uri="{FF2B5EF4-FFF2-40B4-BE49-F238E27FC236}">
                  <a16:creationId xmlns:a16="http://schemas.microsoft.com/office/drawing/2014/main" id="{AAE97F21-F221-4908-AD13-044BD9EC48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2" y="1854"/>
              <a:ext cx="623" cy="1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74">
              <a:extLst>
                <a:ext uri="{FF2B5EF4-FFF2-40B4-BE49-F238E27FC236}">
                  <a16:creationId xmlns:a16="http://schemas.microsoft.com/office/drawing/2014/main" id="{913158B4-D7EB-4EFB-BD28-FF93549618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2" y="1870"/>
              <a:ext cx="623" cy="1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75">
              <a:extLst>
                <a:ext uri="{FF2B5EF4-FFF2-40B4-BE49-F238E27FC236}">
                  <a16:creationId xmlns:a16="http://schemas.microsoft.com/office/drawing/2014/main" id="{FB4EE332-3587-49D9-B7FA-9A1A7B08A8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37" y="1863"/>
              <a:ext cx="623" cy="1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76">
              <a:extLst>
                <a:ext uri="{FF2B5EF4-FFF2-40B4-BE49-F238E27FC236}">
                  <a16:creationId xmlns:a16="http://schemas.microsoft.com/office/drawing/2014/main" id="{9EBB5551-3D4D-46A9-AA37-541074B03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35" y="3171"/>
              <a:ext cx="642" cy="5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77">
              <a:extLst>
                <a:ext uri="{FF2B5EF4-FFF2-40B4-BE49-F238E27FC236}">
                  <a16:creationId xmlns:a16="http://schemas.microsoft.com/office/drawing/2014/main" id="{C536AB58-84AF-4ACF-9E96-6C82BD3AFF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2" y="3163"/>
              <a:ext cx="642" cy="5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78">
              <a:extLst>
                <a:ext uri="{FF2B5EF4-FFF2-40B4-BE49-F238E27FC236}">
                  <a16:creationId xmlns:a16="http://schemas.microsoft.com/office/drawing/2014/main" id="{09B32E61-6A04-4199-A4A9-3730668C24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34" y="3170"/>
              <a:ext cx="642" cy="5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79">
              <a:extLst>
                <a:ext uri="{FF2B5EF4-FFF2-40B4-BE49-F238E27FC236}">
                  <a16:creationId xmlns:a16="http://schemas.microsoft.com/office/drawing/2014/main" id="{EE60AD06-B393-44DA-AA5E-3E9A99B9A1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35" y="2494"/>
              <a:ext cx="621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80">
              <a:extLst>
                <a:ext uri="{FF2B5EF4-FFF2-40B4-BE49-F238E27FC236}">
                  <a16:creationId xmlns:a16="http://schemas.microsoft.com/office/drawing/2014/main" id="{BD80818E-93F0-454D-B5A7-67ED026E46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30" y="2506"/>
              <a:ext cx="621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81">
              <a:extLst>
                <a:ext uri="{FF2B5EF4-FFF2-40B4-BE49-F238E27FC236}">
                  <a16:creationId xmlns:a16="http://schemas.microsoft.com/office/drawing/2014/main" id="{B3D5E905-CA65-4368-988D-F3B5ECD310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27" y="2502"/>
              <a:ext cx="621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Text Box 82">
              <a:extLst>
                <a:ext uri="{FF2B5EF4-FFF2-40B4-BE49-F238E27FC236}">
                  <a16:creationId xmlns:a16="http://schemas.microsoft.com/office/drawing/2014/main" id="{024013CF-C140-41D1-9160-CE986E845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1625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28" name="Text Box 83">
              <a:extLst>
                <a:ext uri="{FF2B5EF4-FFF2-40B4-BE49-F238E27FC236}">
                  <a16:creationId xmlns:a16="http://schemas.microsoft.com/office/drawing/2014/main" id="{FA8B16B2-352F-4B39-8B04-264F09124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1632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29" name="Text Box 84">
              <a:extLst>
                <a:ext uri="{FF2B5EF4-FFF2-40B4-BE49-F238E27FC236}">
                  <a16:creationId xmlns:a16="http://schemas.microsoft.com/office/drawing/2014/main" id="{64403004-E571-4FB8-824D-9EE8B7321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633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30" name="Text Box 85">
              <a:extLst>
                <a:ext uri="{FF2B5EF4-FFF2-40B4-BE49-F238E27FC236}">
                  <a16:creationId xmlns:a16="http://schemas.microsoft.com/office/drawing/2014/main" id="{D8EBB913-42B3-4501-8F9C-03688A4A7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2007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31" name="Text Box 86">
              <a:extLst>
                <a:ext uri="{FF2B5EF4-FFF2-40B4-BE49-F238E27FC236}">
                  <a16:creationId xmlns:a16="http://schemas.microsoft.com/office/drawing/2014/main" id="{3329DF6B-CA8F-4587-A1CD-3C7EEB5C4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2006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32" name="Text Box 87">
              <a:extLst>
                <a:ext uri="{FF2B5EF4-FFF2-40B4-BE49-F238E27FC236}">
                  <a16:creationId xmlns:a16="http://schemas.microsoft.com/office/drawing/2014/main" id="{D3A257A7-7ACD-4E08-8731-C39EDAC1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" y="2007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33" name="Text Box 88">
              <a:extLst>
                <a:ext uri="{FF2B5EF4-FFF2-40B4-BE49-F238E27FC236}">
                  <a16:creationId xmlns:a16="http://schemas.microsoft.com/office/drawing/2014/main" id="{B08D97DA-6540-4D32-B96A-08B88AFA3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3729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34" name="Text Box 89">
              <a:extLst>
                <a:ext uri="{FF2B5EF4-FFF2-40B4-BE49-F238E27FC236}">
                  <a16:creationId xmlns:a16="http://schemas.microsoft.com/office/drawing/2014/main" id="{9764302A-E2DF-453E-8FD0-5E07A7B9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" y="3730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35" name="Text Box 90">
              <a:extLst>
                <a:ext uri="{FF2B5EF4-FFF2-40B4-BE49-F238E27FC236}">
                  <a16:creationId xmlns:a16="http://schemas.microsoft.com/office/drawing/2014/main" id="{B0C923AD-709A-4E0A-9BF9-1FEB643E0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3737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36" name="Text Box 91">
              <a:extLst>
                <a:ext uri="{FF2B5EF4-FFF2-40B4-BE49-F238E27FC236}">
                  <a16:creationId xmlns:a16="http://schemas.microsoft.com/office/drawing/2014/main" id="{ABBC668B-522D-4AF4-B2E4-8F63AACBD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" y="307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37" name="Text Box 92">
              <a:extLst>
                <a:ext uri="{FF2B5EF4-FFF2-40B4-BE49-F238E27FC236}">
                  <a16:creationId xmlns:a16="http://schemas.microsoft.com/office/drawing/2014/main" id="{248E3656-D1CB-4307-8383-29D30A8D0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067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38" name="Text Box 93">
              <a:extLst>
                <a:ext uri="{FF2B5EF4-FFF2-40B4-BE49-F238E27FC236}">
                  <a16:creationId xmlns:a16="http://schemas.microsoft.com/office/drawing/2014/main" id="{93AFD5B3-C08C-4255-A9EB-FBA4217E9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3067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39" name="Text Box 94">
              <a:extLst>
                <a:ext uri="{FF2B5EF4-FFF2-40B4-BE49-F238E27FC236}">
                  <a16:creationId xmlns:a16="http://schemas.microsoft.com/office/drawing/2014/main" id="{A596BF98-7DC9-4B4E-AC8C-E11DAFEBC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3411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40" name="Text Box 95">
              <a:extLst>
                <a:ext uri="{FF2B5EF4-FFF2-40B4-BE49-F238E27FC236}">
                  <a16:creationId xmlns:a16="http://schemas.microsoft.com/office/drawing/2014/main" id="{A184EE2A-096E-4240-9443-A7D0AD7C1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40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41" name="Text Box 96">
              <a:extLst>
                <a:ext uri="{FF2B5EF4-FFF2-40B4-BE49-F238E27FC236}">
                  <a16:creationId xmlns:a16="http://schemas.microsoft.com/office/drawing/2014/main" id="{AE75E880-65EE-456D-BFBB-DFB5DC1BE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340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142" name="Text Box 97">
              <a:extLst>
                <a:ext uri="{FF2B5EF4-FFF2-40B4-BE49-F238E27FC236}">
                  <a16:creationId xmlns:a16="http://schemas.microsoft.com/office/drawing/2014/main" id="{E168FD20-A98A-4421-8527-E4121D1D1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2835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43" name="Text Box 98">
              <a:extLst>
                <a:ext uri="{FF2B5EF4-FFF2-40B4-BE49-F238E27FC236}">
                  <a16:creationId xmlns:a16="http://schemas.microsoft.com/office/drawing/2014/main" id="{F95F951B-ACF5-45A1-A8AD-C95D88700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2828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44" name="Text Box 99">
              <a:extLst>
                <a:ext uri="{FF2B5EF4-FFF2-40B4-BE49-F238E27FC236}">
                  <a16:creationId xmlns:a16="http://schemas.microsoft.com/office/drawing/2014/main" id="{6000AB35-A931-4036-B207-D635943D1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" y="2828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45" name="Text Box 100">
              <a:extLst>
                <a:ext uri="{FF2B5EF4-FFF2-40B4-BE49-F238E27FC236}">
                  <a16:creationId xmlns:a16="http://schemas.microsoft.com/office/drawing/2014/main" id="{C976CD9B-68BA-4A2A-B6F1-59E00729A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371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46" name="Text Box 101">
              <a:extLst>
                <a:ext uri="{FF2B5EF4-FFF2-40B4-BE49-F238E27FC236}">
                  <a16:creationId xmlns:a16="http://schemas.microsoft.com/office/drawing/2014/main" id="{65D1318C-FC84-44E2-9B72-CA6A1F276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36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47" name="Text Box 102">
              <a:extLst>
                <a:ext uri="{FF2B5EF4-FFF2-40B4-BE49-F238E27FC236}">
                  <a16:creationId xmlns:a16="http://schemas.microsoft.com/office/drawing/2014/main" id="{2B5144AA-548B-4F46-8CCA-945C5EF74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36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48" name="Text Box 103">
              <a:extLst>
                <a:ext uri="{FF2B5EF4-FFF2-40B4-BE49-F238E27FC236}">
                  <a16:creationId xmlns:a16="http://schemas.microsoft.com/office/drawing/2014/main" id="{F5C18746-07C6-40C1-B6FB-415C4FF51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570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49" name="Text Box 104">
              <a:extLst>
                <a:ext uri="{FF2B5EF4-FFF2-40B4-BE49-F238E27FC236}">
                  <a16:creationId xmlns:a16="http://schemas.microsoft.com/office/drawing/2014/main" id="{958C1462-42D0-44E4-AFF7-A84A95AF7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2563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50" name="Text Box 105">
              <a:extLst>
                <a:ext uri="{FF2B5EF4-FFF2-40B4-BE49-F238E27FC236}">
                  <a16:creationId xmlns:a16="http://schemas.microsoft.com/office/drawing/2014/main" id="{9E949766-C654-4C75-8101-E38AF0155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563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00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947686CC-8AAA-4A1A-A1D3-B4A153882AFB}"/>
              </a:ext>
            </a:extLst>
          </p:cNvPr>
          <p:cNvSpPr txBox="1"/>
          <p:nvPr/>
        </p:nvSpPr>
        <p:spPr>
          <a:xfrm>
            <a:off x="689696" y="183297"/>
            <a:ext cx="4673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Trellis Representation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5101136-6D97-4A37-B92D-495CC3863003}"/>
              </a:ext>
            </a:extLst>
          </p:cNvPr>
          <p:cNvCxnSpPr/>
          <p:nvPr/>
        </p:nvCxnSpPr>
        <p:spPr>
          <a:xfrm>
            <a:off x="689696" y="998806"/>
            <a:ext cx="496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9CEA73F-B61C-4078-A51C-654EBFBFEB51}"/>
              </a:ext>
            </a:extLst>
          </p:cNvPr>
          <p:cNvCxnSpPr>
            <a:cxnSpLocks/>
          </p:cNvCxnSpPr>
          <p:nvPr/>
        </p:nvCxnSpPr>
        <p:spPr>
          <a:xfrm>
            <a:off x="5441046" y="703385"/>
            <a:ext cx="0" cy="59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 Box 101">
            <a:extLst>
              <a:ext uri="{FF2B5EF4-FFF2-40B4-BE49-F238E27FC236}">
                <a16:creationId xmlns:a16="http://schemas.microsoft.com/office/drawing/2014/main" id="{F6C98530-515B-4455-A102-530CBF47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8" y="5716539"/>
            <a:ext cx="3152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200" b="1"/>
              <a:t>Input: 101</a:t>
            </a:r>
            <a:r>
              <a:rPr lang="en-US" altLang="en-US" sz="2200" b="1">
                <a:sym typeface="Wingdings" panose="05000000000000000000" pitchFamily="2" charset="2"/>
              </a:rPr>
              <a:t> Output:</a:t>
            </a:r>
            <a:endParaRPr lang="en-US" altLang="en-US" sz="2200" b="1"/>
          </a:p>
        </p:txBody>
      </p:sp>
      <p:sp>
        <p:nvSpPr>
          <p:cNvPr id="158" name="Rectangle 152">
            <a:extLst>
              <a:ext uri="{FF2B5EF4-FFF2-40B4-BE49-F238E27FC236}">
                <a16:creationId xmlns:a16="http://schemas.microsoft.com/office/drawing/2014/main" id="{D42F055F-6855-402A-B5FA-DF118DB9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571" y="5735589"/>
            <a:ext cx="12618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200" b="1" dirty="0">
                <a:sym typeface="Wingdings" panose="05000000000000000000" pitchFamily="2" charset="2"/>
              </a:rPr>
              <a:t>111000</a:t>
            </a:r>
          </a:p>
        </p:txBody>
      </p:sp>
    </p:spTree>
    <p:extLst>
      <p:ext uri="{BB962C8B-B14F-4D97-AF65-F5344CB8AC3E}">
        <p14:creationId xmlns:p14="http://schemas.microsoft.com/office/powerpoint/2010/main" val="13680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51A59C-7428-4940-A7CA-E4A9216A0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/>
          <a:lstStyle/>
          <a:p>
            <a:pPr algn="l"/>
            <a:r>
              <a:rPr lang="en-US" altLang="en-US"/>
              <a:t>Introduction</a:t>
            </a:r>
            <a:endParaRPr lang="ru-RU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EB0078-8E55-4106-A153-2672C8013FAB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484313"/>
            <a:ext cx="10394560" cy="466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Convolutional codes map information to code bits sequentially by convolving a sequence of information bits with “generator” sequences 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A convolutional encoder encodes </a:t>
            </a:r>
            <a:r>
              <a:rPr lang="en-US" altLang="en-US" sz="2000" i="1" dirty="0"/>
              <a:t>K </a:t>
            </a:r>
            <a:r>
              <a:rPr lang="en-US" altLang="en-US" sz="2000" dirty="0"/>
              <a:t>information bits to </a:t>
            </a:r>
            <a:r>
              <a:rPr lang="en-US" altLang="en-US" sz="2000" i="1" dirty="0"/>
              <a:t>N&gt;K </a:t>
            </a:r>
            <a:r>
              <a:rPr lang="en-US" altLang="en-US" sz="2000" dirty="0"/>
              <a:t>code bits at one time step 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Convolutional codes can be regarded as block codes for which the encoder has a certain structure such that we can express the encoding operation as convolution</a:t>
            </a:r>
          </a:p>
          <a:p>
            <a:r>
              <a:rPr lang="en-IN" sz="2000" dirty="0"/>
              <a:t>Convolutional codes are characterized by three parameters:  (n, k, m)</a:t>
            </a:r>
          </a:p>
          <a:p>
            <a:pPr marL="0" indent="0">
              <a:buNone/>
            </a:pPr>
            <a:r>
              <a:rPr lang="en-IN" sz="2000" dirty="0"/>
              <a:t>	Where:   n = Number of output bits</a:t>
            </a:r>
          </a:p>
          <a:p>
            <a:pPr marL="0" indent="0">
              <a:buNone/>
            </a:pPr>
            <a:r>
              <a:rPr lang="en-IN" sz="2000" dirty="0"/>
              <a:t>		K = Number of input bits</a:t>
            </a:r>
          </a:p>
          <a:p>
            <a:pPr marL="0" indent="0">
              <a:buNone/>
            </a:pPr>
            <a:r>
              <a:rPr lang="en-IN" sz="2000" dirty="0"/>
              <a:t>		m= Number of memory registers</a:t>
            </a:r>
          </a:p>
          <a:p>
            <a:pPr marL="0" indent="0">
              <a:buNone/>
            </a:pPr>
            <a:endParaRPr lang="en-IN" sz="2000" dirty="0"/>
          </a:p>
          <a:p>
            <a:pPr marL="3657600" lvl="8" indent="0">
              <a:buNone/>
            </a:pPr>
            <a:endParaRPr lang="en-US" altLang="en-US" sz="1000" dirty="0"/>
          </a:p>
          <a:p>
            <a:endParaRPr lang="ru-RU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642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1F5E2-474B-4211-84AF-0DA311F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01" y="32981"/>
            <a:ext cx="7171849" cy="38361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972E57-8FF0-4DF9-A216-BC27127F0BCD}"/>
              </a:ext>
            </a:extLst>
          </p:cNvPr>
          <p:cNvSpPr/>
          <p:nvPr/>
        </p:nvSpPr>
        <p:spPr>
          <a:xfrm>
            <a:off x="445476" y="3742004"/>
            <a:ext cx="91480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 dirty="0"/>
              <a:t>k</a:t>
            </a:r>
            <a:r>
              <a:rPr lang="en-US" altLang="en-US" sz="2400" dirty="0"/>
              <a:t> =1,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2 , (2,1) Rate-1/2 convolutional code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15000"/>
              </a:spcBef>
            </a:pPr>
            <a:r>
              <a:rPr lang="en-US" altLang="en-US" sz="2400" dirty="0"/>
              <a:t>Two-stage register ( M=2 )</a:t>
            </a:r>
          </a:p>
          <a:p>
            <a:pPr>
              <a:spcBef>
                <a:spcPct val="15000"/>
              </a:spcBef>
            </a:pPr>
            <a:endParaRPr lang="en-US" altLang="en-US" sz="2400" dirty="0"/>
          </a:p>
          <a:p>
            <a:pPr>
              <a:spcBef>
                <a:spcPct val="15000"/>
              </a:spcBef>
            </a:pPr>
            <a:r>
              <a:rPr lang="en-US" altLang="en-US" sz="2400" dirty="0"/>
              <a:t>Each input bit influences the output for 3 intervals (K=3)</a:t>
            </a:r>
          </a:p>
          <a:p>
            <a:pPr>
              <a:spcBef>
                <a:spcPct val="15000"/>
              </a:spcBef>
            </a:pPr>
            <a:endParaRPr lang="en-US" altLang="en-US" sz="2400" dirty="0"/>
          </a:p>
          <a:p>
            <a:pPr>
              <a:spcBef>
                <a:spcPct val="15000"/>
              </a:spcBef>
            </a:pPr>
            <a:r>
              <a:rPr lang="en-US" altLang="en-US" sz="2400" dirty="0"/>
              <a:t>K = </a:t>
            </a:r>
            <a:r>
              <a:rPr lang="en-US" altLang="en-US" sz="2400" i="1" dirty="0"/>
              <a:t>constraint length of the code</a:t>
            </a:r>
            <a:r>
              <a:rPr lang="en-US" altLang="en-US" sz="2400" dirty="0"/>
              <a:t> = M + 1</a:t>
            </a:r>
          </a:p>
        </p:txBody>
      </p:sp>
    </p:spTree>
    <p:extLst>
      <p:ext uri="{BB962C8B-B14F-4D97-AF65-F5344CB8AC3E}">
        <p14:creationId xmlns:p14="http://schemas.microsoft.com/office/powerpoint/2010/main" val="18358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3">
            <a:extLst>
              <a:ext uri="{FF2B5EF4-FFF2-40B4-BE49-F238E27FC236}">
                <a16:creationId xmlns:a16="http://schemas.microsoft.com/office/drawing/2014/main" id="{8DEBA98E-A61D-4156-A4E1-4FC5E16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3B7BF548-8BB2-46BE-8C23-BD6D65A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F2CCE741-9FB1-4117-988C-7099367AEDAC}"/>
              </a:ext>
            </a:extLst>
          </p:cNvPr>
          <p:cNvCxnSpPr>
            <a:cxnSpLocks noChangeShapeType="1"/>
            <a:endCxn id="50" idx="1"/>
          </p:cNvCxnSpPr>
          <p:nvPr/>
        </p:nvCxnSpPr>
        <p:spPr bwMode="auto">
          <a:xfrm>
            <a:off x="3659945" y="3116410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7864835C-D1AC-4B51-B436-D821AF0ED886}"/>
              </a:ext>
            </a:extLst>
          </p:cNvPr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4879145" y="3116410"/>
            <a:ext cx="914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21">
            <a:extLst>
              <a:ext uri="{FF2B5EF4-FFF2-40B4-BE49-F238E27FC236}">
                <a16:creationId xmlns:a16="http://schemas.microsoft.com/office/drawing/2014/main" id="{CCFB9C31-5BEE-4CE0-9E07-D9BA452DF2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40945" y="1935310"/>
            <a:ext cx="2667000" cy="1181100"/>
          </a:xfrm>
          <a:prstGeom prst="bentConnector3">
            <a:avLst>
              <a:gd name="adj1" fmla="val -1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id="{DADF6A08-AEA4-4F02-B94E-316F566B5642}"/>
              </a:ext>
            </a:extLst>
          </p:cNvPr>
          <p:cNvCxnSpPr>
            <a:cxnSpLocks noChangeShapeType="1"/>
            <a:stCxn id="51" idx="3"/>
          </p:cNvCxnSpPr>
          <p:nvPr/>
        </p:nvCxnSpPr>
        <p:spPr bwMode="auto">
          <a:xfrm>
            <a:off x="6403145" y="3116410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29">
            <a:extLst>
              <a:ext uri="{FF2B5EF4-FFF2-40B4-BE49-F238E27FC236}">
                <a16:creationId xmlns:a16="http://schemas.microsoft.com/office/drawing/2014/main" id="{7F13A968-27C5-4DD3-8286-76A12DC0E02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68158" y="3116410"/>
            <a:ext cx="19827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1">
            <a:extLst>
              <a:ext uri="{FF2B5EF4-FFF2-40B4-BE49-F238E27FC236}">
                <a16:creationId xmlns:a16="http://schemas.microsoft.com/office/drawing/2014/main" id="{D26302CE-0189-4D29-9FA1-9563014C59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8945" y="19353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Elbow Connector 56">
            <a:extLst>
              <a:ext uri="{FF2B5EF4-FFF2-40B4-BE49-F238E27FC236}">
                <a16:creationId xmlns:a16="http://schemas.microsoft.com/office/drawing/2014/main" id="{DA034ED2-6D06-4D36-9BAD-3BAC7C21AB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0945" y="3116410"/>
            <a:ext cx="2590800" cy="1181100"/>
          </a:xfrm>
          <a:prstGeom prst="bentConnector3">
            <a:avLst>
              <a:gd name="adj1" fmla="val -5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60">
            <a:extLst>
              <a:ext uri="{FF2B5EF4-FFF2-40B4-BE49-F238E27FC236}">
                <a16:creationId xmlns:a16="http://schemas.microsoft.com/office/drawing/2014/main" id="{4359998C-0678-4217-AE26-FC3004E1D53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06157" y="2848917"/>
            <a:ext cx="533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62">
            <a:extLst>
              <a:ext uri="{FF2B5EF4-FFF2-40B4-BE49-F238E27FC236}">
                <a16:creationId xmlns:a16="http://schemas.microsoft.com/office/drawing/2014/main" id="{621A6337-FA49-46BB-9771-BE98FD0D7A96}"/>
              </a:ext>
            </a:extLst>
          </p:cNvPr>
          <p:cNvCxnSpPr>
            <a:cxnSpLocks noChangeShapeType="1"/>
            <a:endCxn id="62" idx="3"/>
          </p:cNvCxnSpPr>
          <p:nvPr/>
        </p:nvCxnSpPr>
        <p:spPr bwMode="auto">
          <a:xfrm flipV="1">
            <a:off x="5372857" y="2070014"/>
            <a:ext cx="1402043" cy="5241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5">
            <a:extLst>
              <a:ext uri="{FF2B5EF4-FFF2-40B4-BE49-F238E27FC236}">
                <a16:creationId xmlns:a16="http://schemas.microsoft.com/office/drawing/2014/main" id="{D51B03A3-94A3-4645-BD50-B51475B5D4E6}"/>
              </a:ext>
            </a:extLst>
          </p:cNvPr>
          <p:cNvCxnSpPr>
            <a:cxnSpLocks noChangeShapeType="1"/>
            <a:stCxn id="63" idx="6"/>
          </p:cNvCxnSpPr>
          <p:nvPr/>
        </p:nvCxnSpPr>
        <p:spPr bwMode="auto">
          <a:xfrm>
            <a:off x="7088945" y="42975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Flowchart: Connector 82">
            <a:extLst>
              <a:ext uri="{FF2B5EF4-FFF2-40B4-BE49-F238E27FC236}">
                <a16:creationId xmlns:a16="http://schemas.microsoft.com/office/drawing/2014/main" id="{06E5A822-2D05-412F-A665-3137F7BF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45" y="17448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3" name="Flowchart: Connector 83">
            <a:extLst>
              <a:ext uri="{FF2B5EF4-FFF2-40B4-BE49-F238E27FC236}">
                <a16:creationId xmlns:a16="http://schemas.microsoft.com/office/drawing/2014/main" id="{1DFA7BA7-6DEA-4DBC-9F23-7C8A246B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45" y="41070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600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E055C35A-2FA2-43B6-9FD3-ECB39E62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0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CD2922DB-21C8-4400-92C8-FB0D1D03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0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61E15A14-8CD2-4146-B695-24A973C61AFE}"/>
              </a:ext>
            </a:extLst>
          </p:cNvPr>
          <p:cNvCxnSpPr>
            <a:cxnSpLocks noChangeShapeType="1"/>
            <a:endCxn id="26" idx="1"/>
          </p:cNvCxnSpPr>
          <p:nvPr/>
        </p:nvCxnSpPr>
        <p:spPr bwMode="auto">
          <a:xfrm>
            <a:off x="3659945" y="3116410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5017E346-3A91-4C73-AD8E-86F785ED8166}"/>
              </a:ext>
            </a:extLst>
          </p:cNvPr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4879145" y="3116410"/>
            <a:ext cx="914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1">
            <a:extLst>
              <a:ext uri="{FF2B5EF4-FFF2-40B4-BE49-F238E27FC236}">
                <a16:creationId xmlns:a16="http://schemas.microsoft.com/office/drawing/2014/main" id="{F4F8DE52-4929-4115-88B7-27CFD444CA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40945" y="1935310"/>
            <a:ext cx="2667000" cy="1181100"/>
          </a:xfrm>
          <a:prstGeom prst="bentConnector3">
            <a:avLst>
              <a:gd name="adj1" fmla="val -1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E3564AA2-6518-4E7D-9AF1-BE97A81E3A88}"/>
              </a:ext>
            </a:extLst>
          </p:cNvPr>
          <p:cNvCxnSpPr>
            <a:cxnSpLocks noChangeShapeType="1"/>
            <a:stCxn id="27" idx="3"/>
          </p:cNvCxnSpPr>
          <p:nvPr/>
        </p:nvCxnSpPr>
        <p:spPr bwMode="auto">
          <a:xfrm>
            <a:off x="6403145" y="3116410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29">
            <a:extLst>
              <a:ext uri="{FF2B5EF4-FFF2-40B4-BE49-F238E27FC236}">
                <a16:creationId xmlns:a16="http://schemas.microsoft.com/office/drawing/2014/main" id="{53D00F48-2B4F-456F-A4BF-95DDD82FB8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68158" y="3116410"/>
            <a:ext cx="19827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51">
            <a:extLst>
              <a:ext uri="{FF2B5EF4-FFF2-40B4-BE49-F238E27FC236}">
                <a16:creationId xmlns:a16="http://schemas.microsoft.com/office/drawing/2014/main" id="{E07F48C0-CB9E-4CFA-B01C-E6BE783B1B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8945" y="19353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DDB3C8AA-E549-4166-9C6C-29A2D7C1A6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4462" y="3116410"/>
            <a:ext cx="2590800" cy="1181100"/>
          </a:xfrm>
          <a:prstGeom prst="bentConnector3">
            <a:avLst>
              <a:gd name="adj1" fmla="val -5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60">
            <a:extLst>
              <a:ext uri="{FF2B5EF4-FFF2-40B4-BE49-F238E27FC236}">
                <a16:creationId xmlns:a16="http://schemas.microsoft.com/office/drawing/2014/main" id="{CAF8FA90-7677-41E1-96A2-7AF3AD1877A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06157" y="2848917"/>
            <a:ext cx="533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62">
            <a:extLst>
              <a:ext uri="{FF2B5EF4-FFF2-40B4-BE49-F238E27FC236}">
                <a16:creationId xmlns:a16="http://schemas.microsoft.com/office/drawing/2014/main" id="{FB667621-4C6A-492D-ACBD-5170FE1B3669}"/>
              </a:ext>
            </a:extLst>
          </p:cNvPr>
          <p:cNvCxnSpPr>
            <a:cxnSpLocks noChangeShapeType="1"/>
            <a:endCxn id="38" idx="3"/>
          </p:cNvCxnSpPr>
          <p:nvPr/>
        </p:nvCxnSpPr>
        <p:spPr bwMode="auto">
          <a:xfrm flipV="1">
            <a:off x="5372857" y="2070014"/>
            <a:ext cx="1402043" cy="5241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65">
            <a:extLst>
              <a:ext uri="{FF2B5EF4-FFF2-40B4-BE49-F238E27FC236}">
                <a16:creationId xmlns:a16="http://schemas.microsoft.com/office/drawing/2014/main" id="{B1A082AC-9F66-42AC-ADD3-8F9E66E074E7}"/>
              </a:ext>
            </a:extLst>
          </p:cNvPr>
          <p:cNvCxnSpPr>
            <a:cxnSpLocks noChangeShapeType="1"/>
            <a:stCxn id="39" idx="6"/>
          </p:cNvCxnSpPr>
          <p:nvPr/>
        </p:nvCxnSpPr>
        <p:spPr bwMode="auto">
          <a:xfrm>
            <a:off x="7088945" y="42975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Flowchart: Connector 82">
            <a:extLst>
              <a:ext uri="{FF2B5EF4-FFF2-40B4-BE49-F238E27FC236}">
                <a16:creationId xmlns:a16="http://schemas.microsoft.com/office/drawing/2014/main" id="{C155C838-1E2F-49DD-B6FB-A84DB24D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45" y="17448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9" name="Flowchart: Connector 83">
            <a:extLst>
              <a:ext uri="{FF2B5EF4-FFF2-40B4-BE49-F238E27FC236}">
                <a16:creationId xmlns:a16="http://schemas.microsoft.com/office/drawing/2014/main" id="{DBF2FAEE-8CFB-4E79-AEF0-B47C208A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45" y="41070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2B12756B-F08E-4ED3-9EC5-A0004258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62000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Input data: </a:t>
            </a:r>
            <a:r>
              <a:rPr lang="en-US" altLang="en-US" dirty="0">
                <a:solidFill>
                  <a:srgbClr val="FF0000"/>
                </a:solidFill>
              </a:rPr>
              <a:t>111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708CC-318B-4FB6-A541-4F78162F945A}"/>
              </a:ext>
            </a:extLst>
          </p:cNvPr>
          <p:cNvSpPr txBox="1"/>
          <p:nvPr/>
        </p:nvSpPr>
        <p:spPr>
          <a:xfrm>
            <a:off x="8065908" y="4112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69DE0-88D4-4741-A3CC-909B21175A02}"/>
              </a:ext>
            </a:extLst>
          </p:cNvPr>
          <p:cNvSpPr txBox="1"/>
          <p:nvPr/>
        </p:nvSpPr>
        <p:spPr>
          <a:xfrm>
            <a:off x="8049157" y="174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AE34F-1985-4923-9285-37B5565093B4}"/>
              </a:ext>
            </a:extLst>
          </p:cNvPr>
          <p:cNvSpPr txBox="1"/>
          <p:nvPr/>
        </p:nvSpPr>
        <p:spPr>
          <a:xfrm>
            <a:off x="3320159" y="293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DE409C-F6D8-43AF-A0BE-7C5B0F7CA742}"/>
              </a:ext>
            </a:extLst>
          </p:cNvPr>
          <p:cNvSpPr txBox="1"/>
          <p:nvPr/>
        </p:nvSpPr>
        <p:spPr>
          <a:xfrm>
            <a:off x="8350843" y="762000"/>
            <a:ext cx="290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Encoded Output: 11  _ _  _ _ </a:t>
            </a:r>
          </a:p>
        </p:txBody>
      </p:sp>
    </p:spTree>
    <p:extLst>
      <p:ext uri="{BB962C8B-B14F-4D97-AF65-F5344CB8AC3E}">
        <p14:creationId xmlns:p14="http://schemas.microsoft.com/office/powerpoint/2010/main" val="2142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3">
            <a:extLst>
              <a:ext uri="{FF2B5EF4-FFF2-40B4-BE49-F238E27FC236}">
                <a16:creationId xmlns:a16="http://schemas.microsoft.com/office/drawing/2014/main" id="{E1F011C9-81C9-4087-8A0F-442CDEC9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CF963FEF-B127-4538-A0CE-BDF8B6AB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0</a:t>
            </a:r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221B9495-B49C-4A65-8A9C-029DFE693A3E}"/>
              </a:ext>
            </a:extLst>
          </p:cNvPr>
          <p:cNvCxnSpPr>
            <a:cxnSpLocks noChangeShapeType="1"/>
            <a:endCxn id="50" idx="1"/>
          </p:cNvCxnSpPr>
          <p:nvPr/>
        </p:nvCxnSpPr>
        <p:spPr bwMode="auto">
          <a:xfrm>
            <a:off x="3659945" y="3116410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49658E0F-762A-4C6D-99F3-3819177E2220}"/>
              </a:ext>
            </a:extLst>
          </p:cNvPr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4879145" y="3116410"/>
            <a:ext cx="914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21">
            <a:extLst>
              <a:ext uri="{FF2B5EF4-FFF2-40B4-BE49-F238E27FC236}">
                <a16:creationId xmlns:a16="http://schemas.microsoft.com/office/drawing/2014/main" id="{9881FDAA-8689-4B99-B8DC-1022742151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40945" y="1935310"/>
            <a:ext cx="2667000" cy="1181100"/>
          </a:xfrm>
          <a:prstGeom prst="bentConnector3">
            <a:avLst>
              <a:gd name="adj1" fmla="val -1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id="{E373978A-D26A-445D-9FC5-965992CC1458}"/>
              </a:ext>
            </a:extLst>
          </p:cNvPr>
          <p:cNvCxnSpPr>
            <a:cxnSpLocks noChangeShapeType="1"/>
            <a:stCxn id="51" idx="3"/>
          </p:cNvCxnSpPr>
          <p:nvPr/>
        </p:nvCxnSpPr>
        <p:spPr bwMode="auto">
          <a:xfrm>
            <a:off x="6403145" y="3116410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29">
            <a:extLst>
              <a:ext uri="{FF2B5EF4-FFF2-40B4-BE49-F238E27FC236}">
                <a16:creationId xmlns:a16="http://schemas.microsoft.com/office/drawing/2014/main" id="{80097A7C-BC86-4ED5-B83E-7B6B4E4BCA2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68158" y="3116410"/>
            <a:ext cx="19827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1">
            <a:extLst>
              <a:ext uri="{FF2B5EF4-FFF2-40B4-BE49-F238E27FC236}">
                <a16:creationId xmlns:a16="http://schemas.microsoft.com/office/drawing/2014/main" id="{9812B989-4D52-49D1-8507-1A00D63556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8945" y="19353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Elbow Connector 56">
            <a:extLst>
              <a:ext uri="{FF2B5EF4-FFF2-40B4-BE49-F238E27FC236}">
                <a16:creationId xmlns:a16="http://schemas.microsoft.com/office/drawing/2014/main" id="{9DA3FE67-3CC9-4737-9EB4-26F1F22F88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4462" y="3116410"/>
            <a:ext cx="2590800" cy="1181100"/>
          </a:xfrm>
          <a:prstGeom prst="bentConnector3">
            <a:avLst>
              <a:gd name="adj1" fmla="val -5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60">
            <a:extLst>
              <a:ext uri="{FF2B5EF4-FFF2-40B4-BE49-F238E27FC236}">
                <a16:creationId xmlns:a16="http://schemas.microsoft.com/office/drawing/2014/main" id="{489F15C8-2819-474F-BFD8-48F58CB588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06157" y="2848917"/>
            <a:ext cx="533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62">
            <a:extLst>
              <a:ext uri="{FF2B5EF4-FFF2-40B4-BE49-F238E27FC236}">
                <a16:creationId xmlns:a16="http://schemas.microsoft.com/office/drawing/2014/main" id="{5B822BB5-C50B-4377-92C9-05E196330EEF}"/>
              </a:ext>
            </a:extLst>
          </p:cNvPr>
          <p:cNvCxnSpPr>
            <a:cxnSpLocks noChangeShapeType="1"/>
            <a:endCxn id="62" idx="3"/>
          </p:cNvCxnSpPr>
          <p:nvPr/>
        </p:nvCxnSpPr>
        <p:spPr bwMode="auto">
          <a:xfrm flipV="1">
            <a:off x="5372857" y="2070014"/>
            <a:ext cx="1402043" cy="5241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5">
            <a:extLst>
              <a:ext uri="{FF2B5EF4-FFF2-40B4-BE49-F238E27FC236}">
                <a16:creationId xmlns:a16="http://schemas.microsoft.com/office/drawing/2014/main" id="{15B33AC8-CD39-4A3A-B1CC-71913F8C176D}"/>
              </a:ext>
            </a:extLst>
          </p:cNvPr>
          <p:cNvCxnSpPr>
            <a:cxnSpLocks noChangeShapeType="1"/>
            <a:stCxn id="63" idx="6"/>
          </p:cNvCxnSpPr>
          <p:nvPr/>
        </p:nvCxnSpPr>
        <p:spPr bwMode="auto">
          <a:xfrm>
            <a:off x="7088945" y="42975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Flowchart: Connector 82">
            <a:extLst>
              <a:ext uri="{FF2B5EF4-FFF2-40B4-BE49-F238E27FC236}">
                <a16:creationId xmlns:a16="http://schemas.microsoft.com/office/drawing/2014/main" id="{B895749C-F449-463E-8463-39CF1886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45" y="17448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3" name="Flowchart: Connector 83">
            <a:extLst>
              <a:ext uri="{FF2B5EF4-FFF2-40B4-BE49-F238E27FC236}">
                <a16:creationId xmlns:a16="http://schemas.microsoft.com/office/drawing/2014/main" id="{0F9E3D78-7844-4973-AEA9-A299389E8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45" y="41070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4" name="TextBox 29">
            <a:extLst>
              <a:ext uri="{FF2B5EF4-FFF2-40B4-BE49-F238E27FC236}">
                <a16:creationId xmlns:a16="http://schemas.microsoft.com/office/drawing/2014/main" id="{404F1FBF-EC5C-4128-9E91-4374E1EF0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62000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Input data: </a:t>
            </a:r>
            <a:r>
              <a:rPr lang="en-US" altLang="en-US" dirty="0">
                <a:solidFill>
                  <a:srgbClr val="FF0000"/>
                </a:solidFill>
              </a:rPr>
              <a:t>111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758D0-46EB-47FC-A152-3CF468601CBC}"/>
              </a:ext>
            </a:extLst>
          </p:cNvPr>
          <p:cNvSpPr txBox="1"/>
          <p:nvPr/>
        </p:nvSpPr>
        <p:spPr>
          <a:xfrm>
            <a:off x="8065908" y="4112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426C3-B5E4-4E6F-947E-286002F7A3EA}"/>
              </a:ext>
            </a:extLst>
          </p:cNvPr>
          <p:cNvSpPr txBox="1"/>
          <p:nvPr/>
        </p:nvSpPr>
        <p:spPr>
          <a:xfrm>
            <a:off x="8049157" y="174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CF5C05-2233-45DF-BFC4-FF8075A1072A}"/>
              </a:ext>
            </a:extLst>
          </p:cNvPr>
          <p:cNvSpPr txBox="1"/>
          <p:nvPr/>
        </p:nvSpPr>
        <p:spPr>
          <a:xfrm>
            <a:off x="3320159" y="293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3F0DD4-1B71-49BA-9E6A-C94050DB9778}"/>
              </a:ext>
            </a:extLst>
          </p:cNvPr>
          <p:cNvSpPr txBox="1"/>
          <p:nvPr/>
        </p:nvSpPr>
        <p:spPr>
          <a:xfrm>
            <a:off x="8350843" y="7620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Encoded Output: 11  01  _ _ </a:t>
            </a:r>
          </a:p>
        </p:txBody>
      </p:sp>
    </p:spTree>
    <p:extLst>
      <p:ext uri="{BB962C8B-B14F-4D97-AF65-F5344CB8AC3E}">
        <p14:creationId xmlns:p14="http://schemas.microsoft.com/office/powerpoint/2010/main" val="7306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A8375841-067D-423E-BA1E-8C34FCB40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FA8AC2A-6EE6-47D7-A4A3-5E416A6C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45" y="2887810"/>
            <a:ext cx="609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16">
            <a:extLst>
              <a:ext uri="{FF2B5EF4-FFF2-40B4-BE49-F238E27FC236}">
                <a16:creationId xmlns:a16="http://schemas.microsoft.com/office/drawing/2014/main" id="{DBB6944A-BF72-4930-8288-2BA50A8334FF}"/>
              </a:ext>
            </a:extLst>
          </p:cNvPr>
          <p:cNvCxnSpPr>
            <a:cxnSpLocks noChangeShapeType="1"/>
            <a:endCxn id="4" idx="1"/>
          </p:cNvCxnSpPr>
          <p:nvPr/>
        </p:nvCxnSpPr>
        <p:spPr bwMode="auto">
          <a:xfrm>
            <a:off x="3659945" y="3116410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575415B1-D4CB-4679-A13A-E3708550613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879145" y="3116410"/>
            <a:ext cx="914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Elbow Connector 21">
            <a:extLst>
              <a:ext uri="{FF2B5EF4-FFF2-40B4-BE49-F238E27FC236}">
                <a16:creationId xmlns:a16="http://schemas.microsoft.com/office/drawing/2014/main" id="{92733C4B-5463-4D91-A12B-45548FD4B7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40945" y="1935310"/>
            <a:ext cx="2667000" cy="1181100"/>
          </a:xfrm>
          <a:prstGeom prst="bentConnector3">
            <a:avLst>
              <a:gd name="adj1" fmla="val -1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89161FA5-9C45-4769-8691-E285C50B9D67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>
            <a:off x="6403145" y="3116410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9">
            <a:extLst>
              <a:ext uri="{FF2B5EF4-FFF2-40B4-BE49-F238E27FC236}">
                <a16:creationId xmlns:a16="http://schemas.microsoft.com/office/drawing/2014/main" id="{03E08138-9A7E-4A42-A7E6-B5226DA2F5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68158" y="3116410"/>
            <a:ext cx="19827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51">
            <a:extLst>
              <a:ext uri="{FF2B5EF4-FFF2-40B4-BE49-F238E27FC236}">
                <a16:creationId xmlns:a16="http://schemas.microsoft.com/office/drawing/2014/main" id="{E0A638F1-AE87-4637-ADF4-BD1BB9F567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8945" y="19353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Elbow Connector 56">
            <a:extLst>
              <a:ext uri="{FF2B5EF4-FFF2-40B4-BE49-F238E27FC236}">
                <a16:creationId xmlns:a16="http://schemas.microsoft.com/office/drawing/2014/main" id="{4E2A3913-1823-4397-9A04-3E93DBF32B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4462" y="3116410"/>
            <a:ext cx="2590800" cy="1181100"/>
          </a:xfrm>
          <a:prstGeom prst="bentConnector3">
            <a:avLst>
              <a:gd name="adj1" fmla="val -5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60">
            <a:extLst>
              <a:ext uri="{FF2B5EF4-FFF2-40B4-BE49-F238E27FC236}">
                <a16:creationId xmlns:a16="http://schemas.microsoft.com/office/drawing/2014/main" id="{21C0C201-F046-43D9-92D4-53BE94B44F3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06157" y="2848917"/>
            <a:ext cx="533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62">
            <a:extLst>
              <a:ext uri="{FF2B5EF4-FFF2-40B4-BE49-F238E27FC236}">
                <a16:creationId xmlns:a16="http://schemas.microsoft.com/office/drawing/2014/main" id="{802CFBE5-38D2-4D6B-9197-2277DDC74E95}"/>
              </a:ext>
            </a:extLst>
          </p:cNvPr>
          <p:cNvCxnSpPr>
            <a:cxnSpLocks noChangeShapeType="1"/>
            <a:endCxn id="16" idx="3"/>
          </p:cNvCxnSpPr>
          <p:nvPr/>
        </p:nvCxnSpPr>
        <p:spPr bwMode="auto">
          <a:xfrm flipV="1">
            <a:off x="5372857" y="2070014"/>
            <a:ext cx="1402043" cy="5241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65">
            <a:extLst>
              <a:ext uri="{FF2B5EF4-FFF2-40B4-BE49-F238E27FC236}">
                <a16:creationId xmlns:a16="http://schemas.microsoft.com/office/drawing/2014/main" id="{D4757585-D25B-4F91-AB62-7A709AC5EDB5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>
            <a:off x="7088945" y="429751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lowchart: Connector 82">
            <a:extLst>
              <a:ext uri="{FF2B5EF4-FFF2-40B4-BE49-F238E27FC236}">
                <a16:creationId xmlns:a16="http://schemas.microsoft.com/office/drawing/2014/main" id="{6919E988-58D4-43BE-8989-FD06B9CC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45" y="17448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Flowchart: Connector 83">
            <a:extLst>
              <a:ext uri="{FF2B5EF4-FFF2-40B4-BE49-F238E27FC236}">
                <a16:creationId xmlns:a16="http://schemas.microsoft.com/office/drawing/2014/main" id="{600F78AD-891D-4303-BBB7-9C300431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45" y="4107010"/>
            <a:ext cx="457200" cy="381000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28D481B8-57E8-4B1D-88C2-12201282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62000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Input data: </a:t>
            </a:r>
            <a:r>
              <a:rPr lang="en-US" altLang="en-US" dirty="0">
                <a:solidFill>
                  <a:srgbClr val="FF0000"/>
                </a:solidFill>
              </a:rPr>
              <a:t>111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EBCB4-9C82-4D5D-88F9-D890E822FD77}"/>
              </a:ext>
            </a:extLst>
          </p:cNvPr>
          <p:cNvSpPr txBox="1"/>
          <p:nvPr/>
        </p:nvSpPr>
        <p:spPr>
          <a:xfrm>
            <a:off x="8065908" y="4112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74A19-316F-4121-9F33-F863945A6B09}"/>
              </a:ext>
            </a:extLst>
          </p:cNvPr>
          <p:cNvSpPr txBox="1"/>
          <p:nvPr/>
        </p:nvSpPr>
        <p:spPr>
          <a:xfrm>
            <a:off x="8049157" y="174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6C4DD-5BA3-472B-A8A5-571CAE3BC608}"/>
              </a:ext>
            </a:extLst>
          </p:cNvPr>
          <p:cNvSpPr txBox="1"/>
          <p:nvPr/>
        </p:nvSpPr>
        <p:spPr>
          <a:xfrm>
            <a:off x="3320159" y="293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B7B09-180D-401A-956C-7B2B7C9F1E4E}"/>
              </a:ext>
            </a:extLst>
          </p:cNvPr>
          <p:cNvSpPr txBox="1"/>
          <p:nvPr/>
        </p:nvSpPr>
        <p:spPr>
          <a:xfrm>
            <a:off x="8350843" y="762000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Encoded Output: 11  01  10 </a:t>
            </a:r>
          </a:p>
        </p:txBody>
      </p:sp>
    </p:spTree>
    <p:extLst>
      <p:ext uri="{BB962C8B-B14F-4D97-AF65-F5344CB8AC3E}">
        <p14:creationId xmlns:p14="http://schemas.microsoft.com/office/powerpoint/2010/main" val="1029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694BBBA0-697D-40F5-A577-CA7F5DB5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608138"/>
            <a:ext cx="7815262" cy="37734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200" b="1"/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79C8A72F-776F-4A00-A267-5E1C5C23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6184F3D8-2E74-427F-AAB0-DDBCB69B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5E70CCCC-9136-4788-95A2-FCDE2A970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475" y="35512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D5011698-C1BD-4D21-ACAC-E78911E0E1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536950"/>
            <a:ext cx="1528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EC7424BA-37D8-42CD-A238-90A8C6114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6350" y="2154238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2304D351-4F75-4BAF-A6CF-C0AC3337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4288" y="4348163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cxnSp>
        <p:nvCxnSpPr>
          <p:cNvPr id="41" name="AutoShape 10">
            <a:extLst>
              <a:ext uri="{FF2B5EF4-FFF2-40B4-BE49-F238E27FC236}">
                <a16:creationId xmlns:a16="http://schemas.microsoft.com/office/drawing/2014/main" id="{3501C121-A4A3-4BCB-835F-FF89FB99C3DB}"/>
              </a:ext>
            </a:extLst>
          </p:cNvPr>
          <p:cNvCxnSpPr>
            <a:cxnSpLocks noChangeShapeType="1"/>
            <a:stCxn id="39" idx="2"/>
            <a:endCxn id="40" idx="2"/>
          </p:cNvCxnSpPr>
          <p:nvPr/>
        </p:nvCxnSpPr>
        <p:spPr bwMode="auto">
          <a:xfrm rot="10800000" flipH="1" flipV="1">
            <a:off x="3816350" y="2409825"/>
            <a:ext cx="7938" cy="2193925"/>
          </a:xfrm>
          <a:prstGeom prst="bentConnector3">
            <a:avLst>
              <a:gd name="adj1" fmla="val -2170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1">
            <a:extLst>
              <a:ext uri="{FF2B5EF4-FFF2-40B4-BE49-F238E27FC236}">
                <a16:creationId xmlns:a16="http://schemas.microsoft.com/office/drawing/2014/main" id="{CD3911A0-52C7-4CCB-9F80-0E010FFC67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14700" y="2651125"/>
            <a:ext cx="757238" cy="882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2">
            <a:extLst>
              <a:ext uri="{FF2B5EF4-FFF2-40B4-BE49-F238E27FC236}">
                <a16:creationId xmlns:a16="http://schemas.microsoft.com/office/drawing/2014/main" id="{3367EA7E-FF94-420C-826B-31102D791E10}"/>
              </a:ext>
            </a:extLst>
          </p:cNvPr>
          <p:cNvCxnSpPr>
            <a:cxnSpLocks noChangeShapeType="1"/>
            <a:stCxn id="39" idx="6"/>
            <a:endCxn id="40" idx="6"/>
          </p:cNvCxnSpPr>
          <p:nvPr/>
        </p:nvCxnSpPr>
        <p:spPr bwMode="auto">
          <a:xfrm>
            <a:off x="4327525" y="2409825"/>
            <a:ext cx="7938" cy="2193925"/>
          </a:xfrm>
          <a:prstGeom prst="bentConnector3">
            <a:avLst>
              <a:gd name="adj1" fmla="val 2346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3">
            <a:extLst>
              <a:ext uri="{FF2B5EF4-FFF2-40B4-BE49-F238E27FC236}">
                <a16:creationId xmlns:a16="http://schemas.microsoft.com/office/drawing/2014/main" id="{62DD8B55-9BEC-4737-AA0E-51F5678F9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3675" y="34798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id="{A4C719E8-B885-4BF7-BB0A-E3E1F314F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5650" y="347345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id="{A2EDCE34-CF0B-4F72-A714-9311ED190B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1875" y="34544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DBC3FC5C-952E-4F77-9747-5BEBD56ED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3695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cxnSp>
        <p:nvCxnSpPr>
          <p:cNvPr id="48" name="AutoShape 17">
            <a:extLst>
              <a:ext uri="{FF2B5EF4-FFF2-40B4-BE49-F238E27FC236}">
                <a16:creationId xmlns:a16="http://schemas.microsoft.com/office/drawing/2014/main" id="{46357828-7A8A-4C53-94C3-C63EBDEC1749}"/>
              </a:ext>
            </a:extLst>
          </p:cNvPr>
          <p:cNvCxnSpPr>
            <a:cxnSpLocks noChangeShapeType="1"/>
            <a:stCxn id="39" idx="0"/>
            <a:endCxn id="51" idx="0"/>
          </p:cNvCxnSpPr>
          <p:nvPr/>
        </p:nvCxnSpPr>
        <p:spPr bwMode="auto">
          <a:xfrm rot="5400000" flipV="1">
            <a:off x="4978400" y="1247776"/>
            <a:ext cx="923925" cy="2736850"/>
          </a:xfrm>
          <a:prstGeom prst="bentConnector3">
            <a:avLst>
              <a:gd name="adj1" fmla="val -24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8">
            <a:extLst>
              <a:ext uri="{FF2B5EF4-FFF2-40B4-BE49-F238E27FC236}">
                <a16:creationId xmlns:a16="http://schemas.microsoft.com/office/drawing/2014/main" id="{77D114F6-99FE-4771-B5B5-9677398A642B}"/>
              </a:ext>
            </a:extLst>
          </p:cNvPr>
          <p:cNvCxnSpPr>
            <a:cxnSpLocks noChangeShapeType="1"/>
            <a:stCxn id="40" idx="4"/>
            <a:endCxn id="52" idx="4"/>
          </p:cNvCxnSpPr>
          <p:nvPr/>
        </p:nvCxnSpPr>
        <p:spPr bwMode="auto">
          <a:xfrm rot="5400000" flipH="1" flipV="1">
            <a:off x="5008562" y="3051176"/>
            <a:ext cx="879475" cy="2736850"/>
          </a:xfrm>
          <a:prstGeom prst="bentConnector3">
            <a:avLst>
              <a:gd name="adj1" fmla="val -25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9">
            <a:extLst>
              <a:ext uri="{FF2B5EF4-FFF2-40B4-BE49-F238E27FC236}">
                <a16:creationId xmlns:a16="http://schemas.microsoft.com/office/drawing/2014/main" id="{74F7003A-CC8F-48F9-96B0-20AC18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87700"/>
            <a:ext cx="73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Input</a:t>
            </a:r>
          </a:p>
        </p:txBody>
      </p:sp>
      <p:sp>
        <p:nvSpPr>
          <p:cNvPr id="51" name="Oval 20">
            <a:extLst>
              <a:ext uri="{FF2B5EF4-FFF2-40B4-BE49-F238E27FC236}">
                <a16:creationId xmlns:a16="http://schemas.microsoft.com/office/drawing/2014/main" id="{12B99AC2-CFBE-4A64-A248-6D9946E71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525" y="3078163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2" name="Oval 21">
            <a:extLst>
              <a:ext uri="{FF2B5EF4-FFF2-40B4-BE49-F238E27FC236}">
                <a16:creationId xmlns:a16="http://schemas.microsoft.com/office/drawing/2014/main" id="{16A60F6F-D3D8-407C-9FBF-173CCFD1D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3843338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3" name="Line 22">
            <a:extLst>
              <a:ext uri="{FF2B5EF4-FFF2-40B4-BE49-F238E27FC236}">
                <a16:creationId xmlns:a16="http://schemas.microsoft.com/office/drawing/2014/main" id="{8F437181-21DD-4836-83BF-98D4ECA50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3536950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9AF294E3-7383-44C5-99FE-8F6328EC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133725"/>
            <a:ext cx="887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Output</a:t>
            </a:r>
          </a:p>
        </p:txBody>
      </p:sp>
      <p:cxnSp>
        <p:nvCxnSpPr>
          <p:cNvPr id="55" name="AutoShape 24">
            <a:extLst>
              <a:ext uri="{FF2B5EF4-FFF2-40B4-BE49-F238E27FC236}">
                <a16:creationId xmlns:a16="http://schemas.microsoft.com/office/drawing/2014/main" id="{25628DCD-4D0C-4C7E-8A42-925EF7F14B09}"/>
              </a:ext>
            </a:extLst>
          </p:cNvPr>
          <p:cNvCxnSpPr>
            <a:cxnSpLocks noChangeShapeType="1"/>
            <a:stCxn id="53" idx="0"/>
            <a:endCxn id="52" idx="0"/>
          </p:cNvCxnSpPr>
          <p:nvPr/>
        </p:nvCxnSpPr>
        <p:spPr bwMode="auto">
          <a:xfrm flipH="1">
            <a:off x="6816725" y="3536950"/>
            <a:ext cx="271463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Freeform 25">
            <a:extLst>
              <a:ext uri="{FF2B5EF4-FFF2-40B4-BE49-F238E27FC236}">
                <a16:creationId xmlns:a16="http://schemas.microsoft.com/office/drawing/2014/main" id="{89EDFE44-02FC-4288-926E-758B38CABCC0}"/>
              </a:ext>
            </a:extLst>
          </p:cNvPr>
          <p:cNvSpPr>
            <a:spLocks/>
          </p:cNvSpPr>
          <p:nvPr/>
        </p:nvSpPr>
        <p:spPr bwMode="auto">
          <a:xfrm rot="6279552" flipH="1" flipV="1">
            <a:off x="6824662" y="3422651"/>
            <a:ext cx="334963" cy="354012"/>
          </a:xfrm>
          <a:custGeom>
            <a:avLst/>
            <a:gdLst>
              <a:gd name="T0" fmla="*/ 334963 w 184"/>
              <a:gd name="T1" fmla="*/ 0 h 237"/>
              <a:gd name="T2" fmla="*/ 52793 w 184"/>
              <a:gd name="T3" fmla="*/ 95598 h 237"/>
              <a:gd name="T4" fmla="*/ 18205 w 184"/>
              <a:gd name="T5" fmla="*/ 354012 h 237"/>
              <a:gd name="T6" fmla="*/ 0 60000 65536"/>
              <a:gd name="T7" fmla="*/ 0 60000 65536"/>
              <a:gd name="T8" fmla="*/ 0 60000 65536"/>
              <a:gd name="T9" fmla="*/ 0 w 184"/>
              <a:gd name="T10" fmla="*/ 0 h 237"/>
              <a:gd name="T11" fmla="*/ 184 w 184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37">
                <a:moveTo>
                  <a:pt x="184" y="0"/>
                </a:moveTo>
                <a:cubicBezTo>
                  <a:pt x="121" y="12"/>
                  <a:pt x="58" y="25"/>
                  <a:pt x="29" y="64"/>
                </a:cubicBezTo>
                <a:cubicBezTo>
                  <a:pt x="0" y="103"/>
                  <a:pt x="5" y="170"/>
                  <a:pt x="10" y="2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BA22566B-581D-43B7-BEE8-0033E6D5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327400"/>
            <a:ext cx="841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/>
              <a:t>1 0 </a:t>
            </a:r>
            <a:r>
              <a:rPr lang="en-US" altLang="en-US" sz="2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4FDE6B1E-B91B-484E-953E-B3FD6F54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7272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9" name="Text Box 29">
            <a:extLst>
              <a:ext uri="{FF2B5EF4-FFF2-40B4-BE49-F238E27FC236}">
                <a16:creationId xmlns:a16="http://schemas.microsoft.com/office/drawing/2014/main" id="{D292452E-BA17-48EA-A644-873422337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778375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" name="Text Box 30">
            <a:extLst>
              <a:ext uri="{FF2B5EF4-FFF2-40B4-BE49-F238E27FC236}">
                <a16:creationId xmlns:a16="http://schemas.microsoft.com/office/drawing/2014/main" id="{17F515B5-6517-4230-A2C2-DB1ABE29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697" y="38274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1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61" name="Text Box 31">
            <a:extLst>
              <a:ext uri="{FF2B5EF4-FFF2-40B4-BE49-F238E27FC236}">
                <a16:creationId xmlns:a16="http://schemas.microsoft.com/office/drawing/2014/main" id="{F262AEDD-394F-43B9-9826-EC0EF042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59" y="27606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2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cxnSp>
        <p:nvCxnSpPr>
          <p:cNvPr id="62" name="AutoShape 32">
            <a:extLst>
              <a:ext uri="{FF2B5EF4-FFF2-40B4-BE49-F238E27FC236}">
                <a16:creationId xmlns:a16="http://schemas.microsoft.com/office/drawing/2014/main" id="{0B2EBA64-F81D-4D6A-82B3-FEEC2618302C}"/>
              </a:ext>
            </a:extLst>
          </p:cNvPr>
          <p:cNvCxnSpPr>
            <a:cxnSpLocks noChangeShapeType="1"/>
            <a:endCxn id="53" idx="0"/>
          </p:cNvCxnSpPr>
          <p:nvPr/>
        </p:nvCxnSpPr>
        <p:spPr bwMode="auto">
          <a:xfrm>
            <a:off x="6848475" y="3214688"/>
            <a:ext cx="23971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93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58382E-6 L 0.32483 3.58382E-6 L 0.32483 -0.13573 L 0.37136 -0.18567 L 0.45399 -0.18567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-9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208 L 0.32986 -0.00208 L 0.32986 0.18382 L 0.37379 0.25989 L 0.42951 0.25989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13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8" grpId="1"/>
      <p:bldP spid="59" grpId="0"/>
      <p:bldP spid="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4AB2E6A-6EA4-4E9D-B4F7-62404A94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608138"/>
            <a:ext cx="7815262" cy="37734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200" b="1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D88A80-9CA9-4EAB-884A-622BE519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BC4D465-6A28-4AB1-BB11-1EC2C248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328988"/>
            <a:ext cx="6477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DFC7F1B-1C1E-4316-B7CE-6D802255F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475" y="35512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B4B77C-C7DE-4489-A5B8-D7940EABCE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536950"/>
            <a:ext cx="1528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9BD9B5-3CDD-408B-B962-EF0DE25C8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6350" y="2154238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2EE5B8-8F2D-4A30-AF3F-645EE8E149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4288" y="4348163"/>
            <a:ext cx="511175" cy="511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/>
              <a:t>+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7E3BA9E0-ADFB-4755-B38C-84F016CEB9B7}"/>
              </a:ext>
            </a:extLst>
          </p:cNvPr>
          <p:cNvCxnSpPr>
            <a:cxnSpLocks noChangeShapeType="1"/>
            <a:stCxn id="9" idx="2"/>
            <a:endCxn id="10" idx="2"/>
          </p:cNvCxnSpPr>
          <p:nvPr/>
        </p:nvCxnSpPr>
        <p:spPr bwMode="auto">
          <a:xfrm rot="10800000" flipH="1" flipV="1">
            <a:off x="3816350" y="2409825"/>
            <a:ext cx="7938" cy="2193925"/>
          </a:xfrm>
          <a:prstGeom prst="bentConnector3">
            <a:avLst>
              <a:gd name="adj1" fmla="val -2170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E5DDBA2C-09C2-40D7-BB6C-71B79CFC22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14700" y="2651125"/>
            <a:ext cx="757238" cy="882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5B963F5E-B169-44DA-A22B-C17082EA5CD3}"/>
              </a:ext>
            </a:extLst>
          </p:cNvPr>
          <p:cNvCxnSpPr>
            <a:cxnSpLocks noChangeShapeType="1"/>
            <a:stCxn id="9" idx="6"/>
            <a:endCxn id="10" idx="6"/>
          </p:cNvCxnSpPr>
          <p:nvPr/>
        </p:nvCxnSpPr>
        <p:spPr bwMode="auto">
          <a:xfrm>
            <a:off x="4327525" y="2409825"/>
            <a:ext cx="7938" cy="2193925"/>
          </a:xfrm>
          <a:prstGeom prst="bentConnector3">
            <a:avLst>
              <a:gd name="adj1" fmla="val 234600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014ADB-8C07-41CE-B3B6-51B3CE14CA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3675" y="34798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60FFD-1FAB-48FC-A504-345AE970F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5650" y="347345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739F02-14C8-4108-AFF4-B0480516B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1875" y="3454400"/>
            <a:ext cx="136525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594AA9A-F909-471B-B018-D5BCAEC3F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3695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C8A494BC-D362-4F28-A9CA-CC62D87A07C0}"/>
              </a:ext>
            </a:extLst>
          </p:cNvPr>
          <p:cNvCxnSpPr>
            <a:cxnSpLocks noChangeShapeType="1"/>
            <a:stCxn id="9" idx="0"/>
            <a:endCxn id="21" idx="0"/>
          </p:cNvCxnSpPr>
          <p:nvPr/>
        </p:nvCxnSpPr>
        <p:spPr bwMode="auto">
          <a:xfrm rot="5400000" flipV="1">
            <a:off x="4978400" y="1247776"/>
            <a:ext cx="923925" cy="2736850"/>
          </a:xfrm>
          <a:prstGeom prst="bentConnector3">
            <a:avLst>
              <a:gd name="adj1" fmla="val -24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901E579-886E-4E17-B3DE-6834DC6440C2}"/>
              </a:ext>
            </a:extLst>
          </p:cNvPr>
          <p:cNvCxnSpPr>
            <a:cxnSpLocks noChangeShapeType="1"/>
            <a:stCxn id="10" idx="4"/>
            <a:endCxn id="22" idx="4"/>
          </p:cNvCxnSpPr>
          <p:nvPr/>
        </p:nvCxnSpPr>
        <p:spPr bwMode="auto">
          <a:xfrm rot="5400000" flipH="1" flipV="1">
            <a:off x="5008562" y="3051176"/>
            <a:ext cx="879475" cy="2736850"/>
          </a:xfrm>
          <a:prstGeom prst="bentConnector3">
            <a:avLst>
              <a:gd name="adj1" fmla="val -25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9">
            <a:extLst>
              <a:ext uri="{FF2B5EF4-FFF2-40B4-BE49-F238E27FC236}">
                <a16:creationId xmlns:a16="http://schemas.microsoft.com/office/drawing/2014/main" id="{9B1C497B-B1C3-4E3B-A5F5-03E7DCCB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87700"/>
            <a:ext cx="73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Input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A7B94-482C-4ABB-A7AA-166BCFAF5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525" y="3078163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CD9459-D7BB-45C0-BA12-DB7F078B0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3843338"/>
            <a:ext cx="136525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250072C-B263-4649-B0B8-14BB0F3A5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3536950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AC0083E-D71C-42B4-8D11-3FC93A88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133725"/>
            <a:ext cx="887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Output</a:t>
            </a:r>
          </a:p>
        </p:txBody>
      </p: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24B6A837-F352-430F-AAF7-EC6F0B54A1A8}"/>
              </a:ext>
            </a:extLst>
          </p:cNvPr>
          <p:cNvCxnSpPr>
            <a:cxnSpLocks noChangeShapeType="1"/>
            <a:stCxn id="23" idx="0"/>
            <a:endCxn id="22" idx="0"/>
          </p:cNvCxnSpPr>
          <p:nvPr/>
        </p:nvCxnSpPr>
        <p:spPr bwMode="auto">
          <a:xfrm flipH="1">
            <a:off x="6816725" y="3536950"/>
            <a:ext cx="271463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7F795A5-34B9-4704-BCCF-3CB94320E30D}"/>
              </a:ext>
            </a:extLst>
          </p:cNvPr>
          <p:cNvSpPr>
            <a:spLocks/>
          </p:cNvSpPr>
          <p:nvPr/>
        </p:nvSpPr>
        <p:spPr bwMode="auto">
          <a:xfrm rot="6279552" flipH="1" flipV="1">
            <a:off x="6824662" y="3422651"/>
            <a:ext cx="334963" cy="354012"/>
          </a:xfrm>
          <a:custGeom>
            <a:avLst/>
            <a:gdLst>
              <a:gd name="T0" fmla="*/ 334963 w 184"/>
              <a:gd name="T1" fmla="*/ 0 h 237"/>
              <a:gd name="T2" fmla="*/ 52793 w 184"/>
              <a:gd name="T3" fmla="*/ 95598 h 237"/>
              <a:gd name="T4" fmla="*/ 18205 w 184"/>
              <a:gd name="T5" fmla="*/ 354012 h 237"/>
              <a:gd name="T6" fmla="*/ 0 60000 65536"/>
              <a:gd name="T7" fmla="*/ 0 60000 65536"/>
              <a:gd name="T8" fmla="*/ 0 60000 65536"/>
              <a:gd name="T9" fmla="*/ 0 w 184"/>
              <a:gd name="T10" fmla="*/ 0 h 237"/>
              <a:gd name="T11" fmla="*/ 184 w 184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37">
                <a:moveTo>
                  <a:pt x="184" y="0"/>
                </a:moveTo>
                <a:cubicBezTo>
                  <a:pt x="121" y="12"/>
                  <a:pt x="58" y="25"/>
                  <a:pt x="29" y="64"/>
                </a:cubicBezTo>
                <a:cubicBezTo>
                  <a:pt x="0" y="103"/>
                  <a:pt x="5" y="170"/>
                  <a:pt x="10" y="2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IN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8B8BDCB-5347-4C30-ABF3-AFBEEB3F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169988"/>
            <a:ext cx="39766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latin typeface="Arial" panose="020B0604020202020204" pitchFamily="34" charset="0"/>
              </a:rPr>
              <a:t>Rate ½ Convolutional Encoder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FA239FD4-E0F6-4D59-AB31-4B737046C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327400"/>
            <a:ext cx="8667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/>
              <a:t>1 </a:t>
            </a:r>
            <a:r>
              <a:rPr lang="en-US" altLang="en-US" sz="2200" b="1">
                <a:solidFill>
                  <a:schemeClr val="hlink"/>
                </a:solidFill>
              </a:rPr>
              <a:t>0</a:t>
            </a:r>
            <a:r>
              <a:rPr lang="en-US" altLang="en-US" sz="2200"/>
              <a:t> </a:t>
            </a:r>
            <a:r>
              <a:rPr lang="en-US" altLang="en-US" sz="2200" b="1">
                <a:solidFill>
                  <a:srgbClr val="CCECFF"/>
                </a:solidFill>
              </a:rPr>
              <a:t>1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225925C1-5E5C-4281-9953-AD35B6E3A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7272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A16DBB44-34B6-429B-8C97-92274AFC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49784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D2D16AC9-090A-4AE9-B289-41841B921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697" y="38274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1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F8C0AC15-D36B-4BB6-9175-BDECE4DEF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59" y="2760663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Verdana" panose="020B0604030504040204" pitchFamily="34" charset="0"/>
              </a:rPr>
              <a:t>c</a:t>
            </a:r>
            <a:r>
              <a:rPr lang="en-US" altLang="en-US" sz="1400" baseline="-25000">
                <a:latin typeface="Verdana" panose="020B0604030504040204" pitchFamily="34" charset="0"/>
              </a:rPr>
              <a:t>2</a:t>
            </a:r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FF53BCE-9CEA-42E0-A616-8BA6883C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500438"/>
            <a:ext cx="576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CCECFF"/>
                </a:solidFill>
              </a:rPr>
              <a:t>1 1</a:t>
            </a:r>
            <a:endParaRPr lang="en-US" altLang="en-US" sz="2200" b="1">
              <a:solidFill>
                <a:srgbClr val="CCECFF"/>
              </a:solidFill>
            </a:endParaRPr>
          </a:p>
        </p:txBody>
      </p:sp>
      <p:cxnSp>
        <p:nvCxnSpPr>
          <p:cNvPr id="34" name="AutoShape 34">
            <a:extLst>
              <a:ext uri="{FF2B5EF4-FFF2-40B4-BE49-F238E27FC236}">
                <a16:creationId xmlns:a16="http://schemas.microsoft.com/office/drawing/2014/main" id="{DCC80EE9-021A-4FCA-B695-B811C9DC5D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5300" y="3200400"/>
            <a:ext cx="239713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39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6.35838E-7 L 0.29375 -0.00208 L 0.29219 -0.16486 L 0.32865 -0.21341 L 0.40643 -0.21341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56" y="-106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08 L 0.32986 -0.00208 L 0.32986 0.18174 L 0.38472 0.26012 L 0.41042 0.26012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13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368</Words>
  <Application>Microsoft Office PowerPoint</Application>
  <PresentationFormat>Widescreen</PresentationFormat>
  <Paragraphs>179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Wingdings</vt:lpstr>
      <vt:lpstr>Office Theme</vt:lpstr>
      <vt:lpstr>Convolutional Encoder  &amp; Trellis Coding / Decoding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Codes</dc:title>
  <dc:creator>nishant sahay</dc:creator>
  <cp:lastModifiedBy>nishant sahay</cp:lastModifiedBy>
  <cp:revision>14</cp:revision>
  <dcterms:created xsi:type="dcterms:W3CDTF">2018-04-06T16:27:48Z</dcterms:created>
  <dcterms:modified xsi:type="dcterms:W3CDTF">2018-04-07T09:32:31Z</dcterms:modified>
</cp:coreProperties>
</file>