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2.jpeg"/><Relationship Id="rId7" Type="http://schemas.openxmlformats.org/officeDocument/2006/relationships/image" Target="../media/image3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377761"/>
            <a:ext cx="12192000" cy="48023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bg object 17"/>
          <p:cNvSpPr/>
          <p:nvPr/>
        </p:nvSpPr>
        <p:spPr>
          <a:xfrm>
            <a:off x="-2" y="6354762"/>
            <a:ext cx="12192003" cy="503241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2329495" y="457020"/>
            <a:ext cx="7533008" cy="5740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642617" y="1286421"/>
            <a:ext cx="10906764" cy="47294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2329495" y="457020"/>
            <a:ext cx="7533008" cy="5740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642617" y="1286421"/>
            <a:ext cx="10906764" cy="47294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2329495" y="457020"/>
            <a:ext cx="7533008" cy="5740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913" y="1364975"/>
            <a:ext cx="5787525" cy="2527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bg object 17" descr="bg object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03910" y="81374"/>
            <a:ext cx="2246577" cy="1149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bg object 18" descr="bg object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31915" y="5288596"/>
            <a:ext cx="506703" cy="725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bg object 19" descr="bg object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49959" y="4231218"/>
            <a:ext cx="1156473" cy="1225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bg object 20" descr="bg object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719" y="1192970"/>
            <a:ext cx="6359952" cy="3091979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bg object 21"/>
          <p:cNvSpPr/>
          <p:nvPr/>
        </p:nvSpPr>
        <p:spPr>
          <a:xfrm>
            <a:off x="73719" y="1192970"/>
            <a:ext cx="6359923" cy="30920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7" name="bg object 22" descr="bg object 2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437912" y="1188407"/>
            <a:ext cx="5668883" cy="310122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bg object 23"/>
          <p:cNvSpPr/>
          <p:nvPr/>
        </p:nvSpPr>
        <p:spPr>
          <a:xfrm>
            <a:off x="6437912" y="1188407"/>
            <a:ext cx="5668963" cy="310118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2329495" y="457020"/>
            <a:ext cx="7533008" cy="5740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377761"/>
            <a:ext cx="12192000" cy="48023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g object 17"/>
          <p:cNvSpPr/>
          <p:nvPr/>
        </p:nvSpPr>
        <p:spPr>
          <a:xfrm>
            <a:off x="-2" y="6354762"/>
            <a:ext cx="12192003" cy="503241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413824" y="6442362"/>
            <a:ext cx="220316" cy="1728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indent="38100">
              <a:spcBef>
                <a:spcPts val="500"/>
              </a:spcBef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381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jpe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.jpeg"/><Relationship Id="rId15" Type="http://schemas.openxmlformats.org/officeDocument/2006/relationships/image" Target="../media/image4.png"/><Relationship Id="rId16" Type="http://schemas.openxmlformats.org/officeDocument/2006/relationships/image" Target="../media/image16.png"/><Relationship Id="rId17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@kiprotich01/how-to-build-a-predictive-model-using-machine-learning-500be787127d" TargetMode="External"/><Relationship Id="rId3" Type="http://schemas.openxmlformats.org/officeDocument/2006/relationships/hyperlink" Target="http://www.e3s-conferences.org/articles/e3sconf/pdf/2024/07/e3sconf_star2024_00085.pdf" TargetMode="External"/><Relationship Id="rId4" Type="http://schemas.openxmlformats.org/officeDocument/2006/relationships/hyperlink" Target="http://www.sciencedirect.com/science/article/abs/pii/S2210970621000317" TargetMode="External"/><Relationship Id="rId5" Type="http://schemas.openxmlformats.org/officeDocument/2006/relationships/hyperlink" Target="http://www.researchgate.net/publication/377716736_YOLOv8-CAB_Improved_YOLOv8_for_Real-" TargetMode="External"/><Relationship Id="rId6" Type="http://schemas.openxmlformats.org/officeDocument/2006/relationships/hyperlink" Target="http://www.sciencedirect.com/science/article/pii/S2210970621000317?via=ihub" TargetMode="External"/><Relationship Id="rId7" Type="http://schemas.openxmlformats.org/officeDocument/2006/relationships/hyperlink" Target="http://www.e3s-conferences.org/articles/e3sconf/abs/2024/07/e3sconf_star2024_00085/" TargetMode="External"/><Relationship Id="rId8" Type="http://schemas.openxmlformats.org/officeDocument/2006/relationships/hyperlink" Target="http://www.figma.com/proto/0c11PbbA3Opx3dsK3BDdTw/SIH-APP-prototype?page-" TargetMode="External"/><Relationship Id="rId9" Type="http://schemas.openxmlformats.org/officeDocument/2006/relationships/hyperlink" Target="https://drive.google.com/drive/folders/17oRQ-wautShc-Oi-kOC-D5S4LPtIBsHN" TargetMode="External"/><Relationship Id="rId10" Type="http://schemas.openxmlformats.org/officeDocument/2006/relationships/image" Target="../media/image3.png"/><Relationship Id="rId11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object 2"/>
          <p:cNvGrpSpPr/>
          <p:nvPr/>
        </p:nvGrpSpPr>
        <p:grpSpPr>
          <a:xfrm>
            <a:off x="6794226" y="81375"/>
            <a:ext cx="5256260" cy="6339807"/>
            <a:chOff x="0" y="0"/>
            <a:chExt cx="5256258" cy="6339806"/>
          </a:xfrm>
        </p:grpSpPr>
        <p:grpSp>
          <p:nvGrpSpPr>
            <p:cNvPr id="79" name="object 3"/>
            <p:cNvGrpSpPr/>
            <p:nvPr/>
          </p:nvGrpSpPr>
          <p:grpSpPr>
            <a:xfrm>
              <a:off x="0" y="1184838"/>
              <a:ext cx="4638605" cy="5154969"/>
              <a:chOff x="0" y="0"/>
              <a:chExt cx="4638604" cy="5154967"/>
            </a:xfrm>
          </p:grpSpPr>
          <p:sp>
            <p:nvSpPr>
              <p:cNvPr id="76" name="Shape"/>
              <p:cNvSpPr/>
              <p:nvPr/>
            </p:nvSpPr>
            <p:spPr>
              <a:xfrm>
                <a:off x="709487" y="0"/>
                <a:ext cx="3929118" cy="5154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8" y="0"/>
                    </a:moveTo>
                    <a:lnTo>
                      <a:pt x="2586" y="0"/>
                    </a:lnTo>
                    <a:lnTo>
                      <a:pt x="2407" y="24"/>
                    </a:lnTo>
                    <a:lnTo>
                      <a:pt x="2104" y="204"/>
                    </a:lnTo>
                    <a:lnTo>
                      <a:pt x="1994" y="350"/>
                    </a:lnTo>
                    <a:lnTo>
                      <a:pt x="92" y="3692"/>
                    </a:lnTo>
                    <a:lnTo>
                      <a:pt x="23" y="3858"/>
                    </a:lnTo>
                    <a:lnTo>
                      <a:pt x="0" y="4034"/>
                    </a:lnTo>
                    <a:lnTo>
                      <a:pt x="23" y="4210"/>
                    </a:lnTo>
                    <a:lnTo>
                      <a:pt x="92" y="4376"/>
                    </a:lnTo>
                    <a:lnTo>
                      <a:pt x="1994" y="7718"/>
                    </a:lnTo>
                    <a:lnTo>
                      <a:pt x="2104" y="7864"/>
                    </a:lnTo>
                    <a:lnTo>
                      <a:pt x="2249" y="7976"/>
                    </a:lnTo>
                    <a:lnTo>
                      <a:pt x="425" y="11181"/>
                    </a:lnTo>
                    <a:lnTo>
                      <a:pt x="329" y="11373"/>
                    </a:lnTo>
                    <a:lnTo>
                      <a:pt x="260" y="11575"/>
                    </a:lnTo>
                    <a:lnTo>
                      <a:pt x="219" y="11783"/>
                    </a:lnTo>
                    <a:lnTo>
                      <a:pt x="205" y="11995"/>
                    </a:lnTo>
                    <a:lnTo>
                      <a:pt x="219" y="12206"/>
                    </a:lnTo>
                    <a:lnTo>
                      <a:pt x="260" y="12414"/>
                    </a:lnTo>
                    <a:lnTo>
                      <a:pt x="329" y="12616"/>
                    </a:lnTo>
                    <a:lnTo>
                      <a:pt x="425" y="12808"/>
                    </a:lnTo>
                    <a:lnTo>
                      <a:pt x="4954" y="20766"/>
                    </a:lnTo>
                    <a:lnTo>
                      <a:pt x="5093" y="20975"/>
                    </a:lnTo>
                    <a:lnTo>
                      <a:pt x="5259" y="21157"/>
                    </a:lnTo>
                    <a:lnTo>
                      <a:pt x="5447" y="21311"/>
                    </a:lnTo>
                    <a:lnTo>
                      <a:pt x="5655" y="21434"/>
                    </a:lnTo>
                    <a:lnTo>
                      <a:pt x="5879" y="21525"/>
                    </a:lnTo>
                    <a:lnTo>
                      <a:pt x="6117" y="21581"/>
                    </a:lnTo>
                    <a:lnTo>
                      <a:pt x="6365" y="21600"/>
                    </a:lnTo>
                    <a:lnTo>
                      <a:pt x="15440" y="21600"/>
                    </a:lnTo>
                    <a:lnTo>
                      <a:pt x="15682" y="21581"/>
                    </a:lnTo>
                    <a:lnTo>
                      <a:pt x="15917" y="21525"/>
                    </a:lnTo>
                    <a:lnTo>
                      <a:pt x="16140" y="21434"/>
                    </a:lnTo>
                    <a:lnTo>
                      <a:pt x="16348" y="21311"/>
                    </a:lnTo>
                    <a:lnTo>
                      <a:pt x="16536" y="21157"/>
                    </a:lnTo>
                    <a:lnTo>
                      <a:pt x="16699" y="20975"/>
                    </a:lnTo>
                    <a:lnTo>
                      <a:pt x="16832" y="20766"/>
                    </a:lnTo>
                    <a:lnTo>
                      <a:pt x="21380" y="12808"/>
                    </a:lnTo>
                    <a:lnTo>
                      <a:pt x="21476" y="12616"/>
                    </a:lnTo>
                    <a:lnTo>
                      <a:pt x="21545" y="12414"/>
                    </a:lnTo>
                    <a:lnTo>
                      <a:pt x="21586" y="12206"/>
                    </a:lnTo>
                    <a:lnTo>
                      <a:pt x="21600" y="11995"/>
                    </a:lnTo>
                    <a:lnTo>
                      <a:pt x="21586" y="11783"/>
                    </a:lnTo>
                    <a:lnTo>
                      <a:pt x="21545" y="11575"/>
                    </a:lnTo>
                    <a:lnTo>
                      <a:pt x="21476" y="11373"/>
                    </a:lnTo>
                    <a:lnTo>
                      <a:pt x="21380" y="11181"/>
                    </a:lnTo>
                    <a:lnTo>
                      <a:pt x="19579" y="8029"/>
                    </a:lnTo>
                    <a:lnTo>
                      <a:pt x="2570" y="8029"/>
                    </a:lnTo>
                    <a:lnTo>
                      <a:pt x="2524" y="8027"/>
                    </a:lnTo>
                    <a:lnTo>
                      <a:pt x="2479" y="8023"/>
                    </a:lnTo>
                    <a:lnTo>
                      <a:pt x="2434" y="8015"/>
                    </a:lnTo>
                    <a:lnTo>
                      <a:pt x="2391" y="8005"/>
                    </a:lnTo>
                    <a:lnTo>
                      <a:pt x="2284" y="7960"/>
                    </a:lnTo>
                    <a:lnTo>
                      <a:pt x="2387" y="7780"/>
                    </a:lnTo>
                    <a:lnTo>
                      <a:pt x="2525" y="7538"/>
                    </a:lnTo>
                    <a:lnTo>
                      <a:pt x="2322" y="7369"/>
                    </a:lnTo>
                    <a:lnTo>
                      <a:pt x="591" y="4337"/>
                    </a:lnTo>
                    <a:lnTo>
                      <a:pt x="509" y="4034"/>
                    </a:lnTo>
                    <a:lnTo>
                      <a:pt x="530" y="3878"/>
                    </a:lnTo>
                    <a:lnTo>
                      <a:pt x="2277" y="768"/>
                    </a:lnTo>
                    <a:lnTo>
                      <a:pt x="2499" y="541"/>
                    </a:lnTo>
                    <a:lnTo>
                      <a:pt x="2803" y="458"/>
                    </a:lnTo>
                    <a:lnTo>
                      <a:pt x="7044" y="458"/>
                    </a:lnTo>
                    <a:lnTo>
                      <a:pt x="6982" y="350"/>
                    </a:lnTo>
                    <a:lnTo>
                      <a:pt x="6876" y="204"/>
                    </a:lnTo>
                    <a:lnTo>
                      <a:pt x="6736" y="94"/>
                    </a:lnTo>
                    <a:lnTo>
                      <a:pt x="6573" y="24"/>
                    </a:lnTo>
                    <a:lnTo>
                      <a:pt x="6398" y="0"/>
                    </a:lnTo>
                    <a:close/>
                  </a:path>
                </a:pathLst>
              </a:custGeom>
              <a:solidFill>
                <a:srgbClr val="808080">
                  <a:alpha val="1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" name="Shape"/>
              <p:cNvSpPr/>
              <p:nvPr/>
            </p:nvSpPr>
            <p:spPr>
              <a:xfrm>
                <a:off x="0" y="3125198"/>
                <a:ext cx="946126" cy="1114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81" y="0"/>
                    </a:moveTo>
                    <a:lnTo>
                      <a:pt x="6219" y="0"/>
                    </a:lnTo>
                    <a:lnTo>
                      <a:pt x="5787" y="65"/>
                    </a:lnTo>
                    <a:lnTo>
                      <a:pt x="5058" y="546"/>
                    </a:lnTo>
                    <a:lnTo>
                      <a:pt x="221" y="9884"/>
                    </a:lnTo>
                    <a:lnTo>
                      <a:pt x="0" y="10800"/>
                    </a:lnTo>
                    <a:lnTo>
                      <a:pt x="55" y="11272"/>
                    </a:lnTo>
                    <a:lnTo>
                      <a:pt x="4792" y="20666"/>
                    </a:lnTo>
                    <a:lnTo>
                      <a:pt x="5395" y="21350"/>
                    </a:lnTo>
                    <a:lnTo>
                      <a:pt x="6219" y="21600"/>
                    </a:lnTo>
                    <a:lnTo>
                      <a:pt x="15381" y="21600"/>
                    </a:lnTo>
                    <a:lnTo>
                      <a:pt x="16531" y="21056"/>
                    </a:lnTo>
                    <a:lnTo>
                      <a:pt x="21379" y="11716"/>
                    </a:lnTo>
                    <a:lnTo>
                      <a:pt x="21600" y="10800"/>
                    </a:lnTo>
                    <a:lnTo>
                      <a:pt x="21545" y="10328"/>
                    </a:lnTo>
                    <a:lnTo>
                      <a:pt x="16788" y="939"/>
                    </a:lnTo>
                    <a:lnTo>
                      <a:pt x="16195" y="251"/>
                    </a:lnTo>
                    <a:lnTo>
                      <a:pt x="15381" y="0"/>
                    </a:lnTo>
                    <a:close/>
                  </a:path>
                </a:pathLst>
              </a:custGeom>
              <a:solidFill>
                <a:srgbClr val="808080">
                  <a:alpha val="1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8" name="Shape"/>
              <p:cNvSpPr/>
              <p:nvPr/>
            </p:nvSpPr>
            <p:spPr>
              <a:xfrm>
                <a:off x="1167462" y="109302"/>
                <a:ext cx="3103477" cy="1806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360" y="5509"/>
                    </a:moveTo>
                    <a:lnTo>
                      <a:pt x="7134" y="5509"/>
                    </a:lnTo>
                    <a:lnTo>
                      <a:pt x="7251" y="5968"/>
                    </a:lnTo>
                    <a:lnTo>
                      <a:pt x="8049" y="9115"/>
                    </a:lnTo>
                    <a:lnTo>
                      <a:pt x="8138" y="9588"/>
                    </a:lnTo>
                    <a:lnTo>
                      <a:pt x="8167" y="10091"/>
                    </a:lnTo>
                    <a:lnTo>
                      <a:pt x="8138" y="10594"/>
                    </a:lnTo>
                    <a:lnTo>
                      <a:pt x="8049" y="11067"/>
                    </a:lnTo>
                    <a:lnTo>
                      <a:pt x="5632" y="20601"/>
                    </a:lnTo>
                    <a:lnTo>
                      <a:pt x="5497" y="21019"/>
                    </a:lnTo>
                    <a:lnTo>
                      <a:pt x="5114" y="21531"/>
                    </a:lnTo>
                    <a:lnTo>
                      <a:pt x="4891" y="21600"/>
                    </a:lnTo>
                    <a:lnTo>
                      <a:pt x="21600" y="21600"/>
                    </a:lnTo>
                    <a:lnTo>
                      <a:pt x="18123" y="7886"/>
                    </a:lnTo>
                    <a:lnTo>
                      <a:pt x="17954" y="7291"/>
                    </a:lnTo>
                    <a:lnTo>
                      <a:pt x="17747" y="6771"/>
                    </a:lnTo>
                    <a:lnTo>
                      <a:pt x="17510" y="6332"/>
                    </a:lnTo>
                    <a:lnTo>
                      <a:pt x="17247" y="5981"/>
                    </a:lnTo>
                    <a:lnTo>
                      <a:pt x="16964" y="5723"/>
                    </a:lnTo>
                    <a:lnTo>
                      <a:pt x="16667" y="5564"/>
                    </a:lnTo>
                    <a:lnTo>
                      <a:pt x="16360" y="5509"/>
                    </a:lnTo>
                    <a:close/>
                    <a:moveTo>
                      <a:pt x="6474" y="5509"/>
                    </a:moveTo>
                    <a:lnTo>
                      <a:pt x="4870" y="5509"/>
                    </a:lnTo>
                    <a:lnTo>
                      <a:pt x="4557" y="5564"/>
                    </a:lnTo>
                    <a:lnTo>
                      <a:pt x="4256" y="5723"/>
                    </a:lnTo>
                    <a:lnTo>
                      <a:pt x="3972" y="5981"/>
                    </a:lnTo>
                    <a:lnTo>
                      <a:pt x="3709" y="6332"/>
                    </a:lnTo>
                    <a:lnTo>
                      <a:pt x="3471" y="6771"/>
                    </a:lnTo>
                    <a:lnTo>
                      <a:pt x="3261" y="7291"/>
                    </a:lnTo>
                    <a:lnTo>
                      <a:pt x="3084" y="7886"/>
                    </a:lnTo>
                    <a:lnTo>
                      <a:pt x="86" y="19766"/>
                    </a:lnTo>
                    <a:lnTo>
                      <a:pt x="0" y="20099"/>
                    </a:lnTo>
                    <a:lnTo>
                      <a:pt x="289" y="20290"/>
                    </a:lnTo>
                    <a:lnTo>
                      <a:pt x="341" y="20293"/>
                    </a:lnTo>
                    <a:lnTo>
                      <a:pt x="4618" y="20293"/>
                    </a:lnTo>
                    <a:lnTo>
                      <a:pt x="4998" y="20057"/>
                    </a:lnTo>
                    <a:lnTo>
                      <a:pt x="5274" y="19409"/>
                    </a:lnTo>
                    <a:lnTo>
                      <a:pt x="7417" y="10955"/>
                    </a:lnTo>
                    <a:lnTo>
                      <a:pt x="7521" y="10091"/>
                    </a:lnTo>
                    <a:lnTo>
                      <a:pt x="7495" y="9645"/>
                    </a:lnTo>
                    <a:lnTo>
                      <a:pt x="7417" y="9227"/>
                    </a:lnTo>
                    <a:lnTo>
                      <a:pt x="6474" y="5509"/>
                    </a:lnTo>
                    <a:close/>
                    <a:moveTo>
                      <a:pt x="5730" y="0"/>
                    </a:moveTo>
                    <a:lnTo>
                      <a:pt x="4638" y="0"/>
                    </a:lnTo>
                    <a:lnTo>
                      <a:pt x="4836" y="61"/>
                    </a:lnTo>
                    <a:lnTo>
                      <a:pt x="5018" y="237"/>
                    </a:lnTo>
                    <a:lnTo>
                      <a:pt x="5175" y="515"/>
                    </a:lnTo>
                    <a:lnTo>
                      <a:pt x="5295" y="884"/>
                    </a:lnTo>
                    <a:lnTo>
                      <a:pt x="6199" y="4451"/>
                    </a:lnTo>
                    <a:lnTo>
                      <a:pt x="6435" y="5384"/>
                    </a:lnTo>
                    <a:lnTo>
                      <a:pt x="7095" y="5384"/>
                    </a:lnTo>
                    <a:lnTo>
                      <a:pt x="6949" y="4807"/>
                    </a:lnTo>
                    <a:lnTo>
                      <a:pt x="573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80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98110" y="2049198"/>
              <a:ext cx="3203512" cy="3426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09682" y="0"/>
              <a:ext cx="2246578" cy="1149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3" name="object 6"/>
          <p:cNvSpPr txBox="1"/>
          <p:nvPr/>
        </p:nvSpPr>
        <p:spPr>
          <a:xfrm>
            <a:off x="599598" y="1045582"/>
            <a:ext cx="5861687" cy="516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195320">
              <a:spcBef>
                <a:spcPts val="100"/>
              </a:spcBef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RAIL</a:t>
            </a:r>
            <a:r>
              <a:rPr spc="-180"/>
              <a:t> </a:t>
            </a:r>
            <a:r>
              <a:rPr spc="-5"/>
              <a:t>M</a:t>
            </a:r>
            <a:r>
              <a:t>ADAD</a:t>
            </a:r>
          </a:p>
          <a:p>
            <a:pPr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8450" indent="-285750"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2400">
                <a:latin typeface="Arial"/>
                <a:ea typeface="Arial"/>
                <a:cs typeface="Arial"/>
                <a:sym typeface="Arial"/>
              </a:defRPr>
            </a:pPr>
            <a:r>
              <a:t>Problem</a:t>
            </a:r>
            <a:r>
              <a:rPr spc="-10"/>
              <a:t> </a:t>
            </a:r>
            <a:r>
              <a:t>Statement</a:t>
            </a:r>
            <a:r>
              <a:rPr spc="-10"/>
              <a:t> </a:t>
            </a:r>
            <a:r>
              <a:t>ID </a:t>
            </a:r>
            <a:r>
              <a:rPr spc="0"/>
              <a:t>–</a:t>
            </a:r>
            <a:r>
              <a:t> </a:t>
            </a:r>
            <a:r>
              <a:rPr spc="-35"/>
              <a:t>1711</a:t>
            </a:r>
          </a:p>
          <a:p>
            <a:pPr marL="298450" marR="327659" indent="-285750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2400">
                <a:latin typeface="Arial"/>
                <a:ea typeface="Arial"/>
                <a:cs typeface="Arial"/>
                <a:sym typeface="Arial"/>
              </a:defRPr>
            </a:pPr>
            <a:r>
              <a:t>Problem Statement </a:t>
            </a:r>
            <a:r>
              <a:rPr spc="-10"/>
              <a:t>Title- </a:t>
            </a:r>
            <a:r>
              <a:t>Enhancing </a:t>
            </a:r>
            <a:r>
              <a:rPr spc="-655"/>
              <a:t> </a:t>
            </a:r>
            <a:r>
              <a:t>Rail Madad with Al-powered </a:t>
            </a:r>
            <a:r>
              <a:rPr spc="0"/>
              <a:t> </a:t>
            </a:r>
            <a:r>
              <a:t>Complaint</a:t>
            </a:r>
            <a:r>
              <a:rPr spc="-10"/>
              <a:t> </a:t>
            </a:r>
            <a:r>
              <a:t>Management</a:t>
            </a:r>
          </a:p>
          <a:p>
            <a:pPr marL="298450" indent="-285750">
              <a:spcBef>
                <a:spcPts val="18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2400">
                <a:latin typeface="Arial"/>
                <a:ea typeface="Arial"/>
                <a:cs typeface="Arial"/>
                <a:sym typeface="Arial"/>
              </a:defRPr>
            </a:pPr>
            <a:r>
              <a:t>Theme-</a:t>
            </a:r>
            <a:r>
              <a:rPr spc="-25"/>
              <a:t> </a:t>
            </a:r>
            <a:r>
              <a:rPr spc="0"/>
              <a:t>Smart</a:t>
            </a:r>
            <a:r>
              <a:rPr spc="-104"/>
              <a:t> </a:t>
            </a:r>
            <a:r>
              <a:t>Automation</a:t>
            </a:r>
          </a:p>
          <a:p>
            <a:pPr marL="298450" indent="-285750">
              <a:spcBef>
                <a:spcPts val="18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PS</a:t>
            </a:r>
            <a:r>
              <a:rPr spc="-15"/>
              <a:t> </a:t>
            </a:r>
            <a:r>
              <a:rPr spc="-5"/>
              <a:t>Category-</a:t>
            </a:r>
            <a:r>
              <a:rPr spc="-15"/>
              <a:t> </a:t>
            </a:r>
            <a:r>
              <a:rPr spc="-5"/>
              <a:t>Software</a:t>
            </a:r>
          </a:p>
          <a:p>
            <a:pPr marL="298450" indent="-285750">
              <a:spcBef>
                <a:spcPts val="18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45" sz="2400">
                <a:latin typeface="Arial"/>
                <a:ea typeface="Arial"/>
                <a:cs typeface="Arial"/>
                <a:sym typeface="Arial"/>
              </a:defRPr>
            </a:pPr>
            <a:r>
              <a:t>Team </a:t>
            </a:r>
            <a:r>
              <a:rPr spc="-5"/>
              <a:t>ID-</a:t>
            </a:r>
          </a:p>
          <a:p>
            <a:pPr marL="298450" indent="-285750">
              <a:spcBef>
                <a:spcPts val="18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  <a:tab pos="2336800" algn="l"/>
              </a:tabLst>
              <a:defRPr b="1" spc="-45" sz="2400">
                <a:latin typeface="Arial"/>
                <a:ea typeface="Arial"/>
                <a:cs typeface="Arial"/>
                <a:sym typeface="Arial"/>
              </a:defRPr>
            </a:pPr>
            <a:r>
              <a:t>Team</a:t>
            </a:r>
            <a:r>
              <a:rPr spc="0"/>
              <a:t> Name :	</a:t>
            </a:r>
            <a:r>
              <a:rPr spc="-5"/>
              <a:t>Code</a:t>
            </a:r>
            <a:r>
              <a:rPr spc="-30"/>
              <a:t> </a:t>
            </a:r>
            <a:r>
              <a:rPr spc="-5"/>
              <a:t>TRAINers</a:t>
            </a:r>
          </a:p>
        </p:txBody>
      </p:sp>
      <p:sp>
        <p:nvSpPr>
          <p:cNvPr id="84" name="object 7"/>
          <p:cNvSpPr txBox="1"/>
          <p:nvPr>
            <p:ph type="title"/>
          </p:nvPr>
        </p:nvSpPr>
        <p:spPr>
          <a:xfrm>
            <a:off x="1079045" y="291710"/>
            <a:ext cx="8086092" cy="6350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200" sz="4000">
                <a:solidFill>
                  <a:srgbClr val="1F497D"/>
                </a:solidFill>
              </a:defRPr>
            </a:pPr>
            <a:r>
              <a:t>SMART</a:t>
            </a:r>
            <a:r>
              <a:rPr spc="-100"/>
              <a:t> </a:t>
            </a:r>
            <a:r>
              <a:rPr spc="100"/>
              <a:t>INDIA</a:t>
            </a:r>
            <a:r>
              <a:rPr spc="-100"/>
              <a:t> </a:t>
            </a:r>
            <a:r>
              <a:rPr spc="0"/>
              <a:t>HACKATHON</a:t>
            </a:r>
            <a:r>
              <a:rPr spc="-100"/>
              <a:t> </a:t>
            </a:r>
            <a:r>
              <a:t>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2"/>
          <p:cNvSpPr txBox="1"/>
          <p:nvPr>
            <p:ph type="title"/>
          </p:nvPr>
        </p:nvSpPr>
        <p:spPr>
          <a:xfrm>
            <a:off x="4359299" y="346499"/>
            <a:ext cx="3010536" cy="57404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RAIL</a:t>
            </a:r>
            <a:r>
              <a:rPr spc="-200"/>
              <a:t> </a:t>
            </a:r>
            <a:r>
              <a:rPr spc="-100"/>
              <a:t>M</a:t>
            </a:r>
            <a:r>
              <a:t>ADAD</a:t>
            </a:r>
          </a:p>
        </p:txBody>
      </p:sp>
      <p:sp>
        <p:nvSpPr>
          <p:cNvPr id="87" name="object 3"/>
          <p:cNvSpPr txBox="1"/>
          <p:nvPr/>
        </p:nvSpPr>
        <p:spPr>
          <a:xfrm>
            <a:off x="736024" y="1252861"/>
            <a:ext cx="10720072" cy="4859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 algn="just">
              <a:spcBef>
                <a:spcPts val="100"/>
              </a:spcBef>
              <a:buSzPct val="100000"/>
              <a:buFont typeface="Helvetica"/>
              <a:buChar char="❖"/>
              <a:tabLst>
                <a:tab pos="355600" algn="l"/>
              </a:tabLst>
              <a:defRPr b="1" spc="-4" sz="2000" u="sng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Proposed</a:t>
            </a:r>
            <a:r>
              <a:rPr spc="-35"/>
              <a:t> </a:t>
            </a:r>
            <a:r>
              <a:t>Solution</a:t>
            </a:r>
          </a:p>
          <a:p>
            <a:pPr marL="162560" indent="-150495" algn="just">
              <a:lnSpc>
                <a:spcPts val="1900"/>
              </a:lnSpc>
              <a:spcBef>
                <a:spcPts val="1200"/>
              </a:spcBef>
              <a:buSzPct val="100000"/>
              <a:buFont typeface="Times New Roman"/>
              <a:buChar char="•"/>
              <a:tabLst>
                <a:tab pos="152400" algn="l"/>
              </a:tabLst>
              <a:defRPr b="1" spc="-5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Automated</a:t>
            </a:r>
            <a:r>
              <a:rPr spc="5"/>
              <a:t> </a:t>
            </a:r>
            <a:r>
              <a:t>Complaint</a:t>
            </a:r>
            <a:r>
              <a:rPr spc="10"/>
              <a:t> </a:t>
            </a:r>
            <a:r>
              <a:t>Categorisation:</a:t>
            </a:r>
          </a:p>
          <a:p>
            <a:pPr marR="5714" indent="162560" algn="just">
              <a:lnSpc>
                <a:spcPts val="1900"/>
              </a:lnSpc>
              <a:defRPr spc="-5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Leverage </a:t>
            </a:r>
            <a:r>
              <a:rPr spc="0"/>
              <a:t>AI </a:t>
            </a:r>
            <a:r>
              <a:t>to recognise and classify complaints based </a:t>
            </a:r>
            <a:r>
              <a:rPr spc="0"/>
              <a:t>on </a:t>
            </a:r>
            <a:r>
              <a:t>images, videos, </a:t>
            </a:r>
            <a:r>
              <a:rPr spc="0"/>
              <a:t>or </a:t>
            </a:r>
            <a:r>
              <a:t>text. Complaints are automatically categorised into </a:t>
            </a:r>
            <a:r>
              <a:rPr spc="0"/>
              <a:t> </a:t>
            </a:r>
            <a:r>
              <a:rPr spc="-10"/>
              <a:t>predefined </a:t>
            </a:r>
            <a:r>
              <a:rPr spc="0"/>
              <a:t>groups </a:t>
            </a:r>
            <a:r>
              <a:t>such as cleanliness, infrastructure damage, </a:t>
            </a:r>
            <a:r>
              <a:rPr spc="-10"/>
              <a:t>staff behaviour, </a:t>
            </a:r>
            <a:r>
              <a:t>and service issues, enabling quicker and more </a:t>
            </a:r>
            <a:r>
              <a:rPr spc="0"/>
              <a:t> </a:t>
            </a:r>
            <a:r>
              <a:t>accurate routing</a:t>
            </a:r>
            <a:r>
              <a:rPr spc="0"/>
              <a:t> </a:t>
            </a:r>
            <a:r>
              <a:t>to</a:t>
            </a:r>
            <a:r>
              <a:rPr spc="0"/>
              <a:t> </a:t>
            </a:r>
            <a:r>
              <a:t>relevant departments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reducing</a:t>
            </a:r>
            <a:r>
              <a:rPr spc="0"/>
              <a:t> </a:t>
            </a:r>
            <a:r>
              <a:t>manual </a:t>
            </a:r>
            <a:r>
              <a:rPr spc="0"/>
              <a:t>work.</a:t>
            </a:r>
          </a:p>
          <a:p>
            <a:pPr marL="162560" indent="-150495" algn="just">
              <a:lnSpc>
                <a:spcPts val="1900"/>
              </a:lnSpc>
              <a:spcBef>
                <a:spcPts val="1100"/>
              </a:spcBef>
              <a:buSzPct val="100000"/>
              <a:buFont typeface="Times New Roman"/>
              <a:buChar char="•"/>
              <a:tabLst>
                <a:tab pos="152400" algn="l"/>
              </a:tabLst>
              <a:defRPr b="1" spc="-5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Urgency-Based</a:t>
            </a:r>
            <a:r>
              <a:rPr spc="-10"/>
              <a:t> </a:t>
            </a:r>
            <a:r>
              <a:t>Prioritisation:</a:t>
            </a:r>
          </a:p>
          <a:p>
            <a:pPr marR="5714" indent="162560" algn="just">
              <a:lnSpc>
                <a:spcPts val="1900"/>
              </a:lnSpc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AI</a:t>
            </a:r>
            <a:r>
              <a:rPr spc="5"/>
              <a:t> </a:t>
            </a:r>
            <a:r>
              <a:rPr spc="-5"/>
              <a:t>evaluates</a:t>
            </a:r>
            <a:r>
              <a:t> </a:t>
            </a:r>
            <a:r>
              <a:rPr spc="-5"/>
              <a:t>the</a:t>
            </a:r>
            <a:r>
              <a:t> </a:t>
            </a:r>
            <a:r>
              <a:rPr spc="-5"/>
              <a:t>severity</a:t>
            </a:r>
            <a:r>
              <a:t> of</a:t>
            </a:r>
            <a:r>
              <a:rPr spc="5"/>
              <a:t> </a:t>
            </a:r>
            <a:r>
              <a:rPr spc="-5"/>
              <a:t>complaints</a:t>
            </a:r>
            <a:r>
              <a:t> by</a:t>
            </a:r>
            <a:r>
              <a:rPr spc="5"/>
              <a:t> </a:t>
            </a:r>
            <a:r>
              <a:rPr spc="-5"/>
              <a:t>analysing</a:t>
            </a:r>
            <a:r>
              <a:t> </a:t>
            </a:r>
            <a:r>
              <a:rPr spc="-5"/>
              <a:t>their</a:t>
            </a:r>
            <a:r>
              <a:t> </a:t>
            </a:r>
            <a:r>
              <a:rPr spc="-5"/>
              <a:t>content,</a:t>
            </a:r>
            <a:r>
              <a:t> </a:t>
            </a:r>
            <a:r>
              <a:rPr spc="-5"/>
              <a:t>allowing</a:t>
            </a:r>
            <a:r>
              <a:t> </a:t>
            </a:r>
            <a:r>
              <a:rPr spc="-5"/>
              <a:t>critical</a:t>
            </a:r>
            <a:r>
              <a:t> </a:t>
            </a:r>
            <a:r>
              <a:rPr spc="-5"/>
              <a:t>issues</a:t>
            </a:r>
            <a:r>
              <a:t> </a:t>
            </a:r>
            <a:r>
              <a:rPr spc="-5"/>
              <a:t>like</a:t>
            </a:r>
            <a:r>
              <a:t> </a:t>
            </a:r>
            <a:r>
              <a:rPr spc="-5"/>
              <a:t>safety</a:t>
            </a:r>
            <a:r>
              <a:t> </a:t>
            </a:r>
            <a:r>
              <a:rPr spc="-5"/>
              <a:t>threats,</a:t>
            </a:r>
            <a:r>
              <a:rPr spc="390"/>
              <a:t> </a:t>
            </a:r>
            <a:r>
              <a:rPr spc="-5"/>
              <a:t>medical </a:t>
            </a:r>
            <a:r>
              <a:t> </a:t>
            </a:r>
            <a:r>
              <a:rPr spc="-10"/>
              <a:t>emergencies,</a:t>
            </a:r>
            <a:r>
              <a:t> or </a:t>
            </a:r>
            <a:r>
              <a:rPr spc="-5"/>
              <a:t>major</a:t>
            </a:r>
            <a:r>
              <a:rPr spc="5"/>
              <a:t> </a:t>
            </a:r>
            <a:r>
              <a:rPr spc="-5"/>
              <a:t>disruptions</a:t>
            </a:r>
            <a:r>
              <a:t> </a:t>
            </a:r>
            <a:r>
              <a:rPr spc="-5"/>
              <a:t>to</a:t>
            </a:r>
            <a:r>
              <a:rPr spc="5"/>
              <a:t> </a:t>
            </a:r>
            <a:r>
              <a:t>be</a:t>
            </a:r>
            <a:r>
              <a:rPr spc="-5"/>
              <a:t> prioritised</a:t>
            </a:r>
            <a:r>
              <a:rPr spc="5"/>
              <a:t> </a:t>
            </a:r>
            <a:r>
              <a:rPr spc="-5"/>
              <a:t>over</a:t>
            </a:r>
            <a:r>
              <a:t> </a:t>
            </a:r>
            <a:r>
              <a:rPr spc="-5"/>
              <a:t>less</a:t>
            </a:r>
            <a:r>
              <a:t> </a:t>
            </a:r>
            <a:r>
              <a:rPr spc="-10"/>
              <a:t>urgent</a:t>
            </a:r>
            <a:r>
              <a:t> </a:t>
            </a:r>
            <a:r>
              <a:rPr spc="-5"/>
              <a:t>matters</a:t>
            </a:r>
            <a:r>
              <a:t> for</a:t>
            </a:r>
            <a:r>
              <a:rPr spc="5"/>
              <a:t> </a:t>
            </a:r>
            <a:r>
              <a:rPr spc="-5"/>
              <a:t>faster</a:t>
            </a:r>
            <a:r>
              <a:t> </a:t>
            </a:r>
            <a:r>
              <a:rPr spc="-5"/>
              <a:t>resolution.</a:t>
            </a:r>
          </a:p>
          <a:p>
            <a:pPr marL="162560" indent="-150495" algn="just">
              <a:lnSpc>
                <a:spcPts val="1900"/>
              </a:lnSpc>
              <a:spcBef>
                <a:spcPts val="1100"/>
              </a:spcBef>
              <a:buSzPct val="100000"/>
              <a:buFont typeface="Times New Roman"/>
              <a:buChar char="•"/>
              <a:tabLst>
                <a:tab pos="152400" algn="l"/>
              </a:tabLst>
              <a:defRPr b="1" spc="-5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Legitimacy</a:t>
            </a:r>
            <a:r>
              <a:rPr spc="-60"/>
              <a:t> </a:t>
            </a:r>
            <a:r>
              <a:rPr spc="-20"/>
              <a:t>Verification:</a:t>
            </a:r>
          </a:p>
          <a:p>
            <a:pPr marR="5080" indent="162560" algn="just">
              <a:lnSpc>
                <a:spcPts val="1900"/>
              </a:lnSpc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</a:t>
            </a:r>
            <a:r>
              <a:rPr spc="-5"/>
              <a:t>metadata such as location, timestamp, and user patterns to validate the authenticity </a:t>
            </a:r>
            <a:r>
              <a:t>of </a:t>
            </a:r>
            <a:r>
              <a:rPr spc="-5"/>
              <a:t>complaints. This helps in </a:t>
            </a:r>
            <a:r>
              <a:rPr spc="-15"/>
              <a:t>filtering </a:t>
            </a:r>
            <a:r>
              <a:t>out </a:t>
            </a:r>
            <a:r>
              <a:rPr spc="5"/>
              <a:t> </a:t>
            </a:r>
            <a:r>
              <a:rPr spc="-5"/>
              <a:t>false reports,</a:t>
            </a:r>
            <a:r>
              <a:rPr spc="5"/>
              <a:t> </a:t>
            </a:r>
            <a:r>
              <a:rPr spc="-5"/>
              <a:t>duplicate</a:t>
            </a:r>
            <a:r>
              <a:t> </a:t>
            </a:r>
            <a:r>
              <a:rPr spc="-5"/>
              <a:t>complaints,</a:t>
            </a:r>
            <a:r>
              <a:rPr spc="5"/>
              <a:t> </a:t>
            </a:r>
            <a:r>
              <a:t>or</a:t>
            </a:r>
            <a:r>
              <a:rPr spc="5"/>
              <a:t> </a:t>
            </a:r>
            <a:r>
              <a:rPr spc="-5"/>
              <a:t>irrelevant feedback,</a:t>
            </a:r>
            <a:r>
              <a:rPr spc="5"/>
              <a:t> </a:t>
            </a:r>
            <a:r>
              <a:rPr spc="-5"/>
              <a:t>ensuring</a:t>
            </a:r>
            <a:r>
              <a:rPr spc="5"/>
              <a:t> </a:t>
            </a:r>
            <a:r>
              <a:rPr spc="-5"/>
              <a:t>that</a:t>
            </a:r>
            <a:r>
              <a:t> </a:t>
            </a:r>
            <a:r>
              <a:rPr spc="-5"/>
              <a:t>only</a:t>
            </a:r>
            <a:r>
              <a:rPr spc="5"/>
              <a:t> </a:t>
            </a:r>
            <a:r>
              <a:rPr spc="-5"/>
              <a:t>legitimate</a:t>
            </a:r>
            <a:r>
              <a:t> </a:t>
            </a:r>
            <a:r>
              <a:rPr spc="-5"/>
              <a:t>concerns</a:t>
            </a:r>
            <a:r>
              <a:t> </a:t>
            </a:r>
            <a:r>
              <a:rPr spc="-5"/>
              <a:t>are</a:t>
            </a:r>
            <a:r>
              <a:t> </a:t>
            </a:r>
            <a:r>
              <a:rPr spc="-5"/>
              <a:t>addressed.</a:t>
            </a:r>
          </a:p>
          <a:p>
            <a:pPr marL="162560" indent="-150495" algn="just">
              <a:lnSpc>
                <a:spcPts val="1900"/>
              </a:lnSpc>
              <a:spcBef>
                <a:spcPts val="1100"/>
              </a:spcBef>
              <a:buSzPct val="100000"/>
              <a:buFont typeface="Times New Roman"/>
              <a:buChar char="•"/>
              <a:tabLst>
                <a:tab pos="152400" algn="l"/>
              </a:tabLst>
              <a:defRPr b="1" spc="-5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Dynamic</a:t>
            </a:r>
            <a:r>
              <a:rPr spc="-10"/>
              <a:t> </a:t>
            </a:r>
            <a:r>
              <a:t>Rating System:</a:t>
            </a:r>
          </a:p>
          <a:p>
            <a:pPr marR="5714" indent="162560" algn="just">
              <a:lnSpc>
                <a:spcPts val="1900"/>
              </a:lnSpc>
              <a:defRPr spc="-5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Continuously adjust ratings </a:t>
            </a:r>
            <a:r>
              <a:rPr spc="0"/>
              <a:t>for </a:t>
            </a:r>
            <a:r>
              <a:t>trains and stations based </a:t>
            </a:r>
            <a:r>
              <a:rPr spc="0"/>
              <a:t>on </a:t>
            </a:r>
            <a:r>
              <a:t>complaint frequency and the sentiment </a:t>
            </a:r>
            <a:r>
              <a:rPr spc="0"/>
              <a:t>of </a:t>
            </a:r>
            <a:r>
              <a:t>feedback. This provides </a:t>
            </a:r>
            <a:r>
              <a:rPr spc="0"/>
              <a:t>a </a:t>
            </a:r>
            <a:r>
              <a:rPr spc="5"/>
              <a:t> </a:t>
            </a:r>
            <a:r>
              <a:t>real-time measure</a:t>
            </a:r>
            <a:r>
              <a:rPr spc="0"/>
              <a:t> of</a:t>
            </a:r>
            <a:r>
              <a:rPr spc="5"/>
              <a:t> </a:t>
            </a:r>
            <a:r>
              <a:t>performance,</a:t>
            </a:r>
            <a:r>
              <a:rPr spc="0"/>
              <a:t> </a:t>
            </a:r>
            <a:r>
              <a:t>highlighting</a:t>
            </a:r>
            <a:r>
              <a:rPr spc="5"/>
              <a:t> </a:t>
            </a:r>
            <a:r>
              <a:t>areas</a:t>
            </a:r>
            <a:r>
              <a:rPr spc="5"/>
              <a:t> </a:t>
            </a:r>
            <a:r>
              <a:t>that need</a:t>
            </a:r>
            <a:r>
              <a:rPr spc="5"/>
              <a:t> </a:t>
            </a:r>
            <a:r>
              <a:t>improvement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motivating</a:t>
            </a:r>
            <a:r>
              <a:rPr spc="5"/>
              <a:t> </a:t>
            </a:r>
            <a:r>
              <a:t>service</a:t>
            </a:r>
            <a:r>
              <a:rPr spc="0"/>
              <a:t> </a:t>
            </a:r>
            <a:r>
              <a:t>upgrades.</a:t>
            </a:r>
          </a:p>
          <a:p>
            <a:pPr marL="162560" indent="-150495" algn="just">
              <a:lnSpc>
                <a:spcPts val="1900"/>
              </a:lnSpc>
              <a:spcBef>
                <a:spcPts val="1100"/>
              </a:spcBef>
              <a:buSzPct val="100000"/>
              <a:buFont typeface="Times New Roman"/>
              <a:buChar char="•"/>
              <a:tabLst>
                <a:tab pos="152400" algn="l"/>
              </a:tabLst>
              <a:defRPr b="1" spc="-5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SOS</a:t>
            </a:r>
            <a:r>
              <a:rPr spc="-40"/>
              <a:t> </a:t>
            </a:r>
            <a:r>
              <a:rPr spc="0"/>
              <a:t>Button:</a:t>
            </a:r>
          </a:p>
          <a:p>
            <a:pPr marR="5080" indent="162560" algn="just">
              <a:lnSpc>
                <a:spcPts val="1900"/>
              </a:lnSpc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</a:t>
            </a:r>
            <a:r>
              <a:rPr spc="-5"/>
              <a:t>dedicated </a:t>
            </a:r>
            <a:r>
              <a:rPr spc="-10"/>
              <a:t>emergency</a:t>
            </a:r>
            <a:r>
              <a:rPr spc="-5"/>
              <a:t> feature </a:t>
            </a:r>
            <a:r>
              <a:t>for </a:t>
            </a:r>
            <a:r>
              <a:rPr spc="-5"/>
              <a:t>passengers in distress (e.g., security threats, medical </a:t>
            </a:r>
            <a:r>
              <a:rPr spc="-10"/>
              <a:t>emergencies)</a:t>
            </a:r>
            <a:r>
              <a:rPr spc="-5"/>
              <a:t> that sends </a:t>
            </a:r>
            <a:r>
              <a:rPr spc="-15"/>
              <a:t>verified,</a:t>
            </a:r>
            <a:r>
              <a:rPr spc="370"/>
              <a:t> </a:t>
            </a:r>
            <a:r>
              <a:rPr spc="-5"/>
              <a:t>real- </a:t>
            </a:r>
            <a:r>
              <a:t> </a:t>
            </a:r>
            <a:r>
              <a:rPr spc="-5"/>
              <a:t>time </a:t>
            </a:r>
            <a:r>
              <a:rPr spc="-10"/>
              <a:t>notifications</a:t>
            </a:r>
            <a:r>
              <a:t> </a:t>
            </a:r>
            <a:r>
              <a:rPr spc="-5"/>
              <a:t>directly</a:t>
            </a:r>
            <a:r>
              <a:t> </a:t>
            </a:r>
            <a:r>
              <a:rPr spc="-5"/>
              <a:t>to</a:t>
            </a:r>
            <a:r>
              <a:rPr spc="5"/>
              <a:t> </a:t>
            </a:r>
            <a:r>
              <a:rPr spc="-5"/>
              <a:t>the</a:t>
            </a:r>
            <a:r>
              <a:rPr spc="-30"/>
              <a:t> </a:t>
            </a:r>
            <a:r>
              <a:rPr spc="-5"/>
              <a:t>TTE </a:t>
            </a:r>
            <a:r>
              <a:rPr spc="-15"/>
              <a:t>(Train</a:t>
            </a:r>
            <a:r>
              <a:rPr spc="-25"/>
              <a:t> </a:t>
            </a:r>
            <a:r>
              <a:rPr spc="-15"/>
              <a:t>Ticket</a:t>
            </a:r>
            <a:r>
              <a:rPr spc="-5"/>
              <a:t> Examiner)</a:t>
            </a:r>
            <a:r>
              <a:t> or</a:t>
            </a:r>
            <a:r>
              <a:rPr spc="5"/>
              <a:t> </a:t>
            </a:r>
            <a:r>
              <a:rPr spc="-5"/>
              <a:t>relevant authorities</a:t>
            </a:r>
            <a:r>
              <a:t> for</a:t>
            </a:r>
            <a:r>
              <a:rPr spc="5"/>
              <a:t> </a:t>
            </a:r>
            <a:r>
              <a:rPr spc="-5"/>
              <a:t>immediate action.</a:t>
            </a:r>
          </a:p>
        </p:txBody>
      </p:sp>
      <p:pic>
        <p:nvPicPr>
          <p:cNvPr id="88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2819" y="81374"/>
            <a:ext cx="2246577" cy="1149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327" y="261396"/>
            <a:ext cx="1077513" cy="78903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object 6"/>
          <p:cNvSpPr txBox="1"/>
          <p:nvPr>
            <p:ph type="sldNum" sz="quarter" idx="4294967295"/>
          </p:nvPr>
        </p:nvSpPr>
        <p:spPr>
          <a:xfrm>
            <a:off x="11413824" y="6442362"/>
            <a:ext cx="135558" cy="1728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2"/>
          <p:cNvSpPr txBox="1"/>
          <p:nvPr>
            <p:ph type="title"/>
          </p:nvPr>
        </p:nvSpPr>
        <p:spPr>
          <a:xfrm>
            <a:off x="3345495" y="457020"/>
            <a:ext cx="5632309" cy="57404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tabLst>
                <a:tab pos="2755900" algn="l"/>
              </a:tabLst>
            </a:lvl1pPr>
          </a:lstStyle>
          <a:p>
            <a:pPr/>
            <a:r>
              <a:t>TECHNICAL APPROACH</a:t>
            </a:r>
          </a:p>
        </p:txBody>
      </p:sp>
      <p:pic>
        <p:nvPicPr>
          <p:cNvPr id="93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6090" y="242875"/>
            <a:ext cx="2246577" cy="1149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703" y="376402"/>
            <a:ext cx="1077514" cy="78903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object 6"/>
          <p:cNvSpPr txBox="1"/>
          <p:nvPr>
            <p:ph type="sldNum" sz="quarter" idx="4294967295"/>
          </p:nvPr>
        </p:nvSpPr>
        <p:spPr>
          <a:xfrm>
            <a:off x="11413824" y="6442362"/>
            <a:ext cx="135558" cy="1728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object 6" descr="object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01606" y="4807086"/>
            <a:ext cx="1234274" cy="302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bject 7" descr="object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83221" y="4580973"/>
            <a:ext cx="1102506" cy="780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object 8" descr="object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85634" y="5652710"/>
            <a:ext cx="879444" cy="290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object 9" descr="object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91551" y="5639277"/>
            <a:ext cx="1307699" cy="36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object 10" descr="object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2237" y="5811051"/>
            <a:ext cx="900740" cy="272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object 11" descr="object 1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25110" y="4620790"/>
            <a:ext cx="1094993" cy="700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object 12" descr="object 1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858450" y="4627564"/>
            <a:ext cx="504387" cy="608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object 13" descr="object 13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338918" y="4847009"/>
            <a:ext cx="710541" cy="248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object 14" descr="object 14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506440" y="5558995"/>
            <a:ext cx="526425" cy="526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object 16" descr="object 16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517467" y="5531013"/>
            <a:ext cx="1186352" cy="534024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object 2"/>
          <p:cNvSpPr txBox="1"/>
          <p:nvPr/>
        </p:nvSpPr>
        <p:spPr>
          <a:xfrm>
            <a:off x="6191551" y="6019894"/>
            <a:ext cx="1595379" cy="30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MongoDb will be used for storing data of the users</a:t>
            </a:r>
          </a:p>
        </p:txBody>
      </p:sp>
      <p:sp>
        <p:nvSpPr>
          <p:cNvPr id="107" name="object 2"/>
          <p:cNvSpPr txBox="1"/>
          <p:nvPr/>
        </p:nvSpPr>
        <p:spPr>
          <a:xfrm>
            <a:off x="10470394" y="6035123"/>
            <a:ext cx="1340607" cy="30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For creating the Front-end of the App</a:t>
            </a:r>
          </a:p>
        </p:txBody>
      </p:sp>
      <p:sp>
        <p:nvSpPr>
          <p:cNvPr id="108" name="object 2"/>
          <p:cNvSpPr txBox="1"/>
          <p:nvPr/>
        </p:nvSpPr>
        <p:spPr>
          <a:xfrm>
            <a:off x="6368398" y="5393783"/>
            <a:ext cx="1340607" cy="30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For scaling the Application</a:t>
            </a:r>
          </a:p>
        </p:txBody>
      </p:sp>
      <p:sp>
        <p:nvSpPr>
          <p:cNvPr id="109" name="object 2"/>
          <p:cNvSpPr txBox="1"/>
          <p:nvPr/>
        </p:nvSpPr>
        <p:spPr>
          <a:xfrm>
            <a:off x="10176722" y="5216421"/>
            <a:ext cx="1793020" cy="30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To know the Current Location of the Train</a:t>
            </a:r>
          </a:p>
        </p:txBody>
      </p:sp>
      <p:sp>
        <p:nvSpPr>
          <p:cNvPr id="110" name="object 2"/>
          <p:cNvSpPr txBox="1"/>
          <p:nvPr/>
        </p:nvSpPr>
        <p:spPr>
          <a:xfrm>
            <a:off x="851956" y="6148866"/>
            <a:ext cx="1340607" cy="137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Framework for Front-end</a:t>
            </a:r>
          </a:p>
        </p:txBody>
      </p:sp>
      <p:sp>
        <p:nvSpPr>
          <p:cNvPr id="111" name="object 2"/>
          <p:cNvSpPr txBox="1"/>
          <p:nvPr/>
        </p:nvSpPr>
        <p:spPr>
          <a:xfrm>
            <a:off x="4136354" y="6127943"/>
            <a:ext cx="1793020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For Dynamic AI-ChatBot</a:t>
            </a:r>
          </a:p>
        </p:txBody>
      </p:sp>
      <p:pic>
        <p:nvPicPr>
          <p:cNvPr id="112" name="bg object 18" descr="bg object 1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411944" y="5385461"/>
            <a:ext cx="506703" cy="725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bg object 19" descr="bg object 1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202988" y="4315384"/>
            <a:ext cx="1156473" cy="122568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ctangle"/>
          <p:cNvSpPr/>
          <p:nvPr/>
        </p:nvSpPr>
        <p:spPr>
          <a:xfrm>
            <a:off x="149350" y="1463905"/>
            <a:ext cx="6385790" cy="29910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15" name="Rectangle"/>
          <p:cNvSpPr/>
          <p:nvPr/>
        </p:nvSpPr>
        <p:spPr>
          <a:xfrm>
            <a:off x="6801709" y="1472227"/>
            <a:ext cx="5275254" cy="2990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</a:p>
        </p:txBody>
      </p:sp>
      <p:pic>
        <p:nvPicPr>
          <p:cNvPr id="116" name="qw.png" descr="qw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801709" y="1472227"/>
            <a:ext cx="4759611" cy="2867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bg object 20" descr="bg object 20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15019" y="1482165"/>
            <a:ext cx="6077422" cy="295462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object 2"/>
          <p:cNvSpPr txBox="1"/>
          <p:nvPr/>
        </p:nvSpPr>
        <p:spPr>
          <a:xfrm>
            <a:off x="702303" y="5321933"/>
            <a:ext cx="1340608" cy="30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Building and training machine learning models</a:t>
            </a:r>
          </a:p>
        </p:txBody>
      </p:sp>
      <p:sp>
        <p:nvSpPr>
          <p:cNvPr id="119" name="object 2"/>
          <p:cNvSpPr txBox="1"/>
          <p:nvPr/>
        </p:nvSpPr>
        <p:spPr>
          <a:xfrm>
            <a:off x="2440340" y="5309353"/>
            <a:ext cx="1340608" cy="30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Object detection ,image and video recognition</a:t>
            </a:r>
          </a:p>
        </p:txBody>
      </p:sp>
      <p:sp>
        <p:nvSpPr>
          <p:cNvPr id="120" name="object 2"/>
          <p:cNvSpPr txBox="1"/>
          <p:nvPr/>
        </p:nvSpPr>
        <p:spPr>
          <a:xfrm>
            <a:off x="4178375" y="5158268"/>
            <a:ext cx="1340607" cy="30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Database-driven web applications.</a:t>
            </a:r>
          </a:p>
        </p:txBody>
      </p:sp>
      <p:sp>
        <p:nvSpPr>
          <p:cNvPr id="121" name="object 2"/>
          <p:cNvSpPr txBox="1"/>
          <p:nvPr/>
        </p:nvSpPr>
        <p:spPr>
          <a:xfrm>
            <a:off x="2367019" y="5985842"/>
            <a:ext cx="1595379" cy="30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Computation &amp; manipulation of data inPython</a:t>
            </a:r>
          </a:p>
        </p:txBody>
      </p:sp>
      <p:sp>
        <p:nvSpPr>
          <p:cNvPr id="122" name="object 2"/>
          <p:cNvSpPr txBox="1"/>
          <p:nvPr/>
        </p:nvSpPr>
        <p:spPr>
          <a:xfrm>
            <a:off x="8221760" y="5053743"/>
            <a:ext cx="1340607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Machine learning &amp; AI</a:t>
            </a:r>
          </a:p>
        </p:txBody>
      </p:sp>
      <p:sp>
        <p:nvSpPr>
          <p:cNvPr id="123" name="object 2"/>
          <p:cNvSpPr txBox="1"/>
          <p:nvPr/>
        </p:nvSpPr>
        <p:spPr>
          <a:xfrm>
            <a:off x="8110921" y="6079016"/>
            <a:ext cx="1340607" cy="30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000"/>
            </a:lvl1pPr>
          </a:lstStyle>
          <a:p>
            <a:pPr/>
            <a:r>
              <a:t>Building microservices &amp; restful API’s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2"/>
          <p:cNvSpPr txBox="1"/>
          <p:nvPr>
            <p:ph type="title"/>
          </p:nvPr>
        </p:nvSpPr>
        <p:spPr>
          <a:xfrm>
            <a:off x="2496672" y="342012"/>
            <a:ext cx="6581776" cy="57404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F</a:t>
            </a:r>
            <a:r>
              <a:rPr spc="0"/>
              <a:t>EASIBILITY</a:t>
            </a:r>
            <a:r>
              <a:rPr spc="-400"/>
              <a:t> </a:t>
            </a:r>
            <a:r>
              <a:rPr spc="0"/>
              <a:t>AND</a:t>
            </a:r>
            <a:r>
              <a:t> </a:t>
            </a:r>
            <a:r>
              <a:rPr spc="0"/>
              <a:t>VIABILITY</a:t>
            </a:r>
          </a:p>
        </p:txBody>
      </p:sp>
      <p:pic>
        <p:nvPicPr>
          <p:cNvPr id="126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3910" y="81374"/>
            <a:ext cx="2246577" cy="1149077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object 4"/>
          <p:cNvSpPr txBox="1"/>
          <p:nvPr/>
        </p:nvSpPr>
        <p:spPr>
          <a:xfrm>
            <a:off x="701612" y="1354490"/>
            <a:ext cx="10788017" cy="454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b="1" spc="-1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Technological</a:t>
            </a:r>
            <a:r>
              <a:rPr spc="-34"/>
              <a:t> </a:t>
            </a:r>
            <a:r>
              <a:rPr spc="-5"/>
              <a:t>Feasibility</a:t>
            </a:r>
          </a:p>
          <a:p>
            <a:pPr marL="469900" indent="-317500">
              <a:lnSpc>
                <a:spcPts val="2000"/>
              </a:lnSpc>
              <a:spcBef>
                <a:spcPts val="100"/>
              </a:spcBef>
              <a:buSzPct val="100000"/>
              <a:buChar char="•"/>
              <a:tabLst>
                <a:tab pos="457200" algn="l"/>
                <a:tab pos="469900" algn="l"/>
              </a:tabLst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AI </a:t>
            </a:r>
            <a:r>
              <a:rPr spc="-5"/>
              <a:t>models</a:t>
            </a:r>
            <a:r>
              <a:rPr spc="5"/>
              <a:t> </a:t>
            </a:r>
            <a:r>
              <a:t>for</a:t>
            </a:r>
            <a:r>
              <a:rPr spc="5"/>
              <a:t> </a:t>
            </a:r>
            <a:r>
              <a:rPr spc="-5"/>
              <a:t>text,</a:t>
            </a:r>
            <a:r>
              <a:rPr spc="5"/>
              <a:t> </a:t>
            </a:r>
            <a:r>
              <a:rPr spc="-5"/>
              <a:t>image,</a:t>
            </a:r>
            <a:r>
              <a:rPr spc="5"/>
              <a:t> </a:t>
            </a:r>
            <a:r>
              <a:rPr spc="-5"/>
              <a:t>and</a:t>
            </a:r>
            <a:r>
              <a:t> </a:t>
            </a:r>
            <a:r>
              <a:rPr spc="-5"/>
              <a:t>video</a:t>
            </a:r>
            <a:r>
              <a:rPr spc="5"/>
              <a:t> </a:t>
            </a:r>
            <a:r>
              <a:rPr spc="-5"/>
              <a:t>recognition</a:t>
            </a:r>
            <a:r>
              <a:rPr spc="5"/>
              <a:t> </a:t>
            </a:r>
            <a:r>
              <a:rPr spc="-5"/>
              <a:t>are</a:t>
            </a:r>
            <a:r>
              <a:t> </a:t>
            </a:r>
            <a:r>
              <a:rPr spc="-5"/>
              <a:t>mature</a:t>
            </a:r>
            <a:r>
              <a:t> </a:t>
            </a:r>
            <a:r>
              <a:rPr spc="-5"/>
              <a:t>and</a:t>
            </a:r>
            <a:r>
              <a:rPr spc="5"/>
              <a:t> </a:t>
            </a:r>
            <a:r>
              <a:rPr spc="-5"/>
              <a:t>readily</a:t>
            </a:r>
            <a:r>
              <a:t> </a:t>
            </a:r>
            <a:r>
              <a:rPr spc="-5"/>
              <a:t>available.</a:t>
            </a:r>
          </a:p>
          <a:p>
            <a:pPr marL="46990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Integration</a:t>
            </a:r>
            <a:r>
              <a:rPr spc="10"/>
              <a:t> </a:t>
            </a:r>
            <a:r>
              <a:t>with</a:t>
            </a:r>
            <a:r>
              <a:rPr spc="10"/>
              <a:t> </a:t>
            </a:r>
            <a:r>
              <a:t>existing</a:t>
            </a:r>
            <a:r>
              <a:rPr spc="10"/>
              <a:t> </a:t>
            </a:r>
            <a:r>
              <a:t>infrastructure</a:t>
            </a:r>
            <a:r>
              <a:rPr spc="5"/>
              <a:t> </a:t>
            </a:r>
            <a:r>
              <a:t>(Rail</a:t>
            </a:r>
            <a:r>
              <a:rPr spc="5"/>
              <a:t> </a:t>
            </a:r>
            <a:r>
              <a:t>Madad</a:t>
            </a:r>
            <a:r>
              <a:rPr spc="15"/>
              <a:t> </a:t>
            </a:r>
            <a:r>
              <a:t>backend)</a:t>
            </a:r>
            <a:r>
              <a:rPr spc="10"/>
              <a:t> </a:t>
            </a:r>
            <a:r>
              <a:t>is</a:t>
            </a:r>
            <a:r>
              <a:rPr spc="10"/>
              <a:t> </a:t>
            </a:r>
            <a:r>
              <a:t>achievable</a:t>
            </a:r>
            <a:r>
              <a:rPr spc="5"/>
              <a:t> </a:t>
            </a:r>
            <a:r>
              <a:t>with</a:t>
            </a:r>
            <a:r>
              <a:rPr spc="10"/>
              <a:t> </a:t>
            </a:r>
            <a:r>
              <a:t>modern</a:t>
            </a:r>
            <a:r>
              <a:rPr spc="-85"/>
              <a:t> </a:t>
            </a:r>
            <a:r>
              <a:rPr spc="0"/>
              <a:t>APIs</a:t>
            </a:r>
            <a:r>
              <a:rPr spc="10"/>
              <a:t> </a:t>
            </a:r>
            <a:r>
              <a:t>and</a:t>
            </a:r>
            <a:r>
              <a:rPr spc="10"/>
              <a:t> </a:t>
            </a:r>
            <a:r>
              <a:t>cloud</a:t>
            </a:r>
            <a:r>
              <a:rPr spc="15"/>
              <a:t> </a:t>
            </a:r>
            <a:r>
              <a:t>services.</a:t>
            </a:r>
          </a:p>
          <a:p>
            <a:pPr marL="46990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Scalability</a:t>
            </a:r>
            <a:r>
              <a:rPr spc="10"/>
              <a:t> </a:t>
            </a:r>
            <a:r>
              <a:t>ensured</a:t>
            </a:r>
            <a:r>
              <a:rPr spc="10"/>
              <a:t> </a:t>
            </a:r>
            <a:r>
              <a:t>through</a:t>
            </a:r>
            <a:r>
              <a:rPr spc="15"/>
              <a:t> </a:t>
            </a:r>
            <a:r>
              <a:t>cloud-based</a:t>
            </a:r>
            <a:r>
              <a:rPr spc="10"/>
              <a:t> </a:t>
            </a:r>
            <a:r>
              <a:t>solutions,</a:t>
            </a:r>
            <a:r>
              <a:rPr spc="15"/>
              <a:t> </a:t>
            </a:r>
            <a:r>
              <a:t>allowing</a:t>
            </a:r>
            <a:r>
              <a:rPr spc="10"/>
              <a:t> </a:t>
            </a:r>
            <a:r>
              <a:rPr spc="0"/>
              <a:t>for</a:t>
            </a:r>
            <a:r>
              <a:rPr spc="15"/>
              <a:t> </a:t>
            </a:r>
            <a:r>
              <a:t>real-time</a:t>
            </a:r>
            <a:r>
              <a:rPr spc="5"/>
              <a:t> </a:t>
            </a:r>
            <a:r>
              <a:t>processing</a:t>
            </a:r>
            <a:r>
              <a:rPr spc="15"/>
              <a:t> </a:t>
            </a:r>
            <a:r>
              <a:rPr spc="0"/>
              <a:t>of</a:t>
            </a:r>
            <a:r>
              <a:rPr spc="10"/>
              <a:t> </a:t>
            </a:r>
            <a:r>
              <a:rPr spc="-10"/>
              <a:t>large</a:t>
            </a:r>
            <a:r>
              <a:rPr spc="10"/>
              <a:t> </a:t>
            </a:r>
            <a:r>
              <a:t>complaint</a:t>
            </a:r>
            <a:r>
              <a:rPr spc="5"/>
              <a:t> </a:t>
            </a:r>
            <a:r>
              <a:t>volumes.</a:t>
            </a:r>
          </a:p>
          <a:p>
            <a:pPr indent="12700">
              <a:lnSpc>
                <a:spcPts val="2000"/>
              </a:lnSpc>
              <a:spcBef>
                <a:spcPts val="600"/>
              </a:spcBef>
              <a:defRPr b="1"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Operational</a:t>
            </a:r>
            <a:r>
              <a:rPr spc="-25"/>
              <a:t> </a:t>
            </a:r>
            <a:r>
              <a:t>Feasibility</a:t>
            </a:r>
          </a:p>
          <a:p>
            <a:pPr marL="46990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Minimal</a:t>
            </a:r>
            <a:r>
              <a:rPr spc="0"/>
              <a:t> </a:t>
            </a:r>
            <a:r>
              <a:t>disruption</a:t>
            </a:r>
            <a:r>
              <a:rPr spc="10"/>
              <a:t> </a:t>
            </a:r>
            <a:r>
              <a:t>to</a:t>
            </a:r>
            <a:r>
              <a:rPr spc="10"/>
              <a:t> </a:t>
            </a:r>
            <a:r>
              <a:t>current</a:t>
            </a:r>
            <a:r>
              <a:rPr spc="0"/>
              <a:t> </a:t>
            </a:r>
            <a:r>
              <a:rPr spc="-15"/>
              <a:t>workflows</a:t>
            </a:r>
            <a:r>
              <a:rPr spc="10"/>
              <a:t> </a:t>
            </a:r>
            <a:r>
              <a:t>as</a:t>
            </a:r>
            <a:r>
              <a:rPr spc="-90"/>
              <a:t> </a:t>
            </a:r>
            <a:r>
              <a:rPr spc="-90"/>
              <a:t>our Models</a:t>
            </a:r>
            <a:r>
              <a:rPr spc="10"/>
              <a:t> </a:t>
            </a:r>
            <a:r>
              <a:t>can</a:t>
            </a:r>
            <a:r>
              <a:rPr spc="10"/>
              <a:t> </a:t>
            </a:r>
            <a:r>
              <a:rPr spc="0"/>
              <a:t>work</a:t>
            </a:r>
            <a:r>
              <a:rPr spc="5"/>
              <a:t> </a:t>
            </a:r>
            <a:r>
              <a:t>alongside</a:t>
            </a:r>
            <a:r>
              <a:rPr spc="5"/>
              <a:t> </a:t>
            </a:r>
            <a:r>
              <a:t>human</a:t>
            </a:r>
            <a:r>
              <a:rPr spc="10"/>
              <a:t> </a:t>
            </a:r>
            <a:r>
              <a:t>operators</a:t>
            </a:r>
            <a:r>
              <a:rPr spc="5"/>
              <a:t> </a:t>
            </a:r>
            <a:r>
              <a:rPr spc="0"/>
              <a:t>for</a:t>
            </a:r>
            <a:r>
              <a:rPr spc="10"/>
              <a:t> </a:t>
            </a:r>
            <a:r>
              <a:rPr spc="-10"/>
              <a:t>verification.</a:t>
            </a:r>
          </a:p>
          <a:p>
            <a:pPr marL="46990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10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Training</a:t>
            </a:r>
            <a:r>
              <a:rPr spc="-90"/>
              <a:t> </a:t>
            </a:r>
            <a:r>
              <a:rPr spc="-90"/>
              <a:t>The</a:t>
            </a:r>
            <a:r>
              <a:rPr spc="10"/>
              <a:t> </a:t>
            </a:r>
            <a:r>
              <a:rPr spc="-5"/>
              <a:t>models</a:t>
            </a:r>
            <a:r>
              <a:rPr spc="5"/>
              <a:t> </a:t>
            </a:r>
            <a:r>
              <a:rPr spc="0"/>
              <a:t>on</a:t>
            </a:r>
            <a:r>
              <a:rPr spc="10"/>
              <a:t> </a:t>
            </a:r>
            <a:r>
              <a:rPr spc="-5"/>
              <a:t>existing</a:t>
            </a:r>
            <a:r>
              <a:rPr spc="10"/>
              <a:t> </a:t>
            </a:r>
            <a:r>
              <a:rPr spc="-5"/>
              <a:t>complaint</a:t>
            </a:r>
            <a:r>
              <a:rPr spc="5"/>
              <a:t> </a:t>
            </a:r>
            <a:r>
              <a:rPr spc="-5"/>
              <a:t>data</a:t>
            </a:r>
            <a:r>
              <a:rPr spc="5"/>
              <a:t> </a:t>
            </a:r>
            <a:r>
              <a:rPr spc="-5"/>
              <a:t>ensures</a:t>
            </a:r>
            <a:r>
              <a:rPr spc="5"/>
              <a:t> </a:t>
            </a:r>
            <a:r>
              <a:rPr spc="-5"/>
              <a:t>smooth</a:t>
            </a:r>
            <a:r>
              <a:rPr spc="10"/>
              <a:t> </a:t>
            </a:r>
            <a:r>
              <a:rPr spc="-5"/>
              <a:t>implementation</a:t>
            </a:r>
            <a:r>
              <a:rPr spc="10"/>
              <a:t> </a:t>
            </a:r>
            <a:r>
              <a:rPr spc="-5"/>
              <a:t>without</a:t>
            </a:r>
            <a:r>
              <a:rPr spc="5"/>
              <a:t> </a:t>
            </a:r>
            <a:r>
              <a:rPr spc="-5"/>
              <a:t>overhauling</a:t>
            </a:r>
            <a:r>
              <a:rPr spc="5"/>
              <a:t> </a:t>
            </a:r>
            <a:r>
              <a:rPr spc="-5"/>
              <a:t>the</a:t>
            </a:r>
            <a:r>
              <a:rPr spc="5"/>
              <a:t> </a:t>
            </a:r>
            <a:r>
              <a:rPr spc="-5"/>
              <a:t>system.</a:t>
            </a:r>
          </a:p>
          <a:p>
            <a:pPr marL="46990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10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Staff</a:t>
            </a:r>
            <a:r>
              <a:rPr spc="5"/>
              <a:t> </a:t>
            </a:r>
            <a:r>
              <a:rPr spc="-5"/>
              <a:t>training</a:t>
            </a:r>
            <a:r>
              <a:rPr spc="10"/>
              <a:t> </a:t>
            </a:r>
            <a:r>
              <a:rPr spc="0"/>
              <a:t>on</a:t>
            </a:r>
            <a:r>
              <a:rPr spc="10"/>
              <a:t> </a:t>
            </a:r>
            <a:r>
              <a:rPr spc="-5"/>
              <a:t>new</a:t>
            </a:r>
            <a:r>
              <a:rPr spc="10"/>
              <a:t> </a:t>
            </a:r>
            <a:r>
              <a:rPr spc="-5"/>
              <a:t>features</a:t>
            </a:r>
            <a:r>
              <a:rPr spc="10"/>
              <a:t> </a:t>
            </a:r>
            <a:r>
              <a:rPr spc="-5"/>
              <a:t>like</a:t>
            </a:r>
            <a:r>
              <a:rPr spc="5"/>
              <a:t> </a:t>
            </a:r>
            <a:r>
              <a:t>urgency</a:t>
            </a:r>
            <a:r>
              <a:rPr spc="10"/>
              <a:t> </a:t>
            </a:r>
            <a:r>
              <a:rPr spc="-5"/>
              <a:t>prioritisation</a:t>
            </a:r>
            <a:r>
              <a:rPr spc="10"/>
              <a:t> </a:t>
            </a:r>
            <a:r>
              <a:rPr spc="-5"/>
              <a:t>and</a:t>
            </a:r>
            <a:r>
              <a:rPr spc="5"/>
              <a:t> </a:t>
            </a:r>
            <a:r>
              <a:rPr spc="0"/>
              <a:t>SOS</a:t>
            </a:r>
            <a:r>
              <a:rPr spc="10"/>
              <a:t> </a:t>
            </a:r>
            <a:r>
              <a:rPr spc="-5"/>
              <a:t>button</a:t>
            </a:r>
            <a:r>
              <a:rPr spc="10"/>
              <a:t> </a:t>
            </a:r>
            <a:r>
              <a:rPr spc="-5"/>
              <a:t>is</a:t>
            </a:r>
            <a:r>
              <a:rPr spc="10"/>
              <a:t> </a:t>
            </a:r>
            <a:r>
              <a:rPr spc="-5"/>
              <a:t>straightforward.</a:t>
            </a:r>
          </a:p>
          <a:p>
            <a:pPr indent="12700">
              <a:lnSpc>
                <a:spcPts val="2000"/>
              </a:lnSpc>
              <a:spcBef>
                <a:spcPts val="600"/>
              </a:spcBef>
              <a:defRPr b="1"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Financial</a:t>
            </a:r>
            <a:r>
              <a:rPr spc="-65"/>
              <a:t> </a:t>
            </a:r>
            <a:r>
              <a:rPr spc="-10"/>
              <a:t>Viability</a:t>
            </a:r>
          </a:p>
          <a:p>
            <a:pPr marL="46990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Initial</a:t>
            </a:r>
            <a:r>
              <a:rPr spc="0"/>
              <a:t> </a:t>
            </a:r>
            <a:r>
              <a:t>setup</a:t>
            </a:r>
            <a:r>
              <a:rPr spc="10"/>
              <a:t> </a:t>
            </a:r>
            <a:r>
              <a:t>costs</a:t>
            </a:r>
            <a:r>
              <a:rPr spc="10"/>
              <a:t> </a:t>
            </a:r>
            <a:r>
              <a:rPr spc="0"/>
              <a:t>for</a:t>
            </a:r>
            <a:r>
              <a:rPr spc="-90"/>
              <a:t> </a:t>
            </a:r>
            <a:r>
              <a:rPr spc="0"/>
              <a:t>AI</a:t>
            </a:r>
            <a:r>
              <a:rPr spc="10"/>
              <a:t> </a:t>
            </a:r>
            <a:r>
              <a:t>integration</a:t>
            </a:r>
            <a:r>
              <a:rPr spc="5"/>
              <a:t> </a:t>
            </a:r>
            <a:r>
              <a:t>can</a:t>
            </a:r>
            <a:r>
              <a:rPr spc="10"/>
              <a:t> </a:t>
            </a:r>
            <a:r>
              <a:rPr spc="0"/>
              <a:t>be</a:t>
            </a:r>
            <a:r>
              <a:rPr spc="5"/>
              <a:t> </a:t>
            </a:r>
            <a:r>
              <a:rPr spc="-10"/>
              <a:t>offset</a:t>
            </a:r>
            <a:r>
              <a:rPr spc="0"/>
              <a:t> by</a:t>
            </a:r>
            <a:r>
              <a:rPr spc="10"/>
              <a:t> </a:t>
            </a:r>
            <a:r>
              <a:t>improved</a:t>
            </a:r>
            <a:r>
              <a:rPr spc="10"/>
              <a:t> </a:t>
            </a:r>
            <a:r>
              <a:rPr spc="-15"/>
              <a:t>efficiency</a:t>
            </a:r>
            <a:r>
              <a:rPr spc="10"/>
              <a:t> </a:t>
            </a:r>
            <a:r>
              <a:t>and</a:t>
            </a:r>
            <a:r>
              <a:rPr spc="5"/>
              <a:t> </a:t>
            </a:r>
            <a:r>
              <a:t>reduced</a:t>
            </a:r>
            <a:r>
              <a:rPr spc="10"/>
              <a:t> </a:t>
            </a:r>
            <a:r>
              <a:t>manual</a:t>
            </a:r>
            <a:r>
              <a:rPr spc="5"/>
              <a:t> </a:t>
            </a:r>
            <a:r>
              <a:t>workload.</a:t>
            </a:r>
          </a:p>
          <a:p>
            <a:pPr marL="469900" marR="508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</a:t>
            </a:r>
            <a:r>
              <a:rPr spc="25"/>
              <a:t> </a:t>
            </a:r>
            <a:r>
              <a:rPr spc="-15"/>
              <a:t>system’s</a:t>
            </a:r>
            <a:r>
              <a:rPr spc="25"/>
              <a:t> </a:t>
            </a:r>
            <a:r>
              <a:t>ability</a:t>
            </a:r>
            <a:r>
              <a:rPr spc="30"/>
              <a:t> </a:t>
            </a:r>
            <a:r>
              <a:t>to</a:t>
            </a:r>
            <a:r>
              <a:rPr spc="25"/>
              <a:t> </a:t>
            </a:r>
            <a:r>
              <a:t>reduce</a:t>
            </a:r>
            <a:r>
              <a:rPr spc="25"/>
              <a:t> </a:t>
            </a:r>
            <a:r>
              <a:t>false</a:t>
            </a:r>
            <a:r>
              <a:rPr spc="30"/>
              <a:t> </a:t>
            </a:r>
            <a:r>
              <a:t>complaints</a:t>
            </a:r>
            <a:r>
              <a:rPr spc="25"/>
              <a:t> </a:t>
            </a:r>
            <a:r>
              <a:t>and</a:t>
            </a:r>
            <a:r>
              <a:rPr spc="25"/>
              <a:t> </a:t>
            </a:r>
            <a:r>
              <a:t>prioritise</a:t>
            </a:r>
            <a:r>
              <a:rPr spc="30"/>
              <a:t> </a:t>
            </a:r>
            <a:r>
              <a:rPr spc="-10"/>
              <a:t>urgent</a:t>
            </a:r>
            <a:r>
              <a:rPr spc="25"/>
              <a:t> </a:t>
            </a:r>
            <a:r>
              <a:t>issues</a:t>
            </a:r>
            <a:r>
              <a:rPr spc="30"/>
              <a:t> </a:t>
            </a:r>
            <a:r>
              <a:t>will</a:t>
            </a:r>
            <a:r>
              <a:rPr spc="25"/>
              <a:t> </a:t>
            </a:r>
            <a:r>
              <a:t>enhance</a:t>
            </a:r>
            <a:r>
              <a:rPr spc="25"/>
              <a:t> </a:t>
            </a:r>
            <a:r>
              <a:t>resource</a:t>
            </a:r>
            <a:r>
              <a:rPr spc="30"/>
              <a:t> </a:t>
            </a:r>
            <a:r>
              <a:t>allocation,</a:t>
            </a:r>
            <a:r>
              <a:rPr spc="25"/>
              <a:t> </a:t>
            </a:r>
            <a:r>
              <a:t>improving </a:t>
            </a:r>
            <a:r>
              <a:rPr spc="-409"/>
              <a:t> </a:t>
            </a:r>
            <a:r>
              <a:t>overall</a:t>
            </a:r>
            <a:r>
              <a:rPr spc="-10"/>
              <a:t> </a:t>
            </a:r>
            <a:r>
              <a:t>service </a:t>
            </a:r>
            <a:r>
              <a:rPr spc="-20"/>
              <a:t>quality.</a:t>
            </a:r>
          </a:p>
          <a:p>
            <a:pPr marL="469900" indent="-317500">
              <a:lnSpc>
                <a:spcPts val="19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Long-term</a:t>
            </a:r>
            <a:r>
              <a:rPr spc="5"/>
              <a:t> </a:t>
            </a:r>
            <a:r>
              <a:t>cost</a:t>
            </a:r>
            <a:r>
              <a:rPr spc="10"/>
              <a:t> </a:t>
            </a:r>
            <a:r>
              <a:t>savings</a:t>
            </a:r>
            <a:r>
              <a:rPr spc="15"/>
              <a:t> </a:t>
            </a:r>
            <a:r>
              <a:t>through</a:t>
            </a:r>
            <a:r>
              <a:rPr spc="10"/>
              <a:t> </a:t>
            </a:r>
            <a:r>
              <a:t>reduced</a:t>
            </a:r>
            <a:r>
              <a:rPr spc="15"/>
              <a:t> </a:t>
            </a:r>
            <a:r>
              <a:t>processing</a:t>
            </a:r>
            <a:r>
              <a:rPr spc="15"/>
              <a:t> </a:t>
            </a:r>
            <a:r>
              <a:t>time</a:t>
            </a:r>
            <a:r>
              <a:rPr spc="10"/>
              <a:t> </a:t>
            </a:r>
            <a:r>
              <a:t>and</a:t>
            </a:r>
            <a:r>
              <a:rPr spc="10"/>
              <a:t> </a:t>
            </a:r>
            <a:r>
              <a:t>improved</a:t>
            </a:r>
            <a:r>
              <a:rPr spc="15"/>
              <a:t> </a:t>
            </a:r>
            <a:r>
              <a:t>passenger</a:t>
            </a:r>
            <a:r>
              <a:rPr spc="15"/>
              <a:t> </a:t>
            </a:r>
            <a:r>
              <a:t>satisfaction.</a:t>
            </a:r>
          </a:p>
          <a:p>
            <a:pPr indent="12700">
              <a:lnSpc>
                <a:spcPts val="2000"/>
              </a:lnSpc>
              <a:spcBef>
                <a:spcPts val="600"/>
              </a:spcBef>
              <a:defRPr b="1"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Market</a:t>
            </a:r>
            <a:r>
              <a:rPr spc="-65"/>
              <a:t> </a:t>
            </a:r>
            <a:r>
              <a:rPr spc="-10"/>
              <a:t>Viability</a:t>
            </a:r>
          </a:p>
          <a:p>
            <a:pPr marL="46990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Growing</a:t>
            </a:r>
            <a:r>
              <a:rPr spc="10"/>
              <a:t> </a:t>
            </a:r>
            <a:r>
              <a:t>demand</a:t>
            </a:r>
            <a:r>
              <a:rPr spc="15"/>
              <a:t> </a:t>
            </a:r>
            <a:r>
              <a:rPr spc="0"/>
              <a:t>for</a:t>
            </a:r>
            <a:r>
              <a:rPr spc="-85"/>
              <a:t> </a:t>
            </a:r>
            <a:r>
              <a:t>AI-driven</a:t>
            </a:r>
            <a:r>
              <a:rPr spc="10"/>
              <a:t> </a:t>
            </a:r>
            <a:r>
              <a:t>solutions</a:t>
            </a:r>
            <a:r>
              <a:rPr spc="15"/>
              <a:t> </a:t>
            </a:r>
            <a:r>
              <a:t>in</a:t>
            </a:r>
            <a:r>
              <a:rPr spc="10"/>
              <a:t> </a:t>
            </a:r>
            <a:r>
              <a:t>public</a:t>
            </a:r>
            <a:r>
              <a:rPr spc="10"/>
              <a:t> </a:t>
            </a:r>
            <a:r>
              <a:t>service</a:t>
            </a:r>
            <a:r>
              <a:rPr spc="5"/>
              <a:t> </a:t>
            </a:r>
            <a:r>
              <a:t>makes</a:t>
            </a:r>
            <a:r>
              <a:rPr spc="15"/>
              <a:t> </a:t>
            </a:r>
            <a:r>
              <a:t>this</a:t>
            </a:r>
            <a:r>
              <a:rPr spc="10"/>
              <a:t> </a:t>
            </a:r>
            <a:r>
              <a:rPr spc="0"/>
              <a:t>a</a:t>
            </a:r>
            <a:r>
              <a:rPr spc="10"/>
              <a:t> </a:t>
            </a:r>
            <a:r>
              <a:t>forward-thinking</a:t>
            </a:r>
            <a:r>
              <a:rPr spc="10"/>
              <a:t> </a:t>
            </a:r>
            <a:r>
              <a:t>upgrade.</a:t>
            </a:r>
          </a:p>
          <a:p>
            <a:pPr marL="469900" marR="508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Positive</a:t>
            </a:r>
            <a:r>
              <a:rPr spc="145"/>
              <a:t> </a:t>
            </a:r>
            <a:r>
              <a:t>public</a:t>
            </a:r>
            <a:r>
              <a:rPr spc="150"/>
              <a:t> </a:t>
            </a:r>
            <a:r>
              <a:t>perception</a:t>
            </a:r>
            <a:r>
              <a:rPr spc="150"/>
              <a:t> </a:t>
            </a:r>
            <a:r>
              <a:t>as</a:t>
            </a:r>
            <a:r>
              <a:rPr spc="55"/>
              <a:t> </a:t>
            </a:r>
            <a:r>
              <a:rPr spc="0"/>
              <a:t>AI</a:t>
            </a:r>
            <a:r>
              <a:rPr spc="150"/>
              <a:t> </a:t>
            </a:r>
            <a:r>
              <a:t>improves</a:t>
            </a:r>
            <a:r>
              <a:rPr spc="150"/>
              <a:t> </a:t>
            </a:r>
            <a:r>
              <a:t>complaint</a:t>
            </a:r>
            <a:r>
              <a:rPr spc="150"/>
              <a:t> </a:t>
            </a:r>
            <a:r>
              <a:t>resolution</a:t>
            </a:r>
            <a:r>
              <a:rPr spc="150"/>
              <a:t> </a:t>
            </a:r>
            <a:r>
              <a:t>speed</a:t>
            </a:r>
            <a:r>
              <a:rPr spc="150"/>
              <a:t> </a:t>
            </a:r>
            <a:r>
              <a:t>and</a:t>
            </a:r>
            <a:r>
              <a:rPr spc="150"/>
              <a:t> </a:t>
            </a:r>
            <a:r>
              <a:rPr spc="-15"/>
              <a:t>transparency,</a:t>
            </a:r>
            <a:r>
              <a:rPr spc="145"/>
              <a:t> </a:t>
            </a:r>
            <a:r>
              <a:t>enhancing</a:t>
            </a:r>
            <a:r>
              <a:rPr spc="150"/>
              <a:t> </a:t>
            </a:r>
            <a:r>
              <a:t>passenger</a:t>
            </a:r>
            <a:r>
              <a:rPr spc="150"/>
              <a:t> </a:t>
            </a:r>
            <a:r>
              <a:t>trust</a:t>
            </a:r>
            <a:r>
              <a:rPr spc="150"/>
              <a:t> </a:t>
            </a:r>
            <a:r>
              <a:t>in </a:t>
            </a:r>
            <a:r>
              <a:rPr spc="-409"/>
              <a:t> </a:t>
            </a:r>
            <a:r>
              <a:t>Indian Railways.</a:t>
            </a:r>
          </a:p>
        </p:txBody>
      </p:sp>
      <p:pic>
        <p:nvPicPr>
          <p:cNvPr id="128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950" y="261394"/>
            <a:ext cx="1077513" cy="78903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object 6"/>
          <p:cNvSpPr txBox="1"/>
          <p:nvPr>
            <p:ph type="sldNum" sz="quarter" idx="4294967295"/>
          </p:nvPr>
        </p:nvSpPr>
        <p:spPr>
          <a:xfrm>
            <a:off x="11413824" y="6442362"/>
            <a:ext cx="135558" cy="1728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 txBox="1"/>
          <p:nvPr>
            <p:ph type="title"/>
          </p:nvPr>
        </p:nvSpPr>
        <p:spPr>
          <a:xfrm>
            <a:off x="2934737" y="342012"/>
            <a:ext cx="5292726" cy="57404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I</a:t>
            </a:r>
            <a:r>
              <a:rPr spc="-100"/>
              <a:t>M</a:t>
            </a:r>
            <a:r>
              <a:rPr spc="-300"/>
              <a:t>P</a:t>
            </a:r>
            <a:r>
              <a:t>ACT</a:t>
            </a:r>
            <a:r>
              <a:rPr spc="-300"/>
              <a:t> </a:t>
            </a:r>
            <a:r>
              <a:t>AND BENE</a:t>
            </a:r>
            <a:r>
              <a:rPr spc="-100"/>
              <a:t>F</a:t>
            </a:r>
            <a:r>
              <a:t>ITS</a:t>
            </a:r>
          </a:p>
        </p:txBody>
      </p:sp>
      <p:pic>
        <p:nvPicPr>
          <p:cNvPr id="132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3910" y="81374"/>
            <a:ext cx="2246577" cy="1149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840" y="261394"/>
            <a:ext cx="1077513" cy="78903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object 5"/>
          <p:cNvSpPr txBox="1"/>
          <p:nvPr>
            <p:ph type="body" idx="1"/>
          </p:nvPr>
        </p:nvSpPr>
        <p:spPr>
          <a:xfrm>
            <a:off x="642617" y="1286421"/>
            <a:ext cx="10906764" cy="4729481"/>
          </a:xfrm>
          <a:prstGeom prst="rect">
            <a:avLst/>
          </a:prstGeom>
        </p:spPr>
        <p:txBody>
          <a:bodyPr/>
          <a:lstStyle/>
          <a:p>
            <a:pPr indent="12700">
              <a:lnSpc>
                <a:spcPts val="2000"/>
              </a:lnSpc>
              <a:spcBef>
                <a:spcPts val="100"/>
              </a:spcBef>
              <a:defRPr spc="-100"/>
            </a:pPr>
            <a:r>
              <a:t>Faster Complaint Resolution</a:t>
            </a:r>
          </a:p>
          <a:p>
            <a:pPr marL="469900" marR="508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b="0" spc="-100"/>
            </a:pPr>
            <a:r>
              <a:t>AI-driven</a:t>
            </a:r>
            <a:r>
              <a:rPr spc="0"/>
              <a:t> </a:t>
            </a:r>
            <a:r>
              <a:t>categorisation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prioritisation</a:t>
            </a:r>
            <a:r>
              <a:rPr spc="0"/>
              <a:t> </a:t>
            </a:r>
            <a:r>
              <a:t>streamline</a:t>
            </a:r>
            <a:r>
              <a:rPr spc="0"/>
              <a:t> </a:t>
            </a:r>
            <a:r>
              <a:t>the</a:t>
            </a:r>
            <a:r>
              <a:rPr spc="0"/>
              <a:t> </a:t>
            </a:r>
            <a:r>
              <a:t>process,</a:t>
            </a:r>
            <a:r>
              <a:rPr spc="0"/>
              <a:t> </a:t>
            </a:r>
            <a:r>
              <a:t>ensuring</a:t>
            </a:r>
            <a:r>
              <a:rPr spc="0"/>
              <a:t> </a:t>
            </a:r>
            <a:r>
              <a:t>quicker</a:t>
            </a:r>
            <a:r>
              <a:rPr spc="0"/>
              <a:t> </a:t>
            </a:r>
            <a:r>
              <a:t>response</a:t>
            </a:r>
            <a:r>
              <a:rPr spc="0"/>
              <a:t> </a:t>
            </a:r>
            <a:r>
              <a:t>times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improving </a:t>
            </a:r>
            <a:r>
              <a:rPr spc="-500"/>
              <a:t> </a:t>
            </a:r>
            <a:r>
              <a:t>passenger satisfaction.</a:t>
            </a:r>
          </a:p>
          <a:p>
            <a:pPr indent="12700">
              <a:lnSpc>
                <a:spcPts val="2000"/>
              </a:lnSpc>
              <a:spcBef>
                <a:spcPts val="500"/>
              </a:spcBef>
            </a:pPr>
            <a:r>
              <a:t>In</a:t>
            </a:r>
            <a:r>
              <a:rPr spc="-100"/>
              <a:t>cre</a:t>
            </a:r>
            <a:r>
              <a:t>as</a:t>
            </a:r>
            <a:r>
              <a:rPr spc="-100"/>
              <a:t>e</a:t>
            </a:r>
            <a:r>
              <a:t>d</a:t>
            </a:r>
            <a:r>
              <a:rPr spc="-100"/>
              <a:t> </a:t>
            </a:r>
            <a:r>
              <a:t>A</a:t>
            </a:r>
            <a:r>
              <a:rPr spc="-100"/>
              <a:t>cc</a:t>
            </a:r>
            <a:r>
              <a:t>u</a:t>
            </a:r>
            <a:r>
              <a:rPr spc="-100"/>
              <a:t>r</a:t>
            </a:r>
            <a:r>
              <a:t>a</a:t>
            </a:r>
            <a:r>
              <a:rPr spc="-100"/>
              <a:t>c</a:t>
            </a:r>
            <a:r>
              <a:t>y</a:t>
            </a:r>
          </a:p>
          <a:p>
            <a:pPr marL="46990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b="0"/>
            </a:pPr>
            <a:r>
              <a:t>AI </a:t>
            </a:r>
            <a:r>
              <a:rPr spc="-100"/>
              <a:t>validates</a:t>
            </a:r>
            <a:r>
              <a:t> </a:t>
            </a:r>
            <a:r>
              <a:rPr spc="-100"/>
              <a:t>complaints</a:t>
            </a:r>
            <a:r>
              <a:t> </a:t>
            </a:r>
            <a:r>
              <a:rPr spc="-100"/>
              <a:t>using</a:t>
            </a:r>
            <a:r>
              <a:t> </a:t>
            </a:r>
            <a:r>
              <a:rPr spc="-100"/>
              <a:t>metadata,</a:t>
            </a:r>
            <a:r>
              <a:t> </a:t>
            </a:r>
            <a:r>
              <a:rPr spc="-100"/>
              <a:t>reducing</a:t>
            </a:r>
            <a:r>
              <a:t> </a:t>
            </a:r>
            <a:r>
              <a:rPr spc="-100"/>
              <a:t>false</a:t>
            </a:r>
            <a:r>
              <a:t> </a:t>
            </a:r>
            <a:r>
              <a:rPr spc="-100"/>
              <a:t>reports</a:t>
            </a:r>
            <a:r>
              <a:t> </a:t>
            </a:r>
            <a:r>
              <a:rPr spc="-100"/>
              <a:t>and</a:t>
            </a:r>
            <a:r>
              <a:t> </a:t>
            </a:r>
            <a:r>
              <a:rPr spc="-100"/>
              <a:t>ensuring</a:t>
            </a:r>
            <a:r>
              <a:t> </a:t>
            </a:r>
            <a:r>
              <a:rPr spc="-100"/>
              <a:t>genuine</a:t>
            </a:r>
            <a:r>
              <a:t> </a:t>
            </a:r>
            <a:r>
              <a:rPr spc="-100"/>
              <a:t>issues</a:t>
            </a:r>
            <a:r>
              <a:t> </a:t>
            </a:r>
            <a:r>
              <a:rPr spc="-100"/>
              <a:t>are</a:t>
            </a:r>
            <a:r>
              <a:t> </a:t>
            </a:r>
            <a:r>
              <a:rPr spc="-100"/>
              <a:t>addressed</a:t>
            </a:r>
            <a:r>
              <a:t> </a:t>
            </a:r>
            <a:r>
              <a:rPr spc="-100"/>
              <a:t>promptly.</a:t>
            </a:r>
            <a:endParaRPr spc="-100"/>
          </a:p>
          <a:p>
            <a:pPr indent="12700">
              <a:lnSpc>
                <a:spcPts val="2000"/>
              </a:lnSpc>
              <a:spcBef>
                <a:spcPts val="500"/>
              </a:spcBef>
            </a:pPr>
            <a:r>
              <a:t>Imp</a:t>
            </a:r>
            <a:r>
              <a:rPr spc="-100"/>
              <a:t>r</a:t>
            </a:r>
            <a:r>
              <a:t>ov</a:t>
            </a:r>
            <a:r>
              <a:rPr spc="-100"/>
              <a:t>e</a:t>
            </a:r>
            <a:r>
              <a:t>d R</a:t>
            </a:r>
            <a:r>
              <a:rPr spc="-100"/>
              <a:t>e</a:t>
            </a:r>
            <a:r>
              <a:t>sou</a:t>
            </a:r>
            <a:r>
              <a:rPr spc="-100"/>
              <a:t>rc</a:t>
            </a:r>
            <a:r>
              <a:t>e</a:t>
            </a:r>
            <a:r>
              <a:rPr spc="-100"/>
              <a:t> </a:t>
            </a:r>
            <a:r>
              <a:t>A</a:t>
            </a:r>
            <a:r>
              <a:rPr spc="-100"/>
              <a:t>ll</a:t>
            </a:r>
            <a:r>
              <a:t>o</a:t>
            </a:r>
            <a:r>
              <a:rPr spc="-100"/>
              <a:t>c</a:t>
            </a:r>
            <a:r>
              <a:t>at</a:t>
            </a:r>
            <a:r>
              <a:rPr spc="-100"/>
              <a:t>i</a:t>
            </a:r>
            <a:r>
              <a:t>on</a:t>
            </a:r>
          </a:p>
          <a:p>
            <a:pPr marL="469900" marR="508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  <a:tab pos="1892300" algn="l"/>
                <a:tab pos="3136900" algn="l"/>
                <a:tab pos="3924300" algn="l"/>
                <a:tab pos="4368800" algn="l"/>
                <a:tab pos="5105400" algn="l"/>
                <a:tab pos="5753100" algn="l"/>
                <a:tab pos="6324600" algn="l"/>
                <a:tab pos="7010400" algn="l"/>
                <a:tab pos="8280400" algn="l"/>
                <a:tab pos="9029700" algn="l"/>
                <a:tab pos="10071100" algn="l"/>
              </a:tabLst>
              <a:defRPr b="0"/>
            </a:pPr>
            <a:r>
              <a:t>U</a:t>
            </a:r>
            <a:r>
              <a:rPr spc="-100"/>
              <a:t>r</a:t>
            </a:r>
            <a:r>
              <a:t>g</a:t>
            </a:r>
            <a:r>
              <a:rPr spc="-100"/>
              <a:t>e</a:t>
            </a:r>
            <a:r>
              <a:t>n</a:t>
            </a:r>
            <a:r>
              <a:rPr spc="-100"/>
              <a:t>c</a:t>
            </a:r>
            <a:r>
              <a:t>y-b</a:t>
            </a:r>
            <a:r>
              <a:rPr spc="-100"/>
              <a:t>a</a:t>
            </a:r>
            <a:r>
              <a:t>s</a:t>
            </a:r>
            <a:r>
              <a:rPr spc="-100"/>
              <a:t>e</a:t>
            </a:r>
            <a:r>
              <a:t>d	pr</a:t>
            </a:r>
            <a:r>
              <a:rPr spc="-100"/>
              <a:t>i</a:t>
            </a:r>
            <a:r>
              <a:t>or</a:t>
            </a:r>
            <a:r>
              <a:rPr spc="-100"/>
              <a:t>iti</a:t>
            </a:r>
            <a:r>
              <a:t>s</a:t>
            </a:r>
            <a:r>
              <a:rPr spc="-100"/>
              <a:t>ati</a:t>
            </a:r>
            <a:r>
              <a:t>on	</a:t>
            </a:r>
            <a:r>
              <a:rPr spc="-100"/>
              <a:t>e</a:t>
            </a:r>
            <a:r>
              <a:t>nsur</a:t>
            </a:r>
            <a:r>
              <a:rPr spc="-100"/>
              <a:t>e</a:t>
            </a:r>
            <a:r>
              <a:t>s	</a:t>
            </a:r>
            <a:r>
              <a:rPr spc="-100"/>
              <a:t>t</a:t>
            </a:r>
            <a:r>
              <a:t>h</a:t>
            </a:r>
            <a:r>
              <a:rPr spc="-100"/>
              <a:t>a</a:t>
            </a:r>
            <a:r>
              <a:t>t	</a:t>
            </a:r>
            <a:r>
              <a:rPr spc="-100"/>
              <a:t>c</a:t>
            </a:r>
            <a:r>
              <a:t>r</a:t>
            </a:r>
            <a:r>
              <a:rPr spc="-100"/>
              <a:t>itica</a:t>
            </a:r>
            <a:r>
              <a:t>l	</a:t>
            </a:r>
            <a:r>
              <a:rPr spc="-100"/>
              <a:t>i</a:t>
            </a:r>
            <a:r>
              <a:t>ssu</a:t>
            </a:r>
            <a:r>
              <a:rPr spc="-100"/>
              <a:t>e</a:t>
            </a:r>
            <a:r>
              <a:t>s	(</a:t>
            </a:r>
            <a:r>
              <a:rPr spc="-100"/>
              <a:t>e</a:t>
            </a:r>
            <a:r>
              <a:t>.g.,	s</a:t>
            </a:r>
            <a:r>
              <a:rPr spc="-100"/>
              <a:t>a</a:t>
            </a:r>
            <a:r>
              <a:t>f</a:t>
            </a:r>
            <a:r>
              <a:rPr spc="-100"/>
              <a:t>et</a:t>
            </a:r>
            <a:r>
              <a:rPr spc="-200"/>
              <a:t>y</a:t>
            </a:r>
            <a:r>
              <a:t>,	</a:t>
            </a:r>
            <a:r>
              <a:rPr spc="-100"/>
              <a:t>emer</a:t>
            </a:r>
            <a:r>
              <a:t>g</a:t>
            </a:r>
            <a:r>
              <a:rPr spc="-100"/>
              <a:t>e</a:t>
            </a:r>
            <a:r>
              <a:t>n</a:t>
            </a:r>
            <a:r>
              <a:rPr spc="-100"/>
              <a:t>cie</a:t>
            </a:r>
            <a:r>
              <a:t>s)	r</a:t>
            </a:r>
            <a:r>
              <a:rPr spc="-100"/>
              <a:t>ecei</a:t>
            </a:r>
            <a:r>
              <a:t>ve	</a:t>
            </a:r>
            <a:r>
              <a:rPr spc="-100"/>
              <a:t>imme</a:t>
            </a:r>
            <a:r>
              <a:t>d</a:t>
            </a:r>
            <a:r>
              <a:rPr spc="-100"/>
              <a:t>iat</a:t>
            </a:r>
            <a:r>
              <a:t>e	</a:t>
            </a:r>
            <a:r>
              <a:rPr spc="-100"/>
              <a:t>atte</a:t>
            </a:r>
            <a:r>
              <a:t>n</a:t>
            </a:r>
            <a:r>
              <a:rPr spc="-100"/>
              <a:t>ti</a:t>
            </a:r>
            <a:r>
              <a:t>on,  </a:t>
            </a:r>
            <a:r>
              <a:rPr spc="-100"/>
              <a:t>optimising resource use.</a:t>
            </a:r>
            <a:endParaRPr spc="-100"/>
          </a:p>
          <a:p>
            <a:pPr indent="12700">
              <a:lnSpc>
                <a:spcPts val="2000"/>
              </a:lnSpc>
              <a:spcBef>
                <a:spcPts val="500"/>
              </a:spcBef>
              <a:defRPr spc="-100"/>
            </a:pPr>
            <a:r>
              <a:t>Data-Driven Insights</a:t>
            </a:r>
          </a:p>
          <a:p>
            <a:pPr marL="469900" marR="508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b="0" spc="-100"/>
            </a:pPr>
            <a:r>
              <a:t>Continuous</a:t>
            </a:r>
            <a:r>
              <a:rPr spc="0"/>
              <a:t> </a:t>
            </a:r>
            <a:r>
              <a:t>feedback</a:t>
            </a:r>
            <a:r>
              <a:rPr spc="0"/>
              <a:t> </a:t>
            </a:r>
            <a:r>
              <a:t>through</a:t>
            </a:r>
            <a:r>
              <a:rPr spc="0"/>
              <a:t> </a:t>
            </a:r>
            <a:r>
              <a:t>the</a:t>
            </a:r>
            <a:r>
              <a:rPr spc="0"/>
              <a:t> </a:t>
            </a:r>
            <a:r>
              <a:t>dynamic</a:t>
            </a:r>
            <a:r>
              <a:rPr spc="0"/>
              <a:t> </a:t>
            </a:r>
            <a:r>
              <a:t>rating</a:t>
            </a:r>
            <a:r>
              <a:rPr spc="0"/>
              <a:t> </a:t>
            </a:r>
            <a:r>
              <a:t>system</a:t>
            </a:r>
            <a:r>
              <a:rPr spc="0"/>
              <a:t> </a:t>
            </a:r>
            <a:r>
              <a:t>provides</a:t>
            </a:r>
            <a:r>
              <a:rPr spc="0"/>
              <a:t> </a:t>
            </a:r>
            <a:r>
              <a:t>actionable</a:t>
            </a:r>
            <a:r>
              <a:rPr spc="0"/>
              <a:t> </a:t>
            </a:r>
            <a:r>
              <a:t>insights,</a:t>
            </a:r>
            <a:r>
              <a:rPr spc="0"/>
              <a:t> </a:t>
            </a:r>
            <a:r>
              <a:t>helping</a:t>
            </a:r>
            <a:r>
              <a:rPr spc="0"/>
              <a:t> </a:t>
            </a:r>
            <a:r>
              <a:t>Indian</a:t>
            </a:r>
            <a:r>
              <a:rPr spc="0"/>
              <a:t> </a:t>
            </a:r>
            <a:r>
              <a:t>Railways</a:t>
            </a:r>
            <a:r>
              <a:rPr spc="400"/>
              <a:t> </a:t>
            </a:r>
            <a:r>
              <a:t>to </a:t>
            </a:r>
            <a:r>
              <a:rPr spc="-500"/>
              <a:t> </a:t>
            </a:r>
            <a:r>
              <a:t>enhance service quality</a:t>
            </a:r>
            <a:r>
              <a:rPr spc="0"/>
              <a:t> </a:t>
            </a:r>
            <a:r>
              <a:t>across</a:t>
            </a:r>
            <a:r>
              <a:rPr spc="0"/>
              <a:t> </a:t>
            </a:r>
            <a:r>
              <a:t>trains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stations.</a:t>
            </a:r>
          </a:p>
          <a:p>
            <a:pPr indent="12700">
              <a:lnSpc>
                <a:spcPts val="2000"/>
              </a:lnSpc>
              <a:spcBef>
                <a:spcPts val="500"/>
              </a:spcBef>
              <a:defRPr spc="-100"/>
            </a:pPr>
            <a:r>
              <a:t>Enhanced Passenger Safety</a:t>
            </a:r>
          </a:p>
          <a:p>
            <a:pPr marL="469900" marR="508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b="0" spc="-100"/>
            </a:pPr>
            <a:r>
              <a:t>The</a:t>
            </a:r>
            <a:r>
              <a:rPr spc="100"/>
              <a:t> </a:t>
            </a:r>
            <a:r>
              <a:rPr spc="0"/>
              <a:t>SOS </a:t>
            </a:r>
            <a:r>
              <a:t>button</a:t>
            </a:r>
            <a:r>
              <a:rPr spc="100"/>
              <a:t> </a:t>
            </a:r>
            <a:r>
              <a:t>allows</a:t>
            </a:r>
            <a:r>
              <a:rPr spc="100"/>
              <a:t> </a:t>
            </a:r>
            <a:r>
              <a:t>real-time</a:t>
            </a:r>
            <a:r>
              <a:rPr spc="100"/>
              <a:t> </a:t>
            </a:r>
            <a:r>
              <a:t>communication</a:t>
            </a:r>
            <a:r>
              <a:rPr spc="100"/>
              <a:t> </a:t>
            </a:r>
            <a:r>
              <a:rPr spc="0"/>
              <a:t>for </a:t>
            </a:r>
            <a:r>
              <a:t>emergencies,</a:t>
            </a:r>
            <a:r>
              <a:rPr spc="100"/>
              <a:t> </a:t>
            </a:r>
            <a:r>
              <a:t>leading</a:t>
            </a:r>
            <a:r>
              <a:rPr spc="100"/>
              <a:t> </a:t>
            </a:r>
            <a:r>
              <a:t>to</a:t>
            </a:r>
            <a:r>
              <a:rPr spc="100"/>
              <a:t> </a:t>
            </a:r>
            <a:r>
              <a:t>faster</a:t>
            </a:r>
            <a:r>
              <a:rPr spc="100"/>
              <a:t> </a:t>
            </a:r>
            <a:r>
              <a:t>interventions</a:t>
            </a:r>
            <a:r>
              <a:rPr spc="100"/>
              <a:t> </a:t>
            </a:r>
            <a:r>
              <a:t>and</a:t>
            </a:r>
            <a:r>
              <a:rPr spc="100"/>
              <a:t> </a:t>
            </a:r>
            <a:r>
              <a:t>increased </a:t>
            </a:r>
            <a:r>
              <a:rPr spc="-500"/>
              <a:t> </a:t>
            </a:r>
            <a:r>
              <a:t>passenger security.</a:t>
            </a:r>
          </a:p>
          <a:p>
            <a:pPr indent="12700">
              <a:lnSpc>
                <a:spcPts val="2000"/>
              </a:lnSpc>
              <a:spcBef>
                <a:spcPts val="500"/>
              </a:spcBef>
            </a:pPr>
            <a:r>
              <a:t>Boost</a:t>
            </a:r>
            <a:r>
              <a:rPr spc="-100"/>
              <a:t> in Public Trust</a:t>
            </a:r>
            <a:endParaRPr spc="-100"/>
          </a:p>
          <a:p>
            <a:pPr marL="469900" marR="5080" indent="-317500">
              <a:lnSpc>
                <a:spcPts val="2000"/>
              </a:lnSpc>
              <a:buSzPct val="100000"/>
              <a:buChar char="•"/>
              <a:tabLst>
                <a:tab pos="457200" algn="l"/>
                <a:tab pos="469900" algn="l"/>
              </a:tabLst>
              <a:defRPr b="0" spc="-100"/>
            </a:pPr>
            <a:r>
              <a:t>Transparent,</a:t>
            </a:r>
            <a:r>
              <a:rPr spc="100"/>
              <a:t> </a:t>
            </a:r>
            <a:r>
              <a:t>AI-powered</a:t>
            </a:r>
            <a:r>
              <a:rPr spc="200"/>
              <a:t> </a:t>
            </a:r>
            <a:r>
              <a:t>systems</a:t>
            </a:r>
            <a:r>
              <a:rPr spc="200"/>
              <a:t> </a:t>
            </a:r>
            <a:r>
              <a:t>foster</a:t>
            </a:r>
            <a:r>
              <a:rPr spc="200"/>
              <a:t> </a:t>
            </a:r>
            <a:r>
              <a:t>trust</a:t>
            </a:r>
            <a:r>
              <a:rPr spc="200"/>
              <a:t> </a:t>
            </a:r>
            <a:r>
              <a:t>in</a:t>
            </a:r>
            <a:r>
              <a:rPr spc="200"/>
              <a:t> </a:t>
            </a:r>
            <a:r>
              <a:t>the</a:t>
            </a:r>
            <a:r>
              <a:rPr spc="200"/>
              <a:t> </a:t>
            </a:r>
            <a:r>
              <a:t>complaint</a:t>
            </a:r>
            <a:r>
              <a:rPr spc="200"/>
              <a:t> </a:t>
            </a:r>
            <a:r>
              <a:t>resolution</a:t>
            </a:r>
            <a:r>
              <a:rPr spc="200"/>
              <a:t> </a:t>
            </a:r>
            <a:r>
              <a:t>process,</a:t>
            </a:r>
            <a:r>
              <a:rPr spc="200"/>
              <a:t> </a:t>
            </a:r>
            <a:r>
              <a:t>enhancing</a:t>
            </a:r>
            <a:r>
              <a:rPr spc="200"/>
              <a:t> </a:t>
            </a:r>
            <a:r>
              <a:t>the</a:t>
            </a:r>
            <a:r>
              <a:rPr spc="200"/>
              <a:t> </a:t>
            </a:r>
            <a:r>
              <a:t>reputation</a:t>
            </a:r>
            <a:r>
              <a:rPr spc="200"/>
              <a:t> </a:t>
            </a:r>
            <a:r>
              <a:rPr spc="0"/>
              <a:t>of</a:t>
            </a:r>
            <a:r>
              <a:rPr spc="200"/>
              <a:t> </a:t>
            </a:r>
            <a:r>
              <a:t>Indian </a:t>
            </a:r>
            <a:r>
              <a:rPr spc="-500"/>
              <a:t> </a:t>
            </a:r>
            <a:r>
              <a:t>Railways.</a:t>
            </a:r>
          </a:p>
        </p:txBody>
      </p:sp>
      <p:sp>
        <p:nvSpPr>
          <p:cNvPr id="135" name="object 6"/>
          <p:cNvSpPr txBox="1"/>
          <p:nvPr>
            <p:ph type="sldNum" sz="quarter" idx="4294967295"/>
          </p:nvPr>
        </p:nvSpPr>
        <p:spPr>
          <a:xfrm>
            <a:off x="11413824" y="6442362"/>
            <a:ext cx="135558" cy="1728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2"/>
          <p:cNvSpPr txBox="1"/>
          <p:nvPr>
            <p:ph type="title"/>
          </p:nvPr>
        </p:nvSpPr>
        <p:spPr>
          <a:xfrm>
            <a:off x="2329495" y="457020"/>
            <a:ext cx="6948807" cy="57404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2755900" algn="l"/>
              </a:tabLst>
            </a:pPr>
            <a:r>
              <a:t>RESEARCH	AND</a:t>
            </a:r>
            <a:r>
              <a:rPr spc="-100"/>
              <a:t> REFERENCES</a:t>
            </a:r>
          </a:p>
        </p:txBody>
      </p:sp>
      <p:sp>
        <p:nvSpPr>
          <p:cNvPr id="138" name="object 3"/>
          <p:cNvSpPr txBox="1"/>
          <p:nvPr/>
        </p:nvSpPr>
        <p:spPr>
          <a:xfrm>
            <a:off x="1382033" y="1779337"/>
            <a:ext cx="9254491" cy="439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5"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 invalidUrl="" action="" tgtFrame="" tooltip="" history="1" highlightClick="0" endSnd="0"/>
              </a:rPr>
              <a:t>https://medium.com/@kiprotich01/how-to-build-a-predictive-model-using-machine-learning-500be787127d</a:t>
            </a:r>
          </a:p>
          <a:p>
            <a:pPr>
              <a:buSzPct val="100000"/>
              <a:buFont typeface="Arial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5600" indent="-342900">
              <a:buClr>
                <a:srgbClr val="000000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5"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https://</a:t>
            </a:r>
            <a:r>
              <a:rPr>
                <a:hlinkClick r:id="rId3" invalidUrl="" action="" tgtFrame="" tooltip="" history="1" highlightClick="0" endSnd="0"/>
              </a:rPr>
              <a:t>www.e3s-conferences.org/articles/e3sconf/pdf/2024/07/e3sconf_star2024_00085.pdf</a:t>
            </a:r>
          </a:p>
          <a:p>
            <a:pPr>
              <a:buSzPct val="100000"/>
              <a:buFont typeface="Arial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5600" indent="-342900">
              <a:buClr>
                <a:srgbClr val="000000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5"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https://</a:t>
            </a:r>
            <a:r>
              <a:rPr>
                <a:hlinkClick r:id="rId4" invalidUrl="" action="" tgtFrame="" tooltip="" history="1" highlightClick="0" endSnd="0"/>
              </a:rPr>
              <a:t>www.sciencedirect.com/science/article/abs/pii/S2210970621000317</a:t>
            </a:r>
          </a:p>
          <a:p>
            <a:pPr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14604" indent="-342900">
              <a:lnSpc>
                <a:spcPts val="1600"/>
              </a:lnSpc>
              <a:buClr>
                <a:srgbClr val="000000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90"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5" invalidUrl="" action="" tgtFrame="" tooltip="" history="1" highlightClick="0" endSnd="0"/>
              </a:rPr>
              <a:t>https://www.researchgate.net/publication/377716736_YOLOv8-CAB_Improved_YOLOv8_for_Real- </a:t>
            </a:r>
            <a:r>
              <a:rPr spc="94" u="none">
                <a:uFillTx/>
              </a:rPr>
              <a:t> </a:t>
            </a:r>
            <a:r>
              <a:rPr spc="-5"/>
              <a:t>time_object_detection</a:t>
            </a:r>
          </a:p>
          <a:p>
            <a:pPr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5600" indent="-342900">
              <a:buClr>
                <a:srgbClr val="000000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5"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https://</a:t>
            </a:r>
            <a:r>
              <a:rPr>
                <a:hlinkClick r:id="rId6" invalidUrl="" action="" tgtFrame="" tooltip="" history="1" highlightClick="0" endSnd="0"/>
              </a:rPr>
              <a:t>www.sciencedirect.com/science/article/pii/S2210970621000317?via%3Dihub</a:t>
            </a:r>
          </a:p>
          <a:p>
            <a:pPr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5080" indent="-342900">
              <a:lnSpc>
                <a:spcPts val="1600"/>
              </a:lnSpc>
              <a:buClr>
                <a:srgbClr val="000000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170"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7" invalidUrl="" action="" tgtFrame="" tooltip="" history="1" highlightClick="0" endSnd="0"/>
              </a:rPr>
              <a:t>https://www.e3s-conferences.org/articles/e3sconf/abs/2024/07/e3sconf_star2024_00085/ </a:t>
            </a:r>
            <a:r>
              <a:rPr spc="-375" u="none">
                <a:uFillTx/>
              </a:rPr>
              <a:t> </a:t>
            </a:r>
            <a:r>
              <a:rPr spc="-5"/>
              <a:t>e3sconf_star2024_00085.html</a:t>
            </a:r>
          </a:p>
          <a:p>
            <a:pPr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Survey</a:t>
            </a:r>
            <a:r>
              <a:rPr spc="85"/>
              <a:t> </a:t>
            </a:r>
            <a:r>
              <a:rPr spc="-5"/>
              <a:t>Form:</a:t>
            </a:r>
            <a:r>
              <a:rPr spc="80">
                <a:solidFill>
                  <a:srgbClr val="0000FF"/>
                </a:solidFill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https://docs.google.com/forms/d/1-peST1ENsNNcfmmprCyujmVktQ2eG1O4YMOqZlVcY6k/edit</a:t>
            </a:r>
          </a:p>
          <a:p>
            <a:pPr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957580" indent="-342900" algn="just">
              <a:lnSpc>
                <a:spcPts val="1600"/>
              </a:lnSpc>
              <a:buSzPct val="100000"/>
              <a:buChar char="•"/>
              <a:tabLst>
                <a:tab pos="3556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App Prototype:</a:t>
            </a:r>
            <a:r>
              <a:rPr>
                <a:solidFill>
                  <a:srgbClr val="0000FF"/>
                </a:solidFill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www.figma.com/proto/0c11PbbA3Opx3dsK3BDdTw/SIH-APP-prototype?page- </a:t>
            </a:r>
            <a:r>
              <a:rPr spc="-375">
                <a:solidFill>
                  <a:srgbClr val="0000FF"/>
                </a:solidFill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id=0%3A1&amp;node-id=9-345&amp;viewport=-206%2C332%2C0.36&amp;t=Bnv53zRaS9trcIJF-1&amp;scaling=scale- </a:t>
            </a:r>
            <a:r>
              <a:rPr>
                <a:solidFill>
                  <a:srgbClr val="0000FF"/>
                </a:solidFill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down&amp;content-scaling=fixed</a:t>
            </a:r>
            <a:endParaRPr spc="-5"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54965" marR="957580" indent="-342900" algn="just">
              <a:lnSpc>
                <a:spcPts val="1600"/>
              </a:lnSpc>
              <a:buSzPct val="100000"/>
              <a:buChar char="•"/>
              <a:tabLst>
                <a:tab pos="355600" algn="l"/>
              </a:tabLst>
              <a:defRPr spc="-5"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957580" indent="-342900">
              <a:lnSpc>
                <a:spcPts val="1600"/>
              </a:lnSpc>
              <a:buSzPct val="100000"/>
              <a:buChar char="•"/>
              <a:tabLst>
                <a:tab pos="3556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Problem Categorization Chart: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https://drive.google.com/drive/folders/17oRQ-wautShc-Oi-kOC-D5S4LPtIBsHN</a:t>
            </a:r>
          </a:p>
        </p:txBody>
      </p:sp>
      <p:pic>
        <p:nvPicPr>
          <p:cNvPr id="139" name="object 4" descr="object 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676090" y="242875"/>
            <a:ext cx="2246577" cy="1149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object 5" descr="object 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69703" y="376402"/>
            <a:ext cx="1077514" cy="78903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object 6"/>
          <p:cNvSpPr txBox="1"/>
          <p:nvPr>
            <p:ph type="sldNum" sz="quarter" idx="4294967295"/>
          </p:nvPr>
        </p:nvSpPr>
        <p:spPr>
          <a:xfrm>
            <a:off x="11413824" y="6442362"/>
            <a:ext cx="135558" cy="1728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