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2" r:id="rId2"/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444"/>
  </p:normalViewPr>
  <p:slideViewPr>
    <p:cSldViewPr>
      <p:cViewPr>
        <p:scale>
          <a:sx n="78" d="100"/>
          <a:sy n="78" d="100"/>
        </p:scale>
        <p:origin x="2992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3FCC0-D896-524E-915C-BEAA116A986B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E78A1-403B-8F4A-89AC-31599DB2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E78A1-403B-8F4A-89AC-31599DB246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0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8" y="3977790"/>
            <a:ext cx="6423025" cy="1495153"/>
          </a:xfrm>
        </p:spPr>
        <p:txBody>
          <a:bodyPr anchor="b"/>
          <a:lstStyle>
            <a:lvl1pPr algn="ctr">
              <a:defRPr sz="48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563" y="5616511"/>
            <a:ext cx="5667375" cy="298993"/>
          </a:xfrm>
        </p:spPr>
        <p:txBody>
          <a:bodyPr/>
          <a:lstStyle>
            <a:lvl1pPr marL="0" indent="0" algn="ctr">
              <a:buNone/>
              <a:defRPr sz="1943"/>
            </a:lvl1pPr>
            <a:lvl2pPr marL="370161" indent="0" algn="ctr">
              <a:buNone/>
              <a:defRPr sz="1619"/>
            </a:lvl2pPr>
            <a:lvl3pPr marL="740321" indent="0" algn="ctr">
              <a:buNone/>
              <a:defRPr sz="1457"/>
            </a:lvl3pPr>
            <a:lvl4pPr marL="1110482" indent="0" algn="ctr">
              <a:buNone/>
              <a:defRPr sz="1295"/>
            </a:lvl4pPr>
            <a:lvl5pPr marL="1480642" indent="0" algn="ctr">
              <a:buNone/>
              <a:defRPr sz="1295"/>
            </a:lvl5pPr>
            <a:lvl6pPr marL="1850803" indent="0" algn="ctr">
              <a:buNone/>
              <a:defRPr sz="1295"/>
            </a:lvl6pPr>
            <a:lvl7pPr marL="2220963" indent="0" algn="ctr">
              <a:buNone/>
              <a:defRPr sz="1295"/>
            </a:lvl7pPr>
            <a:lvl8pPr marL="2591124" indent="0" algn="ctr">
              <a:buNone/>
              <a:defRPr sz="1295"/>
            </a:lvl8pPr>
            <a:lvl9pPr marL="2961284" indent="0" algn="ctr">
              <a:buNone/>
              <a:defRPr sz="129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825" y="9944862"/>
            <a:ext cx="1737995" cy="276999"/>
          </a:xfrm>
        </p:spPr>
        <p:txBody>
          <a:bodyPr/>
          <a:lstStyle/>
          <a:p>
            <a:fld id="{C2605A59-BDB1-E040-9E1A-943ECC939CBB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9210" y="9944862"/>
            <a:ext cx="241808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40680" y="9944862"/>
            <a:ext cx="1737995" cy="276999"/>
          </a:xfrm>
        </p:spPr>
        <p:txBody>
          <a:bodyPr/>
          <a:lstStyle/>
          <a:p>
            <a:fld id="{5B67F320-B21C-4846-821B-A1D76AB5F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6118" y="801829"/>
            <a:ext cx="1355725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5F15-854E-6F4A-9F31-4D1A4FBD4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735" y="2984500"/>
            <a:ext cx="6423025" cy="481966"/>
          </a:xfrm>
        </p:spPr>
        <p:txBody>
          <a:bodyPr>
            <a:noAutofit/>
          </a:bodyPr>
          <a:lstStyle/>
          <a:p>
            <a:r>
              <a:rPr lang="en-US" sz="2400" dirty="0"/>
              <a:t>Project Name: Electric Car Powertrain Sizing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A718A-834A-B647-9D93-C23BEFEFD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851" y="3856990"/>
            <a:ext cx="5638799" cy="529971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sz="1800" dirty="0"/>
          </a:p>
          <a:p>
            <a:pPr algn="l"/>
            <a:r>
              <a:rPr lang="en-US" sz="2000" i="1" u="sng" dirty="0"/>
              <a:t>Submitted By</a:t>
            </a:r>
            <a:r>
              <a:rPr lang="en-US" sz="2000" dirty="0"/>
              <a:t>: 				           Patel </a:t>
            </a:r>
            <a:r>
              <a:rPr lang="en-US" sz="2000" dirty="0" err="1"/>
              <a:t>Nishantkumar</a:t>
            </a:r>
            <a:r>
              <a:rPr lang="en-US" sz="2000" dirty="0"/>
              <a:t> </a:t>
            </a:r>
            <a:r>
              <a:rPr lang="en-US" sz="2000" dirty="0" err="1"/>
              <a:t>Vasantbhai</a:t>
            </a:r>
            <a:endParaRPr lang="en-US" sz="2000" dirty="0"/>
          </a:p>
          <a:p>
            <a:pPr algn="l"/>
            <a:endParaRPr lang="en-US" sz="1800" dirty="0"/>
          </a:p>
          <a:p>
            <a:pPr algn="l"/>
            <a:r>
              <a:rPr lang="en-US" sz="2000" i="1" u="sng" dirty="0"/>
              <a:t>Course Name</a:t>
            </a:r>
            <a:r>
              <a:rPr lang="en-US" sz="2000" dirty="0"/>
              <a:t>: 				           Electric Vehicle Powertrain Sizing Nano Degree Program</a:t>
            </a:r>
          </a:p>
          <a:p>
            <a:pPr algn="l"/>
            <a:endParaRPr lang="en-US" sz="2000" dirty="0"/>
          </a:p>
          <a:p>
            <a:pPr algn="l"/>
            <a:r>
              <a:rPr lang="en-US" sz="2000" i="1" u="sng" dirty="0"/>
              <a:t>Guide</a:t>
            </a:r>
            <a:r>
              <a:rPr lang="en-US" sz="2000" dirty="0"/>
              <a:t>: 				                          Santosh Kumar</a:t>
            </a:r>
          </a:p>
          <a:p>
            <a:pPr algn="l"/>
            <a:endParaRPr lang="en-US" sz="1800" dirty="0"/>
          </a:p>
          <a:p>
            <a:pPr algn="l"/>
            <a:r>
              <a:rPr lang="en-US" sz="2000" i="1" u="sng" dirty="0"/>
              <a:t>Institute</a:t>
            </a:r>
            <a:r>
              <a:rPr lang="en-US" sz="2000" dirty="0"/>
              <a:t>: 			                                   Elite Techno Groups</a:t>
            </a:r>
          </a:p>
          <a:p>
            <a:pPr algn="l"/>
            <a:endParaRPr lang="en-US" sz="1800" dirty="0"/>
          </a:p>
          <a:p>
            <a:pPr algn="l"/>
            <a:r>
              <a:rPr lang="en-US" sz="2000" i="1" u="sng" dirty="0"/>
              <a:t>Education</a:t>
            </a:r>
            <a:r>
              <a:rPr lang="en-US" sz="2000" dirty="0"/>
              <a:t>: 				                B.E. Mechanical (bachelor of engineering)</a:t>
            </a:r>
          </a:p>
          <a:p>
            <a:pPr algn="l"/>
            <a:endParaRPr lang="en-US" sz="1800" dirty="0"/>
          </a:p>
          <a:p>
            <a:pPr algn="l"/>
            <a:r>
              <a:rPr lang="en-US" sz="2000" i="1" u="sng" dirty="0"/>
              <a:t>Certificate No.</a:t>
            </a:r>
            <a:r>
              <a:rPr lang="en-US" sz="2000" dirty="0"/>
              <a:t>:</a:t>
            </a:r>
          </a:p>
          <a:p>
            <a:pPr algn="l"/>
            <a:r>
              <a:rPr lang="en-US" sz="2000" dirty="0"/>
              <a:t>ETG-EV-1116  </a:t>
            </a:r>
            <a:r>
              <a:rPr lang="en-US" sz="1600" dirty="0"/>
              <a:t>(for verification or authorization checking)</a:t>
            </a:r>
          </a:p>
          <a:p>
            <a:pPr algn="l"/>
            <a:endParaRPr lang="en-US" sz="1800" dirty="0"/>
          </a:p>
          <a:p>
            <a:pPr algn="l"/>
            <a:r>
              <a:rPr lang="en-US" sz="2000" i="1" u="sng" dirty="0"/>
              <a:t>Date of Submission</a:t>
            </a:r>
            <a:r>
              <a:rPr lang="en-US" sz="2000" dirty="0"/>
              <a:t>: 		                       20/11/2021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A217FE6-CDF7-C94E-9C1F-5BD447FB9067}"/>
              </a:ext>
            </a:extLst>
          </p:cNvPr>
          <p:cNvSpPr/>
          <p:nvPr/>
        </p:nvSpPr>
        <p:spPr>
          <a:xfrm>
            <a:off x="1454148" y="698500"/>
            <a:ext cx="4648200" cy="1895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380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850" y="5920675"/>
            <a:ext cx="65532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1800" spc="-65" dirty="0">
                <a:latin typeface="Trebuchet MS"/>
                <a:cs typeface="Trebuchet MS"/>
              </a:rPr>
              <a:t>Net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Torque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graph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has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maximum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value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of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around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900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Nm,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and  </a:t>
            </a:r>
            <a:r>
              <a:rPr sz="1800" spc="-70" dirty="0">
                <a:latin typeface="Trebuchet MS"/>
                <a:cs typeface="Trebuchet MS"/>
              </a:rPr>
              <a:t>this graph </a:t>
            </a:r>
            <a:r>
              <a:rPr sz="1800" spc="-90" dirty="0">
                <a:latin typeface="Trebuchet MS"/>
                <a:cs typeface="Trebuchet MS"/>
              </a:rPr>
              <a:t>indicates that </a:t>
            </a:r>
            <a:r>
              <a:rPr sz="1800" spc="-60" dirty="0">
                <a:latin typeface="Trebuchet MS"/>
                <a:cs typeface="Trebuchet MS"/>
              </a:rPr>
              <a:t>most </a:t>
            </a:r>
            <a:r>
              <a:rPr sz="1800" spc="-70" dirty="0">
                <a:latin typeface="Trebuchet MS"/>
                <a:cs typeface="Trebuchet MS"/>
              </a:rPr>
              <a:t>of </a:t>
            </a:r>
            <a:r>
              <a:rPr sz="1800" spc="-80" dirty="0">
                <a:latin typeface="Trebuchet MS"/>
                <a:cs typeface="Trebuchet MS"/>
              </a:rPr>
              <a:t>the </a:t>
            </a:r>
            <a:r>
              <a:rPr sz="1800" spc="-90" dirty="0">
                <a:latin typeface="Trebuchet MS"/>
                <a:cs typeface="Trebuchet MS"/>
              </a:rPr>
              <a:t>time </a:t>
            </a:r>
            <a:r>
              <a:rPr sz="1800" spc="-110" dirty="0">
                <a:latin typeface="Trebuchet MS"/>
                <a:cs typeface="Trebuchet MS"/>
              </a:rPr>
              <a:t>it </a:t>
            </a:r>
            <a:r>
              <a:rPr sz="1800" spc="-65" dirty="0">
                <a:latin typeface="Trebuchet MS"/>
                <a:cs typeface="Trebuchet MS"/>
              </a:rPr>
              <a:t>is </a:t>
            </a:r>
            <a:r>
              <a:rPr sz="1800" spc="-70" dirty="0">
                <a:latin typeface="Trebuchet MS"/>
                <a:cs typeface="Trebuchet MS"/>
              </a:rPr>
              <a:t>in </a:t>
            </a:r>
            <a:r>
              <a:rPr sz="1800" spc="-80" dirty="0">
                <a:latin typeface="Trebuchet MS"/>
                <a:cs typeface="Trebuchet MS"/>
              </a:rPr>
              <a:t>the range </a:t>
            </a:r>
            <a:r>
              <a:rPr sz="1800" spc="-70" dirty="0">
                <a:latin typeface="Trebuchet MS"/>
                <a:cs typeface="Trebuchet MS"/>
              </a:rPr>
              <a:t>of  </a:t>
            </a:r>
            <a:r>
              <a:rPr sz="1800" spc="-35" dirty="0">
                <a:latin typeface="Trebuchet MS"/>
                <a:cs typeface="Trebuchet MS"/>
              </a:rPr>
              <a:t>200 </a:t>
            </a:r>
            <a:r>
              <a:rPr sz="1800" spc="-75" dirty="0">
                <a:latin typeface="Trebuchet MS"/>
                <a:cs typeface="Trebuchet MS"/>
              </a:rPr>
              <a:t>to </a:t>
            </a:r>
            <a:r>
              <a:rPr sz="1800" spc="-35" dirty="0">
                <a:latin typeface="Trebuchet MS"/>
                <a:cs typeface="Trebuchet MS"/>
              </a:rPr>
              <a:t>400 </a:t>
            </a:r>
            <a:r>
              <a:rPr sz="1800" spc="-85" dirty="0">
                <a:latin typeface="Trebuchet MS"/>
                <a:cs typeface="Trebuchet MS"/>
              </a:rPr>
              <a:t>Nm. </a:t>
            </a:r>
            <a:r>
              <a:rPr sz="1800" spc="-100" dirty="0">
                <a:latin typeface="Trebuchet MS"/>
                <a:cs typeface="Trebuchet MS"/>
              </a:rPr>
              <a:t>Few </a:t>
            </a:r>
            <a:r>
              <a:rPr sz="1800" spc="-75" dirty="0">
                <a:latin typeface="Trebuchet MS"/>
                <a:cs typeface="Trebuchet MS"/>
              </a:rPr>
              <a:t>times </a:t>
            </a:r>
            <a:r>
              <a:rPr sz="1800" spc="-110" dirty="0">
                <a:latin typeface="Trebuchet MS"/>
                <a:cs typeface="Trebuchet MS"/>
              </a:rPr>
              <a:t>it </a:t>
            </a:r>
            <a:r>
              <a:rPr sz="1800" spc="-50" dirty="0">
                <a:latin typeface="Trebuchet MS"/>
                <a:cs typeface="Trebuchet MS"/>
              </a:rPr>
              <a:t>goes </a:t>
            </a:r>
            <a:r>
              <a:rPr sz="1800" spc="-70" dirty="0">
                <a:latin typeface="Trebuchet MS"/>
                <a:cs typeface="Trebuchet MS"/>
              </a:rPr>
              <a:t>below </a:t>
            </a:r>
            <a:r>
              <a:rPr sz="1800" spc="-100" dirty="0">
                <a:latin typeface="Trebuchet MS"/>
                <a:cs typeface="Trebuchet MS"/>
              </a:rPr>
              <a:t>zero </a:t>
            </a:r>
            <a:r>
              <a:rPr sz="1800" spc="-80" dirty="0">
                <a:latin typeface="Trebuchet MS"/>
                <a:cs typeface="Trebuchet MS"/>
              </a:rPr>
              <a:t>with </a:t>
            </a:r>
            <a:r>
              <a:rPr sz="1800" spc="-75" dirty="0">
                <a:latin typeface="Trebuchet MS"/>
                <a:cs typeface="Trebuchet MS"/>
              </a:rPr>
              <a:t>maximum  </a:t>
            </a:r>
            <a:r>
              <a:rPr sz="1800" spc="-90" dirty="0">
                <a:latin typeface="Trebuchet MS"/>
                <a:cs typeface="Trebuchet MS"/>
              </a:rPr>
              <a:t>negative </a:t>
            </a:r>
            <a:r>
              <a:rPr sz="1800" spc="-85" dirty="0">
                <a:latin typeface="Trebuchet MS"/>
                <a:cs typeface="Trebuchet MS"/>
              </a:rPr>
              <a:t>value </a:t>
            </a:r>
            <a:r>
              <a:rPr sz="1800" spc="-70" dirty="0">
                <a:latin typeface="Trebuchet MS"/>
                <a:cs typeface="Trebuchet MS"/>
              </a:rPr>
              <a:t>of </a:t>
            </a:r>
            <a:r>
              <a:rPr sz="1800" spc="-60" dirty="0">
                <a:latin typeface="Trebuchet MS"/>
                <a:cs typeface="Trebuchet MS"/>
              </a:rPr>
              <a:t>around </a:t>
            </a:r>
            <a:r>
              <a:rPr sz="1800" spc="-35" dirty="0">
                <a:latin typeface="Trebuchet MS"/>
                <a:cs typeface="Trebuchet MS"/>
              </a:rPr>
              <a:t>700</a:t>
            </a:r>
            <a:r>
              <a:rPr sz="1800" spc="-31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Nm.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850" y="317500"/>
            <a:ext cx="2282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latin typeface="Trebuchet MS"/>
                <a:cs typeface="Trebuchet MS"/>
              </a:rPr>
              <a:t>2.2) </a:t>
            </a:r>
            <a:r>
              <a:rPr sz="2000" spc="-70" dirty="0">
                <a:latin typeface="Trebuchet MS"/>
                <a:cs typeface="Trebuchet MS"/>
              </a:rPr>
              <a:t>Net </a:t>
            </a:r>
            <a:r>
              <a:rPr sz="2000" spc="-120" dirty="0">
                <a:latin typeface="Trebuchet MS"/>
                <a:cs typeface="Trebuchet MS"/>
              </a:rPr>
              <a:t>Torque</a:t>
            </a:r>
            <a:r>
              <a:rPr sz="2000" spc="-30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(Nm):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850" y="837736"/>
            <a:ext cx="5936927" cy="4893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75631-F706-574B-BDAA-0EEDEAD22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7175500"/>
            <a:ext cx="3398083" cy="297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68DAC4-8EE5-1944-94A6-F91E7D0FC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20" y="7184390"/>
            <a:ext cx="3498850" cy="2986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8026C8-3B3E-5B43-82D3-4548C37D7C92}"/>
              </a:ext>
            </a:extLst>
          </p:cNvPr>
          <p:cNvSpPr txBox="1"/>
          <p:nvPr/>
        </p:nvSpPr>
        <p:spPr>
          <a:xfrm>
            <a:off x="1055069" y="10191234"/>
            <a:ext cx="552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 75 Drive Cycle                                      NEDC Drive Cycle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650" y="5584114"/>
            <a:ext cx="6553200" cy="11124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80"/>
              </a:spcBef>
            </a:pPr>
            <a:r>
              <a:rPr sz="1800" spc="5" dirty="0">
                <a:latin typeface="Trebuchet MS"/>
                <a:cs typeface="Trebuchet MS"/>
              </a:rPr>
              <a:t>Motor </a:t>
            </a:r>
            <a:r>
              <a:rPr sz="1800" spc="-105" dirty="0">
                <a:latin typeface="Trebuchet MS"/>
                <a:cs typeface="Trebuchet MS"/>
              </a:rPr>
              <a:t>Torque </a:t>
            </a:r>
            <a:r>
              <a:rPr sz="1800" spc="-70" dirty="0">
                <a:latin typeface="Trebuchet MS"/>
                <a:cs typeface="Trebuchet MS"/>
              </a:rPr>
              <a:t>graph </a:t>
            </a:r>
            <a:r>
              <a:rPr sz="1800" spc="-50" dirty="0">
                <a:latin typeface="Trebuchet MS"/>
                <a:cs typeface="Trebuchet MS"/>
              </a:rPr>
              <a:t>has </a:t>
            </a:r>
            <a:r>
              <a:rPr sz="1800" spc="-75" dirty="0">
                <a:latin typeface="Trebuchet MS"/>
                <a:cs typeface="Trebuchet MS"/>
              </a:rPr>
              <a:t>maximum </a:t>
            </a:r>
            <a:r>
              <a:rPr sz="1800" spc="-85" dirty="0">
                <a:latin typeface="Trebuchet MS"/>
                <a:cs typeface="Trebuchet MS"/>
              </a:rPr>
              <a:t>value </a:t>
            </a:r>
            <a:r>
              <a:rPr sz="1800" spc="-70" dirty="0">
                <a:latin typeface="Trebuchet MS"/>
                <a:cs typeface="Trebuchet MS"/>
              </a:rPr>
              <a:t>of </a:t>
            </a:r>
            <a:r>
              <a:rPr sz="1800" spc="-60" dirty="0">
                <a:latin typeface="Trebuchet MS"/>
                <a:cs typeface="Trebuchet MS"/>
              </a:rPr>
              <a:t>around </a:t>
            </a:r>
            <a:r>
              <a:rPr sz="1800" spc="-35" dirty="0">
                <a:latin typeface="Trebuchet MS"/>
                <a:cs typeface="Trebuchet MS"/>
              </a:rPr>
              <a:t>100 </a:t>
            </a:r>
            <a:r>
              <a:rPr sz="1800" spc="-90" dirty="0">
                <a:latin typeface="Trebuchet MS"/>
                <a:cs typeface="Trebuchet MS"/>
              </a:rPr>
              <a:t>Nm, </a:t>
            </a:r>
            <a:r>
              <a:rPr sz="1800" spc="-60" dirty="0">
                <a:latin typeface="Trebuchet MS"/>
                <a:cs typeface="Trebuchet MS"/>
              </a:rPr>
              <a:t>and </a:t>
            </a:r>
            <a:r>
              <a:rPr sz="1800" spc="-70" dirty="0">
                <a:latin typeface="Trebuchet MS"/>
                <a:cs typeface="Trebuchet MS"/>
              </a:rPr>
              <a:t>this graph </a:t>
            </a:r>
            <a:r>
              <a:rPr sz="1800" spc="-90" dirty="0">
                <a:latin typeface="Trebuchet MS"/>
                <a:cs typeface="Trebuchet MS"/>
              </a:rPr>
              <a:t>indicates that </a:t>
            </a:r>
            <a:r>
              <a:rPr sz="1800" spc="-60" dirty="0">
                <a:latin typeface="Trebuchet MS"/>
                <a:cs typeface="Trebuchet MS"/>
              </a:rPr>
              <a:t>most </a:t>
            </a:r>
            <a:r>
              <a:rPr sz="1800" spc="-70" dirty="0">
                <a:latin typeface="Trebuchet MS"/>
                <a:cs typeface="Trebuchet MS"/>
              </a:rPr>
              <a:t>of </a:t>
            </a:r>
            <a:r>
              <a:rPr sz="1800" spc="-80" dirty="0">
                <a:latin typeface="Trebuchet MS"/>
                <a:cs typeface="Trebuchet MS"/>
              </a:rPr>
              <a:t>the </a:t>
            </a:r>
            <a:r>
              <a:rPr sz="1800" spc="-90" dirty="0">
                <a:latin typeface="Trebuchet MS"/>
                <a:cs typeface="Trebuchet MS"/>
              </a:rPr>
              <a:t>time </a:t>
            </a:r>
            <a:r>
              <a:rPr sz="1800" spc="-110" dirty="0">
                <a:latin typeface="Trebuchet MS"/>
                <a:cs typeface="Trebuchet MS"/>
              </a:rPr>
              <a:t>it </a:t>
            </a:r>
            <a:r>
              <a:rPr sz="1800" spc="-65" dirty="0">
                <a:latin typeface="Trebuchet MS"/>
                <a:cs typeface="Trebuchet MS"/>
              </a:rPr>
              <a:t>is </a:t>
            </a:r>
            <a:r>
              <a:rPr sz="1800" spc="-70" dirty="0">
                <a:latin typeface="Trebuchet MS"/>
                <a:cs typeface="Trebuchet MS"/>
              </a:rPr>
              <a:t>in </a:t>
            </a:r>
            <a:r>
              <a:rPr sz="1800" spc="-80" dirty="0">
                <a:latin typeface="Trebuchet MS"/>
                <a:cs typeface="Trebuchet MS"/>
              </a:rPr>
              <a:t>the  range </a:t>
            </a:r>
            <a:r>
              <a:rPr sz="1800" spc="-70" dirty="0">
                <a:latin typeface="Trebuchet MS"/>
                <a:cs typeface="Trebuchet MS"/>
              </a:rPr>
              <a:t>of </a:t>
            </a:r>
            <a:r>
              <a:rPr sz="1800" spc="-35" dirty="0">
                <a:latin typeface="Trebuchet MS"/>
                <a:cs typeface="Trebuchet MS"/>
              </a:rPr>
              <a:t>0 </a:t>
            </a:r>
            <a:r>
              <a:rPr sz="1800" spc="-75" dirty="0">
                <a:latin typeface="Trebuchet MS"/>
                <a:cs typeface="Trebuchet MS"/>
              </a:rPr>
              <a:t>to </a:t>
            </a:r>
            <a:r>
              <a:rPr sz="1800" spc="-35" dirty="0">
                <a:latin typeface="Trebuchet MS"/>
                <a:cs typeface="Trebuchet MS"/>
              </a:rPr>
              <a:t>40 </a:t>
            </a:r>
            <a:r>
              <a:rPr sz="1800" spc="-85" dirty="0">
                <a:latin typeface="Trebuchet MS"/>
                <a:cs typeface="Trebuchet MS"/>
              </a:rPr>
              <a:t>Nm. </a:t>
            </a:r>
            <a:r>
              <a:rPr sz="1800" spc="-100" dirty="0">
                <a:latin typeface="Trebuchet MS"/>
                <a:cs typeface="Trebuchet MS"/>
              </a:rPr>
              <a:t>Few </a:t>
            </a:r>
            <a:r>
              <a:rPr sz="1800" spc="-75" dirty="0">
                <a:latin typeface="Trebuchet MS"/>
                <a:cs typeface="Trebuchet MS"/>
              </a:rPr>
              <a:t>times </a:t>
            </a:r>
            <a:r>
              <a:rPr sz="1800" spc="-110" dirty="0">
                <a:latin typeface="Trebuchet MS"/>
                <a:cs typeface="Trebuchet MS"/>
              </a:rPr>
              <a:t>it </a:t>
            </a:r>
            <a:r>
              <a:rPr sz="1800" spc="-50" dirty="0">
                <a:latin typeface="Trebuchet MS"/>
                <a:cs typeface="Trebuchet MS"/>
              </a:rPr>
              <a:t>goes </a:t>
            </a:r>
            <a:r>
              <a:rPr sz="1800" spc="-70" dirty="0">
                <a:latin typeface="Trebuchet MS"/>
                <a:cs typeface="Trebuchet MS"/>
              </a:rPr>
              <a:t>below </a:t>
            </a:r>
            <a:r>
              <a:rPr sz="1800" spc="-100" dirty="0">
                <a:latin typeface="Trebuchet MS"/>
                <a:cs typeface="Trebuchet MS"/>
              </a:rPr>
              <a:t>zero </a:t>
            </a:r>
            <a:r>
              <a:rPr sz="1800" spc="-80" dirty="0">
                <a:latin typeface="Trebuchet MS"/>
                <a:cs typeface="Trebuchet MS"/>
              </a:rPr>
              <a:t>with  </a:t>
            </a:r>
            <a:r>
              <a:rPr sz="1800" spc="-75" dirty="0">
                <a:latin typeface="Trebuchet MS"/>
                <a:cs typeface="Trebuchet MS"/>
              </a:rPr>
              <a:t>maximum </a:t>
            </a:r>
            <a:r>
              <a:rPr sz="1800" spc="-90" dirty="0">
                <a:latin typeface="Trebuchet MS"/>
                <a:cs typeface="Trebuchet MS"/>
              </a:rPr>
              <a:t>negative </a:t>
            </a:r>
            <a:r>
              <a:rPr sz="1800" spc="-85" dirty="0">
                <a:latin typeface="Trebuchet MS"/>
                <a:cs typeface="Trebuchet MS"/>
              </a:rPr>
              <a:t>value </a:t>
            </a:r>
            <a:r>
              <a:rPr sz="1800" spc="-70" dirty="0">
                <a:latin typeface="Trebuchet MS"/>
                <a:cs typeface="Trebuchet MS"/>
              </a:rPr>
              <a:t>of </a:t>
            </a:r>
            <a:r>
              <a:rPr sz="1800" spc="-60" dirty="0">
                <a:latin typeface="Trebuchet MS"/>
                <a:cs typeface="Trebuchet MS"/>
              </a:rPr>
              <a:t>around </a:t>
            </a:r>
            <a:r>
              <a:rPr sz="1800" spc="-35" dirty="0">
                <a:latin typeface="Trebuchet MS"/>
                <a:cs typeface="Trebuchet MS"/>
              </a:rPr>
              <a:t>65 </a:t>
            </a:r>
            <a:r>
              <a:rPr sz="1800" spc="-85" dirty="0">
                <a:latin typeface="Trebuchet MS"/>
                <a:cs typeface="Trebuchet MS"/>
              </a:rPr>
              <a:t>Nm. </a:t>
            </a:r>
            <a:r>
              <a:rPr sz="1800" spc="-95" dirty="0">
                <a:latin typeface="Trebuchet MS"/>
                <a:cs typeface="Trebuchet MS"/>
              </a:rPr>
              <a:t>At </a:t>
            </a:r>
            <a:r>
              <a:rPr sz="1800" spc="-80" dirty="0">
                <a:latin typeface="Trebuchet MS"/>
                <a:cs typeface="Trebuchet MS"/>
              </a:rPr>
              <a:t>the </a:t>
            </a:r>
            <a:r>
              <a:rPr sz="1800" spc="-95" dirty="0">
                <a:latin typeface="Trebuchet MS"/>
                <a:cs typeface="Trebuchet MS"/>
              </a:rPr>
              <a:t>initial  </a:t>
            </a:r>
            <a:r>
              <a:rPr sz="1800" spc="-85" dirty="0">
                <a:latin typeface="Trebuchet MS"/>
                <a:cs typeface="Trebuchet MS"/>
              </a:rPr>
              <a:t>stage </a:t>
            </a:r>
            <a:r>
              <a:rPr sz="1800" spc="-110" dirty="0">
                <a:latin typeface="Trebuchet MS"/>
                <a:cs typeface="Trebuchet MS"/>
              </a:rPr>
              <a:t>it </a:t>
            </a:r>
            <a:r>
              <a:rPr sz="1800" spc="-65" dirty="0">
                <a:latin typeface="Trebuchet MS"/>
                <a:cs typeface="Trebuchet MS"/>
              </a:rPr>
              <a:t>touches </a:t>
            </a:r>
            <a:r>
              <a:rPr sz="1800" spc="-75" dirty="0">
                <a:latin typeface="Trebuchet MS"/>
                <a:cs typeface="Trebuchet MS"/>
              </a:rPr>
              <a:t>maximum</a:t>
            </a:r>
            <a:r>
              <a:rPr sz="1800" spc="-25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torque.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650" y="393700"/>
            <a:ext cx="2565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latin typeface="Trebuchet MS"/>
                <a:cs typeface="Trebuchet MS"/>
              </a:rPr>
              <a:t>2.3) </a:t>
            </a:r>
            <a:r>
              <a:rPr sz="2000" spc="5" dirty="0">
                <a:latin typeface="Trebuchet MS"/>
                <a:cs typeface="Trebuchet MS"/>
              </a:rPr>
              <a:t>Motor </a:t>
            </a:r>
            <a:r>
              <a:rPr sz="2000" spc="-120" dirty="0">
                <a:latin typeface="Trebuchet MS"/>
                <a:cs typeface="Trebuchet MS"/>
              </a:rPr>
              <a:t>Torque</a:t>
            </a:r>
            <a:r>
              <a:rPr sz="2000" spc="-38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(Nm):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650" y="967029"/>
            <a:ext cx="5936927" cy="4377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810F5-0C37-9144-9168-4DECD6B45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1" y="7099300"/>
            <a:ext cx="3583289" cy="2789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3C85E5-C5B8-994B-8F5E-8E55D5289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51" y="7099300"/>
            <a:ext cx="3465388" cy="2789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55BBE7-A444-CE44-8F84-24FB3F7D1369}"/>
              </a:ext>
            </a:extLst>
          </p:cNvPr>
          <p:cNvSpPr txBox="1"/>
          <p:nvPr/>
        </p:nvSpPr>
        <p:spPr>
          <a:xfrm>
            <a:off x="1015699" y="9930368"/>
            <a:ext cx="552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 75 Drive Cycle                                      NEDC Drive Cycle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850" y="5363286"/>
            <a:ext cx="6629400" cy="8425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1800" spc="5" dirty="0">
                <a:latin typeface="Trebuchet MS"/>
                <a:cs typeface="Trebuchet MS"/>
              </a:rPr>
              <a:t>Motor </a:t>
            </a:r>
            <a:r>
              <a:rPr sz="1800" spc="35" dirty="0">
                <a:latin typeface="Trebuchet MS"/>
                <a:cs typeface="Trebuchet MS"/>
              </a:rPr>
              <a:t>RPM </a:t>
            </a:r>
            <a:r>
              <a:rPr sz="1800" spc="-70" dirty="0">
                <a:latin typeface="Trebuchet MS"/>
                <a:cs typeface="Trebuchet MS"/>
              </a:rPr>
              <a:t>graph </a:t>
            </a:r>
            <a:r>
              <a:rPr sz="1800" spc="-50" dirty="0">
                <a:latin typeface="Trebuchet MS"/>
                <a:cs typeface="Trebuchet MS"/>
              </a:rPr>
              <a:t>has </a:t>
            </a:r>
            <a:r>
              <a:rPr sz="1800" spc="-75" dirty="0">
                <a:latin typeface="Trebuchet MS"/>
                <a:cs typeface="Trebuchet MS"/>
              </a:rPr>
              <a:t>maximum </a:t>
            </a:r>
            <a:r>
              <a:rPr sz="1800" spc="-85" dirty="0">
                <a:latin typeface="Trebuchet MS"/>
                <a:cs typeface="Trebuchet MS"/>
              </a:rPr>
              <a:t>value </a:t>
            </a:r>
            <a:r>
              <a:rPr sz="1800" spc="-70" dirty="0">
                <a:latin typeface="Trebuchet MS"/>
                <a:cs typeface="Trebuchet MS"/>
              </a:rPr>
              <a:t>of </a:t>
            </a:r>
            <a:r>
              <a:rPr sz="1800" spc="-60" dirty="0">
                <a:latin typeface="Trebuchet MS"/>
                <a:cs typeface="Trebuchet MS"/>
              </a:rPr>
              <a:t>around </a:t>
            </a:r>
            <a:r>
              <a:rPr sz="1800" spc="-35" dirty="0">
                <a:latin typeface="Trebuchet MS"/>
                <a:cs typeface="Trebuchet MS"/>
              </a:rPr>
              <a:t>5500 </a:t>
            </a:r>
            <a:r>
              <a:rPr sz="1800" spc="-100" dirty="0">
                <a:latin typeface="Trebuchet MS"/>
                <a:cs typeface="Trebuchet MS"/>
              </a:rPr>
              <a:t>rpm, </a:t>
            </a:r>
            <a:r>
              <a:rPr sz="1800" spc="-60" dirty="0">
                <a:latin typeface="Trebuchet MS"/>
                <a:cs typeface="Trebuchet MS"/>
              </a:rPr>
              <a:t>and </a:t>
            </a:r>
            <a:r>
              <a:rPr sz="1800" spc="-70" dirty="0">
                <a:latin typeface="Trebuchet MS"/>
                <a:cs typeface="Trebuchet MS"/>
              </a:rPr>
              <a:t>this graph </a:t>
            </a:r>
            <a:r>
              <a:rPr sz="1800" spc="-90" dirty="0">
                <a:latin typeface="Trebuchet MS"/>
                <a:cs typeface="Trebuchet MS"/>
              </a:rPr>
              <a:t>indicates that </a:t>
            </a:r>
            <a:r>
              <a:rPr sz="1800" spc="-60" dirty="0">
                <a:latin typeface="Trebuchet MS"/>
                <a:cs typeface="Trebuchet MS"/>
              </a:rPr>
              <a:t>most </a:t>
            </a:r>
            <a:r>
              <a:rPr sz="1800" spc="-70" dirty="0">
                <a:latin typeface="Trebuchet MS"/>
                <a:cs typeface="Trebuchet MS"/>
              </a:rPr>
              <a:t>of </a:t>
            </a:r>
            <a:r>
              <a:rPr sz="1800" spc="-80" dirty="0">
                <a:latin typeface="Trebuchet MS"/>
                <a:cs typeface="Trebuchet MS"/>
              </a:rPr>
              <a:t>the </a:t>
            </a:r>
            <a:r>
              <a:rPr sz="1800" spc="-90" dirty="0">
                <a:latin typeface="Trebuchet MS"/>
                <a:cs typeface="Trebuchet MS"/>
              </a:rPr>
              <a:t>time </a:t>
            </a:r>
            <a:r>
              <a:rPr sz="1800" spc="-110" dirty="0">
                <a:latin typeface="Trebuchet MS"/>
                <a:cs typeface="Trebuchet MS"/>
              </a:rPr>
              <a:t>it </a:t>
            </a:r>
            <a:r>
              <a:rPr sz="1800" spc="-85" dirty="0">
                <a:latin typeface="Trebuchet MS"/>
                <a:cs typeface="Trebuchet MS"/>
              </a:rPr>
              <a:t>lies </a:t>
            </a:r>
            <a:r>
              <a:rPr sz="1800" spc="-70" dirty="0">
                <a:latin typeface="Trebuchet MS"/>
                <a:cs typeface="Trebuchet MS"/>
              </a:rPr>
              <a:t>in </a:t>
            </a:r>
            <a:r>
              <a:rPr sz="1800" spc="-80" dirty="0">
                <a:latin typeface="Trebuchet MS"/>
                <a:cs typeface="Trebuchet MS"/>
              </a:rPr>
              <a:t>the  range </a:t>
            </a:r>
            <a:r>
              <a:rPr sz="1800" spc="-70" dirty="0">
                <a:latin typeface="Trebuchet MS"/>
                <a:cs typeface="Trebuchet MS"/>
              </a:rPr>
              <a:t>of </a:t>
            </a:r>
            <a:r>
              <a:rPr sz="1800" spc="-35" dirty="0">
                <a:latin typeface="Trebuchet MS"/>
                <a:cs typeface="Trebuchet MS"/>
              </a:rPr>
              <a:t>3000 </a:t>
            </a:r>
            <a:r>
              <a:rPr sz="1800" spc="-75" dirty="0">
                <a:latin typeface="Trebuchet MS"/>
                <a:cs typeface="Trebuchet MS"/>
              </a:rPr>
              <a:t>to </a:t>
            </a:r>
            <a:r>
              <a:rPr sz="1800" spc="-35" dirty="0">
                <a:latin typeface="Trebuchet MS"/>
                <a:cs typeface="Trebuchet MS"/>
              </a:rPr>
              <a:t>5000 </a:t>
            </a:r>
            <a:r>
              <a:rPr sz="1800" spc="-100" dirty="0">
                <a:latin typeface="Trebuchet MS"/>
                <a:cs typeface="Trebuchet MS"/>
              </a:rPr>
              <a:t>rpm. </a:t>
            </a:r>
            <a:r>
              <a:rPr sz="1800" spc="35" dirty="0">
                <a:latin typeface="Trebuchet MS"/>
                <a:cs typeface="Trebuchet MS"/>
              </a:rPr>
              <a:t>RPM </a:t>
            </a:r>
            <a:r>
              <a:rPr sz="1800" spc="-75" dirty="0">
                <a:latin typeface="Trebuchet MS"/>
                <a:cs typeface="Trebuchet MS"/>
              </a:rPr>
              <a:t>never </a:t>
            </a:r>
            <a:r>
              <a:rPr sz="1800" spc="-55" dirty="0">
                <a:latin typeface="Trebuchet MS"/>
                <a:cs typeface="Trebuchet MS"/>
              </a:rPr>
              <a:t>going </a:t>
            </a:r>
            <a:r>
              <a:rPr sz="1800" spc="-75" dirty="0">
                <a:latin typeface="Trebuchet MS"/>
                <a:cs typeface="Trebuchet MS"/>
              </a:rPr>
              <a:t>to </a:t>
            </a:r>
            <a:r>
              <a:rPr sz="1800" spc="-70" dirty="0">
                <a:latin typeface="Trebuchet MS"/>
                <a:cs typeface="Trebuchet MS"/>
              </a:rPr>
              <a:t>be </a:t>
            </a:r>
            <a:r>
              <a:rPr sz="1800" spc="-100" dirty="0">
                <a:latin typeface="Trebuchet MS"/>
                <a:cs typeface="Trebuchet MS"/>
              </a:rPr>
              <a:t>zero </a:t>
            </a:r>
            <a:r>
              <a:rPr sz="1800" spc="-45" dirty="0">
                <a:latin typeface="Trebuchet MS"/>
                <a:cs typeface="Trebuchet MS"/>
              </a:rPr>
              <a:t>or  </a:t>
            </a:r>
            <a:r>
              <a:rPr sz="1800" spc="-90" dirty="0">
                <a:latin typeface="Trebuchet MS"/>
                <a:cs typeface="Trebuchet MS"/>
              </a:rPr>
              <a:t>negative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value.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850" y="393700"/>
            <a:ext cx="2611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latin typeface="Trebuchet MS"/>
                <a:cs typeface="Trebuchet MS"/>
              </a:rPr>
              <a:t>2.4) </a:t>
            </a:r>
            <a:r>
              <a:rPr sz="2000" spc="5" dirty="0">
                <a:latin typeface="Trebuchet MS"/>
                <a:cs typeface="Trebuchet MS"/>
              </a:rPr>
              <a:t>Motor </a:t>
            </a:r>
            <a:r>
              <a:rPr sz="2000" spc="-70" dirty="0">
                <a:latin typeface="Trebuchet MS"/>
                <a:cs typeface="Trebuchet MS"/>
              </a:rPr>
              <a:t>Speed</a:t>
            </a:r>
            <a:r>
              <a:rPr sz="2000" spc="-4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(RPM):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850" y="850900"/>
            <a:ext cx="5936928" cy="4377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BA9DF3-5E46-1042-BB7F-7AA28924A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2" y="6565900"/>
            <a:ext cx="3545588" cy="30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632BDC-E428-F649-8905-5BAAADB17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20" y="6565901"/>
            <a:ext cx="3417318" cy="3047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0E7234-F555-AA4C-8049-D18FA840D8A4}"/>
              </a:ext>
            </a:extLst>
          </p:cNvPr>
          <p:cNvSpPr txBox="1"/>
          <p:nvPr/>
        </p:nvSpPr>
        <p:spPr>
          <a:xfrm>
            <a:off x="1027777" y="9789310"/>
            <a:ext cx="552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 75 Drive Cycle                                      NEDC Drive Cycle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650" y="5342318"/>
            <a:ext cx="66294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1800" spc="5" dirty="0">
                <a:latin typeface="Trebuchet MS"/>
                <a:cs typeface="Trebuchet MS"/>
              </a:rPr>
              <a:t>Motor </a:t>
            </a:r>
            <a:r>
              <a:rPr sz="1800" spc="-75" dirty="0">
                <a:latin typeface="Trebuchet MS"/>
                <a:cs typeface="Trebuchet MS"/>
              </a:rPr>
              <a:t>Power </a:t>
            </a:r>
            <a:r>
              <a:rPr sz="1800" spc="-90" dirty="0">
                <a:latin typeface="Trebuchet MS"/>
                <a:cs typeface="Trebuchet MS"/>
              </a:rPr>
              <a:t>chart </a:t>
            </a:r>
            <a:r>
              <a:rPr sz="1800" spc="-50" dirty="0">
                <a:latin typeface="Trebuchet MS"/>
                <a:cs typeface="Trebuchet MS"/>
              </a:rPr>
              <a:t>has </a:t>
            </a:r>
            <a:r>
              <a:rPr sz="1800" spc="-75" dirty="0">
                <a:latin typeface="Trebuchet MS"/>
                <a:cs typeface="Trebuchet MS"/>
              </a:rPr>
              <a:t>maximum </a:t>
            </a:r>
            <a:r>
              <a:rPr sz="1800" spc="-85" dirty="0">
                <a:latin typeface="Trebuchet MS"/>
                <a:cs typeface="Trebuchet MS"/>
              </a:rPr>
              <a:t>value </a:t>
            </a:r>
            <a:r>
              <a:rPr sz="1800" spc="-70" dirty="0">
                <a:latin typeface="Trebuchet MS"/>
                <a:cs typeface="Trebuchet MS"/>
              </a:rPr>
              <a:t>of </a:t>
            </a:r>
            <a:r>
              <a:rPr sz="1800" spc="-60" dirty="0">
                <a:latin typeface="Trebuchet MS"/>
                <a:cs typeface="Trebuchet MS"/>
              </a:rPr>
              <a:t>around </a:t>
            </a:r>
            <a:r>
              <a:rPr sz="1800" spc="-35" dirty="0">
                <a:latin typeface="Trebuchet MS"/>
                <a:cs typeface="Trebuchet MS"/>
              </a:rPr>
              <a:t>25 </a:t>
            </a:r>
            <a:r>
              <a:rPr sz="1800" spc="-145" dirty="0">
                <a:latin typeface="Trebuchet MS"/>
                <a:cs typeface="Trebuchet MS"/>
              </a:rPr>
              <a:t>kW, </a:t>
            </a:r>
            <a:r>
              <a:rPr sz="1800" spc="-60" dirty="0">
                <a:latin typeface="Trebuchet MS"/>
                <a:cs typeface="Trebuchet MS"/>
              </a:rPr>
              <a:t>and </a:t>
            </a:r>
            <a:r>
              <a:rPr sz="1800" spc="-70" dirty="0">
                <a:latin typeface="Trebuchet MS"/>
                <a:cs typeface="Trebuchet MS"/>
              </a:rPr>
              <a:t>this graph </a:t>
            </a:r>
            <a:r>
              <a:rPr sz="1800" spc="-90" dirty="0">
                <a:latin typeface="Trebuchet MS"/>
                <a:cs typeface="Trebuchet MS"/>
              </a:rPr>
              <a:t>indicates that </a:t>
            </a:r>
            <a:r>
              <a:rPr sz="1800" spc="-60" dirty="0">
                <a:latin typeface="Trebuchet MS"/>
                <a:cs typeface="Trebuchet MS"/>
              </a:rPr>
              <a:t>most </a:t>
            </a:r>
            <a:r>
              <a:rPr sz="1800" spc="-70" dirty="0">
                <a:latin typeface="Trebuchet MS"/>
                <a:cs typeface="Trebuchet MS"/>
              </a:rPr>
              <a:t>of </a:t>
            </a:r>
            <a:r>
              <a:rPr sz="1800" spc="-80" dirty="0">
                <a:latin typeface="Trebuchet MS"/>
                <a:cs typeface="Trebuchet MS"/>
              </a:rPr>
              <a:t>the </a:t>
            </a:r>
            <a:r>
              <a:rPr sz="1800" spc="-90" dirty="0">
                <a:latin typeface="Trebuchet MS"/>
                <a:cs typeface="Trebuchet MS"/>
              </a:rPr>
              <a:t>time </a:t>
            </a:r>
            <a:r>
              <a:rPr sz="1800" spc="-110" dirty="0">
                <a:latin typeface="Trebuchet MS"/>
                <a:cs typeface="Trebuchet MS"/>
              </a:rPr>
              <a:t>it </a:t>
            </a:r>
            <a:r>
              <a:rPr sz="1800" spc="-65" dirty="0">
                <a:latin typeface="Trebuchet MS"/>
                <a:cs typeface="Trebuchet MS"/>
              </a:rPr>
              <a:t>is </a:t>
            </a:r>
            <a:r>
              <a:rPr sz="1800" spc="-70" dirty="0">
                <a:latin typeface="Trebuchet MS"/>
                <a:cs typeface="Trebuchet MS"/>
              </a:rPr>
              <a:t>in </a:t>
            </a:r>
            <a:r>
              <a:rPr sz="1800" spc="-80" dirty="0">
                <a:latin typeface="Trebuchet MS"/>
                <a:cs typeface="Trebuchet MS"/>
              </a:rPr>
              <a:t>the  range </a:t>
            </a:r>
            <a:r>
              <a:rPr sz="1800" spc="-70" dirty="0">
                <a:latin typeface="Trebuchet MS"/>
                <a:cs typeface="Trebuchet MS"/>
              </a:rPr>
              <a:t>of </a:t>
            </a:r>
            <a:r>
              <a:rPr sz="1800" spc="-35" dirty="0">
                <a:latin typeface="Trebuchet MS"/>
                <a:cs typeface="Trebuchet MS"/>
              </a:rPr>
              <a:t>0 </a:t>
            </a:r>
            <a:r>
              <a:rPr sz="1800" spc="-75" dirty="0">
                <a:latin typeface="Trebuchet MS"/>
                <a:cs typeface="Trebuchet MS"/>
              </a:rPr>
              <a:t>to </a:t>
            </a:r>
            <a:r>
              <a:rPr sz="1800" spc="-35" dirty="0">
                <a:latin typeface="Trebuchet MS"/>
                <a:cs typeface="Trebuchet MS"/>
              </a:rPr>
              <a:t>20 </a:t>
            </a:r>
            <a:r>
              <a:rPr sz="1800" spc="-140" dirty="0">
                <a:latin typeface="Trebuchet MS"/>
                <a:cs typeface="Trebuchet MS"/>
              </a:rPr>
              <a:t>kW. </a:t>
            </a:r>
            <a:r>
              <a:rPr sz="1800" spc="-100" dirty="0">
                <a:latin typeface="Trebuchet MS"/>
                <a:cs typeface="Trebuchet MS"/>
              </a:rPr>
              <a:t>Few </a:t>
            </a:r>
            <a:r>
              <a:rPr sz="1800" spc="-75" dirty="0">
                <a:latin typeface="Trebuchet MS"/>
                <a:cs typeface="Trebuchet MS"/>
              </a:rPr>
              <a:t>times </a:t>
            </a:r>
            <a:r>
              <a:rPr sz="1800" spc="-110" dirty="0">
                <a:latin typeface="Trebuchet MS"/>
                <a:cs typeface="Trebuchet MS"/>
              </a:rPr>
              <a:t>it </a:t>
            </a:r>
            <a:r>
              <a:rPr sz="1800" spc="-50" dirty="0">
                <a:latin typeface="Trebuchet MS"/>
                <a:cs typeface="Trebuchet MS"/>
              </a:rPr>
              <a:t>goes </a:t>
            </a:r>
            <a:r>
              <a:rPr sz="1800" spc="-70" dirty="0">
                <a:latin typeface="Trebuchet MS"/>
                <a:cs typeface="Trebuchet MS"/>
              </a:rPr>
              <a:t>below </a:t>
            </a:r>
            <a:r>
              <a:rPr sz="1800" spc="-100" dirty="0">
                <a:latin typeface="Trebuchet MS"/>
                <a:cs typeface="Trebuchet MS"/>
              </a:rPr>
              <a:t>zero </a:t>
            </a:r>
            <a:r>
              <a:rPr sz="1800" spc="-80" dirty="0">
                <a:latin typeface="Trebuchet MS"/>
                <a:cs typeface="Trebuchet MS"/>
              </a:rPr>
              <a:t>with  </a:t>
            </a:r>
            <a:r>
              <a:rPr sz="1800" spc="-75" dirty="0">
                <a:latin typeface="Trebuchet MS"/>
                <a:cs typeface="Trebuchet MS"/>
              </a:rPr>
              <a:t>maximum </a:t>
            </a:r>
            <a:r>
              <a:rPr sz="1800" spc="-90" dirty="0">
                <a:latin typeface="Trebuchet MS"/>
                <a:cs typeface="Trebuchet MS"/>
              </a:rPr>
              <a:t>negative </a:t>
            </a:r>
            <a:r>
              <a:rPr sz="1800" spc="-85" dirty="0">
                <a:latin typeface="Trebuchet MS"/>
                <a:cs typeface="Trebuchet MS"/>
              </a:rPr>
              <a:t>value </a:t>
            </a:r>
            <a:r>
              <a:rPr sz="1800" spc="-70" dirty="0">
                <a:latin typeface="Trebuchet MS"/>
                <a:cs typeface="Trebuchet MS"/>
              </a:rPr>
              <a:t>of </a:t>
            </a:r>
            <a:r>
              <a:rPr sz="1800" spc="-60" dirty="0">
                <a:latin typeface="Trebuchet MS"/>
                <a:cs typeface="Trebuchet MS"/>
              </a:rPr>
              <a:t>around </a:t>
            </a:r>
            <a:r>
              <a:rPr sz="1800" spc="-35" dirty="0">
                <a:latin typeface="Trebuchet MS"/>
                <a:cs typeface="Trebuchet MS"/>
              </a:rPr>
              <a:t>30</a:t>
            </a:r>
            <a:r>
              <a:rPr sz="1800" spc="-365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kW.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650" y="317500"/>
            <a:ext cx="2642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latin typeface="Trebuchet MS"/>
                <a:cs typeface="Trebuchet MS"/>
              </a:rPr>
              <a:t>2.5) </a:t>
            </a:r>
            <a:r>
              <a:rPr sz="2000" spc="5" dirty="0">
                <a:latin typeface="Trebuchet MS"/>
                <a:cs typeface="Trebuchet MS"/>
              </a:rPr>
              <a:t>Motor </a:t>
            </a:r>
            <a:r>
              <a:rPr sz="2000" spc="-80" dirty="0">
                <a:latin typeface="Trebuchet MS"/>
                <a:cs typeface="Trebuchet MS"/>
              </a:rPr>
              <a:t>Power</a:t>
            </a:r>
            <a:r>
              <a:rPr sz="2000" spc="-39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(Watt):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650" y="774700"/>
            <a:ext cx="5936927" cy="4441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CC6DF-B093-754F-9A22-722FC4410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6718300"/>
            <a:ext cx="3200400" cy="3282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0C296C-8AB9-1B43-81BF-1D5034E99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6700520"/>
            <a:ext cx="3600450" cy="3300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8763E9-6539-144D-B089-5B648219D935}"/>
              </a:ext>
            </a:extLst>
          </p:cNvPr>
          <p:cNvSpPr txBox="1"/>
          <p:nvPr/>
        </p:nvSpPr>
        <p:spPr>
          <a:xfrm>
            <a:off x="1053799" y="10066223"/>
            <a:ext cx="552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 75 Drive Cycle                                      NEDC Drive Cycle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4373" y="5459476"/>
            <a:ext cx="6510477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10"/>
              </a:spcBef>
            </a:pPr>
            <a:r>
              <a:rPr sz="1800" spc="-65" dirty="0">
                <a:latin typeface="Trebuchet MS"/>
                <a:cs typeface="Trebuchet MS"/>
              </a:rPr>
              <a:t>Instantaneous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Current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chart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has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maximum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positive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value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is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of  </a:t>
            </a:r>
            <a:r>
              <a:rPr sz="1800" spc="-60" dirty="0">
                <a:latin typeface="Trebuchet MS"/>
                <a:cs typeface="Trebuchet MS"/>
              </a:rPr>
              <a:t>around </a:t>
            </a:r>
            <a:r>
              <a:rPr sz="1800" spc="-35" dirty="0">
                <a:latin typeface="Trebuchet MS"/>
                <a:cs typeface="Trebuchet MS"/>
              </a:rPr>
              <a:t>175 </a:t>
            </a:r>
            <a:r>
              <a:rPr sz="1800" spc="-114" dirty="0">
                <a:latin typeface="Trebuchet MS"/>
                <a:cs typeface="Trebuchet MS"/>
              </a:rPr>
              <a:t>A, </a:t>
            </a:r>
            <a:r>
              <a:rPr sz="1800" spc="-60" dirty="0">
                <a:latin typeface="Trebuchet MS"/>
                <a:cs typeface="Trebuchet MS"/>
              </a:rPr>
              <a:t>and </a:t>
            </a:r>
            <a:r>
              <a:rPr sz="1800" spc="-90" dirty="0">
                <a:latin typeface="Trebuchet MS"/>
                <a:cs typeface="Trebuchet MS"/>
              </a:rPr>
              <a:t>negative </a:t>
            </a:r>
            <a:r>
              <a:rPr sz="1800" spc="-85" dirty="0">
                <a:latin typeface="Trebuchet MS"/>
                <a:cs typeface="Trebuchet MS"/>
              </a:rPr>
              <a:t>value </a:t>
            </a:r>
            <a:r>
              <a:rPr sz="1800" spc="-105" dirty="0">
                <a:latin typeface="Trebuchet MS"/>
                <a:cs typeface="Trebuchet MS"/>
              </a:rPr>
              <a:t>at </a:t>
            </a:r>
            <a:r>
              <a:rPr sz="1800" spc="-60" dirty="0">
                <a:latin typeface="Trebuchet MS"/>
                <a:cs typeface="Trebuchet MS"/>
              </a:rPr>
              <a:t>about </a:t>
            </a:r>
            <a:r>
              <a:rPr sz="1800" spc="-55" dirty="0">
                <a:latin typeface="Trebuchet MS"/>
                <a:cs typeface="Trebuchet MS"/>
              </a:rPr>
              <a:t>-150 </a:t>
            </a:r>
            <a:r>
              <a:rPr sz="1800" spc="-110" dirty="0">
                <a:latin typeface="Trebuchet MS"/>
                <a:cs typeface="Trebuchet MS"/>
              </a:rPr>
              <a:t>A. </a:t>
            </a:r>
            <a:r>
              <a:rPr sz="1800" spc="20" dirty="0">
                <a:latin typeface="Trebuchet MS"/>
                <a:cs typeface="Trebuchet MS"/>
              </a:rPr>
              <a:t>Most </a:t>
            </a:r>
            <a:r>
              <a:rPr sz="1800" spc="-70" dirty="0">
                <a:latin typeface="Trebuchet MS"/>
                <a:cs typeface="Trebuchet MS"/>
              </a:rPr>
              <a:t>of  </a:t>
            </a:r>
            <a:r>
              <a:rPr sz="1800" spc="-80" dirty="0">
                <a:latin typeface="Trebuchet MS"/>
                <a:cs typeface="Trebuchet MS"/>
              </a:rPr>
              <a:t>the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time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it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lies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between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0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and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100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A.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373" y="393700"/>
            <a:ext cx="319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latin typeface="Trebuchet MS"/>
                <a:cs typeface="Trebuchet MS"/>
              </a:rPr>
              <a:t>2.6) </a:t>
            </a:r>
            <a:r>
              <a:rPr sz="2000" spc="-70" dirty="0">
                <a:latin typeface="Trebuchet MS"/>
                <a:cs typeface="Trebuchet MS"/>
              </a:rPr>
              <a:t>Instantaneous </a:t>
            </a:r>
            <a:r>
              <a:rPr sz="2000" spc="-100" dirty="0">
                <a:latin typeface="Trebuchet MS"/>
                <a:cs typeface="Trebuchet MS"/>
              </a:rPr>
              <a:t>Battery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(A):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4373" y="805561"/>
            <a:ext cx="5936927" cy="4541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F298C-E1AC-934B-9EBB-1AA91F74F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6642100"/>
            <a:ext cx="3397250" cy="3095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55348-850F-DC47-B06C-474DBFA30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201" y="6650990"/>
            <a:ext cx="3538449" cy="3095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3E4628-54D3-C249-9DC8-B8E6471E4D8D}"/>
              </a:ext>
            </a:extLst>
          </p:cNvPr>
          <p:cNvSpPr txBox="1"/>
          <p:nvPr/>
        </p:nvSpPr>
        <p:spPr>
          <a:xfrm>
            <a:off x="1037060" y="9748243"/>
            <a:ext cx="552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 75 Drive Cycle                                      NEDC Drive Cycle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150" y="5599874"/>
            <a:ext cx="656590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10"/>
              </a:spcBef>
            </a:pPr>
            <a:r>
              <a:rPr sz="1800" spc="-105" dirty="0">
                <a:latin typeface="Trebuchet MS"/>
                <a:cs typeface="Trebuchet MS"/>
              </a:rPr>
              <a:t>C-Rate </a:t>
            </a:r>
            <a:r>
              <a:rPr sz="1800" spc="-70" dirty="0">
                <a:latin typeface="Trebuchet MS"/>
                <a:cs typeface="Trebuchet MS"/>
              </a:rPr>
              <a:t>graph </a:t>
            </a:r>
            <a:r>
              <a:rPr sz="1800" spc="-90" dirty="0">
                <a:latin typeface="Trebuchet MS"/>
                <a:cs typeface="Trebuchet MS"/>
              </a:rPr>
              <a:t>indicates </a:t>
            </a:r>
            <a:r>
              <a:rPr sz="1800" spc="-80" dirty="0">
                <a:latin typeface="Trebuchet MS"/>
                <a:cs typeface="Trebuchet MS"/>
              </a:rPr>
              <a:t>frequent </a:t>
            </a:r>
            <a:r>
              <a:rPr sz="1800" spc="-75" dirty="0">
                <a:latin typeface="Trebuchet MS"/>
                <a:cs typeface="Trebuchet MS"/>
              </a:rPr>
              <a:t>variations </a:t>
            </a:r>
            <a:r>
              <a:rPr sz="1800" spc="-70" dirty="0">
                <a:latin typeface="Trebuchet MS"/>
                <a:cs typeface="Trebuchet MS"/>
              </a:rPr>
              <a:t>over </a:t>
            </a:r>
            <a:r>
              <a:rPr sz="1800" spc="-80" dirty="0">
                <a:latin typeface="Trebuchet MS"/>
                <a:cs typeface="Trebuchet MS"/>
              </a:rPr>
              <a:t>the </a:t>
            </a:r>
            <a:r>
              <a:rPr sz="1800" spc="-90" dirty="0">
                <a:latin typeface="Trebuchet MS"/>
                <a:cs typeface="Trebuchet MS"/>
              </a:rPr>
              <a:t>time </a:t>
            </a:r>
            <a:r>
              <a:rPr sz="1800" spc="-75" dirty="0">
                <a:latin typeface="Trebuchet MS"/>
                <a:cs typeface="Trebuchet MS"/>
              </a:rPr>
              <a:t>because </a:t>
            </a:r>
            <a:r>
              <a:rPr sz="1800" spc="-70" dirty="0">
                <a:latin typeface="Trebuchet MS"/>
                <a:cs typeface="Trebuchet MS"/>
              </a:rPr>
              <a:t>of instantaneous </a:t>
            </a:r>
            <a:r>
              <a:rPr sz="1800" spc="-100" dirty="0">
                <a:latin typeface="Trebuchet MS"/>
                <a:cs typeface="Trebuchet MS"/>
              </a:rPr>
              <a:t>current. </a:t>
            </a:r>
            <a:r>
              <a:rPr sz="1800" spc="-110" dirty="0">
                <a:latin typeface="Trebuchet MS"/>
                <a:cs typeface="Trebuchet MS"/>
              </a:rPr>
              <a:t>C-rate </a:t>
            </a:r>
            <a:r>
              <a:rPr sz="1800" spc="-85" dirty="0">
                <a:latin typeface="Trebuchet MS"/>
                <a:cs typeface="Trebuchet MS"/>
              </a:rPr>
              <a:t>value </a:t>
            </a:r>
            <a:r>
              <a:rPr sz="1800" spc="-70" dirty="0">
                <a:latin typeface="Trebuchet MS"/>
                <a:cs typeface="Trebuchet MS"/>
              </a:rPr>
              <a:t>mostly </a:t>
            </a:r>
            <a:r>
              <a:rPr sz="1800" spc="-95" dirty="0">
                <a:latin typeface="Trebuchet MS"/>
                <a:cs typeface="Trebuchet MS"/>
              </a:rPr>
              <a:t>stay  </a:t>
            </a:r>
            <a:r>
              <a:rPr sz="1800" spc="-80" dirty="0">
                <a:latin typeface="Trebuchet MS"/>
                <a:cs typeface="Trebuchet MS"/>
              </a:rPr>
              <a:t>between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in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the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range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of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0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to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0.5</a:t>
            </a:r>
            <a:r>
              <a:rPr lang="en-US" sz="1800" spc="-12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C.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850" y="469900"/>
            <a:ext cx="1234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latin typeface="Trebuchet MS"/>
                <a:cs typeface="Trebuchet MS"/>
              </a:rPr>
              <a:t>2.7)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C-Rate: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850" y="927100"/>
            <a:ext cx="5936927" cy="4546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500B7C-CB32-CA41-8B23-A8ED5CBCB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9" y="6718300"/>
            <a:ext cx="3239764" cy="2820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30D4D6-7DD4-A649-83E9-31B2BE032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50" y="6727190"/>
            <a:ext cx="3644420" cy="28113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C3622-EB4B-D548-BEF2-2BCDD1A3CEC9}"/>
              </a:ext>
            </a:extLst>
          </p:cNvPr>
          <p:cNvSpPr txBox="1"/>
          <p:nvPr/>
        </p:nvSpPr>
        <p:spPr>
          <a:xfrm>
            <a:off x="1022695" y="9581634"/>
            <a:ext cx="552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 75 Drive Cycle                                      NEDC Drive Cycle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810" y="5844474"/>
            <a:ext cx="6619240" cy="5625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10"/>
              </a:spcBef>
            </a:pPr>
            <a:r>
              <a:rPr sz="1800" spc="-65" dirty="0">
                <a:latin typeface="Trebuchet MS"/>
                <a:cs typeface="Trebuchet MS"/>
              </a:rPr>
              <a:t>SOC </a:t>
            </a:r>
            <a:r>
              <a:rPr sz="1800" spc="-90" dirty="0">
                <a:latin typeface="Trebuchet MS"/>
                <a:cs typeface="Trebuchet MS"/>
              </a:rPr>
              <a:t>chart </a:t>
            </a:r>
            <a:r>
              <a:rPr sz="1800" spc="-75" dirty="0">
                <a:latin typeface="Trebuchet MS"/>
                <a:cs typeface="Trebuchet MS"/>
              </a:rPr>
              <a:t>represents </a:t>
            </a:r>
            <a:r>
              <a:rPr sz="1800" spc="-80" dirty="0">
                <a:latin typeface="Trebuchet MS"/>
                <a:cs typeface="Trebuchet MS"/>
              </a:rPr>
              <a:t>the </a:t>
            </a:r>
            <a:r>
              <a:rPr sz="1800" spc="-65" dirty="0">
                <a:latin typeface="Trebuchet MS"/>
                <a:cs typeface="Trebuchet MS"/>
              </a:rPr>
              <a:t>SOC </a:t>
            </a:r>
            <a:r>
              <a:rPr sz="1800" spc="-90" dirty="0">
                <a:latin typeface="Trebuchet MS"/>
                <a:cs typeface="Trebuchet MS"/>
              </a:rPr>
              <a:t>percentage </a:t>
            </a:r>
            <a:r>
              <a:rPr sz="1800" spc="-70" dirty="0">
                <a:latin typeface="Trebuchet MS"/>
                <a:cs typeface="Trebuchet MS"/>
              </a:rPr>
              <a:t>of </a:t>
            </a:r>
            <a:r>
              <a:rPr sz="1800" spc="-95" dirty="0">
                <a:latin typeface="Trebuchet MS"/>
                <a:cs typeface="Trebuchet MS"/>
              </a:rPr>
              <a:t>battery </a:t>
            </a:r>
            <a:r>
              <a:rPr sz="1800" spc="-114" dirty="0">
                <a:latin typeface="Trebuchet MS"/>
                <a:cs typeface="Trebuchet MS"/>
              </a:rPr>
              <a:t>pack. </a:t>
            </a:r>
            <a:r>
              <a:rPr sz="1800" spc="-100" dirty="0">
                <a:latin typeface="Trebuchet MS"/>
                <a:cs typeface="Trebuchet MS"/>
              </a:rPr>
              <a:t>Firstly </a:t>
            </a:r>
            <a:r>
              <a:rPr sz="1800" spc="-90" dirty="0">
                <a:latin typeface="Trebuchet MS"/>
                <a:cs typeface="Trebuchet MS"/>
              </a:rPr>
              <a:t>Initial </a:t>
            </a:r>
            <a:r>
              <a:rPr sz="1800" spc="-65" dirty="0">
                <a:latin typeface="Trebuchet MS"/>
                <a:cs typeface="Trebuchet MS"/>
              </a:rPr>
              <a:t>SOC is </a:t>
            </a:r>
            <a:r>
              <a:rPr sz="1800" spc="25" dirty="0">
                <a:latin typeface="Trebuchet MS"/>
                <a:cs typeface="Trebuchet MS"/>
              </a:rPr>
              <a:t>100% </a:t>
            </a:r>
            <a:r>
              <a:rPr sz="1800" spc="-70" dirty="0">
                <a:latin typeface="Trebuchet MS"/>
                <a:cs typeface="Trebuchet MS"/>
              </a:rPr>
              <a:t>then </a:t>
            </a:r>
            <a:r>
              <a:rPr sz="1800" spc="-85" dirty="0">
                <a:latin typeface="Trebuchet MS"/>
                <a:cs typeface="Trebuchet MS"/>
              </a:rPr>
              <a:t>gradually </a:t>
            </a:r>
            <a:r>
              <a:rPr sz="1800" spc="-80" dirty="0">
                <a:latin typeface="Trebuchet MS"/>
                <a:cs typeface="Trebuchet MS"/>
              </a:rPr>
              <a:t>with the </a:t>
            </a:r>
            <a:r>
              <a:rPr sz="1800" spc="-90" dirty="0">
                <a:latin typeface="Trebuchet MS"/>
                <a:cs typeface="Trebuchet MS"/>
              </a:rPr>
              <a:t>time </a:t>
            </a:r>
            <a:r>
              <a:rPr sz="1800" spc="-110" dirty="0">
                <a:latin typeface="Trebuchet MS"/>
                <a:cs typeface="Trebuchet MS"/>
              </a:rPr>
              <a:t>it </a:t>
            </a:r>
            <a:r>
              <a:rPr sz="1800" spc="-50" dirty="0">
                <a:latin typeface="Trebuchet MS"/>
                <a:cs typeface="Trebuchet MS"/>
              </a:rPr>
              <a:t>has  </a:t>
            </a:r>
            <a:r>
              <a:rPr sz="1800" spc="-100" dirty="0">
                <a:latin typeface="Trebuchet MS"/>
                <a:cs typeface="Trebuchet MS"/>
              </a:rPr>
              <a:t>fallen </a:t>
            </a:r>
            <a:r>
              <a:rPr sz="1800" spc="-40" dirty="0">
                <a:latin typeface="Trebuchet MS"/>
                <a:cs typeface="Trebuchet MS"/>
              </a:rPr>
              <a:t>down </a:t>
            </a:r>
            <a:r>
              <a:rPr sz="1800" spc="-75" dirty="0">
                <a:latin typeface="Trebuchet MS"/>
                <a:cs typeface="Trebuchet MS"/>
              </a:rPr>
              <a:t>to</a:t>
            </a:r>
            <a:r>
              <a:rPr sz="1800" spc="-23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92%.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650" y="393700"/>
            <a:ext cx="3007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latin typeface="Trebuchet MS"/>
                <a:cs typeface="Trebuchet MS"/>
              </a:rPr>
              <a:t>2.8) </a:t>
            </a:r>
            <a:r>
              <a:rPr sz="2000" spc="-105" dirty="0">
                <a:latin typeface="Trebuchet MS"/>
                <a:cs typeface="Trebuchet MS"/>
              </a:rPr>
              <a:t>State </a:t>
            </a:r>
            <a:r>
              <a:rPr sz="2000" spc="-80" dirty="0">
                <a:latin typeface="Trebuchet MS"/>
                <a:cs typeface="Trebuchet MS"/>
              </a:rPr>
              <a:t>of </a:t>
            </a:r>
            <a:r>
              <a:rPr sz="2000" spc="-95" dirty="0">
                <a:latin typeface="Trebuchet MS"/>
                <a:cs typeface="Trebuchet MS"/>
              </a:rPr>
              <a:t>Charge </a:t>
            </a:r>
            <a:r>
              <a:rPr sz="2000" spc="-65" dirty="0">
                <a:latin typeface="Trebuchet MS"/>
                <a:cs typeface="Trebuchet MS"/>
              </a:rPr>
              <a:t>SOC</a:t>
            </a:r>
            <a:r>
              <a:rPr sz="2000" spc="-39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(%):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650" y="928223"/>
            <a:ext cx="6158726" cy="471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D3779-91DC-5449-BE8E-633FAB39E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7" y="6634882"/>
            <a:ext cx="3269453" cy="3386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BDB04-A000-5341-B029-670923A30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393" y="6641232"/>
            <a:ext cx="3579550" cy="3385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BD9F43-37DF-D347-809C-1543FC54FF91}"/>
              </a:ext>
            </a:extLst>
          </p:cNvPr>
          <p:cNvSpPr txBox="1"/>
          <p:nvPr/>
        </p:nvSpPr>
        <p:spPr>
          <a:xfrm>
            <a:off x="1058879" y="9988398"/>
            <a:ext cx="552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 75 Drive Cycle                                      NEDC Drive Cycle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850" y="469900"/>
            <a:ext cx="5486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330" algn="l"/>
              </a:tabLst>
            </a:pPr>
            <a:r>
              <a:rPr lang="en-US" sz="2400" b="1" spc="-190" dirty="0">
                <a:latin typeface="Trebuchet MS"/>
                <a:cs typeface="Trebuchet MS"/>
              </a:rPr>
              <a:t>Question-</a:t>
            </a:r>
            <a:r>
              <a:rPr sz="2400" b="1" spc="-190" dirty="0">
                <a:latin typeface="Trebuchet MS"/>
                <a:cs typeface="Trebuchet MS"/>
              </a:rPr>
              <a:t>3</a:t>
            </a:r>
            <a:r>
              <a:rPr lang="en-US" sz="2400" b="1" spc="-190" dirty="0">
                <a:latin typeface="Trebuchet MS"/>
                <a:cs typeface="Trebuchet MS"/>
              </a:rPr>
              <a:t>: </a:t>
            </a:r>
            <a:r>
              <a:rPr sz="2400" b="1" spc="-140" dirty="0">
                <a:latin typeface="Trebuchet MS"/>
                <a:cs typeface="Trebuchet MS"/>
              </a:rPr>
              <a:t>Battery </a:t>
            </a:r>
            <a:r>
              <a:rPr sz="2400" b="1" spc="-170" dirty="0">
                <a:latin typeface="Trebuchet MS"/>
                <a:cs typeface="Trebuchet MS"/>
              </a:rPr>
              <a:t>Pack</a:t>
            </a:r>
            <a:r>
              <a:rPr sz="2400" b="1" spc="-250" dirty="0">
                <a:latin typeface="Trebuchet MS"/>
                <a:cs typeface="Trebuchet MS"/>
              </a:rPr>
              <a:t> </a:t>
            </a:r>
            <a:r>
              <a:rPr sz="2400" b="1" spc="-120" dirty="0">
                <a:latin typeface="Trebuchet MS"/>
                <a:cs typeface="Trebuchet MS"/>
              </a:rPr>
              <a:t>Questions: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134" y="7785100"/>
            <a:ext cx="5892939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57200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288925" algn="l"/>
              </a:tabLst>
            </a:pPr>
            <a:r>
              <a:rPr sz="2400" spc="-150" dirty="0">
                <a:latin typeface="Trebuchet MS"/>
                <a:cs typeface="Trebuchet MS"/>
              </a:rPr>
              <a:t>Total </a:t>
            </a:r>
            <a:r>
              <a:rPr sz="2400" spc="-80" dirty="0">
                <a:latin typeface="Trebuchet MS"/>
                <a:cs typeface="Trebuchet MS"/>
              </a:rPr>
              <a:t>No. of </a:t>
            </a:r>
            <a:r>
              <a:rPr sz="2400" spc="-105" dirty="0">
                <a:latin typeface="Trebuchet MS"/>
                <a:cs typeface="Trebuchet MS"/>
              </a:rPr>
              <a:t>Cells </a:t>
            </a:r>
            <a:r>
              <a:rPr sz="2400" spc="-55" dirty="0">
                <a:latin typeface="Trebuchet MS"/>
                <a:cs typeface="Trebuchet MS"/>
              </a:rPr>
              <a:t>=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lang="en-US" sz="2400" spc="-40" dirty="0">
                <a:latin typeface="Trebuchet MS"/>
                <a:cs typeface="Trebuchet MS"/>
              </a:rPr>
              <a:t>2345</a:t>
            </a:r>
            <a:endParaRPr lang="en-US" sz="2400" dirty="0">
              <a:latin typeface="Trebuchet MS"/>
              <a:cs typeface="Trebuchet MS"/>
            </a:endParaRPr>
          </a:p>
          <a:p>
            <a:pPr marL="494665" indent="-457200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288925" algn="l"/>
              </a:tabLst>
            </a:pPr>
            <a:r>
              <a:rPr sz="2400" spc="-125" dirty="0">
                <a:latin typeface="Trebuchet MS"/>
                <a:cs typeface="Trebuchet MS"/>
              </a:rPr>
              <a:t>Cell </a:t>
            </a:r>
            <a:r>
              <a:rPr sz="2400" spc="-80" dirty="0">
                <a:latin typeface="Trebuchet MS"/>
                <a:cs typeface="Trebuchet MS"/>
              </a:rPr>
              <a:t>Volume </a:t>
            </a:r>
            <a:r>
              <a:rPr sz="2400" spc="-55" dirty="0">
                <a:latin typeface="Trebuchet MS"/>
                <a:cs typeface="Trebuchet MS"/>
              </a:rPr>
              <a:t>= </a:t>
            </a:r>
            <a:r>
              <a:rPr sz="2400" spc="-35" dirty="0">
                <a:latin typeface="Trebuchet MS"/>
                <a:cs typeface="Trebuchet MS"/>
              </a:rPr>
              <a:t>2.423*10</a:t>
            </a:r>
            <a:r>
              <a:rPr sz="2000" b="1" spc="-52" baseline="25641" dirty="0">
                <a:latin typeface="Trebuchet MS"/>
                <a:cs typeface="Trebuchet MS"/>
              </a:rPr>
              <a:t>4</a:t>
            </a:r>
            <a:r>
              <a:rPr sz="2000" b="1" spc="-172" baseline="25641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mm</a:t>
            </a:r>
            <a:r>
              <a:rPr sz="2000" b="1" spc="-112" baseline="25641" dirty="0">
                <a:latin typeface="Trebuchet MS"/>
                <a:cs typeface="Trebuchet MS"/>
              </a:rPr>
              <a:t>3</a:t>
            </a:r>
            <a:endParaRPr lang="en-US" sz="2000" b="1" baseline="25641" dirty="0">
              <a:latin typeface="Trebuchet MS"/>
              <a:cs typeface="Trebuchet MS"/>
            </a:endParaRPr>
          </a:p>
          <a:p>
            <a:pPr marL="494665" indent="-457200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288925" algn="l"/>
              </a:tabLst>
            </a:pPr>
            <a:r>
              <a:rPr sz="2400" spc="-100" dirty="0">
                <a:latin typeface="Trebuchet MS"/>
                <a:cs typeface="Trebuchet MS"/>
              </a:rPr>
              <a:t>Battery </a:t>
            </a:r>
            <a:r>
              <a:rPr sz="2400" spc="-114" dirty="0">
                <a:latin typeface="Trebuchet MS"/>
                <a:cs typeface="Trebuchet MS"/>
              </a:rPr>
              <a:t>Pack </a:t>
            </a:r>
            <a:r>
              <a:rPr sz="2400" spc="-80" dirty="0">
                <a:latin typeface="Trebuchet MS"/>
                <a:cs typeface="Trebuchet MS"/>
              </a:rPr>
              <a:t>Volume </a:t>
            </a:r>
            <a:r>
              <a:rPr sz="2400" spc="-55" dirty="0">
                <a:latin typeface="Trebuchet MS"/>
                <a:cs typeface="Trebuchet MS"/>
              </a:rPr>
              <a:t>= </a:t>
            </a:r>
            <a:r>
              <a:rPr lang="en-US" sz="2400" spc="-35" dirty="0">
                <a:latin typeface="Trebuchet MS"/>
                <a:cs typeface="Trebuchet MS"/>
              </a:rPr>
              <a:t>5</a:t>
            </a:r>
            <a:r>
              <a:rPr sz="2400" spc="-35" dirty="0">
                <a:latin typeface="Trebuchet MS"/>
                <a:cs typeface="Trebuchet MS"/>
              </a:rPr>
              <a:t>.</a:t>
            </a:r>
            <a:r>
              <a:rPr lang="en-US" sz="2400" spc="-35" dirty="0">
                <a:latin typeface="Trebuchet MS"/>
                <a:cs typeface="Trebuchet MS"/>
              </a:rPr>
              <a:t>68</a:t>
            </a:r>
            <a:r>
              <a:rPr sz="2400" spc="-35" dirty="0">
                <a:latin typeface="Trebuchet MS"/>
                <a:cs typeface="Trebuchet MS"/>
              </a:rPr>
              <a:t>*10</a:t>
            </a:r>
            <a:r>
              <a:rPr sz="2000" b="1" spc="-52" baseline="25641" dirty="0">
                <a:latin typeface="Trebuchet MS"/>
                <a:cs typeface="Trebuchet MS"/>
              </a:rPr>
              <a:t>7</a:t>
            </a:r>
            <a:r>
              <a:rPr sz="2000" b="1" spc="-270" baseline="25641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mm</a:t>
            </a:r>
            <a:r>
              <a:rPr sz="2000" b="1" spc="-112" baseline="25641" dirty="0">
                <a:latin typeface="Trebuchet MS"/>
                <a:cs typeface="Trebuchet MS"/>
              </a:rPr>
              <a:t>3</a:t>
            </a:r>
            <a:endParaRPr lang="en-US" sz="2000" b="1" baseline="25641" dirty="0">
              <a:latin typeface="Trebuchet MS"/>
              <a:cs typeface="Trebuchet MS"/>
            </a:endParaRPr>
          </a:p>
          <a:p>
            <a:pPr marL="494665" indent="-457200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288925" algn="l"/>
              </a:tabLst>
            </a:pPr>
            <a:r>
              <a:rPr sz="2400" spc="-35" dirty="0">
                <a:latin typeface="Trebuchet MS"/>
                <a:cs typeface="Trebuchet MS"/>
              </a:rPr>
              <a:t>Maximum</a:t>
            </a:r>
            <a:r>
              <a:rPr sz="2400" spc="-45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Voltage </a:t>
            </a:r>
            <a:r>
              <a:rPr sz="2400" spc="-80" dirty="0">
                <a:latin typeface="Trebuchet MS"/>
                <a:cs typeface="Trebuchet MS"/>
              </a:rPr>
              <a:t>of </a:t>
            </a:r>
            <a:r>
              <a:rPr sz="2400" spc="-114" dirty="0">
                <a:latin typeface="Trebuchet MS"/>
                <a:cs typeface="Trebuchet MS"/>
              </a:rPr>
              <a:t>Pack </a:t>
            </a:r>
            <a:r>
              <a:rPr sz="2400" spc="-55" dirty="0">
                <a:latin typeface="Trebuchet MS"/>
                <a:cs typeface="Trebuchet MS"/>
              </a:rPr>
              <a:t>= </a:t>
            </a:r>
            <a:r>
              <a:rPr sz="2400" spc="-80" dirty="0">
                <a:latin typeface="Trebuchet MS"/>
                <a:cs typeface="Trebuchet MS"/>
              </a:rPr>
              <a:t>284.2 </a:t>
            </a:r>
            <a:r>
              <a:rPr sz="2400" spc="-45" dirty="0">
                <a:latin typeface="Trebuchet MS"/>
                <a:cs typeface="Trebuchet MS"/>
              </a:rPr>
              <a:t>V</a:t>
            </a:r>
            <a:endParaRPr lang="en-US" sz="2400" dirty="0">
              <a:latin typeface="Trebuchet MS"/>
              <a:cs typeface="Trebuchet MS"/>
            </a:endParaRPr>
          </a:p>
          <a:p>
            <a:pPr marL="494665" indent="-457200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288925" algn="l"/>
              </a:tabLst>
            </a:pPr>
            <a:r>
              <a:rPr sz="2400" spc="-75" dirty="0">
                <a:latin typeface="Trebuchet MS"/>
                <a:cs typeface="Trebuchet MS"/>
              </a:rPr>
              <a:t>Weight </a:t>
            </a:r>
            <a:r>
              <a:rPr sz="2400" spc="-80" dirty="0">
                <a:latin typeface="Trebuchet MS"/>
                <a:cs typeface="Trebuchet MS"/>
              </a:rPr>
              <a:t>of </a:t>
            </a:r>
            <a:r>
              <a:rPr sz="2400" spc="-100" dirty="0">
                <a:latin typeface="Trebuchet MS"/>
                <a:cs typeface="Trebuchet MS"/>
              </a:rPr>
              <a:t>Battery </a:t>
            </a:r>
            <a:r>
              <a:rPr sz="2400" spc="-114" dirty="0">
                <a:latin typeface="Trebuchet MS"/>
                <a:cs typeface="Trebuchet MS"/>
              </a:rPr>
              <a:t>Pack </a:t>
            </a:r>
            <a:r>
              <a:rPr sz="2400" spc="-55" dirty="0">
                <a:latin typeface="Trebuchet MS"/>
                <a:cs typeface="Trebuchet MS"/>
              </a:rPr>
              <a:t>=</a:t>
            </a:r>
            <a:r>
              <a:rPr sz="2400" spc="-459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1</a:t>
            </a:r>
            <a:r>
              <a:rPr lang="en-US" sz="2400" spc="-80" dirty="0">
                <a:latin typeface="Trebuchet MS"/>
                <a:cs typeface="Trebuchet MS"/>
              </a:rPr>
              <a:t>64.2</a:t>
            </a:r>
            <a:r>
              <a:rPr sz="2400" spc="-80" dirty="0">
                <a:latin typeface="Trebuchet MS"/>
                <a:cs typeface="Trebuchet MS"/>
              </a:rPr>
              <a:t> kg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74E83A-6154-F841-8348-4FEC0F45B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" y="1231900"/>
            <a:ext cx="640207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620B-76B5-194C-8B1A-E9B1C120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54000"/>
            <a:ext cx="4314825" cy="1723549"/>
          </a:xfrm>
        </p:spPr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0B110-13BF-0844-904B-AE3407A3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927100"/>
            <a:ext cx="6800850" cy="5632311"/>
          </a:xfrm>
        </p:spPr>
        <p:txBody>
          <a:bodyPr/>
          <a:lstStyle/>
          <a:p>
            <a:r>
              <a:rPr lang="en-US" sz="2000" b="1" dirty="0"/>
              <a:t>Questions: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Question-1: </a:t>
            </a:r>
          </a:p>
          <a:p>
            <a:r>
              <a:rPr lang="en-US" dirty="0"/>
              <a:t>Model Screenshot (system &amp; sub-system level)</a:t>
            </a:r>
          </a:p>
          <a:p>
            <a:endParaRPr lang="en-US" dirty="0"/>
          </a:p>
          <a:p>
            <a:r>
              <a:rPr lang="en-US" dirty="0"/>
              <a:t>Question-2:</a:t>
            </a:r>
          </a:p>
          <a:p>
            <a:r>
              <a:rPr lang="en-US" dirty="0"/>
              <a:t>Plots for different parameters with description (FTP Highway)</a:t>
            </a:r>
          </a:p>
          <a:p>
            <a:endParaRPr lang="en-US" dirty="0"/>
          </a:p>
          <a:p>
            <a:r>
              <a:rPr lang="en-US" dirty="0"/>
              <a:t>Question-3:</a:t>
            </a:r>
          </a:p>
          <a:p>
            <a:r>
              <a:rPr lang="en-US" dirty="0"/>
              <a:t>Battery Block additional sub questions ( Range= 250 Km)</a:t>
            </a:r>
          </a:p>
          <a:p>
            <a:pPr marL="342900" indent="-342900">
              <a:buAutoNum type="alphaLcParenR"/>
            </a:pPr>
            <a:r>
              <a:rPr lang="en-US" dirty="0"/>
              <a:t>Total no. of cells</a:t>
            </a:r>
          </a:p>
          <a:p>
            <a:pPr marL="342900" indent="-342900">
              <a:buAutoNum type="alphaLcParenR"/>
            </a:pPr>
            <a:r>
              <a:rPr lang="en-US" dirty="0"/>
              <a:t>Cell volume </a:t>
            </a:r>
          </a:p>
          <a:p>
            <a:pPr marL="342900" indent="-342900">
              <a:buAutoNum type="alphaLcParenR"/>
            </a:pPr>
            <a:r>
              <a:rPr lang="en-US" dirty="0"/>
              <a:t>Battery pack volume</a:t>
            </a:r>
          </a:p>
          <a:p>
            <a:pPr marL="342900" indent="-342900">
              <a:buAutoNum type="alphaLcParenR"/>
            </a:pPr>
            <a:r>
              <a:rPr lang="en-US" dirty="0"/>
              <a:t>Maximum voltage of pack</a:t>
            </a:r>
          </a:p>
          <a:p>
            <a:pPr marL="342900" indent="-342900">
              <a:buAutoNum type="alphaLcParenR"/>
            </a:pPr>
            <a:r>
              <a:rPr lang="en-US" dirty="0"/>
              <a:t>Weight of battery pack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endParaRPr lang="en-US" dirty="0"/>
          </a:p>
          <a:p>
            <a:r>
              <a:rPr lang="en-US" sz="2000" b="1" dirty="0"/>
              <a:t>Given Parameters:</a:t>
            </a:r>
          </a:p>
          <a:p>
            <a:endParaRPr lang="en-US" sz="2000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45326-0768-734F-B2BD-D74C467D07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81" b="13208"/>
          <a:stretch/>
        </p:blipFill>
        <p:spPr>
          <a:xfrm>
            <a:off x="371474" y="6261100"/>
            <a:ext cx="645477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5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1650" y="317500"/>
            <a:ext cx="7162800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300" b="1" spc="-160" dirty="0">
                <a:latin typeface="Trebuchet MS"/>
                <a:cs typeface="Trebuchet MS"/>
              </a:rPr>
              <a:t>Question-</a:t>
            </a:r>
            <a:r>
              <a:rPr sz="2300" b="1" spc="-160" dirty="0">
                <a:latin typeface="Trebuchet MS"/>
                <a:cs typeface="Trebuchet MS"/>
              </a:rPr>
              <a:t>1</a:t>
            </a:r>
            <a:r>
              <a:rPr lang="en-US" sz="2300" b="1" spc="-160" dirty="0">
                <a:latin typeface="Trebuchet MS"/>
                <a:cs typeface="Trebuchet MS"/>
              </a:rPr>
              <a:t>:</a:t>
            </a:r>
            <a:r>
              <a:rPr sz="2300" b="1" spc="-160" dirty="0">
                <a:latin typeface="Trebuchet MS"/>
                <a:cs typeface="Trebuchet MS"/>
              </a:rPr>
              <a:t> </a:t>
            </a:r>
            <a:r>
              <a:rPr sz="2300" b="1" spc="-120" dirty="0">
                <a:latin typeface="Trebuchet MS"/>
                <a:cs typeface="Trebuchet MS"/>
              </a:rPr>
              <a:t>Simulink </a:t>
            </a:r>
            <a:r>
              <a:rPr sz="2300" b="1" spc="-30" dirty="0">
                <a:latin typeface="Trebuchet MS"/>
                <a:cs typeface="Trebuchet MS"/>
              </a:rPr>
              <a:t>Model</a:t>
            </a:r>
            <a:r>
              <a:rPr sz="2300" b="1" spc="-470" dirty="0">
                <a:latin typeface="Trebuchet MS"/>
                <a:cs typeface="Trebuchet MS"/>
              </a:rPr>
              <a:t> </a:t>
            </a:r>
            <a:r>
              <a:rPr sz="2300" b="1" spc="-114" dirty="0">
                <a:latin typeface="Trebuchet MS"/>
                <a:cs typeface="Trebuchet MS"/>
              </a:rPr>
              <a:t>Photos</a:t>
            </a:r>
            <a:endParaRPr lang="en-US" sz="2300" b="1" spc="-114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endParaRPr lang="en-US" sz="2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IN" sz="2000" dirty="0">
                <a:latin typeface="Trebuchet MS"/>
                <a:cs typeface="Trebuchet MS"/>
              </a:rPr>
              <a:t>Here, we considered the </a:t>
            </a:r>
            <a:r>
              <a:rPr lang="en-IN" sz="2000" b="1" dirty="0">
                <a:latin typeface="Trebuchet MS"/>
                <a:cs typeface="Trebuchet MS"/>
              </a:rPr>
              <a:t>FTP Highway</a:t>
            </a:r>
            <a:r>
              <a:rPr lang="en-IN" sz="2000" dirty="0">
                <a:latin typeface="Trebuchet MS"/>
                <a:cs typeface="Trebuchet MS"/>
              </a:rPr>
              <a:t> drive cycle and modelled the   whole system based on it.</a:t>
            </a:r>
            <a:r>
              <a:rPr lang="en-IN" sz="2300" dirty="0">
                <a:latin typeface="Trebuchet MS"/>
                <a:cs typeface="Trebuchet MS"/>
              </a:rPr>
              <a:t> 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54250" y="3093035"/>
            <a:ext cx="2647112" cy="69267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512" y="994374"/>
            <a:ext cx="24968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40" dirty="0">
                <a:latin typeface="Trebuchet MS"/>
                <a:cs typeface="Trebuchet MS"/>
              </a:rPr>
              <a:t>a.) </a:t>
            </a:r>
            <a:r>
              <a:rPr sz="2100" b="1" spc="-100" dirty="0">
                <a:latin typeface="Trebuchet MS"/>
                <a:cs typeface="Trebuchet MS"/>
              </a:rPr>
              <a:t>Chassis</a:t>
            </a:r>
            <a:r>
              <a:rPr sz="2100" b="1" spc="-225" dirty="0">
                <a:latin typeface="Trebuchet MS"/>
                <a:cs typeface="Trebuchet MS"/>
              </a:rPr>
              <a:t> </a:t>
            </a:r>
            <a:r>
              <a:rPr sz="2100" b="1" spc="-120" dirty="0">
                <a:latin typeface="Trebuchet MS"/>
                <a:cs typeface="Trebuchet MS"/>
              </a:rPr>
              <a:t>Subsystem: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512" y="5670005"/>
            <a:ext cx="265112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30" dirty="0">
                <a:latin typeface="Trebuchet MS"/>
                <a:cs typeface="Trebuchet MS"/>
              </a:rPr>
              <a:t>a.1) </a:t>
            </a:r>
            <a:r>
              <a:rPr sz="2100" spc="-60" dirty="0">
                <a:latin typeface="Trebuchet MS"/>
                <a:cs typeface="Trebuchet MS"/>
              </a:rPr>
              <a:t>Wheel </a:t>
            </a:r>
            <a:r>
              <a:rPr sz="2100" spc="-75" dirty="0">
                <a:latin typeface="Trebuchet MS"/>
                <a:cs typeface="Trebuchet MS"/>
              </a:rPr>
              <a:t>Speed</a:t>
            </a:r>
            <a:r>
              <a:rPr sz="2100" spc="-340" dirty="0">
                <a:latin typeface="Trebuchet MS"/>
                <a:cs typeface="Trebuchet MS"/>
              </a:rPr>
              <a:t> </a:t>
            </a:r>
            <a:r>
              <a:rPr sz="2100" spc="-114" dirty="0">
                <a:latin typeface="Trebuchet MS"/>
                <a:cs typeface="Trebuchet MS"/>
              </a:rPr>
              <a:t>Block: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6005" y="1586105"/>
            <a:ext cx="5714354" cy="3830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6441" y="6324106"/>
            <a:ext cx="5562999" cy="33553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512" y="909030"/>
            <a:ext cx="241998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30" dirty="0">
                <a:latin typeface="Trebuchet MS"/>
                <a:cs typeface="Trebuchet MS"/>
              </a:rPr>
              <a:t>a.2) </a:t>
            </a:r>
            <a:r>
              <a:rPr sz="2100" spc="-75" dirty="0">
                <a:latin typeface="Trebuchet MS"/>
                <a:cs typeface="Trebuchet MS"/>
              </a:rPr>
              <a:t>Net </a:t>
            </a:r>
            <a:r>
              <a:rPr sz="2100" spc="-120" dirty="0">
                <a:latin typeface="Trebuchet MS"/>
                <a:cs typeface="Trebuchet MS"/>
              </a:rPr>
              <a:t>Torque</a:t>
            </a:r>
            <a:r>
              <a:rPr sz="2100" spc="-330" dirty="0">
                <a:latin typeface="Trebuchet MS"/>
                <a:cs typeface="Trebuchet MS"/>
              </a:rPr>
              <a:t> </a:t>
            </a:r>
            <a:r>
              <a:rPr sz="2100" spc="-114" dirty="0">
                <a:latin typeface="Trebuchet MS"/>
                <a:cs typeface="Trebuchet MS"/>
              </a:rPr>
              <a:t>Block: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512" y="6752045"/>
            <a:ext cx="27222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30" dirty="0">
                <a:latin typeface="Trebuchet MS"/>
                <a:cs typeface="Trebuchet MS"/>
              </a:rPr>
              <a:t>a.3) </a:t>
            </a:r>
            <a:r>
              <a:rPr sz="2100" spc="-100" dirty="0">
                <a:latin typeface="Trebuchet MS"/>
                <a:cs typeface="Trebuchet MS"/>
              </a:rPr>
              <a:t>Gradient</a:t>
            </a:r>
            <a:r>
              <a:rPr sz="2100" spc="-220" dirty="0">
                <a:latin typeface="Trebuchet MS"/>
                <a:cs typeface="Trebuchet MS"/>
              </a:rPr>
              <a:t> </a:t>
            </a:r>
            <a:r>
              <a:rPr sz="2100" spc="-110" dirty="0">
                <a:latin typeface="Trebuchet MS"/>
                <a:cs typeface="Trebuchet MS"/>
              </a:rPr>
              <a:t>Resistance: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3433" y="1399653"/>
            <a:ext cx="5936926" cy="51923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1025" y="7481827"/>
            <a:ext cx="5835537" cy="1934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512" y="933414"/>
            <a:ext cx="250761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30" dirty="0">
                <a:latin typeface="Trebuchet MS"/>
                <a:cs typeface="Trebuchet MS"/>
              </a:rPr>
              <a:t>a.4) </a:t>
            </a:r>
            <a:r>
              <a:rPr sz="2100" spc="-90" dirty="0">
                <a:latin typeface="Trebuchet MS"/>
                <a:cs typeface="Trebuchet MS"/>
              </a:rPr>
              <a:t>Rolling</a:t>
            </a:r>
            <a:r>
              <a:rPr sz="2100" spc="-229" dirty="0">
                <a:latin typeface="Trebuchet MS"/>
                <a:cs typeface="Trebuchet MS"/>
              </a:rPr>
              <a:t> </a:t>
            </a:r>
            <a:r>
              <a:rPr sz="2100" spc="-110" dirty="0">
                <a:latin typeface="Trebuchet MS"/>
                <a:cs typeface="Trebuchet MS"/>
              </a:rPr>
              <a:t>Resistance: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512" y="4057613"/>
            <a:ext cx="25730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30" dirty="0">
                <a:latin typeface="Trebuchet MS"/>
                <a:cs typeface="Trebuchet MS"/>
              </a:rPr>
              <a:t>a.5) </a:t>
            </a:r>
            <a:r>
              <a:rPr sz="2100" spc="-80" dirty="0">
                <a:latin typeface="Trebuchet MS"/>
                <a:cs typeface="Trebuchet MS"/>
              </a:rPr>
              <a:t>Aerodynamic</a:t>
            </a:r>
            <a:r>
              <a:rPr sz="2100" spc="-260" dirty="0">
                <a:latin typeface="Trebuchet MS"/>
                <a:cs typeface="Trebuchet MS"/>
              </a:rPr>
              <a:t> </a:t>
            </a:r>
            <a:r>
              <a:rPr sz="2100" spc="-100" dirty="0">
                <a:latin typeface="Trebuchet MS"/>
                <a:cs typeface="Trebuchet MS"/>
              </a:rPr>
              <a:t>Drag: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9014" y="1793304"/>
            <a:ext cx="5315562" cy="1987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433" y="4875705"/>
            <a:ext cx="5936926" cy="4060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512" y="933414"/>
            <a:ext cx="25857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30" dirty="0">
                <a:latin typeface="Trebuchet MS"/>
                <a:cs typeface="Trebuchet MS"/>
              </a:rPr>
              <a:t>a.6) </a:t>
            </a:r>
            <a:r>
              <a:rPr sz="2100" spc="-100" dirty="0">
                <a:latin typeface="Trebuchet MS"/>
                <a:cs typeface="Trebuchet MS"/>
              </a:rPr>
              <a:t>Acceleration</a:t>
            </a:r>
            <a:r>
              <a:rPr sz="2100" spc="-260" dirty="0">
                <a:latin typeface="Trebuchet MS"/>
                <a:cs typeface="Trebuchet MS"/>
              </a:rPr>
              <a:t> </a:t>
            </a:r>
            <a:r>
              <a:rPr sz="2100" spc="-125" dirty="0">
                <a:latin typeface="Trebuchet MS"/>
                <a:cs typeface="Trebuchet MS"/>
              </a:rPr>
              <a:t>Force: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512" y="4438613"/>
            <a:ext cx="314515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45" dirty="0">
                <a:latin typeface="Trebuchet MS"/>
                <a:cs typeface="Trebuchet MS"/>
              </a:rPr>
              <a:t>b.) </a:t>
            </a:r>
            <a:r>
              <a:rPr sz="2100" b="1" spc="-120" dirty="0">
                <a:latin typeface="Trebuchet MS"/>
                <a:cs typeface="Trebuchet MS"/>
              </a:rPr>
              <a:t>Transmission</a:t>
            </a:r>
            <a:r>
              <a:rPr sz="2100" b="1" spc="-235" dirty="0">
                <a:latin typeface="Trebuchet MS"/>
                <a:cs typeface="Trebuchet MS"/>
              </a:rPr>
              <a:t> </a:t>
            </a:r>
            <a:r>
              <a:rPr sz="2100" b="1" spc="-120" dirty="0">
                <a:latin typeface="Trebuchet MS"/>
                <a:cs typeface="Trebuchet MS"/>
              </a:rPr>
              <a:t>Subsystem: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281" y="1792136"/>
            <a:ext cx="5822923" cy="2274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355" y="5302266"/>
            <a:ext cx="5745823" cy="33949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512" y="933414"/>
            <a:ext cx="237871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80" dirty="0">
                <a:latin typeface="Trebuchet MS"/>
                <a:cs typeface="Trebuchet MS"/>
              </a:rPr>
              <a:t>c.) </a:t>
            </a:r>
            <a:r>
              <a:rPr sz="2100" b="1" spc="-30" dirty="0">
                <a:latin typeface="Trebuchet MS"/>
                <a:cs typeface="Trebuchet MS"/>
              </a:rPr>
              <a:t>Motor</a:t>
            </a:r>
            <a:r>
              <a:rPr sz="2100" b="1" spc="-185" dirty="0">
                <a:latin typeface="Trebuchet MS"/>
                <a:cs typeface="Trebuchet MS"/>
              </a:rPr>
              <a:t> </a:t>
            </a:r>
            <a:r>
              <a:rPr sz="2100" b="1" spc="-120" dirty="0">
                <a:latin typeface="Trebuchet MS"/>
                <a:cs typeface="Trebuchet MS"/>
              </a:rPr>
              <a:t>Subsystem: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512" y="4057613"/>
            <a:ext cx="252285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40" dirty="0">
                <a:latin typeface="Trebuchet MS"/>
                <a:cs typeface="Trebuchet MS"/>
              </a:rPr>
              <a:t>d.) </a:t>
            </a:r>
            <a:r>
              <a:rPr sz="2100" b="1" spc="-125" dirty="0">
                <a:latin typeface="Trebuchet MS"/>
                <a:cs typeface="Trebuchet MS"/>
              </a:rPr>
              <a:t>Battery</a:t>
            </a:r>
            <a:r>
              <a:rPr sz="2100" b="1" spc="-225" dirty="0">
                <a:latin typeface="Trebuchet MS"/>
                <a:cs typeface="Trebuchet MS"/>
              </a:rPr>
              <a:t> </a:t>
            </a:r>
            <a:r>
              <a:rPr sz="2100" b="1" spc="-120" dirty="0">
                <a:latin typeface="Trebuchet MS"/>
                <a:cs typeface="Trebuchet MS"/>
              </a:rPr>
              <a:t>Subsystem: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857" y="1908196"/>
            <a:ext cx="5691333" cy="1638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FBEB0-3E91-E748-8D19-C00607BAD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5172"/>
            <a:ext cx="7556500" cy="44639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50" y="1612900"/>
            <a:ext cx="5486400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4050" y="469900"/>
            <a:ext cx="5029200" cy="98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90" dirty="0">
                <a:latin typeface="Trebuchet MS"/>
                <a:cs typeface="Trebuchet MS"/>
              </a:rPr>
              <a:t>Question-</a:t>
            </a:r>
            <a:r>
              <a:rPr sz="2400" b="1" spc="-190" dirty="0">
                <a:latin typeface="Trebuchet MS"/>
                <a:cs typeface="Trebuchet MS"/>
              </a:rPr>
              <a:t>2</a:t>
            </a:r>
            <a:r>
              <a:rPr lang="en-US" sz="2400" b="1" spc="-190" dirty="0">
                <a:latin typeface="Trebuchet MS"/>
                <a:cs typeface="Trebuchet MS"/>
              </a:rPr>
              <a:t>:</a:t>
            </a:r>
            <a:r>
              <a:rPr sz="2400" b="1" spc="-190" dirty="0">
                <a:latin typeface="Trebuchet MS"/>
                <a:cs typeface="Trebuchet MS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Plots </a:t>
            </a:r>
            <a:r>
              <a:rPr sz="2400" b="1" spc="-120" dirty="0">
                <a:latin typeface="Trebuchet MS"/>
                <a:cs typeface="Trebuchet MS"/>
              </a:rPr>
              <a:t>with</a:t>
            </a:r>
            <a:r>
              <a:rPr sz="2400" b="1" spc="-275" dirty="0">
                <a:latin typeface="Trebuchet MS"/>
                <a:cs typeface="Trebuchet MS"/>
              </a:rPr>
              <a:t> </a:t>
            </a:r>
            <a:r>
              <a:rPr sz="2400" b="1" spc="-135" dirty="0">
                <a:latin typeface="Trebuchet MS"/>
                <a:cs typeface="Trebuchet MS"/>
              </a:rPr>
              <a:t>Description: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345"/>
              </a:spcBef>
            </a:pPr>
            <a:r>
              <a:rPr sz="2000" spc="-110" dirty="0">
                <a:latin typeface="Trebuchet MS"/>
                <a:cs typeface="Trebuchet MS"/>
              </a:rPr>
              <a:t>2.1) </a:t>
            </a:r>
            <a:r>
              <a:rPr sz="2000" spc="-60" dirty="0">
                <a:latin typeface="Trebuchet MS"/>
                <a:cs typeface="Trebuchet MS"/>
              </a:rPr>
              <a:t>Wheel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Speed(RPM):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050" y="5582285"/>
            <a:ext cx="6400800" cy="5625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10"/>
              </a:spcBef>
            </a:pPr>
            <a:r>
              <a:rPr sz="1800" spc="-50" dirty="0">
                <a:latin typeface="Trebuchet MS"/>
                <a:cs typeface="Trebuchet MS"/>
              </a:rPr>
              <a:t>Wheel </a:t>
            </a:r>
            <a:r>
              <a:rPr sz="1800" spc="-65" dirty="0">
                <a:latin typeface="Trebuchet MS"/>
                <a:cs typeface="Trebuchet MS"/>
              </a:rPr>
              <a:t>Speed </a:t>
            </a:r>
            <a:r>
              <a:rPr sz="1800" spc="-25" dirty="0">
                <a:latin typeface="Trebuchet MS"/>
                <a:cs typeface="Trebuchet MS"/>
              </a:rPr>
              <a:t>(RPM) </a:t>
            </a:r>
            <a:r>
              <a:rPr sz="1800" spc="-70" dirty="0">
                <a:latin typeface="Trebuchet MS"/>
                <a:cs typeface="Trebuchet MS"/>
              </a:rPr>
              <a:t>graph </a:t>
            </a:r>
            <a:r>
              <a:rPr sz="1800" spc="-90" dirty="0">
                <a:latin typeface="Trebuchet MS"/>
                <a:cs typeface="Trebuchet MS"/>
              </a:rPr>
              <a:t>indicates </a:t>
            </a:r>
            <a:r>
              <a:rPr sz="1800" spc="-80" dirty="0">
                <a:latin typeface="Trebuchet MS"/>
                <a:cs typeface="Trebuchet MS"/>
              </a:rPr>
              <a:t>the </a:t>
            </a:r>
            <a:r>
              <a:rPr sz="1800" spc="-75" dirty="0">
                <a:latin typeface="Trebuchet MS"/>
                <a:cs typeface="Trebuchet MS"/>
              </a:rPr>
              <a:t>maximum </a:t>
            </a:r>
            <a:r>
              <a:rPr sz="1800" spc="-65" dirty="0">
                <a:latin typeface="Trebuchet MS"/>
                <a:cs typeface="Trebuchet MS"/>
              </a:rPr>
              <a:t>speed </a:t>
            </a:r>
            <a:r>
              <a:rPr sz="1800" spc="-114" dirty="0">
                <a:latin typeface="Trebuchet MS"/>
                <a:cs typeface="Trebuchet MS"/>
              </a:rPr>
              <a:t>at  </a:t>
            </a:r>
            <a:r>
              <a:rPr sz="1800" spc="-60" dirty="0">
                <a:latin typeface="Trebuchet MS"/>
                <a:cs typeface="Trebuchet MS"/>
              </a:rPr>
              <a:t>around </a:t>
            </a:r>
            <a:r>
              <a:rPr sz="1800" spc="-35" dirty="0">
                <a:latin typeface="Trebuchet MS"/>
                <a:cs typeface="Trebuchet MS"/>
              </a:rPr>
              <a:t>550 </a:t>
            </a:r>
            <a:r>
              <a:rPr sz="1800" spc="-100" dirty="0">
                <a:latin typeface="Trebuchet MS"/>
                <a:cs typeface="Trebuchet MS"/>
              </a:rPr>
              <a:t>rpm. </a:t>
            </a:r>
            <a:r>
              <a:rPr sz="1800" spc="20" dirty="0">
                <a:latin typeface="Trebuchet MS"/>
                <a:cs typeface="Trebuchet MS"/>
              </a:rPr>
              <a:t>Most </a:t>
            </a:r>
            <a:r>
              <a:rPr sz="1800" spc="-70" dirty="0">
                <a:latin typeface="Trebuchet MS"/>
                <a:cs typeface="Trebuchet MS"/>
              </a:rPr>
              <a:t>of </a:t>
            </a:r>
            <a:r>
              <a:rPr sz="1800" spc="-80" dirty="0">
                <a:latin typeface="Trebuchet MS"/>
                <a:cs typeface="Trebuchet MS"/>
              </a:rPr>
              <a:t>the </a:t>
            </a:r>
            <a:r>
              <a:rPr sz="1800" spc="-90" dirty="0">
                <a:latin typeface="Trebuchet MS"/>
                <a:cs typeface="Trebuchet MS"/>
              </a:rPr>
              <a:t>time </a:t>
            </a:r>
            <a:r>
              <a:rPr sz="1800" spc="-110" dirty="0">
                <a:latin typeface="Trebuchet MS"/>
                <a:cs typeface="Trebuchet MS"/>
              </a:rPr>
              <a:t>it </a:t>
            </a:r>
            <a:r>
              <a:rPr sz="1800" spc="-65" dirty="0">
                <a:latin typeface="Trebuchet MS"/>
                <a:cs typeface="Trebuchet MS"/>
              </a:rPr>
              <a:t>is </a:t>
            </a:r>
            <a:r>
              <a:rPr sz="1800" spc="-70" dirty="0">
                <a:latin typeface="Trebuchet MS"/>
                <a:cs typeface="Trebuchet MS"/>
              </a:rPr>
              <a:t>in </a:t>
            </a:r>
            <a:r>
              <a:rPr sz="1800" spc="-80" dirty="0">
                <a:latin typeface="Trebuchet MS"/>
                <a:cs typeface="Trebuchet MS"/>
              </a:rPr>
              <a:t>the range </a:t>
            </a:r>
            <a:r>
              <a:rPr sz="1800" spc="-70" dirty="0">
                <a:latin typeface="Trebuchet MS"/>
                <a:cs typeface="Trebuchet MS"/>
              </a:rPr>
              <a:t>of </a:t>
            </a:r>
            <a:r>
              <a:rPr sz="1800" spc="-35" dirty="0">
                <a:latin typeface="Trebuchet MS"/>
                <a:cs typeface="Trebuchet MS"/>
              </a:rPr>
              <a:t>400 </a:t>
            </a:r>
            <a:r>
              <a:rPr sz="1800" spc="-85" dirty="0">
                <a:latin typeface="Trebuchet MS"/>
                <a:cs typeface="Trebuchet MS"/>
              </a:rPr>
              <a:t>to  </a:t>
            </a:r>
            <a:r>
              <a:rPr sz="1800" spc="-35" dirty="0">
                <a:latin typeface="Trebuchet MS"/>
                <a:cs typeface="Trebuchet MS"/>
              </a:rPr>
              <a:t>500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rpm.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81062-C863-5F45-B46C-62B5C89B8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3" y="6489700"/>
            <a:ext cx="3489687" cy="2759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47D854-0631-7E48-90EE-81DA9E5C0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50" y="6489700"/>
            <a:ext cx="3413487" cy="2759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E1AFBA-15E7-234D-9847-D4E063B2F7A6}"/>
              </a:ext>
            </a:extLst>
          </p:cNvPr>
          <p:cNvSpPr txBox="1"/>
          <p:nvPr/>
        </p:nvSpPr>
        <p:spPr>
          <a:xfrm>
            <a:off x="1038541" y="9409011"/>
            <a:ext cx="552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 75 Drive Cycle                                      NEDC Drive Cycle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703</Words>
  <Application>Microsoft Macintosh PowerPoint</Application>
  <PresentationFormat>Custom</PresentationFormat>
  <Paragraphs>81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Trebuchet MS</vt:lpstr>
      <vt:lpstr>Office Theme</vt:lpstr>
      <vt:lpstr>Project Name: Electric Car Powertrain Sizing</vt:lpstr>
      <vt:lpstr>Problem Statement: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Project-3</dc:title>
  <dc:creator>James Bond</dc:creator>
  <cp:lastModifiedBy>Microsoft Office User</cp:lastModifiedBy>
  <cp:revision>39</cp:revision>
  <dcterms:created xsi:type="dcterms:W3CDTF">2021-11-15T09:13:09Z</dcterms:created>
  <dcterms:modified xsi:type="dcterms:W3CDTF">2021-12-09T06:49:00Z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2021-11-10T00:00:00Z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2021-11-15T00:00:00Z</vt:filetime>
  </property>
</Properties>
</file>