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49838E-B6BD-471A-A2F8-45D68C49A0C5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ECEC045-1958-46AF-B7B0-94385C3A04B5}">
      <dgm:prSet/>
      <dgm:spPr/>
      <dgm:t>
        <a:bodyPr/>
        <a:lstStyle/>
        <a:p>
          <a:r>
            <a:rPr lang="en-IN" dirty="0"/>
            <a:t>By the population graph and the cluster map, we see that the first cluster contains most of the populous </a:t>
          </a:r>
          <a:r>
            <a:rPr lang="en-IN" dirty="0" err="1"/>
            <a:t>neighborhoods</a:t>
          </a:r>
          <a:r>
            <a:rPr lang="en-IN" dirty="0"/>
            <a:t>. </a:t>
          </a:r>
          <a:endParaRPr lang="en-US" dirty="0"/>
        </a:p>
      </dgm:t>
    </dgm:pt>
    <dgm:pt modelId="{A03A6685-322F-443E-9908-6722C442F236}" type="parTrans" cxnId="{B80817EB-D434-4783-ADF2-FA785E5F9A75}">
      <dgm:prSet/>
      <dgm:spPr/>
      <dgm:t>
        <a:bodyPr/>
        <a:lstStyle/>
        <a:p>
          <a:endParaRPr lang="en-US"/>
        </a:p>
      </dgm:t>
    </dgm:pt>
    <dgm:pt modelId="{1984FF57-FC20-4A16-9F40-B56FF7068F28}" type="sibTrans" cxnId="{B80817EB-D434-4783-ADF2-FA785E5F9A75}">
      <dgm:prSet/>
      <dgm:spPr/>
      <dgm:t>
        <a:bodyPr/>
        <a:lstStyle/>
        <a:p>
          <a:endParaRPr lang="en-US"/>
        </a:p>
      </dgm:t>
    </dgm:pt>
    <dgm:pt modelId="{3AB0075B-AFA1-466C-BB5E-ADC7FD57C06A}">
      <dgm:prSet/>
      <dgm:spPr/>
      <dgm:t>
        <a:bodyPr/>
        <a:lstStyle/>
        <a:p>
          <a:r>
            <a:rPr lang="en-IN"/>
            <a:t>Hence, by placing more ATM machine’s in the first cluster’s neighborhoods, the needs of the customers will be successfully met and the complaints will reduce drastically. </a:t>
          </a:r>
          <a:endParaRPr lang="en-US"/>
        </a:p>
      </dgm:t>
    </dgm:pt>
    <dgm:pt modelId="{F1506231-2235-43B6-A0CE-1FE87B3D66E0}" type="parTrans" cxnId="{D78D3D73-455C-4ACC-84EA-87819F1A628C}">
      <dgm:prSet/>
      <dgm:spPr/>
      <dgm:t>
        <a:bodyPr/>
        <a:lstStyle/>
        <a:p>
          <a:endParaRPr lang="en-US"/>
        </a:p>
      </dgm:t>
    </dgm:pt>
    <dgm:pt modelId="{613410BE-8CB1-4046-896B-64DEC225DC43}" type="sibTrans" cxnId="{D78D3D73-455C-4ACC-84EA-87819F1A628C}">
      <dgm:prSet/>
      <dgm:spPr/>
      <dgm:t>
        <a:bodyPr/>
        <a:lstStyle/>
        <a:p>
          <a:endParaRPr lang="en-US"/>
        </a:p>
      </dgm:t>
    </dgm:pt>
    <dgm:pt modelId="{69C1237D-AAE3-457A-ACDC-D2C39D4B2980}">
      <dgm:prSet/>
      <dgm:spPr/>
      <dgm:t>
        <a:bodyPr/>
        <a:lstStyle/>
        <a:p>
          <a:r>
            <a:rPr lang="en-IN"/>
            <a:t>During this work, some of the machine learning techniques, data wrangling with pandas and data visualization techniques were put to use.  </a:t>
          </a:r>
          <a:endParaRPr lang="en-US"/>
        </a:p>
      </dgm:t>
    </dgm:pt>
    <dgm:pt modelId="{16E7A48F-E737-4372-9F6E-53CD9B520E17}" type="parTrans" cxnId="{70A07669-8CCE-482F-B208-EB6FE77E09DE}">
      <dgm:prSet/>
      <dgm:spPr/>
      <dgm:t>
        <a:bodyPr/>
        <a:lstStyle/>
        <a:p>
          <a:endParaRPr lang="en-US"/>
        </a:p>
      </dgm:t>
    </dgm:pt>
    <dgm:pt modelId="{C4B2DB12-024F-4AA7-9720-06372F3AE346}" type="sibTrans" cxnId="{70A07669-8CCE-482F-B208-EB6FE77E09DE}">
      <dgm:prSet/>
      <dgm:spPr/>
      <dgm:t>
        <a:bodyPr/>
        <a:lstStyle/>
        <a:p>
          <a:endParaRPr lang="en-US"/>
        </a:p>
      </dgm:t>
    </dgm:pt>
    <dgm:pt modelId="{42B27402-1315-498C-BF94-0E9A2AD51298}" type="pres">
      <dgm:prSet presAssocID="{C849838E-B6BD-471A-A2F8-45D68C49A0C5}" presName="vert0" presStyleCnt="0">
        <dgm:presLayoutVars>
          <dgm:dir/>
          <dgm:animOne val="branch"/>
          <dgm:animLvl val="lvl"/>
        </dgm:presLayoutVars>
      </dgm:prSet>
      <dgm:spPr/>
    </dgm:pt>
    <dgm:pt modelId="{30CA68BF-11B1-4553-82C3-29E67D4E8E4C}" type="pres">
      <dgm:prSet presAssocID="{AECEC045-1958-46AF-B7B0-94385C3A04B5}" presName="thickLine" presStyleLbl="alignNode1" presStyleIdx="0" presStyleCnt="3"/>
      <dgm:spPr/>
    </dgm:pt>
    <dgm:pt modelId="{90DAE73B-8974-406B-A439-EF830DEE00DB}" type="pres">
      <dgm:prSet presAssocID="{AECEC045-1958-46AF-B7B0-94385C3A04B5}" presName="horz1" presStyleCnt="0"/>
      <dgm:spPr/>
    </dgm:pt>
    <dgm:pt modelId="{5C82F09B-6833-494B-82EB-4A0B7CB5B86B}" type="pres">
      <dgm:prSet presAssocID="{AECEC045-1958-46AF-B7B0-94385C3A04B5}" presName="tx1" presStyleLbl="revTx" presStyleIdx="0" presStyleCnt="3"/>
      <dgm:spPr/>
    </dgm:pt>
    <dgm:pt modelId="{EE8FE585-9B2E-4892-946C-9F3DB916BA07}" type="pres">
      <dgm:prSet presAssocID="{AECEC045-1958-46AF-B7B0-94385C3A04B5}" presName="vert1" presStyleCnt="0"/>
      <dgm:spPr/>
    </dgm:pt>
    <dgm:pt modelId="{7A50097C-C63A-4A00-9299-3BC1E07046D0}" type="pres">
      <dgm:prSet presAssocID="{3AB0075B-AFA1-466C-BB5E-ADC7FD57C06A}" presName="thickLine" presStyleLbl="alignNode1" presStyleIdx="1" presStyleCnt="3"/>
      <dgm:spPr/>
    </dgm:pt>
    <dgm:pt modelId="{F69B74C6-8AE9-4412-B425-8C6816834BC0}" type="pres">
      <dgm:prSet presAssocID="{3AB0075B-AFA1-466C-BB5E-ADC7FD57C06A}" presName="horz1" presStyleCnt="0"/>
      <dgm:spPr/>
    </dgm:pt>
    <dgm:pt modelId="{8550F743-CC12-4149-890E-CB142637B5E1}" type="pres">
      <dgm:prSet presAssocID="{3AB0075B-AFA1-466C-BB5E-ADC7FD57C06A}" presName="tx1" presStyleLbl="revTx" presStyleIdx="1" presStyleCnt="3"/>
      <dgm:spPr/>
    </dgm:pt>
    <dgm:pt modelId="{AF1FB80C-224D-4ECA-8AD3-048F60C87DFD}" type="pres">
      <dgm:prSet presAssocID="{3AB0075B-AFA1-466C-BB5E-ADC7FD57C06A}" presName="vert1" presStyleCnt="0"/>
      <dgm:spPr/>
    </dgm:pt>
    <dgm:pt modelId="{95703AE5-D79F-4CBE-97DF-B5B4F5A982E1}" type="pres">
      <dgm:prSet presAssocID="{69C1237D-AAE3-457A-ACDC-D2C39D4B2980}" presName="thickLine" presStyleLbl="alignNode1" presStyleIdx="2" presStyleCnt="3"/>
      <dgm:spPr/>
    </dgm:pt>
    <dgm:pt modelId="{A01D02A8-E02A-48DE-B38F-B0239F542932}" type="pres">
      <dgm:prSet presAssocID="{69C1237D-AAE3-457A-ACDC-D2C39D4B2980}" presName="horz1" presStyleCnt="0"/>
      <dgm:spPr/>
    </dgm:pt>
    <dgm:pt modelId="{CC9E196A-65BE-4CAC-9A62-08AC65963DB4}" type="pres">
      <dgm:prSet presAssocID="{69C1237D-AAE3-457A-ACDC-D2C39D4B2980}" presName="tx1" presStyleLbl="revTx" presStyleIdx="2" presStyleCnt="3"/>
      <dgm:spPr/>
    </dgm:pt>
    <dgm:pt modelId="{4194228A-68B1-4BAE-8EB9-2B6A4C557E19}" type="pres">
      <dgm:prSet presAssocID="{69C1237D-AAE3-457A-ACDC-D2C39D4B2980}" presName="vert1" presStyleCnt="0"/>
      <dgm:spPr/>
    </dgm:pt>
  </dgm:ptLst>
  <dgm:cxnLst>
    <dgm:cxn modelId="{70A07669-8CCE-482F-B208-EB6FE77E09DE}" srcId="{C849838E-B6BD-471A-A2F8-45D68C49A0C5}" destId="{69C1237D-AAE3-457A-ACDC-D2C39D4B2980}" srcOrd="2" destOrd="0" parTransId="{16E7A48F-E737-4372-9F6E-53CD9B520E17}" sibTransId="{C4B2DB12-024F-4AA7-9720-06372F3AE346}"/>
    <dgm:cxn modelId="{D78D3D73-455C-4ACC-84EA-87819F1A628C}" srcId="{C849838E-B6BD-471A-A2F8-45D68C49A0C5}" destId="{3AB0075B-AFA1-466C-BB5E-ADC7FD57C06A}" srcOrd="1" destOrd="0" parTransId="{F1506231-2235-43B6-A0CE-1FE87B3D66E0}" sibTransId="{613410BE-8CB1-4046-896B-64DEC225DC43}"/>
    <dgm:cxn modelId="{69243B9E-28BC-48E1-B41A-0620D955329D}" type="presOf" srcId="{3AB0075B-AFA1-466C-BB5E-ADC7FD57C06A}" destId="{8550F743-CC12-4149-890E-CB142637B5E1}" srcOrd="0" destOrd="0" presId="urn:microsoft.com/office/officeart/2008/layout/LinedList"/>
    <dgm:cxn modelId="{7F2F5E9F-E3B7-400B-B8D5-EFFE7F6294DB}" type="presOf" srcId="{AECEC045-1958-46AF-B7B0-94385C3A04B5}" destId="{5C82F09B-6833-494B-82EB-4A0B7CB5B86B}" srcOrd="0" destOrd="0" presId="urn:microsoft.com/office/officeart/2008/layout/LinedList"/>
    <dgm:cxn modelId="{31FB27CD-584A-4B34-A71B-B9514E2B28A0}" type="presOf" srcId="{69C1237D-AAE3-457A-ACDC-D2C39D4B2980}" destId="{CC9E196A-65BE-4CAC-9A62-08AC65963DB4}" srcOrd="0" destOrd="0" presId="urn:microsoft.com/office/officeart/2008/layout/LinedList"/>
    <dgm:cxn modelId="{B80817EB-D434-4783-ADF2-FA785E5F9A75}" srcId="{C849838E-B6BD-471A-A2F8-45D68C49A0C5}" destId="{AECEC045-1958-46AF-B7B0-94385C3A04B5}" srcOrd="0" destOrd="0" parTransId="{A03A6685-322F-443E-9908-6722C442F236}" sibTransId="{1984FF57-FC20-4A16-9F40-B56FF7068F28}"/>
    <dgm:cxn modelId="{3B6D9FEC-6B5F-4E42-B7E6-5253C4B3C765}" type="presOf" srcId="{C849838E-B6BD-471A-A2F8-45D68C49A0C5}" destId="{42B27402-1315-498C-BF94-0E9A2AD51298}" srcOrd="0" destOrd="0" presId="urn:microsoft.com/office/officeart/2008/layout/LinedList"/>
    <dgm:cxn modelId="{9CB585DF-8F4F-4B6B-B664-CD03DD9D8C40}" type="presParOf" srcId="{42B27402-1315-498C-BF94-0E9A2AD51298}" destId="{30CA68BF-11B1-4553-82C3-29E67D4E8E4C}" srcOrd="0" destOrd="0" presId="urn:microsoft.com/office/officeart/2008/layout/LinedList"/>
    <dgm:cxn modelId="{FC86A1EE-96DA-4054-A5F8-94F52C736ED5}" type="presParOf" srcId="{42B27402-1315-498C-BF94-0E9A2AD51298}" destId="{90DAE73B-8974-406B-A439-EF830DEE00DB}" srcOrd="1" destOrd="0" presId="urn:microsoft.com/office/officeart/2008/layout/LinedList"/>
    <dgm:cxn modelId="{EA930270-9677-4AD4-ADA4-151B5E5445DA}" type="presParOf" srcId="{90DAE73B-8974-406B-A439-EF830DEE00DB}" destId="{5C82F09B-6833-494B-82EB-4A0B7CB5B86B}" srcOrd="0" destOrd="0" presId="urn:microsoft.com/office/officeart/2008/layout/LinedList"/>
    <dgm:cxn modelId="{C0115A4F-C224-4DB2-8731-C2E34C56F8F7}" type="presParOf" srcId="{90DAE73B-8974-406B-A439-EF830DEE00DB}" destId="{EE8FE585-9B2E-4892-946C-9F3DB916BA07}" srcOrd="1" destOrd="0" presId="urn:microsoft.com/office/officeart/2008/layout/LinedList"/>
    <dgm:cxn modelId="{34AB3FB2-0A02-470B-94B3-C45A3F4F69B7}" type="presParOf" srcId="{42B27402-1315-498C-BF94-0E9A2AD51298}" destId="{7A50097C-C63A-4A00-9299-3BC1E07046D0}" srcOrd="2" destOrd="0" presId="urn:microsoft.com/office/officeart/2008/layout/LinedList"/>
    <dgm:cxn modelId="{DF89A22E-6D86-4ECF-A3B4-EBFDCEE9A9AE}" type="presParOf" srcId="{42B27402-1315-498C-BF94-0E9A2AD51298}" destId="{F69B74C6-8AE9-4412-B425-8C6816834BC0}" srcOrd="3" destOrd="0" presId="urn:microsoft.com/office/officeart/2008/layout/LinedList"/>
    <dgm:cxn modelId="{5121EAE9-2877-4884-8D5F-260639121789}" type="presParOf" srcId="{F69B74C6-8AE9-4412-B425-8C6816834BC0}" destId="{8550F743-CC12-4149-890E-CB142637B5E1}" srcOrd="0" destOrd="0" presId="urn:microsoft.com/office/officeart/2008/layout/LinedList"/>
    <dgm:cxn modelId="{83FD5555-E595-443A-89CC-0F75A23340AE}" type="presParOf" srcId="{F69B74C6-8AE9-4412-B425-8C6816834BC0}" destId="{AF1FB80C-224D-4ECA-8AD3-048F60C87DFD}" srcOrd="1" destOrd="0" presId="urn:microsoft.com/office/officeart/2008/layout/LinedList"/>
    <dgm:cxn modelId="{7EE42909-F885-49FE-A20D-B86EC6769698}" type="presParOf" srcId="{42B27402-1315-498C-BF94-0E9A2AD51298}" destId="{95703AE5-D79F-4CBE-97DF-B5B4F5A982E1}" srcOrd="4" destOrd="0" presId="urn:microsoft.com/office/officeart/2008/layout/LinedList"/>
    <dgm:cxn modelId="{2D5CDE0F-44EE-45F9-88D9-A12464233451}" type="presParOf" srcId="{42B27402-1315-498C-BF94-0E9A2AD51298}" destId="{A01D02A8-E02A-48DE-B38F-B0239F542932}" srcOrd="5" destOrd="0" presId="urn:microsoft.com/office/officeart/2008/layout/LinedList"/>
    <dgm:cxn modelId="{C0B7AAAB-4E18-4C35-B983-E7C708A282D2}" type="presParOf" srcId="{A01D02A8-E02A-48DE-B38F-B0239F542932}" destId="{CC9E196A-65BE-4CAC-9A62-08AC65963DB4}" srcOrd="0" destOrd="0" presId="urn:microsoft.com/office/officeart/2008/layout/LinedList"/>
    <dgm:cxn modelId="{48FE8924-74EB-442D-B03D-AB781A18EFB9}" type="presParOf" srcId="{A01D02A8-E02A-48DE-B38F-B0239F542932}" destId="{4194228A-68B1-4BAE-8EB9-2B6A4C557E1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A68BF-11B1-4553-82C3-29E67D4E8E4C}">
      <dsp:nvSpPr>
        <dsp:cNvPr id="0" name=""/>
        <dsp:cNvSpPr/>
      </dsp:nvSpPr>
      <dsp:spPr>
        <a:xfrm>
          <a:off x="0" y="1895"/>
          <a:ext cx="85963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2F09B-6833-494B-82EB-4A0B7CB5B86B}">
      <dsp:nvSpPr>
        <dsp:cNvPr id="0" name=""/>
        <dsp:cNvSpPr/>
      </dsp:nvSpPr>
      <dsp:spPr>
        <a:xfrm>
          <a:off x="0" y="1895"/>
          <a:ext cx="8596312" cy="1292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By the population graph and the cluster map, we see that the first cluster contains most of the populous </a:t>
          </a:r>
          <a:r>
            <a:rPr lang="en-IN" sz="2400" kern="1200" dirty="0" err="1"/>
            <a:t>neighborhoods</a:t>
          </a:r>
          <a:r>
            <a:rPr lang="en-IN" sz="2400" kern="1200" dirty="0"/>
            <a:t>. </a:t>
          </a:r>
          <a:endParaRPr lang="en-US" sz="2400" kern="1200" dirty="0"/>
        </a:p>
      </dsp:txBody>
      <dsp:txXfrm>
        <a:off x="0" y="1895"/>
        <a:ext cx="8596312" cy="1292548"/>
      </dsp:txXfrm>
    </dsp:sp>
    <dsp:sp modelId="{7A50097C-C63A-4A00-9299-3BC1E07046D0}">
      <dsp:nvSpPr>
        <dsp:cNvPr id="0" name=""/>
        <dsp:cNvSpPr/>
      </dsp:nvSpPr>
      <dsp:spPr>
        <a:xfrm>
          <a:off x="0" y="1294444"/>
          <a:ext cx="85963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0F743-CC12-4149-890E-CB142637B5E1}">
      <dsp:nvSpPr>
        <dsp:cNvPr id="0" name=""/>
        <dsp:cNvSpPr/>
      </dsp:nvSpPr>
      <dsp:spPr>
        <a:xfrm>
          <a:off x="0" y="1294444"/>
          <a:ext cx="8596312" cy="1292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Hence, by placing more ATM machine’s in the first cluster’s neighborhoods, the needs of the customers will be successfully met and the complaints will reduce drastically. </a:t>
          </a:r>
          <a:endParaRPr lang="en-US" sz="2400" kern="1200"/>
        </a:p>
      </dsp:txBody>
      <dsp:txXfrm>
        <a:off x="0" y="1294444"/>
        <a:ext cx="8596312" cy="1292548"/>
      </dsp:txXfrm>
    </dsp:sp>
    <dsp:sp modelId="{95703AE5-D79F-4CBE-97DF-B5B4F5A982E1}">
      <dsp:nvSpPr>
        <dsp:cNvPr id="0" name=""/>
        <dsp:cNvSpPr/>
      </dsp:nvSpPr>
      <dsp:spPr>
        <a:xfrm>
          <a:off x="0" y="2586992"/>
          <a:ext cx="85963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E196A-65BE-4CAC-9A62-08AC65963DB4}">
      <dsp:nvSpPr>
        <dsp:cNvPr id="0" name=""/>
        <dsp:cNvSpPr/>
      </dsp:nvSpPr>
      <dsp:spPr>
        <a:xfrm>
          <a:off x="0" y="2586992"/>
          <a:ext cx="8596312" cy="1292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During this work, some of the machine learning techniques, data wrangling with pandas and data visualization techniques were put to use.  </a:t>
          </a:r>
          <a:endParaRPr lang="en-US" sz="2400" kern="1200"/>
        </a:p>
      </dsp:txBody>
      <dsp:txXfrm>
        <a:off x="0" y="2586992"/>
        <a:ext cx="8596312" cy="12925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15-07-2019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86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15-07-2019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07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15-07-2019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955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15-07-2019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544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15-07-2019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5161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15-07-2019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15-07-2019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717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15-07-2019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74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15-07-2019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11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15-07-2019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76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15-07-2019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41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15-07-2019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47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15-07-2019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37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15-07-2019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87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15-07-2019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46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68C9-9968-4BB3-AB10-8B08971B2769}" type="datetimeFigureOut">
              <a:rPr lang="en-IN" smtClean="0"/>
              <a:t>15-07-2019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9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F68C9-9968-4BB3-AB10-8B08971B2769}" type="datetimeFigureOut">
              <a:rPr lang="en-IN" smtClean="0"/>
              <a:t>15-07-2019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F2C64B-E503-4B12-8022-A074B04E2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92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neighbourhoods_in_Bangalo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98AE-1B8B-42B7-9ECC-BD317B89B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5300" dirty="0"/>
              <a:t>The Battle of the Neighborhoods</a:t>
            </a:r>
            <a:br>
              <a:rPr lang="en-IN" sz="4800" dirty="0"/>
            </a:br>
            <a:r>
              <a:rPr lang="en-IN" sz="3600" dirty="0"/>
              <a:t>Finding best location to open an ATM in Bangalore, India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5CA3A-0131-4A06-84E9-D6AC26B05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5226"/>
            <a:ext cx="9144000" cy="1655762"/>
          </a:xfrm>
        </p:spPr>
        <p:txBody>
          <a:bodyPr/>
          <a:lstStyle/>
          <a:p>
            <a:pPr algn="r"/>
            <a:r>
              <a:rPr lang="en-IN" dirty="0"/>
              <a:t>				IBM Coursera Data Science Capstone Project</a:t>
            </a:r>
          </a:p>
          <a:p>
            <a:pPr algn="r"/>
            <a:r>
              <a:rPr lang="en-IN" dirty="0"/>
              <a:t>Authored By</a:t>
            </a:r>
            <a:r>
              <a:rPr lang="en-IN"/>
              <a:t>: NISHANT SHARMA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917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04C0-9803-4075-802F-BC64AAD9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IN"/>
              <a:t>Clustering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D3769-79C8-4720-94AB-BCFE9D19A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en-IN"/>
              <a:t>Sort the neighborhoods into five clusters to obtain better insights about each neighborhood and by that we will know which cluster of neighborhoods have more population.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082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35AA-94F9-4B1B-8170-DE163AF9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IN" dirty="0"/>
              <a:t>Results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BE2F-18A0-4F3B-870C-A160500CC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endParaRPr lang="en-IN" sz="1500" dirty="0"/>
          </a:p>
          <a:p>
            <a:pPr marL="0" indent="0">
              <a:buNone/>
            </a:pPr>
            <a:r>
              <a:rPr lang="en-IN" sz="1500" dirty="0"/>
              <a:t>By sorting the </a:t>
            </a:r>
            <a:r>
              <a:rPr lang="en-IN" sz="1500" dirty="0" err="1"/>
              <a:t>neighborhoods</a:t>
            </a:r>
            <a:r>
              <a:rPr lang="en-IN" sz="1500" dirty="0"/>
              <a:t> based on population and visualizing it in the form of a bar plot, we find that the top 3 locations contribute to the 35% of the total population of the city.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0D2DF-A23C-4D54-AFE6-7D20A3027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60589"/>
            <a:ext cx="5283289" cy="35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25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30BA-5817-4060-98B9-3B990405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IN" dirty="0"/>
              <a:t>Results and Discussion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4046D6-0EDB-4ED5-A1C3-7B8671989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/>
              <a:t>By clustering the neighborhoods, we find that most of the densely populated neighborhoods belong to the first cluster.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02471E-F12C-46EC-AD99-7A6B26D7F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9"/>
            <a:ext cx="5423429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86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AC89-C2B3-4EB4-92BA-256BDAC9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Conclusion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F90307-976E-4BDC-9831-06E866FF8A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81327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670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40F6-E8C2-47AB-9020-04E79D6F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88BF-19EA-429C-B1D7-BA5649788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Business Problem</a:t>
            </a:r>
          </a:p>
          <a:p>
            <a:r>
              <a:rPr lang="en-IN" dirty="0"/>
              <a:t>Data Description </a:t>
            </a:r>
          </a:p>
          <a:p>
            <a:r>
              <a:rPr lang="en-IN" dirty="0"/>
              <a:t>Data features</a:t>
            </a:r>
          </a:p>
          <a:p>
            <a:r>
              <a:rPr lang="en-IN" dirty="0"/>
              <a:t>Methodology</a:t>
            </a:r>
          </a:p>
          <a:p>
            <a:r>
              <a:rPr lang="en-IN" dirty="0"/>
              <a:t>Results and Discussion</a:t>
            </a:r>
          </a:p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161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E1BA-E73B-4E0D-A7AD-F21AA434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55943-31FA-4693-9D33-1E773E2F8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Bangalore is one among the fastest growing cities in the world.</a:t>
            </a:r>
          </a:p>
          <a:p>
            <a:r>
              <a:rPr lang="en-IN" dirty="0"/>
              <a:t>It is referred to as  the Silicon Valley of India because of its role as the nation’s leading Information Technology exporter.</a:t>
            </a:r>
          </a:p>
          <a:p>
            <a:r>
              <a:rPr lang="en-IN" dirty="0"/>
              <a:t>It has a population of over ten million, making it a megacity and third most populous city and fifth most populous urban agglomeration in India.  </a:t>
            </a:r>
          </a:p>
          <a:p>
            <a:r>
              <a:rPr lang="en-IN" dirty="0"/>
              <a:t>Being a demographically diverse city, the needs of the residents are also increasing rapidly. </a:t>
            </a:r>
          </a:p>
          <a:p>
            <a:r>
              <a:rPr lang="en-IN" dirty="0"/>
              <a:t>Hence, any new organization or an existing one should keep up with their pace in supplying the needs of the customers.</a:t>
            </a:r>
          </a:p>
        </p:txBody>
      </p:sp>
    </p:spTree>
    <p:extLst>
      <p:ext uri="{BB962C8B-B14F-4D97-AF65-F5344CB8AC3E}">
        <p14:creationId xmlns:p14="http://schemas.microsoft.com/office/powerpoint/2010/main" val="234948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F276-0C22-4792-851D-3F89D8AB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70A4B-CB77-4521-A2D6-9D95A0670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Our customer is ABC Bank, which is an International Bank and also a market leader. </a:t>
            </a:r>
          </a:p>
          <a:p>
            <a:r>
              <a:rPr lang="en-IN" dirty="0"/>
              <a:t>ABC Bank has received ample amounts of complaints from residents of Bangalore that there aren’t sufficient amount of ATM’s. </a:t>
            </a:r>
          </a:p>
          <a:p>
            <a:r>
              <a:rPr lang="en-IN" dirty="0"/>
              <a:t>Given the extremely large population and the population of the city, our customer wants to identify the best </a:t>
            </a:r>
            <a:r>
              <a:rPr lang="en-IN" dirty="0" err="1"/>
              <a:t>neighborhood</a:t>
            </a:r>
            <a:r>
              <a:rPr lang="en-IN" dirty="0"/>
              <a:t> area to open more ATM covering the majority of the population. </a:t>
            </a:r>
          </a:p>
          <a:p>
            <a:r>
              <a:rPr lang="en-IN" dirty="0"/>
              <a:t>The problem statement will be: </a:t>
            </a:r>
            <a:r>
              <a:rPr lang="en-IN" b="1" dirty="0"/>
              <a:t>Which </a:t>
            </a:r>
            <a:r>
              <a:rPr lang="en-IN" b="1" dirty="0" err="1"/>
              <a:t>neighborhood</a:t>
            </a:r>
            <a:r>
              <a:rPr lang="en-IN" b="1" dirty="0"/>
              <a:t> is most densely populated and has lesser number of ATM’s?</a:t>
            </a:r>
          </a:p>
        </p:txBody>
      </p:sp>
    </p:spTree>
    <p:extLst>
      <p:ext uri="{BB962C8B-B14F-4D97-AF65-F5344CB8AC3E}">
        <p14:creationId xmlns:p14="http://schemas.microsoft.com/office/powerpoint/2010/main" val="48269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3DCB-ECAA-4573-AD3D-A0CED29E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55AAC-02EE-4668-960F-C42EDB8BB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data to be used in this project is not readily available. Hence, the data has been obtained from various sources such as</a:t>
            </a:r>
          </a:p>
          <a:p>
            <a:r>
              <a:rPr lang="en-IN" dirty="0"/>
              <a:t>Foursquare, which is a local search-and-discovery mobile app which provides search results for its users. </a:t>
            </a:r>
          </a:p>
          <a:p>
            <a:r>
              <a:rPr lang="en-IN" dirty="0"/>
              <a:t>Wikipedia, which has the details about the </a:t>
            </a:r>
            <a:r>
              <a:rPr lang="en-IN" dirty="0" err="1"/>
              <a:t>neighborhoods</a:t>
            </a:r>
            <a:r>
              <a:rPr lang="en-IN" dirty="0"/>
              <a:t> in Bangalore. </a:t>
            </a:r>
            <a:r>
              <a:rPr lang="en-IN" dirty="0">
                <a:hlinkClick r:id="rId2"/>
              </a:rPr>
              <a:t>https://en.wikipedia.org/wiki/List_of_neighbourhoods_in_Bangalore</a:t>
            </a:r>
            <a:endParaRPr lang="en-IN" dirty="0"/>
          </a:p>
          <a:p>
            <a:r>
              <a:rPr lang="en-IN" dirty="0"/>
              <a:t>The geographic coordinates of each location have been obtained through </a:t>
            </a:r>
            <a:r>
              <a:rPr lang="en-IN" dirty="0" err="1"/>
              <a:t>Geopy</a:t>
            </a:r>
            <a:endParaRPr lang="en-IN" dirty="0"/>
          </a:p>
          <a:p>
            <a:r>
              <a:rPr lang="en-IN" dirty="0"/>
              <a:t>The population data about each neighbourhood has been obtained from: </a:t>
            </a:r>
            <a:r>
              <a:rPr lang="en-IN" u="sng" dirty="0"/>
              <a:t>https://www.ichangemycity.com/assembly-constituencies/mahalakshmi-layout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u="sng" dirty="0"/>
              <a:t>https://www.census2011.co.in/census/district/242-bangalore.html </a:t>
            </a:r>
            <a:r>
              <a:rPr lang="en-IN" b="1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967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1AA1-72E1-4B64-88BD-FFA8328C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Features	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5162-69A4-43D1-9C09-786664210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676"/>
            <a:ext cx="10515600" cy="4760287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  As we have to explore and identify the </a:t>
            </a:r>
            <a:r>
              <a:rPr lang="en-IN" dirty="0" err="1"/>
              <a:t>neighborhoods</a:t>
            </a:r>
            <a:r>
              <a:rPr lang="en-IN" dirty="0"/>
              <a:t> in the city of Bangalore, the Bangalore neighbourhood data is the crucial data for this project. </a:t>
            </a:r>
          </a:p>
          <a:p>
            <a:r>
              <a:rPr lang="en-IN" dirty="0"/>
              <a:t>The data about each neighbourhood is not readily available, hence we have to scrape the Wikipedia page and obtain the data. </a:t>
            </a:r>
          </a:p>
          <a:p>
            <a:r>
              <a:rPr lang="en-IN" dirty="0"/>
              <a:t>In order to obtain the coordinates, we make use of </a:t>
            </a:r>
            <a:r>
              <a:rPr lang="en-IN" dirty="0" err="1"/>
              <a:t>geopy</a:t>
            </a:r>
            <a:r>
              <a:rPr lang="en-IN" dirty="0"/>
              <a:t> library in Python.</a:t>
            </a:r>
          </a:p>
          <a:p>
            <a:r>
              <a:rPr lang="en-IN" dirty="0"/>
              <a:t>We also need information about each neighbourhood which is  obtained through </a:t>
            </a:r>
            <a:r>
              <a:rPr lang="en-IN" dirty="0" err="1"/>
              <a:t>FourSquare</a:t>
            </a:r>
            <a:r>
              <a:rPr lang="en-IN" dirty="0"/>
              <a:t> API.</a:t>
            </a:r>
          </a:p>
          <a:p>
            <a:r>
              <a:rPr lang="en-IN" dirty="0"/>
              <a:t> The population about each neighbourhood will let us know which neighbourhood is more preferable. </a:t>
            </a:r>
          </a:p>
        </p:txBody>
      </p:sp>
    </p:spTree>
    <p:extLst>
      <p:ext uri="{BB962C8B-B14F-4D97-AF65-F5344CB8AC3E}">
        <p14:creationId xmlns:p14="http://schemas.microsoft.com/office/powerpoint/2010/main" val="324184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4969-8E26-4F16-A599-87B5710E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EB042-3B36-4E8A-B773-8D095378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Methodology involves the following stages:</a:t>
            </a:r>
          </a:p>
          <a:p>
            <a:pPr lvl="1"/>
            <a:r>
              <a:rPr lang="en-IN" dirty="0"/>
              <a:t>	Data Preprocessing</a:t>
            </a:r>
          </a:p>
          <a:p>
            <a:pPr lvl="1"/>
            <a:r>
              <a:rPr lang="en-IN" dirty="0"/>
              <a:t>	Exploratory Data Analysis</a:t>
            </a:r>
          </a:p>
          <a:p>
            <a:pPr lvl="1"/>
            <a:r>
              <a:rPr lang="en-IN" dirty="0"/>
              <a:t> 	Clustering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18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E208-D836-443B-90FC-D338D5AD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F47EA-70BD-48E9-A026-28D730FF3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Scraping from the </a:t>
            </a:r>
            <a:r>
              <a:rPr lang="en-IN" dirty="0" err="1"/>
              <a:t>wikipedia</a:t>
            </a:r>
            <a:r>
              <a:rPr lang="en-IN" dirty="0"/>
              <a:t> page</a:t>
            </a:r>
          </a:p>
          <a:p>
            <a:r>
              <a:rPr lang="en-IN" dirty="0"/>
              <a:t>Obtain coordinates for each location using </a:t>
            </a:r>
            <a:r>
              <a:rPr lang="en-IN" dirty="0" err="1"/>
              <a:t>geopy</a:t>
            </a:r>
            <a:r>
              <a:rPr lang="en-IN" dirty="0"/>
              <a:t> library</a:t>
            </a:r>
          </a:p>
          <a:p>
            <a:r>
              <a:rPr lang="en-IN" dirty="0"/>
              <a:t>Finding columns with null values and replacing them</a:t>
            </a:r>
          </a:p>
          <a:p>
            <a:r>
              <a:rPr lang="en-IN" dirty="0"/>
              <a:t>Merge the </a:t>
            </a:r>
            <a:r>
              <a:rPr lang="en-IN" dirty="0" err="1"/>
              <a:t>neighborhood</a:t>
            </a:r>
            <a:r>
              <a:rPr lang="en-IN" dirty="0"/>
              <a:t> dataset with population dataset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3235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A5B6-A886-4946-B159-356176BC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4431-8B0C-4D95-B808-57F594C0D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Begin by exploring the city and finding the count of </a:t>
            </a:r>
            <a:r>
              <a:rPr lang="en-IN" dirty="0" err="1"/>
              <a:t>neighborhoods</a:t>
            </a:r>
            <a:r>
              <a:rPr lang="en-IN" dirty="0"/>
              <a:t> and regions in the city. </a:t>
            </a:r>
          </a:p>
          <a:p>
            <a:r>
              <a:rPr lang="en-IN" dirty="0"/>
              <a:t>Find the unique venues in each </a:t>
            </a:r>
            <a:r>
              <a:rPr lang="en-IN" dirty="0" err="1"/>
              <a:t>neighborhood</a:t>
            </a:r>
            <a:r>
              <a:rPr lang="en-IN" dirty="0"/>
              <a:t>. </a:t>
            </a:r>
          </a:p>
          <a:p>
            <a:r>
              <a:rPr lang="en-IN" dirty="0"/>
              <a:t>visualize the </a:t>
            </a:r>
            <a:r>
              <a:rPr lang="en-IN" dirty="0" err="1"/>
              <a:t>neighborhoods</a:t>
            </a:r>
            <a:r>
              <a:rPr lang="en-IN" dirty="0"/>
              <a:t> using a folium map.</a:t>
            </a:r>
          </a:p>
          <a:p>
            <a:r>
              <a:rPr lang="en-IN" dirty="0"/>
              <a:t>Obtain top 5 venues at each </a:t>
            </a:r>
            <a:r>
              <a:rPr lang="en-IN" dirty="0" err="1"/>
              <a:t>neighborhood</a:t>
            </a:r>
            <a:r>
              <a:rPr lang="en-IN" dirty="0"/>
              <a:t>, which will let us know which </a:t>
            </a:r>
            <a:r>
              <a:rPr lang="en-IN" dirty="0" err="1"/>
              <a:t>neighborhoods</a:t>
            </a:r>
            <a:r>
              <a:rPr lang="en-IN" dirty="0"/>
              <a:t> lacks in ATM Machine’s.</a:t>
            </a:r>
          </a:p>
          <a:p>
            <a:r>
              <a:rPr lang="en-IN" dirty="0"/>
              <a:t>By placing more ATM machine’s in densely populated regions, more customers will be satisfied and the complaints will gradually be reduced. Hence, we sort top 15 </a:t>
            </a:r>
            <a:r>
              <a:rPr lang="en-IN" dirty="0" err="1"/>
              <a:t>neighborhoods</a:t>
            </a:r>
            <a:r>
              <a:rPr lang="en-IN" dirty="0"/>
              <a:t> based on maximum population.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6463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730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The Battle of the Neighborhoods Finding best location to open an ATM in Bangalore, India</vt:lpstr>
      <vt:lpstr>CONTENTS </vt:lpstr>
      <vt:lpstr>Introduction</vt:lpstr>
      <vt:lpstr>Business Problem</vt:lpstr>
      <vt:lpstr>Data Description</vt:lpstr>
      <vt:lpstr>Data Features  </vt:lpstr>
      <vt:lpstr>Methodology</vt:lpstr>
      <vt:lpstr>Data Preprocessing</vt:lpstr>
      <vt:lpstr>Exploratory Data Analysis </vt:lpstr>
      <vt:lpstr>Clustering</vt:lpstr>
      <vt:lpstr>Results and Discussion</vt:lpstr>
      <vt:lpstr>Results and Discussion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the Neighborhoods Finding best location to open an ATM in Bangalore, India</dc:title>
  <dc:creator>Nishant Sharma</dc:creator>
  <cp:lastModifiedBy>Nishant Sharma</cp:lastModifiedBy>
  <cp:revision>3</cp:revision>
  <dcterms:created xsi:type="dcterms:W3CDTF">2019-06-28T19:27:51Z</dcterms:created>
  <dcterms:modified xsi:type="dcterms:W3CDTF">2019-07-15T10:56:56Z</dcterms:modified>
</cp:coreProperties>
</file>