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63" r:id="rId9"/>
    <p:sldId id="265" r:id="rId10"/>
    <p:sldId id="2146847057" r:id="rId11"/>
    <p:sldId id="2146847060" r:id="rId12"/>
    <p:sldId id="2146847064" r:id="rId13"/>
    <p:sldId id="2146847065" r:id="rId14"/>
    <p:sldId id="2146847066" r:id="rId15"/>
    <p:sldId id="2146847062" r:id="rId16"/>
    <p:sldId id="2146847061" r:id="rId17"/>
    <p:sldId id="2146847055"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DA18EC-FD8D-4E7F-3600-788DF8FED61C}" name="Vanapalli Madhukishore" initials="VM" userId="c3a795636a04dab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D8A3D3-0920-4A10-960E-3A3B0C2A4DF4}" v="4" dt="2025-06-26T15:37:06.7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3623801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189958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Nishanth-Mahesh/steganography.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108263" y="3761576"/>
            <a:ext cx="9975474" cy="2062103"/>
          </a:xfrm>
          <a:prstGeom prst="rect">
            <a:avLst/>
          </a:prstGeom>
          <a:noFill/>
        </p:spPr>
        <p:txBody>
          <a:bodyPr wrap="square" lIns="91440" tIns="45720" rIns="91440" bIns="45720" rtlCol="0" anchor="t">
            <a:spAutoFit/>
          </a:bodyPr>
          <a:lstStyle/>
          <a:p>
            <a:r>
              <a:rPr lang="en-US" sz="3200" b="1" i="1" u="sng" dirty="0">
                <a:solidFill>
                  <a:schemeClr val="accent1">
                    <a:lumMod val="75000"/>
                  </a:schemeClr>
                </a:solidFill>
                <a:latin typeface="Arial" pitchFamily="34" charset="0"/>
                <a:cs typeface="Arial" pitchFamily="34" charset="0"/>
              </a:rPr>
              <a:t>Presented By </a:t>
            </a:r>
            <a:r>
              <a:rPr lang="en-US" sz="3200" b="1" i="1" dirty="0">
                <a:solidFill>
                  <a:schemeClr val="accent1">
                    <a:lumMod val="75000"/>
                  </a:schemeClr>
                </a:solidFill>
                <a:latin typeface="Arial" pitchFamily="34" charset="0"/>
                <a:cs typeface="Arial" pitchFamily="34" charset="0"/>
              </a:rPr>
              <a:t>: Nishanth B M</a:t>
            </a:r>
          </a:p>
          <a:p>
            <a:r>
              <a:rPr lang="en-US" sz="3200" b="1" i="1" u="sng" dirty="0">
                <a:solidFill>
                  <a:schemeClr val="accent2"/>
                </a:solidFill>
                <a:latin typeface="Arial"/>
                <a:cs typeface="Arial"/>
              </a:rPr>
              <a:t>Student</a:t>
            </a:r>
            <a:r>
              <a:rPr lang="en-US" sz="3200" b="1" i="1" u="sng" dirty="0">
                <a:solidFill>
                  <a:schemeClr val="accent1">
                    <a:lumMod val="75000"/>
                  </a:schemeClr>
                </a:solidFill>
                <a:latin typeface="Arial"/>
                <a:cs typeface="Arial"/>
              </a:rPr>
              <a:t> Name </a:t>
            </a:r>
            <a:r>
              <a:rPr lang="en-US" sz="3200" b="1" i="1" dirty="0">
                <a:solidFill>
                  <a:schemeClr val="accent2"/>
                </a:solidFill>
                <a:latin typeface="Arial"/>
                <a:cs typeface="Arial"/>
              </a:rPr>
              <a:t>: </a:t>
            </a:r>
            <a:r>
              <a:rPr lang="en-US" sz="3200" b="1" i="1" dirty="0">
                <a:solidFill>
                  <a:schemeClr val="accent2"/>
                </a:solidFill>
                <a:effectLst/>
                <a:latin typeface="Google Sans"/>
              </a:rPr>
              <a:t>Seshadripuram Degree College, Mysore</a:t>
            </a:r>
            <a:endParaRPr lang="en-US" sz="3200" b="1" i="1" dirty="0">
              <a:solidFill>
                <a:schemeClr val="accent2"/>
              </a:solidFill>
              <a:latin typeface="Arial"/>
              <a:cs typeface="Arial"/>
            </a:endParaRPr>
          </a:p>
          <a:p>
            <a:r>
              <a:rPr lang="en-US" sz="3200" b="1" i="1" u="sng" dirty="0">
                <a:solidFill>
                  <a:schemeClr val="accent1">
                    <a:lumMod val="75000"/>
                  </a:schemeClr>
                </a:solidFill>
                <a:latin typeface="Arial"/>
                <a:cs typeface="Arial"/>
              </a:rPr>
              <a:t>College Name</a:t>
            </a:r>
            <a:r>
              <a:rPr lang="en-US" sz="3200" b="1" i="1" dirty="0">
                <a:solidFill>
                  <a:schemeClr val="accent1">
                    <a:lumMod val="75000"/>
                  </a:schemeClr>
                </a:solidFill>
                <a:latin typeface="Arial"/>
                <a:cs typeface="Arial"/>
              </a:rPr>
              <a:t> &amp; Department : BCA “C” section</a:t>
            </a:r>
          </a:p>
          <a:p>
            <a:endParaRPr lang="en-US" sz="3200" b="1" i="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A222-0EE7-4563-5C75-BE3ADF4F9C1E}"/>
              </a:ext>
            </a:extLst>
          </p:cNvPr>
          <p:cNvSpPr>
            <a:spLocks noGrp="1"/>
          </p:cNvSpPr>
          <p:nvPr>
            <p:ph type="title"/>
          </p:nvPr>
        </p:nvSpPr>
        <p:spPr/>
        <p:txBody>
          <a:bodyPr/>
          <a:lstStyle/>
          <a:p>
            <a:r>
              <a:rPr lang="en-US" dirty="0"/>
              <a:t>Decrypted code</a:t>
            </a:r>
          </a:p>
        </p:txBody>
      </p:sp>
      <p:pic>
        <p:nvPicPr>
          <p:cNvPr id="5" name="Content Placeholder 4" descr="A screenshot of a computer program&#10;&#10;AI-generated content may be incorrect.">
            <a:extLst>
              <a:ext uri="{FF2B5EF4-FFF2-40B4-BE49-F238E27FC236}">
                <a16:creationId xmlns:a16="http://schemas.microsoft.com/office/drawing/2014/main" id="{51F71403-2C6A-00B0-EEAB-6AAE2914ADBF}"/>
              </a:ext>
            </a:extLst>
          </p:cNvPr>
          <p:cNvPicPr>
            <a:picLocks noGrp="1" noChangeAspect="1"/>
          </p:cNvPicPr>
          <p:nvPr>
            <p:ph idx="1"/>
          </p:nvPr>
        </p:nvPicPr>
        <p:blipFill>
          <a:blip r:embed="rId2"/>
          <a:stretch>
            <a:fillRect/>
          </a:stretch>
        </p:blipFill>
        <p:spPr>
          <a:xfrm>
            <a:off x="2317345" y="1301750"/>
            <a:ext cx="7557310" cy="4673600"/>
          </a:xfrm>
        </p:spPr>
      </p:pic>
    </p:spTree>
    <p:extLst>
      <p:ext uri="{BB962C8B-B14F-4D97-AF65-F5344CB8AC3E}">
        <p14:creationId xmlns:p14="http://schemas.microsoft.com/office/powerpoint/2010/main" val="311662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1FB7-A2ED-5532-46ED-A1B0139DEB50}"/>
              </a:ext>
            </a:extLst>
          </p:cNvPr>
          <p:cNvSpPr>
            <a:spLocks noGrp="1"/>
          </p:cNvSpPr>
          <p:nvPr>
            <p:ph type="title"/>
          </p:nvPr>
        </p:nvSpPr>
        <p:spPr/>
        <p:txBody>
          <a:bodyPr/>
          <a:lstStyle/>
          <a:p>
            <a:r>
              <a:rPr lang="en-US" dirty="0"/>
              <a:t>Decrypted </a:t>
            </a:r>
            <a:r>
              <a:rPr lang="en-US" sz="2800" b="1" dirty="0"/>
              <a:t>Code </a:t>
            </a:r>
            <a:r>
              <a:rPr lang="en-US" dirty="0"/>
              <a:t>Output: </a:t>
            </a:r>
          </a:p>
        </p:txBody>
      </p:sp>
      <p:pic>
        <p:nvPicPr>
          <p:cNvPr id="9" name="Content Placeholder 8" descr="A screenshot of a computer&#10;&#10;AI-generated content may be incorrect.">
            <a:extLst>
              <a:ext uri="{FF2B5EF4-FFF2-40B4-BE49-F238E27FC236}">
                <a16:creationId xmlns:a16="http://schemas.microsoft.com/office/drawing/2014/main" id="{43FDF22E-83C9-2B62-5DD7-E36A79C90697}"/>
              </a:ext>
            </a:extLst>
          </p:cNvPr>
          <p:cNvPicPr>
            <a:picLocks noGrp="1" noChangeAspect="1"/>
          </p:cNvPicPr>
          <p:nvPr>
            <p:ph idx="1"/>
          </p:nvPr>
        </p:nvPicPr>
        <p:blipFill>
          <a:blip r:embed="rId2"/>
          <a:stretch>
            <a:fillRect/>
          </a:stretch>
        </p:blipFill>
        <p:spPr>
          <a:xfrm>
            <a:off x="780308" y="1914284"/>
            <a:ext cx="10631384" cy="3448531"/>
          </a:xfrm>
        </p:spPr>
      </p:pic>
    </p:spTree>
    <p:extLst>
      <p:ext uri="{BB962C8B-B14F-4D97-AF65-F5344CB8AC3E}">
        <p14:creationId xmlns:p14="http://schemas.microsoft.com/office/powerpoint/2010/main" val="376003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lgn="l"/>
            <a:r>
              <a:rPr lang="en-US" b="0" i="0" dirty="0">
                <a:solidFill>
                  <a:srgbClr val="374151"/>
                </a:solidFill>
                <a:effectLst/>
                <a:latin typeface="__Inter_d65c78"/>
              </a:rPr>
              <a:t>In conclusion, this project effectively tackles the important issue of data privacy through innovative image encryption techniques using Python and OpenCV. By implementing a pixel shuffling method based on a user-defined seed key, we ensure that sensitive images are transformed into a secure format that is difficult to decipher without the correct key.</a:t>
            </a:r>
          </a:p>
          <a:p>
            <a:pPr algn="l"/>
            <a:r>
              <a:rPr lang="en-US" b="0" i="0" dirty="0">
                <a:solidFill>
                  <a:srgbClr val="374151"/>
                </a:solidFill>
                <a:effectLst/>
                <a:latin typeface="__Inter_d65c78"/>
              </a:rPr>
              <a:t>The user-friendly interface allows individuals, regardless of their technical background, to easily encrypt and decrypt images, making data security accessible to a wider audience. Additionally, robust error handling enhances the user experience by guiding users through potential issues, ensuring a smooth operation.</a:t>
            </a:r>
          </a:p>
          <a:p>
            <a:pPr algn="l"/>
            <a:r>
              <a:rPr lang="en-US" b="0" i="0" dirty="0">
                <a:solidFill>
                  <a:srgbClr val="374151"/>
                </a:solidFill>
                <a:effectLst/>
                <a:latin typeface="__Inter_d65c78"/>
              </a:rPr>
              <a:t>This project not only serves as a practical tool for protecting personal information but also acts as an educational resource for students and aspiring developers. It demonstrates key programming concepts and the significance of data security in today’s digital world. By empowering users to take control of their data privacy, this project contributes to a greater awareness of the importance of safeguarding personal information in an increasingly connected environment.</a:t>
            </a:r>
          </a:p>
          <a:p>
            <a:pPr marL="0" indent="0">
              <a:buNone/>
            </a:pPr>
            <a:endParaRPr lang="en-US" dirty="0">
              <a:solidFill>
                <a:srgbClr val="374151"/>
              </a:solidFill>
              <a:latin typeface="__Inter_d65c78"/>
            </a:endParaRPr>
          </a:p>
          <a:p>
            <a:endParaRPr lang="en-US" dirty="0">
              <a:solidFill>
                <a:srgbClr val="374151"/>
              </a:solidFill>
              <a:latin typeface="__Inter_d65c78"/>
            </a:endParaRPr>
          </a:p>
          <a:p>
            <a:endParaRPr lang="en-US" dirty="0">
              <a:solidFill>
                <a:srgbClr val="374151"/>
              </a:solidFill>
              <a:latin typeface="__Inter_d65c78"/>
            </a:endParaRP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914400" y="397674"/>
            <a:ext cx="11029615" cy="4673324"/>
          </a:xfrm>
        </p:spPr>
        <p:txBody>
          <a:bodyPr>
            <a:normAutofit/>
          </a:bodyPr>
          <a:lstStyle/>
          <a:p>
            <a:pPr marL="0" indent="0">
              <a:buNone/>
            </a:pPr>
            <a:r>
              <a:rPr lang="en-IN" sz="2800" dirty="0">
                <a:hlinkClick r:id="rId2"/>
              </a:rPr>
              <a:t>https://github.com/Nishanth-Mahesh/steganography.git</a:t>
            </a:r>
            <a:endParaRPr lang="en-IN" sz="2800" dirty="0"/>
          </a:p>
        </p:txBody>
      </p:sp>
      <p:sp>
        <p:nvSpPr>
          <p:cNvPr id="4" name="TextBox 3">
            <a:extLst>
              <a:ext uri="{FF2B5EF4-FFF2-40B4-BE49-F238E27FC236}">
                <a16:creationId xmlns:a16="http://schemas.microsoft.com/office/drawing/2014/main" id="{A930A2E1-CE11-2C7D-00A6-FEE5CA888B2D}"/>
              </a:ext>
            </a:extLst>
          </p:cNvPr>
          <p:cNvSpPr txBox="1"/>
          <p:nvPr/>
        </p:nvSpPr>
        <p:spPr>
          <a:xfrm>
            <a:off x="914400" y="1688123"/>
            <a:ext cx="5181600" cy="707886"/>
          </a:xfrm>
          <a:prstGeom prst="rect">
            <a:avLst/>
          </a:prstGeom>
          <a:noFill/>
        </p:spPr>
        <p:txBody>
          <a:bodyPr wrap="square" rtlCol="0">
            <a:spAutoFit/>
          </a:bodyPr>
          <a:lstStyle/>
          <a:p>
            <a:r>
              <a:rPr lang="en-US" sz="4000" b="1" i="1" u="sng" dirty="0" err="1"/>
              <a:t>Github</a:t>
            </a:r>
            <a:r>
              <a:rPr lang="en-US" sz="4000" b="1" i="1" u="sng" dirty="0"/>
              <a:t> repository link:-</a:t>
            </a:r>
            <a:endParaRPr lang="en-IN" sz="4000" b="1" i="1" u="sng"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5"/>
            <a:ext cx="11029615" cy="5068629"/>
          </a:xfrm>
        </p:spPr>
        <p:txBody>
          <a:bodyPr>
            <a:normAutofit fontScale="25000" lnSpcReduction="20000"/>
          </a:bodyPr>
          <a:lstStyle/>
          <a:p>
            <a:pPr algn="l"/>
            <a:endParaRPr lang="en-US" sz="6400" b="0" i="0" dirty="0">
              <a:solidFill>
                <a:srgbClr val="374151"/>
              </a:solidFill>
              <a:effectLst/>
              <a:latin typeface="__Inter_d65c78"/>
            </a:endParaRPr>
          </a:p>
          <a:p>
            <a:pPr algn="l"/>
            <a:r>
              <a:rPr lang="en-US" sz="6400" b="0" i="0" dirty="0">
                <a:solidFill>
                  <a:srgbClr val="374151"/>
                </a:solidFill>
                <a:effectLst/>
                <a:latin typeface="__Inter_d65c78"/>
              </a:rPr>
              <a:t>The future scope of image encryption and decryption projects in Python is promising, with applications in various fields such as healthcare, military, and multimedia security. Advancements in algorithms, including the integration of neural networks and enhanced user interfaces, will further improve data protection and accessibility for users. Additionally, the project can be expanded to include:</a:t>
            </a:r>
          </a:p>
          <a:p>
            <a:pPr algn="l">
              <a:buFont typeface="Arial" panose="020B0604020202020204" pitchFamily="34" charset="0"/>
              <a:buChar char="•"/>
            </a:pPr>
            <a:r>
              <a:rPr lang="en-US" sz="6400" b="1" i="0" dirty="0">
                <a:solidFill>
                  <a:srgbClr val="374151"/>
                </a:solidFill>
                <a:effectLst/>
                <a:latin typeface="__Inter_d65c78"/>
              </a:rPr>
              <a:t>Support for Multiple Image Formats</a:t>
            </a:r>
            <a:r>
              <a:rPr lang="en-US" sz="6400" b="0" i="0" dirty="0">
                <a:solidFill>
                  <a:srgbClr val="374151"/>
                </a:solidFill>
                <a:effectLst/>
                <a:latin typeface="__Inter_d65c78"/>
              </a:rPr>
              <a:t>: Enhancing the tool to handle various image formats like BMP, GIF, and TIFF, increasing its versatility.</a:t>
            </a:r>
          </a:p>
          <a:p>
            <a:pPr algn="l">
              <a:buFont typeface="Arial" panose="020B0604020202020204" pitchFamily="34" charset="0"/>
              <a:buChar char="•"/>
            </a:pPr>
            <a:r>
              <a:rPr lang="en-US" sz="6400" b="1" i="0" dirty="0">
                <a:solidFill>
                  <a:srgbClr val="374151"/>
                </a:solidFill>
                <a:effectLst/>
                <a:latin typeface="__Inter_d65c78"/>
              </a:rPr>
              <a:t>Real-time Encryption</a:t>
            </a:r>
            <a:r>
              <a:rPr lang="en-US" sz="6400" b="0" i="0" dirty="0">
                <a:solidFill>
                  <a:srgbClr val="374151"/>
                </a:solidFill>
                <a:effectLst/>
                <a:latin typeface="__Inter_d65c78"/>
              </a:rPr>
              <a:t>: Implementing real-time encryption for video streams, which can be crucial for secure communications in live settings.</a:t>
            </a:r>
          </a:p>
          <a:p>
            <a:pPr algn="l">
              <a:buFont typeface="Arial" panose="020B0604020202020204" pitchFamily="34" charset="0"/>
              <a:buChar char="•"/>
            </a:pPr>
            <a:r>
              <a:rPr lang="en-US" sz="6400" b="1" i="0" dirty="0">
                <a:solidFill>
                  <a:srgbClr val="374151"/>
                </a:solidFill>
                <a:effectLst/>
                <a:latin typeface="__Inter_d65c78"/>
              </a:rPr>
              <a:t>Cloud Integration</a:t>
            </a:r>
            <a:r>
              <a:rPr lang="en-US" sz="6400" b="0" i="0" dirty="0">
                <a:solidFill>
                  <a:srgbClr val="374151"/>
                </a:solidFill>
                <a:effectLst/>
                <a:latin typeface="__Inter_d65c78"/>
              </a:rPr>
              <a:t>: Allowing users to encrypt images before uploading them to cloud storage, ensuring that sensitive data remains protected.</a:t>
            </a:r>
          </a:p>
          <a:p>
            <a:pPr algn="l">
              <a:buFont typeface="Arial" panose="020B0604020202020204" pitchFamily="34" charset="0"/>
              <a:buChar char="•"/>
            </a:pPr>
            <a:r>
              <a:rPr lang="en-US" sz="6400" b="1" i="0" dirty="0">
                <a:solidFill>
                  <a:srgbClr val="374151"/>
                </a:solidFill>
                <a:effectLst/>
                <a:latin typeface="__Inter_d65c78"/>
              </a:rPr>
              <a:t>User Authentication</a:t>
            </a:r>
            <a:r>
              <a:rPr lang="en-US" sz="6400" b="0" i="0" dirty="0">
                <a:solidFill>
                  <a:srgbClr val="374151"/>
                </a:solidFill>
                <a:effectLst/>
                <a:latin typeface="__Inter_d65c78"/>
              </a:rPr>
              <a:t>: Adding user authentication features to restrict access to the encryption and decryption functionalities, enhancing security.</a:t>
            </a:r>
          </a:p>
          <a:p>
            <a:pPr algn="l">
              <a:buFont typeface="Arial" panose="020B0604020202020204" pitchFamily="34" charset="0"/>
              <a:buChar char="•"/>
            </a:pPr>
            <a:r>
              <a:rPr lang="en-US" sz="6400" b="1" i="0" dirty="0">
                <a:solidFill>
                  <a:srgbClr val="374151"/>
                </a:solidFill>
                <a:effectLst/>
                <a:latin typeface="__Inter_d65c78"/>
              </a:rPr>
              <a:t>Cross-Platform Compatibility</a:t>
            </a:r>
            <a:r>
              <a:rPr lang="en-US" sz="6400" b="0" i="0" dirty="0">
                <a:solidFill>
                  <a:srgbClr val="374151"/>
                </a:solidFill>
                <a:effectLst/>
                <a:latin typeface="__Inter_d65c78"/>
              </a:rPr>
              <a:t>: Developing the application to work seamlessly across different operating systems, such as macOS and Linux, broadening its user base.</a:t>
            </a:r>
          </a:p>
          <a:p>
            <a:pPr algn="l">
              <a:buFont typeface="Arial" panose="020B0604020202020204" pitchFamily="34" charset="0"/>
              <a:buChar char="•"/>
            </a:pPr>
            <a:r>
              <a:rPr lang="en-US" sz="6400" b="1" i="0" dirty="0">
                <a:solidFill>
                  <a:srgbClr val="374151"/>
                </a:solidFill>
                <a:effectLst/>
                <a:latin typeface="__Inter_d65c78"/>
              </a:rPr>
              <a:t>Educational Tools</a:t>
            </a:r>
            <a:r>
              <a:rPr lang="en-US" sz="6400" b="0" i="0" dirty="0">
                <a:solidFill>
                  <a:srgbClr val="374151"/>
                </a:solidFill>
                <a:effectLst/>
                <a:latin typeface="__Inter_d65c78"/>
              </a:rPr>
              <a:t>: Creating tutorials and documentation to help users understand the underlying principles of encryption, fostering a deeper appreciation for data security.</a:t>
            </a:r>
          </a:p>
          <a:p>
            <a:pPr algn="l">
              <a:buFont typeface="Arial" panose="020B0604020202020204" pitchFamily="34" charset="0"/>
              <a:buChar char="•"/>
            </a:pPr>
            <a:r>
              <a:rPr lang="en-US" sz="6400" b="1" i="0" dirty="0">
                <a:solidFill>
                  <a:srgbClr val="374151"/>
                </a:solidFill>
                <a:effectLst/>
                <a:latin typeface="__Inter_d65c78"/>
              </a:rPr>
              <a:t>Collaboration with Other Technologies</a:t>
            </a:r>
            <a:r>
              <a:rPr lang="en-US" sz="6400" b="0" i="0" dirty="0">
                <a:solidFill>
                  <a:srgbClr val="374151"/>
                </a:solidFill>
                <a:effectLst/>
                <a:latin typeface="__Inter_d65c78"/>
              </a:rPr>
              <a:t>: Exploring integration with blockchain technology for immutable records of encrypted images, enhancing trust and security in data handling.</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endParaRPr lang="en-US" sz="2400" b="1" i="0" dirty="0">
              <a:effectLst/>
              <a:latin typeface="__Inter_d65c78"/>
            </a:endParaRPr>
          </a:p>
          <a:p>
            <a:pPr marL="0" indent="0">
              <a:buNone/>
            </a:pPr>
            <a:endParaRPr lang="en-US" sz="2400" b="1" dirty="0">
              <a:latin typeface="__Inter_d65c78"/>
            </a:endParaRPr>
          </a:p>
          <a:p>
            <a:pPr marL="0" indent="0">
              <a:buNone/>
            </a:pPr>
            <a:endParaRPr lang="en-US" sz="2400" b="1" i="0" dirty="0">
              <a:effectLst/>
              <a:latin typeface="__Inter_d65c78"/>
            </a:endParaRPr>
          </a:p>
          <a:p>
            <a:pPr marL="0" indent="0">
              <a:buNone/>
            </a:pPr>
            <a:endParaRPr lang="en-US" sz="2400" b="1" i="0" dirty="0">
              <a:effectLst/>
              <a:latin typeface="__Inter_d65c78"/>
            </a:endParaRPr>
          </a:p>
          <a:p>
            <a:pPr marL="0" indent="0">
              <a:buNone/>
            </a:pPr>
            <a:r>
              <a:rPr lang="en-US" sz="2400" b="1" i="0" dirty="0">
                <a:effectLst/>
                <a:latin typeface="__Inter_d65c78"/>
              </a:rPr>
              <a:t>encrypted image :</a:t>
            </a:r>
          </a:p>
          <a:p>
            <a:pPr marL="0" indent="0">
              <a:buNone/>
            </a:pPr>
            <a:r>
              <a:rPr lang="en-US" sz="1800" b="0" i="0" dirty="0">
                <a:solidFill>
                  <a:srgbClr val="374151"/>
                </a:solidFill>
                <a:effectLst/>
                <a:latin typeface="__Inter_d65c78"/>
              </a:rPr>
              <a:t>The code reads an image from a specified location and prompts the user to enter a secret message and a password. It appends a marker to the message to signify its end, saves the message to a text file, and then saves the original image as an "encrypted" image, which is automatically opened on the user's computer.</a:t>
            </a:r>
            <a:endParaRPr lang="en-US" sz="1800" b="1" dirty="0">
              <a:latin typeface="__Inter_d65c78"/>
            </a:endParaRPr>
          </a:p>
          <a:p>
            <a:pPr marL="0" indent="0">
              <a:buNone/>
            </a:pPr>
            <a:r>
              <a:rPr lang="en-US" sz="2400" b="1" i="0" dirty="0">
                <a:effectLst/>
                <a:latin typeface="__Inter_d65c78"/>
              </a:rPr>
              <a:t>Decrypt image:</a:t>
            </a:r>
          </a:p>
          <a:p>
            <a:pPr marL="0" indent="0">
              <a:buNone/>
            </a:pPr>
            <a:r>
              <a:rPr lang="en-US" sz="1800" b="0" i="0" dirty="0">
                <a:solidFill>
                  <a:srgbClr val="374151"/>
                </a:solidFill>
                <a:effectLst/>
                <a:latin typeface="__Inter_d65c78"/>
              </a:rPr>
              <a:t>The code prompts the user to enter a password for decryption and attempts to read a secret message from a text file. If the password matches the user's input, it removes a specific delimiter from the message and displays the decrypted message; otherwise, it informs the user that they are not authorized.</a:t>
            </a:r>
            <a:endParaRPr lang="en-US" sz="1800" b="1" i="0" dirty="0">
              <a:effectLst/>
              <a:latin typeface="__Inter_d65c78"/>
            </a:endParaRPr>
          </a:p>
          <a:p>
            <a:pPr marL="0" indent="0">
              <a:buNone/>
            </a:pPr>
            <a:endParaRPr lang="en-US" sz="2400" b="1" i="0" dirty="0">
              <a:effectLst/>
              <a:latin typeface="__Inter_d65c78"/>
            </a:endParaRPr>
          </a:p>
          <a:p>
            <a:pPr marL="0" indent="0">
              <a:buNone/>
            </a:pPr>
            <a:endParaRPr lang="en-US" sz="2400" b="1" i="0" dirty="0">
              <a:effectLst/>
              <a:latin typeface="__Inter_d65c78"/>
            </a:endParaRPr>
          </a:p>
          <a:p>
            <a:pPr marL="0" indent="0">
              <a:buNone/>
            </a:pPr>
            <a:endParaRPr lang="en-US" sz="2400" b="1" dirty="0">
              <a:latin typeface="__Inter_d65c78"/>
            </a:endParaRPr>
          </a:p>
          <a:p>
            <a:pPr marL="0" indent="0">
              <a:buNone/>
            </a:pPr>
            <a:endParaRPr lang="en-US" sz="2400" b="1" i="0" dirty="0">
              <a:effectLst/>
              <a:latin typeface="__Inter_d65c78"/>
            </a:endParaRPr>
          </a:p>
          <a:p>
            <a:pPr marL="0" indent="0">
              <a:buNone/>
            </a:pPr>
            <a:endParaRPr lang="en-US" sz="2400" b="1" dirty="0">
              <a:latin typeface="__Inter_d65c78"/>
            </a:endParaRPr>
          </a:p>
          <a:p>
            <a:pPr marL="0" indent="0">
              <a:buNone/>
            </a:pPr>
            <a:endParaRPr lang="en-US" sz="2400" b="1" i="0" dirty="0">
              <a:effectLst/>
              <a:latin typeface="__Inter_d65c78"/>
            </a:endParaRPr>
          </a:p>
          <a:p>
            <a:pPr marL="0" indent="0">
              <a:buNone/>
            </a:pPr>
            <a:endParaRPr lang="en-US" sz="2400" b="1" i="0" dirty="0">
              <a:effectLst/>
              <a:latin typeface="__Inter_d65c78"/>
            </a:endParaRP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0" i="0" dirty="0">
                <a:solidFill>
                  <a:srgbClr val="374151"/>
                </a:solidFill>
                <a:effectLst/>
                <a:latin typeface="__Inter_d65c78"/>
              </a:rPr>
              <a:t>In Python programs for encrypting and decrypting messages with images, common libraries include Pillow for image processing, OpenCV for advanced image manipulation, and cryptography or </a:t>
            </a:r>
            <a:r>
              <a:rPr lang="en-US" b="0" i="0" dirty="0" err="1">
                <a:solidFill>
                  <a:srgbClr val="374151"/>
                </a:solidFill>
                <a:effectLst/>
                <a:latin typeface="__Inter_d65c78"/>
              </a:rPr>
              <a:t>PyCrypto</a:t>
            </a:r>
            <a:r>
              <a:rPr lang="en-US" b="0" i="0" dirty="0">
                <a:solidFill>
                  <a:srgbClr val="374151"/>
                </a:solidFill>
                <a:effectLst/>
                <a:latin typeface="__Inter_d65c78"/>
              </a:rPr>
              <a:t> for implementing encryption algorithms like AES. These libraries facilitate the handling of images and secure data encryption. </a:t>
            </a:r>
            <a:r>
              <a:rPr lang="en-US" b="1" i="0" dirty="0">
                <a:effectLst/>
                <a:latin typeface="__Inter_d65c78"/>
              </a:rPr>
              <a:t>Libraries and Platforms Used</a:t>
            </a:r>
          </a:p>
          <a:p>
            <a:pPr algn="l">
              <a:buFont typeface="Arial" panose="020B0604020202020204" pitchFamily="34" charset="0"/>
              <a:buChar char="•"/>
            </a:pPr>
            <a:r>
              <a:rPr lang="en-US" b="1" i="0" dirty="0">
                <a:solidFill>
                  <a:srgbClr val="374151"/>
                </a:solidFill>
                <a:effectLst/>
                <a:latin typeface="__Inter_d65c78"/>
              </a:rPr>
              <a:t>Pillow (PIL)</a:t>
            </a:r>
            <a:r>
              <a:rPr lang="en-US" b="0" i="0" dirty="0">
                <a:solidFill>
                  <a:srgbClr val="374151"/>
                </a:solidFill>
                <a:effectLst/>
                <a:latin typeface="__Inter_d65c78"/>
              </a:rPr>
              <a:t>: This library is essential for opening, manipulating, and saving images in various formats. It allows the program to handle pixel data effectively.</a:t>
            </a:r>
          </a:p>
          <a:p>
            <a:pPr algn="l">
              <a:buFont typeface="Arial" panose="020B0604020202020204" pitchFamily="34" charset="0"/>
              <a:buChar char="•"/>
            </a:pPr>
            <a:r>
              <a:rPr lang="en-US" b="1" i="0" dirty="0" err="1">
                <a:solidFill>
                  <a:srgbClr val="374151"/>
                </a:solidFill>
                <a:effectLst/>
                <a:latin typeface="__Inter_d65c78"/>
              </a:rPr>
              <a:t>Tkinter</a:t>
            </a:r>
            <a:r>
              <a:rPr lang="en-US" b="0" i="0" dirty="0">
                <a:solidFill>
                  <a:srgbClr val="374151"/>
                </a:solidFill>
                <a:effectLst/>
                <a:latin typeface="__Inter_d65c78"/>
              </a:rPr>
              <a:t>: This is the standard GUI toolkit for Python, used to create the graphical user interface that allows users to interact with the program easily.</a:t>
            </a:r>
          </a:p>
          <a:p>
            <a:pPr algn="l">
              <a:buFont typeface="Arial" panose="020B0604020202020204" pitchFamily="34" charset="0"/>
              <a:buChar char="•"/>
            </a:pPr>
            <a:r>
              <a:rPr lang="en-US" b="1" i="0" dirty="0">
                <a:solidFill>
                  <a:srgbClr val="374151"/>
                </a:solidFill>
                <a:effectLst/>
                <a:latin typeface="__Inter_d65c78"/>
              </a:rPr>
              <a:t>Random</a:t>
            </a:r>
            <a:r>
              <a:rPr lang="en-US" b="0" i="0" dirty="0">
                <a:solidFill>
                  <a:srgbClr val="374151"/>
                </a:solidFill>
                <a:effectLst/>
                <a:latin typeface="__Inter_d65c78"/>
              </a:rPr>
              <a:t>: This built-in library is used to generate random numbers and shuffle pixel data, which is crucial for the encryption and decryption processes.</a:t>
            </a:r>
          </a:p>
          <a:p>
            <a:pPr algn="l">
              <a:buFont typeface="Arial" panose="020B0604020202020204" pitchFamily="34" charset="0"/>
              <a:buChar char="•"/>
            </a:pPr>
            <a:r>
              <a:rPr lang="en-US" b="1" i="0" dirty="0">
                <a:solidFill>
                  <a:srgbClr val="374151"/>
                </a:solidFill>
                <a:effectLst/>
                <a:latin typeface="__Inter_d65c78"/>
              </a:rPr>
              <a:t>OS</a:t>
            </a:r>
            <a:r>
              <a:rPr lang="en-US" b="0" i="0" dirty="0">
                <a:solidFill>
                  <a:srgbClr val="374151"/>
                </a:solidFill>
                <a:effectLst/>
                <a:latin typeface="__Inter_d65c78"/>
              </a:rPr>
              <a:t>: This module provides a way to interact with the operating system, allowing the program to handle file paths and directories.</a:t>
            </a:r>
          </a:p>
          <a:p>
            <a:pPr algn="l"/>
            <a:r>
              <a:rPr lang="en-US" b="1" i="0" dirty="0">
                <a:solidFill>
                  <a:srgbClr val="374151"/>
                </a:solidFill>
                <a:effectLst/>
                <a:latin typeface="__Inter_d65c78"/>
              </a:rPr>
              <a:t>Python Version and Environment</a:t>
            </a:r>
            <a:endParaRPr lang="en-US" b="0" i="0" dirty="0">
              <a:solidFill>
                <a:srgbClr val="374151"/>
              </a:solidFill>
              <a:effectLst/>
              <a:latin typeface="__Inter_d65c78"/>
            </a:endParaRPr>
          </a:p>
          <a:p>
            <a:pPr algn="l">
              <a:buFont typeface="Arial" panose="020B0604020202020204" pitchFamily="34" charset="0"/>
              <a:buChar char="•"/>
            </a:pPr>
            <a:r>
              <a:rPr lang="en-US" b="0" i="0" dirty="0">
                <a:solidFill>
                  <a:srgbClr val="374151"/>
                </a:solidFill>
                <a:effectLst/>
                <a:latin typeface="__Inter_d65c78"/>
              </a:rPr>
              <a:t>The program was developed using </a:t>
            </a:r>
            <a:r>
              <a:rPr lang="en-US" b="1" i="0" dirty="0">
                <a:solidFill>
                  <a:srgbClr val="374151"/>
                </a:solidFill>
                <a:effectLst/>
                <a:latin typeface="__Inter_d65c78"/>
              </a:rPr>
              <a:t>Python IDLE 3.13 64-bit</a:t>
            </a:r>
            <a:r>
              <a:rPr lang="en-US" b="0" i="0" dirty="0">
                <a:solidFill>
                  <a:srgbClr val="374151"/>
                </a:solidFill>
                <a:effectLst/>
                <a:latin typeface="__Inter_d65c78"/>
              </a:rPr>
              <a:t>, which is an integrated development environment that comes with Python installations. It provides a simple interface for writing and testing Python code.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17D3-2FBA-3232-13B2-A249236BAF3A}"/>
              </a:ext>
            </a:extLst>
          </p:cNvPr>
          <p:cNvSpPr>
            <a:spLocks noGrp="1"/>
          </p:cNvSpPr>
          <p:nvPr>
            <p:ph type="title"/>
          </p:nvPr>
        </p:nvSpPr>
        <p:spPr/>
        <p:txBody>
          <a:bodyPr/>
          <a:lstStyle/>
          <a:p>
            <a:r>
              <a:rPr lang="en-US" b="1" i="0" dirty="0">
                <a:solidFill>
                  <a:schemeClr val="accent2"/>
                </a:solidFill>
                <a:effectLst/>
                <a:latin typeface="__Inter_d65c78"/>
              </a:rPr>
              <a:t>Explanation of the Program</a:t>
            </a:r>
            <a:endParaRPr lang="en-US" dirty="0">
              <a:solidFill>
                <a:schemeClr val="accent2"/>
              </a:solidFill>
            </a:endParaRPr>
          </a:p>
        </p:txBody>
      </p:sp>
      <p:sp>
        <p:nvSpPr>
          <p:cNvPr id="3" name="Content Placeholder 2">
            <a:extLst>
              <a:ext uri="{FF2B5EF4-FFF2-40B4-BE49-F238E27FC236}">
                <a16:creationId xmlns:a16="http://schemas.microsoft.com/office/drawing/2014/main" id="{C0E4C75F-A48D-351E-1255-CC3AD8A60DA2}"/>
              </a:ext>
            </a:extLst>
          </p:cNvPr>
          <p:cNvSpPr>
            <a:spLocks noGrp="1"/>
          </p:cNvSpPr>
          <p:nvPr>
            <p:ph idx="1"/>
          </p:nvPr>
        </p:nvSpPr>
        <p:spPr/>
        <p:txBody>
          <a:bodyPr/>
          <a:lstStyle/>
          <a:p>
            <a:pPr algn="l"/>
            <a:r>
              <a:rPr lang="en-US" b="0" i="0" dirty="0">
                <a:solidFill>
                  <a:srgbClr val="374151"/>
                </a:solidFill>
                <a:effectLst/>
                <a:latin typeface="__Inter_d65c78"/>
              </a:rPr>
              <a:t>The program is designed to encrypt and decrypt images, making them unreadable to anyone who doesn't have the right key. Here's how it works:</a:t>
            </a:r>
          </a:p>
          <a:p>
            <a:pPr algn="l">
              <a:buFont typeface="Arial" panose="020B0604020202020204" pitchFamily="34" charset="0"/>
              <a:buChar char="•"/>
            </a:pPr>
            <a:r>
              <a:rPr lang="en-US" b="1" i="0" dirty="0">
                <a:solidFill>
                  <a:srgbClr val="374151"/>
                </a:solidFill>
                <a:effectLst/>
                <a:latin typeface="__Inter_d65c78"/>
              </a:rPr>
              <a:t>User Interface</a:t>
            </a:r>
            <a:r>
              <a:rPr lang="en-US" b="0" i="0" dirty="0">
                <a:solidFill>
                  <a:srgbClr val="374151"/>
                </a:solidFill>
                <a:effectLst/>
                <a:latin typeface="__Inter_d65c78"/>
              </a:rPr>
              <a:t>: When you run the program, a window opens where you can select an image file you want to encrypt or decrypt. You can also choose where to save the new image and enter a seed key, which is like a password that helps in the encryption process.</a:t>
            </a:r>
          </a:p>
          <a:p>
            <a:pPr algn="l">
              <a:buFont typeface="Arial" panose="020B0604020202020204" pitchFamily="34" charset="0"/>
              <a:buChar char="•"/>
            </a:pPr>
            <a:r>
              <a:rPr lang="en-US" b="1" i="0" dirty="0">
                <a:solidFill>
                  <a:srgbClr val="374151"/>
                </a:solidFill>
                <a:effectLst/>
                <a:latin typeface="__Inter_d65c78"/>
              </a:rPr>
              <a:t>Encryption Process</a:t>
            </a:r>
            <a:r>
              <a:rPr lang="en-US" b="0" i="0" dirty="0">
                <a:solidFill>
                  <a:srgbClr val="374151"/>
                </a:solidFill>
                <a:effectLst/>
                <a:latin typeface="__Inter_d65c78"/>
              </a:rPr>
              <a:t>: When you click the encrypt button, the program takes the image and shuffles its pixels based on the seed key you provided. This means that the original image looks completely different after encryption, making it secure.</a:t>
            </a:r>
          </a:p>
          <a:p>
            <a:pPr algn="l">
              <a:buFont typeface="Arial" panose="020B0604020202020204" pitchFamily="34" charset="0"/>
              <a:buChar char="•"/>
            </a:pPr>
            <a:r>
              <a:rPr lang="en-US" b="1" i="0" dirty="0">
                <a:solidFill>
                  <a:srgbClr val="374151"/>
                </a:solidFill>
                <a:effectLst/>
                <a:latin typeface="__Inter_d65c78"/>
              </a:rPr>
              <a:t>Decryption Process</a:t>
            </a:r>
            <a:r>
              <a:rPr lang="en-US" b="0" i="0" dirty="0">
                <a:solidFill>
                  <a:srgbClr val="374151"/>
                </a:solidFill>
                <a:effectLst/>
                <a:latin typeface="__Inter_d65c78"/>
              </a:rPr>
              <a:t>: If you want to get back the original image, you can use the decrypt button. The program uses the same seed key to rearrange the pixels back to their original order, restoring the image to how it was before encryption.</a:t>
            </a:r>
          </a:p>
          <a:p>
            <a:pPr algn="l">
              <a:buFont typeface="Arial" panose="020B0604020202020204" pitchFamily="34" charset="0"/>
              <a:buChar char="•"/>
            </a:pPr>
            <a:r>
              <a:rPr lang="en-US" b="1" i="0" dirty="0">
                <a:solidFill>
                  <a:srgbClr val="374151"/>
                </a:solidFill>
                <a:effectLst/>
                <a:latin typeface="__Inter_d65c78"/>
              </a:rPr>
              <a:t>Error Handling</a:t>
            </a:r>
            <a:r>
              <a:rPr lang="en-US" b="0" i="0" dirty="0">
                <a:solidFill>
                  <a:srgbClr val="374151"/>
                </a:solidFill>
                <a:effectLst/>
                <a:latin typeface="__Inter_d65c78"/>
              </a:rPr>
              <a:t>: The program checks if you have selected both an input image and an output path before proceeding with encryption or decryption. If not, it shows an error message.</a:t>
            </a:r>
          </a:p>
          <a:p>
            <a:endParaRPr lang="en-US" dirty="0"/>
          </a:p>
        </p:txBody>
      </p:sp>
    </p:spTree>
    <p:extLst>
      <p:ext uri="{BB962C8B-B14F-4D97-AF65-F5344CB8AC3E}">
        <p14:creationId xmlns:p14="http://schemas.microsoft.com/office/powerpoint/2010/main" val="163492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algn="l">
              <a:buFont typeface="+mj-lt"/>
              <a:buAutoNum type="arabicPeriod"/>
            </a:pPr>
            <a:r>
              <a:rPr lang="en-US" sz="2000" b="1" i="0" dirty="0">
                <a:solidFill>
                  <a:srgbClr val="374151"/>
                </a:solidFill>
                <a:effectLst/>
                <a:latin typeface="__Inter_d65c78"/>
              </a:rPr>
              <a:t>Pixel Shuffling Encryption</a:t>
            </a:r>
            <a:r>
              <a:rPr lang="en-US" sz="2000" b="0" i="0" dirty="0">
                <a:solidFill>
                  <a:srgbClr val="374151"/>
                </a:solidFill>
                <a:effectLst/>
                <a:latin typeface="__Inter_d65c78"/>
              </a:rPr>
              <a:t>: Instead of traditional encryption methods, this project uses pixel shuffling based on a seed key. This means that the image is transformed in a way that makes it look completely different, enhancing security while keeping the original data intact.</a:t>
            </a:r>
          </a:p>
          <a:p>
            <a:pPr algn="l">
              <a:buFont typeface="+mj-lt"/>
              <a:buAutoNum type="arabicPeriod"/>
            </a:pPr>
            <a:r>
              <a:rPr lang="en-US" sz="2000" b="1" i="0" dirty="0">
                <a:solidFill>
                  <a:srgbClr val="374151"/>
                </a:solidFill>
                <a:effectLst/>
                <a:latin typeface="__Inter_d65c78"/>
              </a:rPr>
              <a:t>User -Friendly Interface</a:t>
            </a:r>
            <a:r>
              <a:rPr lang="en-US" sz="2000" b="0" i="0" dirty="0">
                <a:solidFill>
                  <a:srgbClr val="374151"/>
                </a:solidFill>
                <a:effectLst/>
                <a:latin typeface="__Inter_d65c78"/>
              </a:rPr>
              <a:t>: The program provides an easy-to-use interface that allows users to select images for encryption and decryption effortlessly. This accessibility makes it suitable for users with varying levels of technical expertise.</a:t>
            </a:r>
          </a:p>
          <a:p>
            <a:pPr algn="l">
              <a:buFont typeface="+mj-lt"/>
              <a:buAutoNum type="arabicPeriod"/>
            </a:pPr>
            <a:r>
              <a:rPr lang="en-US" sz="2000" b="1" i="0" dirty="0">
                <a:solidFill>
                  <a:srgbClr val="374151"/>
                </a:solidFill>
                <a:effectLst/>
                <a:latin typeface="__Inter_d65c78"/>
              </a:rPr>
              <a:t>Interactive Input</a:t>
            </a:r>
            <a:r>
              <a:rPr lang="en-US" sz="2000" b="0" i="0" dirty="0">
                <a:solidFill>
                  <a:srgbClr val="374151"/>
                </a:solidFill>
                <a:effectLst/>
                <a:latin typeface="__Inter_d65c78"/>
              </a:rPr>
              <a:t>: Users can input their own secret messages and passwords, making the encryption process personalized. This feature adds an extra layer of security, as the same image can be encrypted differently based on the user's input.</a:t>
            </a:r>
          </a:p>
          <a:p>
            <a:pPr algn="l">
              <a:buFont typeface="+mj-lt"/>
              <a:buAutoNum type="arabicPeriod"/>
            </a:pPr>
            <a:r>
              <a:rPr lang="en-US" sz="2000" b="1" i="0" dirty="0">
                <a:solidFill>
                  <a:srgbClr val="374151"/>
                </a:solidFill>
                <a:effectLst/>
                <a:latin typeface="__Inter_d65c78"/>
              </a:rPr>
              <a:t>Error Handling</a:t>
            </a:r>
            <a:r>
              <a:rPr lang="en-US" sz="2000" b="0" i="0" dirty="0">
                <a:solidFill>
                  <a:srgbClr val="374151"/>
                </a:solidFill>
                <a:effectLst/>
                <a:latin typeface="__Inter_d65c78"/>
              </a:rPr>
              <a:t>: The program includes robust error handling to manage situations like missing files or incorrect inputs. This ensures a smoother user experience and prevents crashes, making it more reliable.</a:t>
            </a:r>
          </a:p>
          <a:p>
            <a:pPr algn="l">
              <a:buFont typeface="+mj-lt"/>
              <a:buAutoNum type="arabicPeriod"/>
            </a:pPr>
            <a:r>
              <a:rPr lang="en-US" sz="2000" b="1" i="0" dirty="0">
                <a:solidFill>
                  <a:srgbClr val="374151"/>
                </a:solidFill>
                <a:effectLst/>
                <a:latin typeface="__Inter_d65c78"/>
              </a:rPr>
              <a:t>Educational Value</a:t>
            </a:r>
            <a:r>
              <a:rPr lang="en-US" sz="2000" b="0" i="0" dirty="0">
                <a:solidFill>
                  <a:srgbClr val="374151"/>
                </a:solidFill>
                <a:effectLst/>
                <a:latin typeface="__Inter_d65c78"/>
              </a:rPr>
              <a:t>: This project serves as a practical demonstration of basic encryption concepts and image processing techniques, making it an excellent learning tool for students interested in cybersecurity and programming.</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__Inter_d65c78"/>
              </a:rPr>
              <a:t>Students and Educators</a:t>
            </a:r>
            <a:r>
              <a:rPr lang="en-US" b="0" i="0" dirty="0">
                <a:solidFill>
                  <a:srgbClr val="374151"/>
                </a:solidFill>
                <a:effectLst/>
                <a:latin typeface="__Inter_d65c78"/>
              </a:rPr>
              <a:t>: Students learning about programming, cybersecurity, or image processing can use this program as a practical example of how encryption works. Educators can use it as a teaching tool to demonstrate these concepts in a hands-on way.</a:t>
            </a:r>
          </a:p>
          <a:p>
            <a:pPr algn="l">
              <a:buFont typeface="+mj-lt"/>
              <a:buAutoNum type="arabicPeriod"/>
            </a:pPr>
            <a:r>
              <a:rPr lang="en-US" b="1" i="0" dirty="0">
                <a:solidFill>
                  <a:srgbClr val="374151"/>
                </a:solidFill>
                <a:effectLst/>
                <a:latin typeface="__Inter_d65c78"/>
              </a:rPr>
              <a:t>Professionals in Cybersecurity</a:t>
            </a:r>
            <a:r>
              <a:rPr lang="en-US" b="0" i="0" dirty="0">
                <a:solidFill>
                  <a:srgbClr val="374151"/>
                </a:solidFill>
                <a:effectLst/>
                <a:latin typeface="__Inter_d65c78"/>
              </a:rPr>
              <a:t>: Individuals working in cybersecurity may use this program to understand basic encryption techniques and how to protect sensitive information, making it a useful resource for training and skill development.</a:t>
            </a:r>
          </a:p>
          <a:p>
            <a:pPr algn="l">
              <a:buFont typeface="+mj-lt"/>
              <a:buAutoNum type="arabicPeriod"/>
            </a:pPr>
            <a:r>
              <a:rPr lang="en-US" b="1" i="0" dirty="0">
                <a:solidFill>
                  <a:srgbClr val="374151"/>
                </a:solidFill>
                <a:effectLst/>
                <a:latin typeface="__Inter_d65c78"/>
              </a:rPr>
              <a:t>Casual Users</a:t>
            </a:r>
            <a:r>
              <a:rPr lang="en-US" b="0" i="0" dirty="0">
                <a:solidFill>
                  <a:srgbClr val="374151"/>
                </a:solidFill>
                <a:effectLst/>
                <a:latin typeface="__Inter_d65c78"/>
              </a:rPr>
              <a:t>: Anyone who wants to keep their personal images or messages private can use this program. For example, people sharing photos or sensitive information with friends or family can encrypt their data to ensure that only the intended recipients can access it.</a:t>
            </a:r>
          </a:p>
          <a:p>
            <a:pPr algn="l">
              <a:buFont typeface="+mj-lt"/>
              <a:buAutoNum type="arabicPeriod"/>
            </a:pPr>
            <a:r>
              <a:rPr lang="en-US" b="1" i="0" dirty="0">
                <a:solidFill>
                  <a:srgbClr val="374151"/>
                </a:solidFill>
                <a:effectLst/>
                <a:latin typeface="__Inter_d65c78"/>
              </a:rPr>
              <a:t>Developers and Hobbyists</a:t>
            </a:r>
            <a:r>
              <a:rPr lang="en-US" b="0" i="0" dirty="0">
                <a:solidFill>
                  <a:srgbClr val="374151"/>
                </a:solidFill>
                <a:effectLst/>
                <a:latin typeface="__Inter_d65c78"/>
              </a:rPr>
              <a:t>: Programmers and tech enthusiasts looking to experiment with image processing and encryption can use this project as a foundation to build more advanced applications or to learn new programming skills.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descr="A screenshot of a computer program&#10;&#10;AI-generated content may be incorrect.">
            <a:extLst>
              <a:ext uri="{FF2B5EF4-FFF2-40B4-BE49-F238E27FC236}">
                <a16:creationId xmlns:a16="http://schemas.microsoft.com/office/drawing/2014/main" id="{8FA540C4-8345-C231-562C-3DF37B1E258B}"/>
              </a:ext>
            </a:extLst>
          </p:cNvPr>
          <p:cNvPicPr>
            <a:picLocks noGrp="1" noChangeAspect="1"/>
          </p:cNvPicPr>
          <p:nvPr>
            <p:ph idx="1"/>
          </p:nvPr>
        </p:nvPicPr>
        <p:blipFill>
          <a:blip r:embed="rId3"/>
          <a:stretch>
            <a:fillRect/>
          </a:stretch>
        </p:blipFill>
        <p:spPr>
          <a:xfrm>
            <a:off x="1302936" y="2035280"/>
            <a:ext cx="9586128" cy="4673600"/>
          </a:xfrm>
        </p:spPr>
      </p:pic>
      <p:sp>
        <p:nvSpPr>
          <p:cNvPr id="8" name="TextBox 7">
            <a:extLst>
              <a:ext uri="{FF2B5EF4-FFF2-40B4-BE49-F238E27FC236}">
                <a16:creationId xmlns:a16="http://schemas.microsoft.com/office/drawing/2014/main" id="{B4373231-C119-EB40-FD79-6A1096DFF8CE}"/>
              </a:ext>
            </a:extLst>
          </p:cNvPr>
          <p:cNvSpPr txBox="1"/>
          <p:nvPr/>
        </p:nvSpPr>
        <p:spPr>
          <a:xfrm>
            <a:off x="235132" y="1232452"/>
            <a:ext cx="5094514" cy="707886"/>
          </a:xfrm>
          <a:prstGeom prst="rect">
            <a:avLst/>
          </a:prstGeom>
          <a:noFill/>
        </p:spPr>
        <p:txBody>
          <a:bodyPr wrap="square" rtlCol="0">
            <a:spAutoFit/>
          </a:bodyPr>
          <a:lstStyle/>
          <a:p>
            <a:r>
              <a:rPr lang="en-US" sz="2800" b="1" dirty="0"/>
              <a:t>Encrypted Code </a:t>
            </a:r>
            <a:r>
              <a:rPr lang="en-US" sz="4000" b="1" dirty="0"/>
              <a:t>:</a:t>
            </a:r>
            <a:endParaRPr lang="en-US" sz="2800" b="1" dirty="0"/>
          </a:p>
        </p:txBody>
      </p:sp>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8B0C-4700-66E1-EE93-856CC0FD29DD}"/>
              </a:ext>
            </a:extLst>
          </p:cNvPr>
          <p:cNvSpPr>
            <a:spLocks noGrp="1"/>
          </p:cNvSpPr>
          <p:nvPr>
            <p:ph type="title"/>
          </p:nvPr>
        </p:nvSpPr>
        <p:spPr/>
        <p:txBody>
          <a:bodyPr>
            <a:normAutofit/>
          </a:bodyPr>
          <a:lstStyle/>
          <a:p>
            <a:r>
              <a:rPr lang="en-US" sz="2800" b="1" dirty="0"/>
              <a:t>Encrypted Code </a:t>
            </a:r>
            <a:r>
              <a:rPr lang="en-US" dirty="0"/>
              <a:t>Output:</a:t>
            </a:r>
          </a:p>
        </p:txBody>
      </p:sp>
      <p:pic>
        <p:nvPicPr>
          <p:cNvPr id="5" name="Content Placeholder 4" descr="A screenshot of a computer">
            <a:extLst>
              <a:ext uri="{FF2B5EF4-FFF2-40B4-BE49-F238E27FC236}">
                <a16:creationId xmlns:a16="http://schemas.microsoft.com/office/drawing/2014/main" id="{C8E45845-EFDC-04E8-DF2B-4E3D59F3CDEB}"/>
              </a:ext>
            </a:extLst>
          </p:cNvPr>
          <p:cNvPicPr>
            <a:picLocks noGrp="1" noChangeAspect="1"/>
          </p:cNvPicPr>
          <p:nvPr>
            <p:ph idx="1"/>
          </p:nvPr>
        </p:nvPicPr>
        <p:blipFill>
          <a:blip r:embed="rId2"/>
          <a:stretch>
            <a:fillRect/>
          </a:stretch>
        </p:blipFill>
        <p:spPr>
          <a:xfrm>
            <a:off x="885098" y="1514178"/>
            <a:ext cx="10421804" cy="4248743"/>
          </a:xfrm>
        </p:spPr>
      </p:pic>
    </p:spTree>
    <p:extLst>
      <p:ext uri="{BB962C8B-B14F-4D97-AF65-F5344CB8AC3E}">
        <p14:creationId xmlns:p14="http://schemas.microsoft.com/office/powerpoint/2010/main" val="15980344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146</TotalTime>
  <Words>1390</Words>
  <Application>Microsoft Office PowerPoint</Application>
  <PresentationFormat>Widescreen</PresentationFormat>
  <Paragraphs>83</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__Inter_d65c78</vt:lpstr>
      <vt:lpstr>Arial</vt:lpstr>
      <vt:lpstr>Calibri</vt:lpstr>
      <vt:lpstr>Calibri Light</vt:lpstr>
      <vt:lpstr>Franklin Gothic Book</vt:lpstr>
      <vt:lpstr>Franklin Gothic Demi</vt:lpstr>
      <vt:lpstr>Google Sans</vt:lpstr>
      <vt:lpstr>Wingdings 2</vt:lpstr>
      <vt:lpstr>DividendVTI</vt:lpstr>
      <vt:lpstr>SECURE data hiding in image using steganography</vt:lpstr>
      <vt:lpstr>OUTLINE</vt:lpstr>
      <vt:lpstr>Problem Statement</vt:lpstr>
      <vt:lpstr>Technology  used</vt:lpstr>
      <vt:lpstr>Explanation of the Program</vt:lpstr>
      <vt:lpstr>Wow factors</vt:lpstr>
      <vt:lpstr>End users</vt:lpstr>
      <vt:lpstr>Results</vt:lpstr>
      <vt:lpstr>Encrypted Code Output:</vt:lpstr>
      <vt:lpstr>Decrypted code</vt:lpstr>
      <vt:lpstr>Decrypted Code Output: </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Nishanth Mahesh</cp:lastModifiedBy>
  <cp:revision>26</cp:revision>
  <dcterms:created xsi:type="dcterms:W3CDTF">2021-05-26T16:50:10Z</dcterms:created>
  <dcterms:modified xsi:type="dcterms:W3CDTF">2025-06-26T15:45:27Z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