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D49-7934-4BEA-913E-FBC02861CFA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161-070E-4E30-9755-1EB34958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6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D49-7934-4BEA-913E-FBC02861CFA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161-070E-4E30-9755-1EB34958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7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D49-7934-4BEA-913E-FBC02861CFA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161-070E-4E30-9755-1EB34958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48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D49-7934-4BEA-913E-FBC02861CFA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161-070E-4E30-9755-1EB34958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D49-7934-4BEA-913E-FBC02861CFA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161-070E-4E30-9755-1EB34958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21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D49-7934-4BEA-913E-FBC02861CFA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161-070E-4E30-9755-1EB34958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D49-7934-4BEA-913E-FBC02861CFA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161-070E-4E30-9755-1EB34958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1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D49-7934-4BEA-913E-FBC02861CFA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161-070E-4E30-9755-1EB34958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D49-7934-4BEA-913E-FBC02861CFA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161-070E-4E30-9755-1EB34958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D49-7934-4BEA-913E-FBC02861CFA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161-070E-4E30-9755-1EB34958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75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D49-7934-4BEA-913E-FBC02861CFA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161-070E-4E30-9755-1EB34958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FD49-7934-4BEA-913E-FBC02861CFA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3161-070E-4E30-9755-1EB34958D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RDBMS Day 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696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Definition Language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DDL Cammands are used to Add, Drop and Modify a existing object.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r>
              <a:rPr lang="en-IN" b="1" dirty="0"/>
              <a:t>CREATE TABLE</a:t>
            </a:r>
            <a:r>
              <a:rPr lang="en-IN" dirty="0"/>
              <a:t>: Table Creation</a:t>
            </a:r>
          </a:p>
          <a:p>
            <a:pPr lvl="1"/>
            <a:r>
              <a:rPr lang="en-IN" b="1" dirty="0"/>
              <a:t>ALTER TABLE</a:t>
            </a:r>
            <a:r>
              <a:rPr lang="en-IN" dirty="0"/>
              <a:t>: Table Modification</a:t>
            </a:r>
          </a:p>
          <a:p>
            <a:pPr lvl="1"/>
            <a:r>
              <a:rPr lang="en-IN" b="1" dirty="0"/>
              <a:t>DROP TABLE</a:t>
            </a:r>
            <a:r>
              <a:rPr lang="en-IN" dirty="0"/>
              <a:t>: Table Deletion</a:t>
            </a:r>
          </a:p>
          <a:p>
            <a:pPr lvl="1"/>
            <a:r>
              <a:rPr lang="en-IN" b="1" dirty="0"/>
              <a:t>TRUNCATE TABLE</a:t>
            </a:r>
            <a:r>
              <a:rPr lang="en-IN" dirty="0"/>
              <a:t>: Table Truncation (Note: This is technically a DML command in some database systems, but it's often included with DDL commands)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5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Manipulation Language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It is </a:t>
            </a:r>
            <a:r>
              <a:rPr lang="en-IN" dirty="0"/>
              <a:t>used for managing and manipulating data stored in a relational database management system (RDBMS). DML commands are responsible for performing operations on data within database tables</a:t>
            </a:r>
            <a:r>
              <a:rPr lang="en-IN" dirty="0" smtClean="0"/>
              <a:t>.</a:t>
            </a:r>
          </a:p>
          <a:p>
            <a:pPr lvl="1"/>
            <a:r>
              <a:rPr lang="en-IN" b="1" dirty="0"/>
              <a:t>INSERT INTO</a:t>
            </a:r>
            <a:r>
              <a:rPr lang="en-IN" dirty="0"/>
              <a:t>: Inserting Data</a:t>
            </a:r>
          </a:p>
          <a:p>
            <a:pPr lvl="1"/>
            <a:r>
              <a:rPr lang="en-IN" b="1" dirty="0"/>
              <a:t>UPDATE</a:t>
            </a:r>
            <a:r>
              <a:rPr lang="en-IN" dirty="0"/>
              <a:t>: Updating Data</a:t>
            </a:r>
          </a:p>
          <a:p>
            <a:pPr lvl="1"/>
            <a:r>
              <a:rPr lang="en-IN" b="1" dirty="0"/>
              <a:t>DELETE FROM</a:t>
            </a:r>
            <a:r>
              <a:rPr lang="en-IN" dirty="0"/>
              <a:t>: Deleting Data</a:t>
            </a:r>
          </a:p>
          <a:p>
            <a:pPr lvl="1"/>
            <a:r>
              <a:rPr lang="en-IN" b="1" dirty="0"/>
              <a:t>SELECT</a:t>
            </a:r>
            <a:r>
              <a:rPr lang="en-IN" dirty="0"/>
              <a:t>: Querying Data (Retrieval)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5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Transaction Control Language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TCL </a:t>
            </a:r>
            <a:r>
              <a:rPr lang="en-IN" dirty="0" smtClean="0"/>
              <a:t>is used </a:t>
            </a:r>
            <a:r>
              <a:rPr lang="en-IN" dirty="0"/>
              <a:t>to manage transactions within a database. Transactions are sequences of one or more SQL statements that are executed as a single unit of work</a:t>
            </a:r>
            <a:r>
              <a:rPr lang="en-IN" dirty="0" smtClean="0"/>
              <a:t>.</a:t>
            </a:r>
          </a:p>
          <a:p>
            <a:pPr lvl="1"/>
            <a:r>
              <a:rPr lang="en-IN" b="1" dirty="0"/>
              <a:t>COMMIT</a:t>
            </a:r>
            <a:r>
              <a:rPr lang="en-IN" dirty="0"/>
              <a:t>: Transaction Commit</a:t>
            </a:r>
          </a:p>
          <a:p>
            <a:pPr lvl="1"/>
            <a:r>
              <a:rPr lang="en-IN" b="1" dirty="0"/>
              <a:t>ROLLBACK</a:t>
            </a:r>
            <a:r>
              <a:rPr lang="en-IN" dirty="0"/>
              <a:t>: Transaction Rollback</a:t>
            </a:r>
          </a:p>
          <a:p>
            <a:pPr lvl="1"/>
            <a:r>
              <a:rPr lang="en-IN" b="1" dirty="0"/>
              <a:t>SAVEPOINT</a:t>
            </a:r>
            <a:r>
              <a:rPr lang="en-IN" dirty="0"/>
              <a:t>: Savepoint Creation</a:t>
            </a:r>
          </a:p>
          <a:p>
            <a:pPr lvl="1"/>
            <a:r>
              <a:rPr lang="en-IN" b="1" dirty="0"/>
              <a:t>ROLLBACK TO SAVEPOINT</a:t>
            </a:r>
            <a:r>
              <a:rPr lang="en-IN" dirty="0"/>
              <a:t>: Rollback to Savepoint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4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DDL VS DML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839554"/>
              </p:ext>
            </p:extLst>
          </p:nvPr>
        </p:nvGraphicFramePr>
        <p:xfrm>
          <a:off x="914400" y="2001592"/>
          <a:ext cx="10119359" cy="4036659"/>
        </p:xfrm>
        <a:graphic>
          <a:graphicData uri="http://schemas.openxmlformats.org/drawingml/2006/table">
            <a:tbl>
              <a:tblPr/>
              <a:tblGrid>
                <a:gridCol w="1165431">
                  <a:extLst>
                    <a:ext uri="{9D8B030D-6E8A-4147-A177-3AD203B41FA5}">
                      <a16:colId xmlns:a16="http://schemas.microsoft.com/office/drawing/2014/main" val="3941573416"/>
                    </a:ext>
                  </a:extLst>
                </a:gridCol>
                <a:gridCol w="4405900">
                  <a:extLst>
                    <a:ext uri="{9D8B030D-6E8A-4147-A177-3AD203B41FA5}">
                      <a16:colId xmlns:a16="http://schemas.microsoft.com/office/drawing/2014/main" val="2711724859"/>
                    </a:ext>
                  </a:extLst>
                </a:gridCol>
                <a:gridCol w="4548028">
                  <a:extLst>
                    <a:ext uri="{9D8B030D-6E8A-4147-A177-3AD203B41FA5}">
                      <a16:colId xmlns:a16="http://schemas.microsoft.com/office/drawing/2014/main" val="2381507326"/>
                    </a:ext>
                  </a:extLst>
                </a:gridCol>
              </a:tblGrid>
              <a:tr h="225044">
                <a:tc>
                  <a:txBody>
                    <a:bodyPr/>
                    <a:lstStyle/>
                    <a:p>
                      <a:pPr rtl="0" fontAlgn="ctr"/>
                      <a:endParaRPr lang="en-IN" sz="1600">
                        <a:effectLst/>
                      </a:endParaRPr>
                    </a:p>
                  </a:txBody>
                  <a:tcPr marL="20145" marR="20145" marT="0" marB="0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 b="1">
                          <a:effectLst/>
                        </a:rPr>
                        <a:t>DML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 b="1">
                          <a:effectLst/>
                        </a:rPr>
                        <a:t>DDL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182427"/>
                  </a:ext>
                </a:extLst>
              </a:tr>
              <a:tr h="446214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Purpose</a:t>
                      </a:r>
                    </a:p>
                  </a:txBody>
                  <a:tcPr marL="20145" marR="20145" marT="0" marB="0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Manipulate data in the database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Define and modify database structure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606116"/>
                  </a:ext>
                </a:extLst>
              </a:tr>
              <a:tr h="446214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Examples</a:t>
                      </a:r>
                    </a:p>
                  </a:txBody>
                  <a:tcPr marL="20145" marR="20145" marT="0" marB="0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SELECT, INSERT, UPDATE, DELETE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CREATE, ALTER, DROP, TRUNCATE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871471"/>
                  </a:ext>
                </a:extLst>
              </a:tr>
              <a:tr h="446214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Impact</a:t>
                      </a:r>
                    </a:p>
                  </a:txBody>
                  <a:tcPr marL="20145" marR="20145" marT="0" marB="0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Affects data within tables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Affects the structure of tables and schema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817071"/>
                  </a:ext>
                </a:extLst>
              </a:tr>
              <a:tr h="446214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Transaction</a:t>
                      </a:r>
                    </a:p>
                  </a:txBody>
                  <a:tcPr marL="20145" marR="20145" marT="0" marB="0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Can be part of a transaction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Can be part of a transaction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39401"/>
                  </a:ext>
                </a:extLst>
              </a:tr>
              <a:tr h="446214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Rollback</a:t>
                      </a:r>
                    </a:p>
                  </a:txBody>
                  <a:tcPr marL="20145" marR="20145" marT="0" marB="0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Can be rolled back with a transaction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Rollback may not be possible after execution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696469"/>
                  </a:ext>
                </a:extLst>
              </a:tr>
              <a:tr h="446214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Persistence</a:t>
                      </a:r>
                    </a:p>
                  </a:txBody>
                  <a:tcPr marL="20145" marR="20145" marT="0" marB="0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Data changes are usually persistent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Structure changes are persistent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171976"/>
                  </a:ext>
                </a:extLst>
              </a:tr>
              <a:tr h="446214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Result</a:t>
                      </a:r>
                    </a:p>
                  </a:txBody>
                  <a:tcPr marL="20145" marR="20145" marT="0" marB="0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Modifies data in existing tables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Creates, modifies, or deletes database objects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29964"/>
                  </a:ext>
                </a:extLst>
              </a:tr>
              <a:tr h="669321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Usage</a:t>
                      </a:r>
                    </a:p>
                  </a:txBody>
                  <a:tcPr marL="20145" marR="20145" marT="0" marB="0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>
                          <a:effectLst/>
                        </a:rPr>
                        <a:t>Retrieving, inserting, updating, deleting data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 dirty="0">
                          <a:effectLst/>
                        </a:rPr>
                        <a:t>Creating, altering, dropping tables, views, etc.</a:t>
                      </a:r>
                    </a:p>
                  </a:txBody>
                  <a:tcPr marL="20145" marR="20145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356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7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283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RDBMS Day 2</vt:lpstr>
      <vt:lpstr>Data Definition Language</vt:lpstr>
      <vt:lpstr>Data Manipulation Language</vt:lpstr>
      <vt:lpstr>Transaction Control Language</vt:lpstr>
      <vt:lpstr>DDL VS DML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Day 2</dc:title>
  <dc:creator>Yamini</dc:creator>
  <cp:lastModifiedBy>Yamini</cp:lastModifiedBy>
  <cp:revision>8</cp:revision>
  <dcterms:created xsi:type="dcterms:W3CDTF">2023-09-09T15:58:14Z</dcterms:created>
  <dcterms:modified xsi:type="dcterms:W3CDTF">2023-09-10T15:53:36Z</dcterms:modified>
</cp:coreProperties>
</file>