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9" r:id="rId5"/>
    <p:sldId id="264" r:id="rId6"/>
    <p:sldId id="257" r:id="rId7"/>
    <p:sldId id="258" r:id="rId8"/>
    <p:sldId id="262" r:id="rId9"/>
    <p:sldId id="259" r:id="rId10"/>
    <p:sldId id="268" r:id="rId11"/>
    <p:sldId id="260" r:id="rId12"/>
    <p:sldId id="266" r:id="rId13"/>
    <p:sldId id="267"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296454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15964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260117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108360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48688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931141-8152-45B9-85E4-72956E6865F8}"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279107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931141-8152-45B9-85E4-72956E6865F8}"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75280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931141-8152-45B9-85E4-72956E6865F8}"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45788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31141-8152-45B9-85E4-72956E6865F8}"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189129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31141-8152-45B9-85E4-72956E6865F8}"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135883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31141-8152-45B9-85E4-72956E6865F8}"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37702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31141-8152-45B9-85E4-72956E6865F8}" type="datetimeFigureOut">
              <a:rPr lang="en-IN" smtClean="0"/>
              <a:t>08-09-2023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345D8-6060-4F3D-B3B1-D20AAC035E67}" type="slidenum">
              <a:rPr lang="en-IN" smtClean="0"/>
              <a:t>‹#›</a:t>
            </a:fld>
            <a:endParaRPr lang="en-IN"/>
          </a:p>
        </p:txBody>
      </p:sp>
    </p:spTree>
    <p:extLst>
      <p:ext uri="{BB962C8B-B14F-4D97-AF65-F5344CB8AC3E}">
        <p14:creationId xmlns:p14="http://schemas.microsoft.com/office/powerpoint/2010/main" val="350328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Engineering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67481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SQL VS No SQL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616" y="2522886"/>
            <a:ext cx="6774767" cy="2956816"/>
          </a:xfrm>
        </p:spPr>
      </p:pic>
    </p:spTree>
    <p:extLst>
      <p:ext uri="{BB962C8B-B14F-4D97-AF65-F5344CB8AC3E}">
        <p14:creationId xmlns:p14="http://schemas.microsoft.com/office/powerpoint/2010/main" val="544508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Data is Stored In SQL Databases?</a:t>
            </a:r>
            <a:endParaRPr lang="en-IN" dirty="0"/>
          </a:p>
        </p:txBody>
      </p:sp>
      <p:pic>
        <p:nvPicPr>
          <p:cNvPr id="4" name="Picture 3"/>
          <p:cNvPicPr>
            <a:picLocks noChangeAspect="1"/>
          </p:cNvPicPr>
          <p:nvPr/>
        </p:nvPicPr>
        <p:blipFill>
          <a:blip r:embed="rId2"/>
          <a:stretch>
            <a:fillRect/>
          </a:stretch>
        </p:blipFill>
        <p:spPr>
          <a:xfrm>
            <a:off x="696686" y="1690688"/>
            <a:ext cx="5495108" cy="4955773"/>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4146345745"/>
              </p:ext>
            </p:extLst>
          </p:nvPr>
        </p:nvGraphicFramePr>
        <p:xfrm>
          <a:off x="6688136" y="1820089"/>
          <a:ext cx="4807177" cy="3857898"/>
        </p:xfrm>
        <a:graphic>
          <a:graphicData uri="http://schemas.openxmlformats.org/drawingml/2006/table">
            <a:tbl>
              <a:tblPr>
                <a:tableStyleId>{5C22544A-7EE6-4342-B048-85BDC9FD1C3A}</a:tableStyleId>
              </a:tblPr>
              <a:tblGrid>
                <a:gridCol w="1056225">
                  <a:extLst>
                    <a:ext uri="{9D8B030D-6E8A-4147-A177-3AD203B41FA5}">
                      <a16:colId xmlns:a16="http://schemas.microsoft.com/office/drawing/2014/main" val="1454941011"/>
                    </a:ext>
                  </a:extLst>
                </a:gridCol>
                <a:gridCol w="1408300">
                  <a:extLst>
                    <a:ext uri="{9D8B030D-6E8A-4147-A177-3AD203B41FA5}">
                      <a16:colId xmlns:a16="http://schemas.microsoft.com/office/drawing/2014/main" val="2176023092"/>
                    </a:ext>
                  </a:extLst>
                </a:gridCol>
                <a:gridCol w="1692668">
                  <a:extLst>
                    <a:ext uri="{9D8B030D-6E8A-4147-A177-3AD203B41FA5}">
                      <a16:colId xmlns:a16="http://schemas.microsoft.com/office/drawing/2014/main" val="349911487"/>
                    </a:ext>
                  </a:extLst>
                </a:gridCol>
                <a:gridCol w="649984">
                  <a:extLst>
                    <a:ext uri="{9D8B030D-6E8A-4147-A177-3AD203B41FA5}">
                      <a16:colId xmlns:a16="http://schemas.microsoft.com/office/drawing/2014/main" val="3758393864"/>
                    </a:ext>
                  </a:extLst>
                </a:gridCol>
              </a:tblGrid>
              <a:tr h="642983">
                <a:tc>
                  <a:txBody>
                    <a:bodyPr/>
                    <a:lstStyle/>
                    <a:p>
                      <a:pPr algn="l" fontAlgn="b"/>
                      <a:r>
                        <a:rPr lang="en-IN" sz="1400" b="1" u="none" strike="noStrike">
                          <a:effectLst/>
                        </a:rPr>
                        <a:t>OrderID</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CustomerID</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ProductID</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QTY</a:t>
                      </a:r>
                      <a:endParaRPr lang="en-IN" sz="14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7407539"/>
                  </a:ext>
                </a:extLst>
              </a:tr>
              <a:tr h="642983">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C1010</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9879126"/>
                  </a:ext>
                </a:extLst>
              </a:tr>
              <a:tr h="642983">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C1010</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789823"/>
                  </a:ext>
                </a:extLst>
              </a:tr>
              <a:tr h="642983">
                <a:tc>
                  <a:txBody>
                    <a:bodyPr/>
                    <a:lstStyle/>
                    <a:p>
                      <a:pPr algn="r" fontAlgn="b"/>
                      <a:r>
                        <a:rPr lang="en-IN" sz="1400" b="1" u="none" strike="noStrike">
                          <a:effectLst/>
                        </a:rPr>
                        <a:t>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7452222"/>
                  </a:ext>
                </a:extLst>
              </a:tr>
              <a:tr h="642983">
                <a:tc>
                  <a:txBody>
                    <a:bodyPr/>
                    <a:lstStyle/>
                    <a:p>
                      <a:pPr algn="r" fontAlgn="b"/>
                      <a:r>
                        <a:rPr lang="en-IN" sz="1400" b="1" u="none" strike="noStrike">
                          <a:effectLst/>
                        </a:rPr>
                        <a:t>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5813828"/>
                  </a:ext>
                </a:extLst>
              </a:tr>
              <a:tr h="642983">
                <a:tc>
                  <a:txBody>
                    <a:bodyPr/>
                    <a:lstStyle/>
                    <a:p>
                      <a:pPr algn="r" fontAlgn="b"/>
                      <a:r>
                        <a:rPr lang="en-IN" sz="1400" b="1" u="none" strike="noStrike">
                          <a:effectLst/>
                        </a:rPr>
                        <a:t>4</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P2004</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1</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2266970"/>
                  </a:ext>
                </a:extLst>
              </a:tr>
            </a:tbl>
          </a:graphicData>
        </a:graphic>
      </p:graphicFrame>
    </p:spTree>
    <p:extLst>
      <p:ext uri="{BB962C8B-B14F-4D97-AF65-F5344CB8AC3E}">
        <p14:creationId xmlns:p14="http://schemas.microsoft.com/office/powerpoint/2010/main" val="4068345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Data is Stored </a:t>
            </a:r>
            <a:r>
              <a:rPr lang="en-IN" dirty="0" smtClean="0"/>
              <a:t>In No </a:t>
            </a:r>
            <a:r>
              <a:rPr lang="en-IN" dirty="0" smtClean="0"/>
              <a:t>SQL Databases?</a:t>
            </a:r>
            <a:endParaRPr lang="en-IN" dirty="0"/>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9124" y="1375954"/>
            <a:ext cx="9037321" cy="2509646"/>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173566355"/>
              </p:ext>
            </p:extLst>
          </p:nvPr>
        </p:nvGraphicFramePr>
        <p:xfrm>
          <a:off x="1169124" y="3963672"/>
          <a:ext cx="8845731" cy="2830286"/>
        </p:xfrm>
        <a:graphic>
          <a:graphicData uri="http://schemas.openxmlformats.org/drawingml/2006/table">
            <a:tbl>
              <a:tblPr>
                <a:tableStyleId>{5C22544A-7EE6-4342-B048-85BDC9FD1C3A}</a:tableStyleId>
              </a:tblPr>
              <a:tblGrid>
                <a:gridCol w="1108488">
                  <a:extLst>
                    <a:ext uri="{9D8B030D-6E8A-4147-A177-3AD203B41FA5}">
                      <a16:colId xmlns:a16="http://schemas.microsoft.com/office/drawing/2014/main" val="1260047897"/>
                    </a:ext>
                  </a:extLst>
                </a:gridCol>
                <a:gridCol w="1507543">
                  <a:extLst>
                    <a:ext uri="{9D8B030D-6E8A-4147-A177-3AD203B41FA5}">
                      <a16:colId xmlns:a16="http://schemas.microsoft.com/office/drawing/2014/main" val="2824345394"/>
                    </a:ext>
                  </a:extLst>
                </a:gridCol>
                <a:gridCol w="6229700">
                  <a:extLst>
                    <a:ext uri="{9D8B030D-6E8A-4147-A177-3AD203B41FA5}">
                      <a16:colId xmlns:a16="http://schemas.microsoft.com/office/drawing/2014/main" val="915654769"/>
                    </a:ext>
                  </a:extLst>
                </a:gridCol>
              </a:tblGrid>
              <a:tr h="411678">
                <a:tc>
                  <a:txBody>
                    <a:bodyPr/>
                    <a:lstStyle/>
                    <a:p>
                      <a:pPr algn="l" fontAlgn="b"/>
                      <a:r>
                        <a:rPr lang="en-IN" sz="1600" b="1" u="none" strike="noStrike">
                          <a:effectLst/>
                        </a:rPr>
                        <a:t>OrderID</a:t>
                      </a:r>
                      <a:endParaRPr lang="en-IN"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CustomerID</a:t>
                      </a:r>
                      <a:endParaRPr lang="en-IN"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a:t>
                      </a:r>
                      <a:endParaRPr lang="en-IN" sz="16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6950650"/>
                  </a:ext>
                </a:extLst>
              </a:tr>
              <a:tr h="771896">
                <a:tc>
                  <a:txBody>
                    <a:bodyPr/>
                    <a:lstStyle/>
                    <a:p>
                      <a:pPr algn="r" fontAlgn="b"/>
                      <a:r>
                        <a:rPr lang="en-IN" sz="1600" b="1" u="none" strike="noStrike">
                          <a:effectLst/>
                        </a:rPr>
                        <a:t>1</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C1010</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[{"productID": P2001,"qty":"3"},{"productid":"P2002","qty":'5'}]</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1718949"/>
                  </a:ext>
                </a:extLst>
              </a:tr>
              <a:tr h="411678">
                <a:tc>
                  <a:txBody>
                    <a:bodyPr/>
                    <a:lstStyle/>
                    <a:p>
                      <a:pPr algn="r" fontAlgn="b"/>
                      <a:r>
                        <a:rPr lang="en-IN" sz="1600" b="1" u="none" strike="noStrike">
                          <a:effectLst/>
                        </a:rPr>
                        <a:t>5</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C1014</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[{"productID": P2002,"qty":"3"}]</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6966994"/>
                  </a:ext>
                </a:extLst>
              </a:tr>
              <a:tr h="411678">
                <a:tc>
                  <a:txBody>
                    <a:bodyPr/>
                    <a:lstStyle/>
                    <a:p>
                      <a:pPr algn="r" fontAlgn="b"/>
                      <a:r>
                        <a:rPr lang="en-IN" sz="1600" b="1" u="none" strike="noStrike" dirty="0">
                          <a:effectLst/>
                        </a:rPr>
                        <a:t>2</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C1011</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[{"productID": P2003,"qty":"3"}]</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2041150"/>
                  </a:ext>
                </a:extLst>
              </a:tr>
              <a:tr h="411678">
                <a:tc>
                  <a:txBody>
                    <a:bodyPr/>
                    <a:lstStyle/>
                    <a:p>
                      <a:pPr algn="r" fontAlgn="b"/>
                      <a:r>
                        <a:rPr lang="en-IN" sz="1600" b="1" u="none" strike="noStrike">
                          <a:effectLst/>
                        </a:rPr>
                        <a:t>3</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C1012</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7950795"/>
                  </a:ext>
                </a:extLst>
              </a:tr>
              <a:tr h="411678">
                <a:tc>
                  <a:txBody>
                    <a:bodyPr/>
                    <a:lstStyle/>
                    <a:p>
                      <a:pPr algn="r" fontAlgn="b"/>
                      <a:r>
                        <a:rPr lang="en-IN" sz="1600" b="1" u="none" strike="noStrike">
                          <a:effectLst/>
                        </a:rPr>
                        <a:t>4</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C1013</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1530532"/>
                  </a:ext>
                </a:extLst>
              </a:tr>
            </a:tbl>
          </a:graphicData>
        </a:graphic>
      </p:graphicFrame>
    </p:spTree>
    <p:extLst>
      <p:ext uri="{BB962C8B-B14F-4D97-AF65-F5344CB8AC3E}">
        <p14:creationId xmlns:p14="http://schemas.microsoft.com/office/powerpoint/2010/main" val="2302689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RDBMS VS Datawarehouse</a:t>
            </a:r>
            <a:endParaRPr lang="en-IN" dirty="0"/>
          </a:p>
        </p:txBody>
      </p:sp>
      <p:sp>
        <p:nvSpPr>
          <p:cNvPr id="7" name="Subtitle 6"/>
          <p:cNvSpPr>
            <a:spLocks noGrp="1"/>
          </p:cNvSpPr>
          <p:nvPr>
            <p:ph type="subTitle" idx="1"/>
          </p:nvPr>
        </p:nvSpPr>
        <p:spPr/>
        <p:txBody>
          <a:bodyPr/>
          <a:lstStyle/>
          <a:p>
            <a:r>
              <a:rPr lang="en-IN" dirty="0"/>
              <a:t>https://docs.google.com/spreadsheets/d/1EBSzY2fQMalX_NtPjl-vlGfv3Sv1o24oYxIGgGyY6Zk/edit#gid=917710106</a:t>
            </a:r>
          </a:p>
        </p:txBody>
      </p:sp>
    </p:spTree>
    <p:extLst>
      <p:ext uri="{BB962C8B-B14F-4D97-AF65-F5344CB8AC3E}">
        <p14:creationId xmlns:p14="http://schemas.microsoft.com/office/powerpoint/2010/main" val="3485228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normAutofit/>
          </a:bodyPr>
          <a:lstStyle/>
          <a:p>
            <a:r>
              <a:rPr lang="en-IN" b="1" dirty="0"/>
              <a:t>Limited Support for Unstructured Data</a:t>
            </a:r>
            <a:endParaRPr lang="en-IN" dirty="0"/>
          </a:p>
          <a:p>
            <a:r>
              <a:rPr lang="en-IN" b="1" dirty="0"/>
              <a:t>Performance Issues</a:t>
            </a:r>
            <a:endParaRPr lang="en-IN" dirty="0"/>
          </a:p>
          <a:p>
            <a:r>
              <a:rPr lang="en-IN" b="1" dirty="0"/>
              <a:t>Scalability Challenges</a:t>
            </a:r>
            <a:endParaRPr lang="en-IN" dirty="0"/>
          </a:p>
          <a:p>
            <a:r>
              <a:rPr lang="en-IN" b="1" dirty="0"/>
              <a:t>Complexity of </a:t>
            </a:r>
            <a:r>
              <a:rPr lang="en-IN" b="1" dirty="0" smtClean="0"/>
              <a:t>Joins</a:t>
            </a:r>
          </a:p>
          <a:p>
            <a:r>
              <a:rPr lang="en-IN" b="1" dirty="0"/>
              <a:t>Vendor Lock-In</a:t>
            </a:r>
            <a:endParaRPr lang="en-IN" dirty="0"/>
          </a:p>
          <a:p>
            <a:pPr marL="0" indent="0">
              <a:buNone/>
            </a:pPr>
            <a:endParaRPr lang="en-IN" dirty="0"/>
          </a:p>
        </p:txBody>
      </p:sp>
    </p:spTree>
    <p:extLst>
      <p:ext uri="{BB962C8B-B14F-4D97-AF65-F5344CB8AC3E}">
        <p14:creationId xmlns:p14="http://schemas.microsoft.com/office/powerpoint/2010/main" val="223434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DataEngineering </a:t>
            </a:r>
            <a:endParaRPr lang="en-IN" dirty="0"/>
          </a:p>
        </p:txBody>
      </p:sp>
      <p:sp>
        <p:nvSpPr>
          <p:cNvPr id="5" name="Content Placeholder 4"/>
          <p:cNvSpPr>
            <a:spLocks noGrp="1"/>
          </p:cNvSpPr>
          <p:nvPr>
            <p:ph idx="1"/>
          </p:nvPr>
        </p:nvSpPr>
        <p:spPr/>
        <p:txBody>
          <a:bodyPr/>
          <a:lstStyle/>
          <a:p>
            <a:r>
              <a:rPr lang="en-IN" dirty="0" smtClean="0"/>
              <a:t>Who is Data Engineer?</a:t>
            </a:r>
          </a:p>
          <a:p>
            <a:pPr marL="457200" lvl="1" indent="0">
              <a:buNone/>
            </a:pPr>
            <a:r>
              <a:rPr lang="en-IN" dirty="0"/>
              <a:t>A data engineer is an IT worker whose primary job is to prepare data for analytical or operational uses. These software engineers are typically responsible for building data pipelines to bring together information from different source systems. They integrate, consolidate and cleanse data and structure it for use in analytics applications.</a:t>
            </a:r>
          </a:p>
        </p:txBody>
      </p:sp>
    </p:spTree>
    <p:extLst>
      <p:ext uri="{BB962C8B-B14F-4D97-AF65-F5344CB8AC3E}">
        <p14:creationId xmlns:p14="http://schemas.microsoft.com/office/powerpoint/2010/main" val="292726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DataEngineering Activities</a:t>
            </a:r>
            <a:endParaRPr lang="en-IN" dirty="0"/>
          </a:p>
        </p:txBody>
      </p:sp>
      <p:sp>
        <p:nvSpPr>
          <p:cNvPr id="3" name="Content Placeholder 2"/>
          <p:cNvSpPr>
            <a:spLocks noGrp="1"/>
          </p:cNvSpPr>
          <p:nvPr>
            <p:ph idx="1"/>
          </p:nvPr>
        </p:nvSpPr>
        <p:spPr/>
        <p:txBody>
          <a:bodyPr>
            <a:normAutofit/>
          </a:bodyPr>
          <a:lstStyle/>
          <a:p>
            <a:r>
              <a:rPr lang="en-IN" b="1" dirty="0"/>
              <a:t>Data Ingestion</a:t>
            </a:r>
            <a:endParaRPr lang="en-IN" dirty="0"/>
          </a:p>
          <a:p>
            <a:r>
              <a:rPr lang="en-IN" b="1" dirty="0"/>
              <a:t>Data Transformation</a:t>
            </a:r>
            <a:endParaRPr lang="en-IN" dirty="0"/>
          </a:p>
          <a:p>
            <a:r>
              <a:rPr lang="en-IN" b="1" dirty="0"/>
              <a:t>Data Storage</a:t>
            </a:r>
            <a:endParaRPr lang="en-IN" dirty="0"/>
          </a:p>
          <a:p>
            <a:r>
              <a:rPr lang="en-IN" b="1" dirty="0"/>
              <a:t>Data Pipeline Management</a:t>
            </a:r>
            <a:endParaRPr lang="en-IN" dirty="0"/>
          </a:p>
          <a:p>
            <a:r>
              <a:rPr lang="en-IN" b="1" dirty="0"/>
              <a:t>Data Governance and Security</a:t>
            </a:r>
            <a:endParaRPr lang="en-IN" dirty="0"/>
          </a:p>
          <a:p>
            <a:r>
              <a:rPr lang="en-IN" b="1" dirty="0" smtClean="0"/>
              <a:t>Metadata </a:t>
            </a:r>
            <a:r>
              <a:rPr lang="en-IN" b="1" dirty="0"/>
              <a:t>Management</a:t>
            </a:r>
            <a:endParaRPr lang="en-IN" dirty="0"/>
          </a:p>
          <a:p>
            <a:r>
              <a:rPr lang="en-IN" b="1" dirty="0" smtClean="0"/>
              <a:t>Performance </a:t>
            </a:r>
            <a:r>
              <a:rPr lang="en-IN" b="1" dirty="0"/>
              <a:t>Monitoring and Optimization</a:t>
            </a:r>
            <a:endParaRPr lang="en-IN" dirty="0"/>
          </a:p>
          <a:p>
            <a:endParaRPr lang="en-IN" dirty="0"/>
          </a:p>
        </p:txBody>
      </p:sp>
    </p:spTree>
    <p:extLst>
      <p:ext uri="{BB962C8B-B14F-4D97-AF65-F5344CB8AC3E}">
        <p14:creationId xmlns:p14="http://schemas.microsoft.com/office/powerpoint/2010/main" val="1184829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Expectation for Freshers or Lateral Entries</a:t>
            </a:r>
            <a:endParaRPr lang="en-IN" dirty="0"/>
          </a:p>
        </p:txBody>
      </p:sp>
      <p:sp>
        <p:nvSpPr>
          <p:cNvPr id="3" name="Content Placeholder 2"/>
          <p:cNvSpPr>
            <a:spLocks noGrp="1"/>
          </p:cNvSpPr>
          <p:nvPr>
            <p:ph idx="4294967295"/>
          </p:nvPr>
        </p:nvSpPr>
        <p:spPr>
          <a:xfrm>
            <a:off x="0" y="1825625"/>
            <a:ext cx="10515600" cy="4351338"/>
          </a:xfrm>
        </p:spPr>
        <p:txBody>
          <a:bodyPr>
            <a:normAutofit/>
          </a:bodyPr>
          <a:lstStyle/>
          <a:p>
            <a:r>
              <a:rPr lang="en-IN" dirty="0" smtClean="0"/>
              <a:t>DataStructures </a:t>
            </a:r>
            <a:r>
              <a:rPr lang="en-IN" dirty="0"/>
              <a:t>(Array,list,set,dict,linkedlist</a:t>
            </a:r>
            <a:r>
              <a:rPr lang="en-IN" dirty="0" smtClean="0"/>
              <a:t>) and Algorithm</a:t>
            </a:r>
          </a:p>
          <a:p>
            <a:r>
              <a:rPr lang="en-IN" dirty="0" smtClean="0"/>
              <a:t>Programing Language(Python Prefered)</a:t>
            </a:r>
          </a:p>
          <a:p>
            <a:r>
              <a:rPr lang="en-IN" dirty="0" smtClean="0"/>
              <a:t>SQL</a:t>
            </a:r>
          </a:p>
          <a:p>
            <a:r>
              <a:rPr lang="en-IN" dirty="0" smtClean="0"/>
              <a:t>Knowledge about cloud platform</a:t>
            </a:r>
          </a:p>
          <a:p>
            <a:endParaRPr lang="en-IN" dirty="0"/>
          </a:p>
          <a:p>
            <a:endParaRPr lang="en-IN" dirty="0"/>
          </a:p>
        </p:txBody>
      </p:sp>
    </p:spTree>
    <p:extLst>
      <p:ext uri="{BB962C8B-B14F-4D97-AF65-F5344CB8AC3E}">
        <p14:creationId xmlns:p14="http://schemas.microsoft.com/office/powerpoint/2010/main" val="2827625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Pipeline</a:t>
            </a:r>
            <a:endParaRPr lang="en-IN" dirty="0"/>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6799" y="2216036"/>
            <a:ext cx="956469" cy="956469"/>
          </a:xfr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799" y="3597314"/>
            <a:ext cx="1045194" cy="104519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6755" y="5067317"/>
            <a:ext cx="975238" cy="975238"/>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8684" y="3172505"/>
            <a:ext cx="1463244" cy="1463244"/>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8619" y="2928889"/>
            <a:ext cx="1950476" cy="1950476"/>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5609" y="3172505"/>
            <a:ext cx="1463244" cy="1463244"/>
          </a:xfrm>
          <a:prstGeom prst="rect">
            <a:avLst/>
          </a:prstGeom>
        </p:spPr>
      </p:pic>
      <p:cxnSp>
        <p:nvCxnSpPr>
          <p:cNvPr id="24" name="Straight Arrow Connector 23"/>
          <p:cNvCxnSpPr>
            <a:stCxn id="17" idx="3"/>
            <a:endCxn id="20" idx="1"/>
          </p:cNvCxnSpPr>
          <p:nvPr/>
        </p:nvCxnSpPr>
        <p:spPr>
          <a:xfrm>
            <a:off x="2203268" y="2694271"/>
            <a:ext cx="1425416" cy="120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20" idx="1"/>
          </p:cNvCxnSpPr>
          <p:nvPr/>
        </p:nvCxnSpPr>
        <p:spPr>
          <a:xfrm flipV="1">
            <a:off x="2291993" y="3904127"/>
            <a:ext cx="1336691" cy="215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3"/>
            <a:endCxn id="20" idx="1"/>
          </p:cNvCxnSpPr>
          <p:nvPr/>
        </p:nvCxnSpPr>
        <p:spPr>
          <a:xfrm flipV="1">
            <a:off x="2291993" y="3904127"/>
            <a:ext cx="1336691" cy="165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3"/>
            <a:endCxn id="21" idx="1"/>
          </p:cNvCxnSpPr>
          <p:nvPr/>
        </p:nvCxnSpPr>
        <p:spPr>
          <a:xfrm>
            <a:off x="5091928" y="3904127"/>
            <a:ext cx="13366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1"/>
            <a:endCxn id="21" idx="3"/>
          </p:cNvCxnSpPr>
          <p:nvPr/>
        </p:nvCxnSpPr>
        <p:spPr>
          <a:xfrm flipH="1">
            <a:off x="8379095" y="3904127"/>
            <a:ext cx="1126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8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Database</a:t>
            </a:r>
            <a:endParaRPr lang="en-IN" b="1" dirty="0"/>
          </a:p>
        </p:txBody>
      </p:sp>
      <p:sp>
        <p:nvSpPr>
          <p:cNvPr id="3" name="Content Placeholder 2"/>
          <p:cNvSpPr>
            <a:spLocks noGrp="1"/>
          </p:cNvSpPr>
          <p:nvPr>
            <p:ph idx="1"/>
          </p:nvPr>
        </p:nvSpPr>
        <p:spPr/>
        <p:txBody>
          <a:bodyPr/>
          <a:lstStyle/>
          <a:p>
            <a:r>
              <a:rPr lang="en-IN" dirty="0" smtClean="0"/>
              <a:t>A database collection of data which is grouped in form of schema,tables,views etc.</a:t>
            </a:r>
          </a:p>
          <a:p>
            <a:endParaRPr lang="en-IN" dirty="0"/>
          </a:p>
        </p:txBody>
      </p:sp>
      <p:sp>
        <p:nvSpPr>
          <p:cNvPr id="4" name="Can 3"/>
          <p:cNvSpPr/>
          <p:nvPr/>
        </p:nvSpPr>
        <p:spPr>
          <a:xfrm>
            <a:off x="4807131" y="2638698"/>
            <a:ext cx="1384663" cy="28764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515292" y="3791676"/>
            <a:ext cx="1767840" cy="570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Application Programs</a:t>
            </a:r>
            <a:endParaRPr lang="en-IN" dirty="0"/>
          </a:p>
        </p:txBody>
      </p:sp>
      <p:cxnSp>
        <p:nvCxnSpPr>
          <p:cNvPr id="9" name="Straight Arrow Connector 8"/>
          <p:cNvCxnSpPr>
            <a:endCxn id="4" idx="2"/>
          </p:cNvCxnSpPr>
          <p:nvPr/>
        </p:nvCxnSpPr>
        <p:spPr>
          <a:xfrm>
            <a:off x="3283132" y="4076904"/>
            <a:ext cx="15239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437120" y="2769326"/>
            <a:ext cx="1950720"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End Users</a:t>
            </a:r>
            <a:endParaRPr lang="en-IN"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8492" y="4322882"/>
            <a:ext cx="709452" cy="70945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8729" y="3308944"/>
            <a:ext cx="639214" cy="639214"/>
          </a:xfrm>
          <a:prstGeom prst="rect">
            <a:avLst/>
          </a:prstGeom>
        </p:spPr>
      </p:pic>
      <p:cxnSp>
        <p:nvCxnSpPr>
          <p:cNvPr id="14" name="Straight Arrow Connector 13"/>
          <p:cNvCxnSpPr>
            <a:stCxn id="4" idx="4"/>
          </p:cNvCxnSpPr>
          <p:nvPr/>
        </p:nvCxnSpPr>
        <p:spPr>
          <a:xfrm flipV="1">
            <a:off x="6191794" y="3631474"/>
            <a:ext cx="1863635" cy="445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4"/>
            <a:endCxn id="11" idx="1"/>
          </p:cNvCxnSpPr>
          <p:nvPr/>
        </p:nvCxnSpPr>
        <p:spPr>
          <a:xfrm>
            <a:off x="6191794" y="4076905"/>
            <a:ext cx="1676698" cy="60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749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Components of Database</a:t>
            </a:r>
            <a:endParaRPr lang="en-IN" dirty="0"/>
          </a:p>
        </p:txBody>
      </p:sp>
      <p:sp>
        <p:nvSpPr>
          <p:cNvPr id="3" name="Content Placeholder 2"/>
          <p:cNvSpPr>
            <a:spLocks noGrp="1"/>
          </p:cNvSpPr>
          <p:nvPr>
            <p:ph idx="1"/>
          </p:nvPr>
        </p:nvSpPr>
        <p:spPr/>
        <p:txBody>
          <a:bodyPr>
            <a:normAutofit lnSpcReduction="10000"/>
          </a:bodyPr>
          <a:lstStyle/>
          <a:p>
            <a:r>
              <a:rPr lang="en-IN" dirty="0" smtClean="0"/>
              <a:t>Schema</a:t>
            </a:r>
          </a:p>
          <a:p>
            <a:r>
              <a:rPr lang="en-IN" dirty="0"/>
              <a:t>Tables</a:t>
            </a:r>
            <a:endParaRPr lang="en-IN" dirty="0" smtClean="0"/>
          </a:p>
          <a:p>
            <a:r>
              <a:rPr lang="en-IN" dirty="0" smtClean="0"/>
              <a:t>Views</a:t>
            </a:r>
            <a:endParaRPr lang="en-IN" dirty="0"/>
          </a:p>
          <a:p>
            <a:r>
              <a:rPr lang="en-IN" dirty="0"/>
              <a:t>Queries</a:t>
            </a:r>
          </a:p>
          <a:p>
            <a:r>
              <a:rPr lang="en-IN" dirty="0"/>
              <a:t>Indexes</a:t>
            </a:r>
          </a:p>
          <a:p>
            <a:r>
              <a:rPr lang="en-IN" dirty="0"/>
              <a:t>Relationships</a:t>
            </a:r>
          </a:p>
          <a:p>
            <a:r>
              <a:rPr lang="en-IN" dirty="0"/>
              <a:t>Database Management System (DBMS)</a:t>
            </a:r>
          </a:p>
          <a:p>
            <a:r>
              <a:rPr lang="en-IN" dirty="0"/>
              <a:t>Security and Access Control</a:t>
            </a:r>
          </a:p>
          <a:p>
            <a:r>
              <a:rPr lang="en-IN" dirty="0"/>
              <a:t>Backup and </a:t>
            </a:r>
            <a:r>
              <a:rPr lang="en-IN" dirty="0" smtClean="0"/>
              <a:t>Recovery</a:t>
            </a:r>
            <a:endParaRPr lang="en-IN" dirty="0"/>
          </a:p>
        </p:txBody>
      </p:sp>
    </p:spTree>
    <p:extLst>
      <p:ext uri="{BB962C8B-B14F-4D97-AF65-F5344CB8AC3E}">
        <p14:creationId xmlns:p14="http://schemas.microsoft.com/office/powerpoint/2010/main" val="1770543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Database Types</a:t>
            </a:r>
            <a:endParaRPr lang="en-IN" dirty="0"/>
          </a:p>
        </p:txBody>
      </p:sp>
      <p:sp>
        <p:nvSpPr>
          <p:cNvPr id="3" name="Content Placeholder 2"/>
          <p:cNvSpPr>
            <a:spLocks noGrp="1"/>
          </p:cNvSpPr>
          <p:nvPr>
            <p:ph idx="1"/>
          </p:nvPr>
        </p:nvSpPr>
        <p:spPr/>
        <p:txBody>
          <a:bodyPr/>
          <a:lstStyle/>
          <a:p>
            <a:r>
              <a:rPr lang="en-IN" b="1" dirty="0"/>
              <a:t>Relational Databases (RDBMS)</a:t>
            </a:r>
            <a:endParaRPr lang="en-IN" dirty="0"/>
          </a:p>
          <a:p>
            <a:r>
              <a:rPr lang="en-IN" b="1" dirty="0"/>
              <a:t>NoSQL </a:t>
            </a:r>
            <a:r>
              <a:rPr lang="en-IN" b="1" dirty="0" smtClean="0"/>
              <a:t>Databases</a:t>
            </a:r>
            <a:endParaRPr lang="en-IN" dirty="0"/>
          </a:p>
          <a:p>
            <a:r>
              <a:rPr lang="en-IN" b="1" dirty="0" smtClean="0"/>
              <a:t>Columnar </a:t>
            </a:r>
            <a:r>
              <a:rPr lang="en-IN" b="1" dirty="0"/>
              <a:t>Databases</a:t>
            </a:r>
            <a:endParaRPr lang="en-IN" dirty="0"/>
          </a:p>
          <a:p>
            <a:endParaRPr lang="en-IN" dirty="0"/>
          </a:p>
        </p:txBody>
      </p:sp>
    </p:spTree>
    <p:extLst>
      <p:ext uri="{BB962C8B-B14F-4D97-AF65-F5344CB8AC3E}">
        <p14:creationId xmlns:p14="http://schemas.microsoft.com/office/powerpoint/2010/main" val="2896051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SQL VS No SQL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9165895"/>
              </p:ext>
            </p:extLst>
          </p:nvPr>
        </p:nvGraphicFramePr>
        <p:xfrm>
          <a:off x="1341119" y="1611086"/>
          <a:ext cx="8125097" cy="3599905"/>
        </p:xfrm>
        <a:graphic>
          <a:graphicData uri="http://schemas.openxmlformats.org/drawingml/2006/table">
            <a:tbl>
              <a:tblPr>
                <a:tableStyleId>{5C22544A-7EE6-4342-B048-85BDC9FD1C3A}</a:tableStyleId>
              </a:tblPr>
              <a:tblGrid>
                <a:gridCol w="2064357">
                  <a:extLst>
                    <a:ext uri="{9D8B030D-6E8A-4147-A177-3AD203B41FA5}">
                      <a16:colId xmlns:a16="http://schemas.microsoft.com/office/drawing/2014/main" val="2207808659"/>
                    </a:ext>
                  </a:extLst>
                </a:gridCol>
                <a:gridCol w="2752476">
                  <a:extLst>
                    <a:ext uri="{9D8B030D-6E8A-4147-A177-3AD203B41FA5}">
                      <a16:colId xmlns:a16="http://schemas.microsoft.com/office/drawing/2014/main" val="1033284736"/>
                    </a:ext>
                  </a:extLst>
                </a:gridCol>
                <a:gridCol w="3308264">
                  <a:extLst>
                    <a:ext uri="{9D8B030D-6E8A-4147-A177-3AD203B41FA5}">
                      <a16:colId xmlns:a16="http://schemas.microsoft.com/office/drawing/2014/main" val="1235972394"/>
                    </a:ext>
                  </a:extLst>
                </a:gridCol>
              </a:tblGrid>
              <a:tr h="596537">
                <a:tc>
                  <a:txBody>
                    <a:bodyPr/>
                    <a:lstStyle/>
                    <a:p>
                      <a:pPr algn="l" fontAlgn="b"/>
                      <a:r>
                        <a:rPr lang="en-IN" sz="2000" b="1" u="none" strike="noStrike" dirty="0">
                          <a:effectLst/>
                          <a:latin typeface="+mn-lt"/>
                        </a:rPr>
                        <a:t>Metric</a:t>
                      </a:r>
                      <a:endParaRPr lang="en-IN" sz="2000" b="1" i="0" u="none" strike="noStrike" dirty="0">
                        <a:solidFill>
                          <a:srgbClr val="FFFFFF"/>
                        </a:solidFill>
                        <a:effectLst/>
                        <a:latin typeface="+mn-lt"/>
                      </a:endParaRPr>
                    </a:p>
                  </a:txBody>
                  <a:tcPr marL="7620" marR="7620" marT="7620" marB="0" anchor="b"/>
                </a:tc>
                <a:tc>
                  <a:txBody>
                    <a:bodyPr/>
                    <a:lstStyle/>
                    <a:p>
                      <a:pPr algn="l" fontAlgn="b"/>
                      <a:r>
                        <a:rPr lang="en-IN" sz="2000" b="1" u="none" strike="noStrike" dirty="0">
                          <a:effectLst/>
                          <a:latin typeface="+mn-lt"/>
                        </a:rPr>
                        <a:t>Relational Database</a:t>
                      </a:r>
                      <a:endParaRPr lang="en-IN" sz="2000" b="1" i="0" u="none" strike="noStrike" dirty="0">
                        <a:solidFill>
                          <a:srgbClr val="FFFFFF"/>
                        </a:solidFill>
                        <a:effectLst/>
                        <a:latin typeface="+mn-lt"/>
                      </a:endParaRPr>
                    </a:p>
                  </a:txBody>
                  <a:tcPr marL="7620" marR="7620" marT="7620" marB="0" anchor="b"/>
                </a:tc>
                <a:tc>
                  <a:txBody>
                    <a:bodyPr/>
                    <a:lstStyle/>
                    <a:p>
                      <a:pPr algn="l" fontAlgn="b"/>
                      <a:r>
                        <a:rPr lang="en-IN" sz="2000" b="1" u="none" strike="noStrike" dirty="0">
                          <a:effectLst/>
                          <a:latin typeface="+mn-lt"/>
                        </a:rPr>
                        <a:t>Non Relational Database</a:t>
                      </a:r>
                      <a:endParaRPr lang="en-IN" sz="2000" b="1" i="0" u="none" strike="noStrike" dirty="0">
                        <a:solidFill>
                          <a:srgbClr val="FFFFFF"/>
                        </a:solidFill>
                        <a:effectLst/>
                        <a:latin typeface="+mn-lt"/>
                      </a:endParaRPr>
                    </a:p>
                  </a:txBody>
                  <a:tcPr marL="7620" marR="7620" marT="7620" marB="0" anchor="b"/>
                </a:tc>
                <a:extLst>
                  <a:ext uri="{0D108BD9-81ED-4DB2-BD59-A6C34878D82A}">
                    <a16:rowId xmlns:a16="http://schemas.microsoft.com/office/drawing/2014/main" val="2745400603"/>
                  </a:ext>
                </a:extLst>
              </a:tr>
              <a:tr h="596537">
                <a:tc>
                  <a:txBody>
                    <a:bodyPr/>
                    <a:lstStyle/>
                    <a:p>
                      <a:pPr algn="l" fontAlgn="b"/>
                      <a:r>
                        <a:rPr lang="en-IN" sz="2000" u="none" strike="noStrike">
                          <a:effectLst/>
                          <a:latin typeface="+mn-lt"/>
                        </a:rPr>
                        <a:t>How Datastored</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Structured (Rows And Columns)</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dirty="0">
                          <a:effectLst/>
                          <a:latin typeface="+mn-lt"/>
                        </a:rPr>
                        <a:t>Unstructured (Json,docs,graphs)</a:t>
                      </a:r>
                      <a:endParaRPr lang="en-IN"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95831287"/>
                  </a:ext>
                </a:extLst>
              </a:tr>
              <a:tr h="596537">
                <a:tc>
                  <a:txBody>
                    <a:bodyPr/>
                    <a:lstStyle/>
                    <a:p>
                      <a:pPr algn="l" fontAlgn="b"/>
                      <a:r>
                        <a:rPr lang="en-IN" sz="2000" u="none" strike="noStrike" dirty="0">
                          <a:effectLst/>
                          <a:latin typeface="+mn-lt"/>
                        </a:rPr>
                        <a:t>Usage</a:t>
                      </a:r>
                      <a:endParaRPr lang="en-IN" sz="2000" b="0" i="0" u="none" strike="noStrike" dirty="0">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OLTP</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OLAP</a:t>
                      </a:r>
                      <a:endParaRPr lang="en-IN" sz="20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1562790429"/>
                  </a:ext>
                </a:extLst>
              </a:tr>
              <a:tr h="596537">
                <a:tc>
                  <a:txBody>
                    <a:bodyPr/>
                    <a:lstStyle/>
                    <a:p>
                      <a:pPr algn="l" fontAlgn="b"/>
                      <a:r>
                        <a:rPr lang="en-IN" sz="2000" u="none" strike="noStrike">
                          <a:effectLst/>
                          <a:latin typeface="+mn-lt"/>
                        </a:rPr>
                        <a:t>Size </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Small Scale</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Large Scale</a:t>
                      </a:r>
                      <a:endParaRPr lang="en-IN" sz="20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1428921165"/>
                  </a:ext>
                </a:extLst>
              </a:tr>
              <a:tr h="596537">
                <a:tc>
                  <a:txBody>
                    <a:bodyPr/>
                    <a:lstStyle/>
                    <a:p>
                      <a:pPr algn="l" fontAlgn="b"/>
                      <a:r>
                        <a:rPr lang="en-IN" sz="2000" u="none" strike="noStrike">
                          <a:effectLst/>
                          <a:latin typeface="+mn-lt"/>
                        </a:rPr>
                        <a:t>Scaling </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dirty="0" smtClean="0">
                          <a:effectLst/>
                          <a:latin typeface="+mn-lt"/>
                        </a:rPr>
                        <a:t> Vertical</a:t>
                      </a:r>
                      <a:endParaRPr lang="en-IN" sz="2000" b="0" i="0" u="none" strike="noStrike" dirty="0">
                        <a:solidFill>
                          <a:srgbClr val="000000"/>
                        </a:solidFill>
                        <a:effectLst/>
                        <a:latin typeface="+mn-lt"/>
                      </a:endParaRPr>
                    </a:p>
                  </a:txBody>
                  <a:tcPr marL="7620" marR="7620" marT="7620" marB="0" anchor="b"/>
                </a:tc>
                <a:tc>
                  <a:txBody>
                    <a:bodyPr/>
                    <a:lstStyle/>
                    <a:p>
                      <a:pPr algn="l" fontAlgn="b"/>
                      <a:r>
                        <a:rPr lang="en-IN" sz="2000" u="none" strike="noStrike" dirty="0" smtClean="0">
                          <a:effectLst/>
                          <a:latin typeface="+mn-lt"/>
                        </a:rPr>
                        <a:t>Horizontal</a:t>
                      </a:r>
                      <a:endParaRPr lang="en-IN"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566756407"/>
                  </a:ext>
                </a:extLst>
              </a:tr>
              <a:tr h="596537">
                <a:tc>
                  <a:txBody>
                    <a:bodyPr/>
                    <a:lstStyle/>
                    <a:p>
                      <a:pPr algn="l" fontAlgn="b"/>
                      <a:r>
                        <a:rPr lang="en-IN" sz="2000" u="none" strike="noStrike">
                          <a:effectLst/>
                          <a:latin typeface="+mn-lt"/>
                        </a:rPr>
                        <a:t>eg</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MYSQL,SQLServer</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dirty="0">
                          <a:effectLst/>
                          <a:latin typeface="+mn-lt"/>
                        </a:rPr>
                        <a:t>Mongodb</a:t>
                      </a:r>
                      <a:endParaRPr lang="en-IN"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983189442"/>
                  </a:ext>
                </a:extLst>
              </a:tr>
            </a:tbl>
          </a:graphicData>
        </a:graphic>
      </p:graphicFrame>
    </p:spTree>
    <p:extLst>
      <p:ext uri="{BB962C8B-B14F-4D97-AF65-F5344CB8AC3E}">
        <p14:creationId xmlns:p14="http://schemas.microsoft.com/office/powerpoint/2010/main" val="2950317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310</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Engineering</vt:lpstr>
      <vt:lpstr>DataEngineering </vt:lpstr>
      <vt:lpstr>DataEngineering Activities</vt:lpstr>
      <vt:lpstr>Expectation for Freshers or Lateral Entries</vt:lpstr>
      <vt:lpstr>Data Pipeline</vt:lpstr>
      <vt:lpstr>Database</vt:lpstr>
      <vt:lpstr>Components of Database</vt:lpstr>
      <vt:lpstr>Database Types</vt:lpstr>
      <vt:lpstr>SQL VS No SQL</vt:lpstr>
      <vt:lpstr>SQL VS No SQL</vt:lpstr>
      <vt:lpstr>How Data is Stored In SQL Databases?</vt:lpstr>
      <vt:lpstr>How Data is Stored In No SQL Databases?</vt:lpstr>
      <vt:lpstr>RDBMS VS Datawarehouse</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Yamini</dc:creator>
  <cp:lastModifiedBy>Yamini</cp:lastModifiedBy>
  <cp:revision>20</cp:revision>
  <dcterms:created xsi:type="dcterms:W3CDTF">2023-09-08T12:32:39Z</dcterms:created>
  <dcterms:modified xsi:type="dcterms:W3CDTF">2023-09-09T14:40:04Z</dcterms:modified>
</cp:coreProperties>
</file>