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15"/>
  </p:notesMasterIdLst>
  <p:sldIdLst>
    <p:sldId id="256" r:id="rId3"/>
    <p:sldId id="259" r:id="rId4"/>
    <p:sldId id="257" r:id="rId5"/>
    <p:sldId id="258" r:id="rId6"/>
    <p:sldId id="262" r:id="rId7"/>
    <p:sldId id="263" r:id="rId8"/>
    <p:sldId id="264" r:id="rId9"/>
    <p:sldId id="265" r:id="rId10"/>
    <p:sldId id="266" r:id="rId11"/>
    <p:sldId id="271" r:id="rId12"/>
    <p:sldId id="267" r:id="rId13"/>
    <p:sldId id="260" r:id="rId14"/>
    <p:sldId id="268" r:id="rId16"/>
    <p:sldId id="269" r:id="rId17"/>
    <p:sldId id="272" r:id="rId18"/>
  </p:sldIdLst>
  <p:sldSz cx="6858000" cy="51435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CCFF"/>
    <a:srgbClr val="FF7D11"/>
    <a:srgbClr val="FF8205"/>
    <a:srgbClr val="66FF99"/>
    <a:srgbClr val="FF99FF"/>
    <a:srgbClr val="660066"/>
    <a:srgbClr val="66FFFF"/>
    <a:srgbClr val="FFCF21"/>
    <a:srgbClr val="015B5F"/>
    <a:srgbClr val="008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138" d="100"/>
          <a:sy n="138" d="100"/>
        </p:scale>
        <p:origin x="1104" y="102"/>
      </p:cViewPr>
      <p:guideLst>
        <p:guide orient="horz" pos="1620"/>
        <p:guide pos="216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notesMaster" Target="notesMasters/notesMaster1.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l="-15000" r="-15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65782" y="3391972"/>
            <a:ext cx="5840966" cy="864069"/>
          </a:xfrm>
          <a:noFill/>
          <a:effectLst>
            <a:outerShdw blurRad="50800" dist="38100" dir="2700000" algn="tl" rotWithShape="0">
              <a:prstClr val="black">
                <a:alpha val="40000"/>
              </a:prstClr>
            </a:outerShdw>
          </a:effectLst>
        </p:spPr>
        <p:txBody>
          <a:bodyPr>
            <a:normAutofit/>
          </a:bodyPr>
          <a:lstStyle>
            <a:lvl1pPr algn="ctr">
              <a:defRPr sz="2700">
                <a:solidFill>
                  <a:schemeClr val="bg1"/>
                </a:solidFill>
              </a:defRPr>
            </a:lvl1pPr>
          </a:lstStyle>
          <a:p>
            <a:r>
              <a:rPr lang="en-US" dirty="0"/>
              <a:t>Click to edit Master title style</a:t>
            </a:r>
            <a:endParaRPr lang="en-US" dirty="0"/>
          </a:p>
        </p:txBody>
      </p:sp>
      <p:sp>
        <p:nvSpPr>
          <p:cNvPr id="3" name="Subtitle 2"/>
          <p:cNvSpPr>
            <a:spLocks noGrp="1"/>
          </p:cNvSpPr>
          <p:nvPr>
            <p:ph type="subTitle" idx="1"/>
          </p:nvPr>
        </p:nvSpPr>
        <p:spPr>
          <a:xfrm>
            <a:off x="558355" y="4256043"/>
            <a:ext cx="5848258" cy="807579"/>
          </a:xfrm>
        </p:spPr>
        <p:txBody>
          <a:bodyPr>
            <a:normAutofit/>
          </a:bodyPr>
          <a:lstStyle>
            <a:lvl1pPr marL="0" indent="0" algn="ctr">
              <a:buNone/>
              <a:defRPr sz="2100" b="0" i="0">
                <a:solidFill>
                  <a:srgbClr val="33CCFF"/>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a:t>Click to edit Master subtitle style</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216" y="3600450"/>
            <a:ext cx="4114800" cy="425054"/>
          </a:xfrm>
        </p:spPr>
        <p:txBody>
          <a:bodyPr anchor="b"/>
          <a:lstStyle>
            <a:lvl1pPr algn="l">
              <a:defRPr sz="1500" b="1"/>
            </a:lvl1pPr>
          </a:lstStyle>
          <a:p>
            <a:r>
              <a:rPr lang="en-US"/>
              <a:t>Click to edit Master title style</a:t>
            </a:r>
            <a:endParaRPr lang="en-US"/>
          </a:p>
        </p:txBody>
      </p:sp>
      <p:sp>
        <p:nvSpPr>
          <p:cNvPr id="3" name="Picture Placeholder 2"/>
          <p:cNvSpPr>
            <a:spLocks noGrp="1"/>
          </p:cNvSpPr>
          <p:nvPr>
            <p:ph type="pic" idx="1"/>
          </p:nvPr>
        </p:nvSpPr>
        <p:spPr>
          <a:xfrm>
            <a:off x="1344216" y="459581"/>
            <a:ext cx="41148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344216" y="4025506"/>
            <a:ext cx="41148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53074F12-AA26-4AC8-9962-C36BB8F3255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72050" y="205979"/>
            <a:ext cx="1543050" cy="4388644"/>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342900" y="205979"/>
            <a:ext cx="4514850" cy="4388644"/>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fld>
            <a:endParaRPr lang="en-US"/>
          </a:p>
        </p:txBody>
      </p:sp>
      <p:pic>
        <p:nvPicPr>
          <p:cNvPr id="7" name="Picture 6" descr="E:\websites\free-power-point-templates\2012\logos.png"/>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2856356" y="2326216"/>
            <a:ext cx="1097838"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42900" y="281175"/>
            <a:ext cx="6172200" cy="763526"/>
          </a:xfrm>
        </p:spPr>
        <p:txBody>
          <a:bodyPr>
            <a:normAutofit/>
          </a:bodyPr>
          <a:lstStyle>
            <a:lvl1pPr algn="ctr">
              <a:defRPr sz="2700" baseline="0">
                <a:solidFill>
                  <a:srgbClr val="33CCFF"/>
                </a:solidFill>
                <a:effectLst>
                  <a:outerShdw blurRad="50800" dist="38100" dir="2700000" algn="tl" rotWithShape="0">
                    <a:prstClr val="black">
                      <a:alpha val="40000"/>
                    </a:prstClr>
                  </a:outerShdw>
                </a:effectLst>
              </a:defRPr>
            </a:lvl1pPr>
          </a:lstStyle>
          <a:p>
            <a:r>
              <a:rPr lang="en-US" dirty="0"/>
              <a:t>Click to edit Master title style</a:t>
            </a:r>
            <a:endParaRPr lang="en-US" dirty="0"/>
          </a:p>
        </p:txBody>
      </p:sp>
      <p:sp>
        <p:nvSpPr>
          <p:cNvPr id="3" name="Content Placeholder 2"/>
          <p:cNvSpPr>
            <a:spLocks noGrp="1"/>
          </p:cNvSpPr>
          <p:nvPr>
            <p:ph idx="1"/>
          </p:nvPr>
        </p:nvSpPr>
        <p:spPr>
          <a:xfrm>
            <a:off x="342900" y="1197405"/>
            <a:ext cx="6172200" cy="3569856"/>
          </a:xfrm>
        </p:spPr>
        <p:txBody>
          <a:bodyPr/>
          <a:lstStyle>
            <a:lvl1pPr algn="ctr">
              <a:defRPr sz="2100">
                <a:solidFill>
                  <a:schemeClr val="bg1"/>
                </a:solidFill>
              </a:defRPr>
            </a:lvl1pPr>
            <a:lvl2pPr algn="ctr">
              <a:defRPr>
                <a:solidFill>
                  <a:schemeClr val="bg1"/>
                </a:solidFill>
              </a:defRPr>
            </a:lvl2pPr>
            <a:lvl3pPr algn="ctr">
              <a:defRPr>
                <a:solidFill>
                  <a:schemeClr val="bg1"/>
                </a:solidFill>
              </a:defRPr>
            </a:lvl3pPr>
            <a:lvl4pPr algn="ctr">
              <a:defRPr>
                <a:solidFill>
                  <a:schemeClr val="bg1"/>
                </a:solidFill>
              </a:defRPr>
            </a:lvl4pPr>
            <a:lvl5pPr algn="ctr">
              <a:defRPr>
                <a:solidFill>
                  <a:schemeClr val="bg1"/>
                </a:solidFill>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l="-5000" r="-25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940126" y="279264"/>
            <a:ext cx="4572000" cy="763525"/>
          </a:xfrm>
        </p:spPr>
        <p:txBody>
          <a:bodyPr>
            <a:normAutofit/>
          </a:bodyPr>
          <a:lstStyle>
            <a:lvl1pPr algn="l">
              <a:defRPr sz="2700">
                <a:solidFill>
                  <a:srgbClr val="33CCFF"/>
                </a:solidFill>
                <a:effectLst>
                  <a:outerShdw blurRad="50800" dist="38100" dir="2700000" algn="tl" rotWithShape="0">
                    <a:prstClr val="black">
                      <a:alpha val="40000"/>
                    </a:prstClr>
                  </a:outerShdw>
                </a:effectLst>
              </a:defRPr>
            </a:lvl1pPr>
          </a:lstStyle>
          <a:p>
            <a:r>
              <a:rPr lang="en-US" dirty="0"/>
              <a:t>Click to edit Master title style</a:t>
            </a:r>
            <a:endParaRPr lang="en-US" dirty="0"/>
          </a:p>
        </p:txBody>
      </p:sp>
      <p:sp>
        <p:nvSpPr>
          <p:cNvPr id="3" name="Content Placeholder 2"/>
          <p:cNvSpPr>
            <a:spLocks noGrp="1"/>
          </p:cNvSpPr>
          <p:nvPr>
            <p:ph idx="1"/>
          </p:nvPr>
        </p:nvSpPr>
        <p:spPr>
          <a:xfrm>
            <a:off x="1940126" y="1042789"/>
            <a:ext cx="4572000" cy="3694697"/>
          </a:xfrm>
        </p:spPr>
        <p:txBody>
          <a:bodyPr/>
          <a:lstStyle>
            <a:lvl1pPr algn="l">
              <a:defRPr sz="2100">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735" y="3305176"/>
            <a:ext cx="5829300" cy="1021556"/>
          </a:xfrm>
        </p:spPr>
        <p:txBody>
          <a:bodyPr anchor="t"/>
          <a:lstStyle>
            <a:lvl1pPr algn="l">
              <a:defRPr sz="3000" b="1" cap="all"/>
            </a:lvl1pPr>
          </a:lstStyle>
          <a:p>
            <a:r>
              <a:rPr lang="en-US"/>
              <a:t>Click to edit Master title style</a:t>
            </a:r>
            <a:endParaRPr lang="en-US"/>
          </a:p>
        </p:txBody>
      </p:sp>
      <p:sp>
        <p:nvSpPr>
          <p:cNvPr id="3" name="Text Placeholder 2"/>
          <p:cNvSpPr>
            <a:spLocks noGrp="1"/>
          </p:cNvSpPr>
          <p:nvPr>
            <p:ph type="body" idx="1"/>
          </p:nvPr>
        </p:nvSpPr>
        <p:spPr>
          <a:xfrm>
            <a:off x="541735" y="2180035"/>
            <a:ext cx="58293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342900" y="1200151"/>
            <a:ext cx="302895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3486150" y="1200151"/>
            <a:ext cx="302895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53074F12-AA26-4AC8-9962-C36BB8F3255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42900" y="281174"/>
            <a:ext cx="6172200" cy="763525"/>
          </a:xfrm>
        </p:spPr>
        <p:txBody>
          <a:bodyPr>
            <a:normAutofit/>
          </a:bodyPr>
          <a:lstStyle>
            <a:lvl1pPr algn="ctr">
              <a:defRPr sz="2700" u="none" baseline="0">
                <a:solidFill>
                  <a:srgbClr val="33CCFF"/>
                </a:solidFill>
                <a:effectLst>
                  <a:outerShdw blurRad="50800" dist="38100" dir="2700000" algn="tl" rotWithShape="0">
                    <a:prstClr val="black">
                      <a:alpha val="40000"/>
                    </a:prstClr>
                  </a:outerShdw>
                </a:effectLst>
              </a:defRPr>
            </a:lvl1pPr>
          </a:lstStyle>
          <a:p>
            <a:r>
              <a:rPr lang="en-US" dirty="0"/>
              <a:t>Click to edit Master title style</a:t>
            </a:r>
            <a:endParaRPr lang="en-US" dirty="0"/>
          </a:p>
        </p:txBody>
      </p:sp>
      <p:sp>
        <p:nvSpPr>
          <p:cNvPr id="3" name="Text Placeholder 2"/>
          <p:cNvSpPr>
            <a:spLocks noGrp="1"/>
          </p:cNvSpPr>
          <p:nvPr>
            <p:ph type="body" idx="1"/>
          </p:nvPr>
        </p:nvSpPr>
        <p:spPr>
          <a:xfrm>
            <a:off x="398855" y="1407302"/>
            <a:ext cx="3030141" cy="568644"/>
          </a:xfrm>
        </p:spPr>
        <p:txBody>
          <a:bodyPr anchor="b"/>
          <a:lstStyle>
            <a:lvl1pPr marL="0" indent="0" algn="ctr">
              <a:buNone/>
              <a:defRPr sz="18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endParaRPr lang="en-US" dirty="0"/>
          </a:p>
        </p:txBody>
      </p:sp>
      <p:sp>
        <p:nvSpPr>
          <p:cNvPr id="4" name="Content Placeholder 3"/>
          <p:cNvSpPr>
            <a:spLocks noGrp="1"/>
          </p:cNvSpPr>
          <p:nvPr>
            <p:ph sz="half" idx="2"/>
          </p:nvPr>
        </p:nvSpPr>
        <p:spPr>
          <a:xfrm>
            <a:off x="397667" y="1975944"/>
            <a:ext cx="3031331" cy="2886379"/>
          </a:xfrm>
        </p:spPr>
        <p:txBody>
          <a:bodyPr/>
          <a:lstStyle>
            <a:lvl1pPr algn="ctr">
              <a:defRPr sz="1800">
                <a:solidFill>
                  <a:schemeClr val="bg1"/>
                </a:solidFill>
              </a:defRPr>
            </a:lvl1pPr>
            <a:lvl2pPr algn="ctr">
              <a:defRPr sz="1500">
                <a:solidFill>
                  <a:schemeClr val="bg1"/>
                </a:solidFill>
              </a:defRPr>
            </a:lvl2pPr>
            <a:lvl3pPr algn="ctr">
              <a:defRPr sz="1350">
                <a:solidFill>
                  <a:schemeClr val="bg1"/>
                </a:solidFill>
              </a:defRPr>
            </a:lvl3pPr>
            <a:lvl4pPr algn="ctr">
              <a:defRPr sz="1200">
                <a:solidFill>
                  <a:schemeClr val="bg1"/>
                </a:solidFill>
              </a:defRPr>
            </a:lvl4pPr>
            <a:lvl5pPr algn="ctr">
              <a:defRPr sz="1200">
                <a:solidFill>
                  <a:schemeClr val="bg1"/>
                </a:solidFill>
              </a:defRPr>
            </a:lvl5pPr>
            <a:lvl6pPr>
              <a:defRPr sz="1200"/>
            </a:lvl6pPr>
            <a:lvl7pPr>
              <a:defRPr sz="1200"/>
            </a:lvl7pPr>
            <a:lvl8pPr>
              <a:defRPr sz="1200"/>
            </a:lvl8pPr>
            <a:lvl9pPr>
              <a:defRPr sz="12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Text Placeholder 4"/>
          <p:cNvSpPr>
            <a:spLocks noGrp="1"/>
          </p:cNvSpPr>
          <p:nvPr>
            <p:ph type="body" sz="quarter" idx="3"/>
          </p:nvPr>
        </p:nvSpPr>
        <p:spPr>
          <a:xfrm>
            <a:off x="3429000" y="1407303"/>
            <a:ext cx="3031331" cy="568643"/>
          </a:xfrm>
        </p:spPr>
        <p:txBody>
          <a:bodyPr anchor="b"/>
          <a:lstStyle>
            <a:lvl1pPr marL="0" indent="0" algn="ctr">
              <a:buNone/>
              <a:defRPr sz="18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endParaRPr lang="en-US" dirty="0"/>
          </a:p>
        </p:txBody>
      </p:sp>
      <p:sp>
        <p:nvSpPr>
          <p:cNvPr id="6" name="Content Placeholder 5"/>
          <p:cNvSpPr>
            <a:spLocks noGrp="1"/>
          </p:cNvSpPr>
          <p:nvPr>
            <p:ph sz="quarter" idx="4"/>
          </p:nvPr>
        </p:nvSpPr>
        <p:spPr>
          <a:xfrm>
            <a:off x="3429001" y="1975945"/>
            <a:ext cx="3031331" cy="2886380"/>
          </a:xfrm>
        </p:spPr>
        <p:txBody>
          <a:bodyPr/>
          <a:lstStyle>
            <a:lvl1pPr algn="ctr">
              <a:defRPr sz="1800">
                <a:solidFill>
                  <a:schemeClr val="bg1"/>
                </a:solidFill>
              </a:defRPr>
            </a:lvl1pPr>
            <a:lvl2pPr algn="ctr">
              <a:defRPr sz="1500">
                <a:solidFill>
                  <a:schemeClr val="bg1"/>
                </a:solidFill>
              </a:defRPr>
            </a:lvl2pPr>
            <a:lvl3pPr algn="ctr">
              <a:defRPr sz="1350">
                <a:solidFill>
                  <a:schemeClr val="bg1"/>
                </a:solidFill>
              </a:defRPr>
            </a:lvl3pPr>
            <a:lvl4pPr algn="ctr">
              <a:defRPr sz="1200">
                <a:solidFill>
                  <a:schemeClr val="bg1"/>
                </a:solidFill>
              </a:defRPr>
            </a:lvl4pPr>
            <a:lvl5pPr algn="ctr">
              <a:defRPr sz="1200">
                <a:solidFill>
                  <a:schemeClr val="bg1"/>
                </a:solidFill>
              </a:defRPr>
            </a:lvl5pPr>
            <a:lvl6pPr>
              <a:defRPr sz="1200"/>
            </a:lvl6pPr>
            <a:lvl7pPr>
              <a:defRPr sz="1200"/>
            </a:lvl7pPr>
            <a:lvl8pPr>
              <a:defRPr sz="1200"/>
            </a:lvl8pPr>
            <a:lvl9pPr>
              <a:defRPr sz="12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7" name="Date Placeholder 6"/>
          <p:cNvSpPr>
            <a:spLocks noGrp="1"/>
          </p:cNvSpPr>
          <p:nvPr>
            <p:ph type="dt" sz="half" idx="10"/>
          </p:nvPr>
        </p:nvSpPr>
        <p:spPr/>
        <p:txBody>
          <a:bodyPr/>
          <a:lstStyle/>
          <a:p>
            <a:fld id="{53074F12-AA26-4AC8-9962-C36BB8F3255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53074F12-AA26-4AC8-9962-C36BB8F3255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2" y="204787"/>
            <a:ext cx="2256235" cy="871538"/>
          </a:xfrm>
        </p:spPr>
        <p:txBody>
          <a:bodyPr anchor="b"/>
          <a:lstStyle>
            <a:lvl1pPr algn="l">
              <a:defRPr sz="1500" b="1"/>
            </a:lvl1pPr>
          </a:lstStyle>
          <a:p>
            <a:r>
              <a:rPr lang="en-US"/>
              <a:t>Click to edit Master title style</a:t>
            </a:r>
            <a:endParaRPr lang="en-US"/>
          </a:p>
        </p:txBody>
      </p:sp>
      <p:sp>
        <p:nvSpPr>
          <p:cNvPr id="3" name="Content Placeholder 2"/>
          <p:cNvSpPr>
            <a:spLocks noGrp="1"/>
          </p:cNvSpPr>
          <p:nvPr>
            <p:ph idx="1"/>
          </p:nvPr>
        </p:nvSpPr>
        <p:spPr>
          <a:xfrm>
            <a:off x="2681288" y="204791"/>
            <a:ext cx="3833813"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342902" y="1076328"/>
            <a:ext cx="2256235"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53074F12-AA26-4AC8-9962-C36BB8F3255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4.jpe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l="-15000" r="-15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0" y="205979"/>
            <a:ext cx="6172200" cy="85725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342900" y="1200151"/>
            <a:ext cx="6172200" cy="3394472"/>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342900" y="4767263"/>
            <a:ext cx="16002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53074F12-AA26-4AC8-9962-C36BB8F32554}" type="datetimeFigureOut">
              <a:rPr lang="en-US" smtClean="0"/>
            </a:fld>
            <a:endParaRPr lang="en-US"/>
          </a:p>
        </p:txBody>
      </p:sp>
      <p:sp>
        <p:nvSpPr>
          <p:cNvPr id="5" name="Footer Placeholder 4"/>
          <p:cNvSpPr>
            <a:spLocks noGrp="1"/>
          </p:cNvSpPr>
          <p:nvPr>
            <p:ph type="ftr" sz="quarter" idx="3"/>
          </p:nvPr>
        </p:nvSpPr>
        <p:spPr>
          <a:xfrm>
            <a:off x="2343150" y="4767263"/>
            <a:ext cx="21717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914900" y="4767263"/>
            <a:ext cx="16002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B82CCC60-E8CD-4174-8B1A-7DF615B22EEF}" type="slidenum">
              <a:rPr lang="en-US" smtClean="0"/>
            </a:fld>
            <a:endParaRPr lang="en-US"/>
          </a:p>
        </p:txBody>
      </p:sp>
      <p:sp>
        <p:nvSpPr>
          <p:cNvPr id="7" name="TextBox 6"/>
          <p:cNvSpPr txBox="1"/>
          <p:nvPr userDrawn="1"/>
        </p:nvSpPr>
        <p:spPr>
          <a:xfrm>
            <a:off x="-6862" y="5213747"/>
            <a:ext cx="6292219" cy="415498"/>
          </a:xfrm>
          <a:prstGeom prst="rect">
            <a:avLst/>
          </a:prstGeom>
          <a:noFill/>
        </p:spPr>
        <p:txBody>
          <a:bodyPr wrap="square" rtlCol="0">
            <a:spAutoFit/>
          </a:bodyPr>
          <a:lstStyle/>
          <a:p>
            <a:r>
              <a:rPr lang="en-US" sz="1050" dirty="0">
                <a:solidFill>
                  <a:schemeClr val="bg1">
                    <a:lumMod val="65000"/>
                  </a:schemeClr>
                </a:solidFill>
              </a:rPr>
              <a:t>This presentation uses a free template provided by FPPT.com</a:t>
            </a:r>
            <a:endParaRPr lang="en-US" sz="1050" dirty="0">
              <a:solidFill>
                <a:schemeClr val="bg1">
                  <a:lumMod val="65000"/>
                </a:schemeClr>
              </a:solidFill>
            </a:endParaRPr>
          </a:p>
          <a:p>
            <a:r>
              <a:rPr lang="en-US" sz="1050" dirty="0">
                <a:solidFill>
                  <a:schemeClr val="bg1">
                    <a:lumMod val="65000"/>
                  </a:schemeClr>
                </a:solidFill>
              </a:rPr>
              <a:t>www.free-power-point-templates.com</a:t>
            </a:r>
            <a:endParaRPr lang="en-US" sz="1050" dirty="0">
              <a:solidFill>
                <a:schemeClr val="bg1">
                  <a:lumMod val="65000"/>
                </a:schemeClr>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6858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6895" indent="-213995"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6.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5.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8632" y="2266117"/>
            <a:ext cx="5840966" cy="864069"/>
          </a:xfrm>
        </p:spPr>
        <p:txBody>
          <a:bodyPr/>
          <a:lstStyle/>
          <a:p>
            <a:r>
              <a:rPr lang="en-US" dirty="0"/>
              <a:t>Cloud Security</a:t>
            </a:r>
            <a:endParaRPr lang="en-US" dirty="0"/>
          </a:p>
        </p:txBody>
      </p:sp>
      <p:sp>
        <p:nvSpPr>
          <p:cNvPr id="4" name="Subtitle 3"/>
          <p:cNvSpPr/>
          <p:nvPr>
            <p:ph type="subTitle" idx="1"/>
          </p:nvPr>
        </p:nvSpPr>
        <p:spPr>
          <a:xfrm>
            <a:off x="558165" y="3958590"/>
            <a:ext cx="5848350" cy="1104900"/>
          </a:xfrm>
        </p:spPr>
        <p:txBody>
          <a:bodyPr>
            <a:normAutofit fontScale="60000"/>
          </a:bodyPr>
          <a:p>
            <a:r>
              <a:rPr lang="en-US" b="1">
                <a:solidFill>
                  <a:schemeClr val="accent1">
                    <a:lumMod val="75000"/>
                  </a:schemeClr>
                </a:solidFill>
                <a:latin typeface="Arial" panose="020B0604020202020204" pitchFamily="34" charset="0"/>
                <a:cs typeface="Arial" panose="020B0604020202020204" pitchFamily="34" charset="0"/>
                <a:sym typeface="+mn-ea"/>
              </a:rPr>
              <a:t>Presented By:</a:t>
            </a:r>
            <a:endParaRPr lang="en-US" b="1">
              <a:solidFill>
                <a:schemeClr val="accent1">
                  <a:lumMod val="75000"/>
                </a:schemeClr>
              </a:solidFill>
              <a:latin typeface="Arial" panose="020B0604020202020204" pitchFamily="34" charset="0"/>
              <a:cs typeface="Arial" panose="020B0604020202020204" pitchFamily="34" charset="0"/>
              <a:sym typeface="+mn-ea"/>
            </a:endParaRPr>
          </a:p>
          <a:p>
            <a:r>
              <a:rPr lang="en-US" b="1">
                <a:solidFill>
                  <a:schemeClr val="accent1">
                    <a:lumMod val="75000"/>
                  </a:schemeClr>
                </a:solidFill>
                <a:latin typeface="Arial" panose="020B0604020202020204"/>
                <a:cs typeface="Arial" panose="020B0604020202020204"/>
                <a:sym typeface="+mn-ea"/>
              </a:rPr>
              <a:t> Student Name:A.Nishanth</a:t>
            </a:r>
            <a:endParaRPr lang="en-US" b="1">
              <a:solidFill>
                <a:schemeClr val="accent1">
                  <a:lumMod val="75000"/>
                </a:schemeClr>
              </a:solidFill>
              <a:latin typeface="Arial" panose="020B0604020202020204"/>
              <a:cs typeface="Arial" panose="020B0604020202020204"/>
              <a:sym typeface="+mn-ea"/>
            </a:endParaRPr>
          </a:p>
          <a:p>
            <a:r>
              <a:rPr lang="en-US" b="1">
                <a:solidFill>
                  <a:schemeClr val="accent1">
                    <a:lumMod val="75000"/>
                  </a:schemeClr>
                </a:solidFill>
                <a:latin typeface="Arial" panose="020B0604020202020204"/>
                <a:cs typeface="Arial" panose="020B0604020202020204"/>
                <a:sym typeface="+mn-ea"/>
              </a:rPr>
              <a:t>College Name:The Kavery Engineering College</a:t>
            </a:r>
            <a:endParaRPr lang="en-US" b="1">
              <a:solidFill>
                <a:schemeClr val="accent1">
                  <a:lumMod val="75000"/>
                </a:schemeClr>
              </a:solidFill>
              <a:latin typeface="Arial" panose="020B0604020202020204"/>
              <a:cs typeface="Arial" panose="020B0604020202020204"/>
              <a:sym typeface="+mn-ea"/>
            </a:endParaRPr>
          </a:p>
          <a:p>
            <a:r>
              <a:rPr lang="en-US" b="1">
                <a:solidFill>
                  <a:schemeClr val="accent1">
                    <a:lumMod val="75000"/>
                  </a:schemeClr>
                </a:solidFill>
                <a:latin typeface="Arial" panose="020B0604020202020204"/>
                <a:cs typeface="Arial" panose="020B0604020202020204"/>
                <a:sym typeface="+mn-ea"/>
              </a:rPr>
              <a:t>Department:B.E-Computer Science and Engineering</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Content Placeholder 3"/>
          <p:cNvSpPr>
            <a:spLocks noGrp="1"/>
          </p:cNvSpPr>
          <p:nvPr>
            <p:ph sz="half" idx="2"/>
          </p:nvPr>
        </p:nvSpPr>
        <p:spPr>
          <a:xfrm>
            <a:off x="375285" y="433705"/>
            <a:ext cx="6083935" cy="4410075"/>
          </a:xfrm>
        </p:spPr>
        <p:txBody>
          <a:bodyPr/>
          <a:p>
            <a:pPr marL="0" indent="0" algn="just">
              <a:buNone/>
            </a:pPr>
            <a:r>
              <a:rPr lang="en-US">
                <a:solidFill>
                  <a:srgbClr val="33CCFF"/>
                </a:solidFill>
                <a:sym typeface="+mn-ea"/>
              </a:rPr>
              <a:t>print("Decrypted Data:", decrypted_data)</a:t>
            </a:r>
            <a:endParaRPr lang="en-US">
              <a:solidFill>
                <a:srgbClr val="33CCFF"/>
              </a:solidFill>
            </a:endParaRPr>
          </a:p>
          <a:p>
            <a:pPr marL="0" indent="0" algn="just">
              <a:buNone/>
            </a:pPr>
            <a:endParaRPr lang="en-US">
              <a:solidFill>
                <a:srgbClr val="33CCFF"/>
              </a:solidFill>
            </a:endParaRPr>
          </a:p>
          <a:p>
            <a:pPr marL="0" indent="0" algn="just">
              <a:buNone/>
            </a:pPr>
            <a:r>
              <a:rPr lang="en-US">
                <a:solidFill>
                  <a:srgbClr val="33CCFF"/>
                </a:solidFill>
                <a:sym typeface="+mn-ea"/>
              </a:rPr>
              <a:t>    # Generate a hash of a password</a:t>
            </a:r>
            <a:endParaRPr lang="en-US">
              <a:solidFill>
                <a:srgbClr val="33CCFF"/>
              </a:solidFill>
            </a:endParaRPr>
          </a:p>
          <a:p>
            <a:pPr marL="0" indent="0" algn="just">
              <a:buNone/>
            </a:pPr>
            <a:r>
              <a:rPr lang="en-US">
                <a:solidFill>
                  <a:srgbClr val="33CCFF"/>
                </a:solidFill>
                <a:sym typeface="+mn-ea"/>
              </a:rPr>
              <a:t>    password = "P@ssw0rd"</a:t>
            </a:r>
            <a:endParaRPr lang="en-US">
              <a:solidFill>
                <a:srgbClr val="33CCFF"/>
              </a:solidFill>
            </a:endParaRPr>
          </a:p>
          <a:p>
            <a:pPr marL="0" indent="0" algn="just">
              <a:buNone/>
            </a:pPr>
            <a:r>
              <a:rPr lang="en-US">
                <a:solidFill>
                  <a:srgbClr val="33CCFF"/>
                </a:solidFill>
                <a:sym typeface="+mn-ea"/>
              </a:rPr>
              <a:t>    hashed_password = generate_hash(password)</a:t>
            </a:r>
            <a:endParaRPr lang="en-US">
              <a:solidFill>
                <a:srgbClr val="33CCFF"/>
              </a:solidFill>
            </a:endParaRPr>
          </a:p>
          <a:p>
            <a:pPr marL="0" indent="0" algn="just">
              <a:buNone/>
            </a:pPr>
            <a:r>
              <a:rPr lang="en-US">
                <a:solidFill>
                  <a:srgbClr val="33CCFF"/>
                </a:solidFill>
                <a:sym typeface="+mn-ea"/>
              </a:rPr>
              <a:t>    print("Hashed Password:", hashed_password)</a:t>
            </a:r>
            <a:endParaRPr lang="en-US">
              <a:solidFill>
                <a:srgbClr val="33CCFF"/>
              </a:solidFill>
            </a:endParaRPr>
          </a:p>
          <a:p>
            <a:pPr marL="0" indent="0" algn="just">
              <a:buNone/>
            </a:pPr>
            <a:endParaRPr lang="en-US">
              <a:solidFill>
                <a:srgbClr val="33CCFF"/>
              </a:solidFill>
            </a:endParaRPr>
          </a:p>
          <a:p>
            <a:pPr marL="0" indent="0" algn="just">
              <a:buNone/>
            </a:pPr>
            <a:r>
              <a:rPr lang="en-US">
                <a:solidFill>
                  <a:srgbClr val="33CCFF"/>
                </a:solidFill>
                <a:sym typeface="+mn-ea"/>
              </a:rPr>
              <a:t>if _name_ == "_main_":</a:t>
            </a:r>
            <a:endParaRPr lang="en-US">
              <a:solidFill>
                <a:srgbClr val="33CCFF"/>
              </a:solidFill>
            </a:endParaRPr>
          </a:p>
          <a:p>
            <a:pPr marL="0" indent="0" algn="just">
              <a:buNone/>
            </a:pPr>
            <a:r>
              <a:rPr lang="en-US">
                <a:solidFill>
                  <a:srgbClr val="33CCFF"/>
                </a:solidFill>
                <a:sym typeface="+mn-ea"/>
              </a:rPr>
              <a:t>    main()</a:t>
            </a:r>
            <a:endParaRPr lang="en-US">
              <a:solidFill>
                <a:srgbClr val="33CCFF"/>
              </a:solidFill>
            </a:endParaRPr>
          </a:p>
          <a:p>
            <a:pPr marL="0" indent="0" algn="just">
              <a:buNone/>
            </a:pP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 name="Title 12"/>
          <p:cNvSpPr>
            <a:spLocks noGrp="1"/>
          </p:cNvSpPr>
          <p:nvPr>
            <p:ph type="title"/>
          </p:nvPr>
        </p:nvSpPr>
        <p:spPr/>
        <p:txBody>
          <a:bodyPr/>
          <a:p>
            <a:r>
              <a:rPr lang="en-US">
                <a:solidFill>
                  <a:srgbClr val="33CCFF"/>
                </a:solidFill>
              </a:rPr>
              <a:t>RESULT(OUTPUT)</a:t>
            </a:r>
            <a:endParaRPr lang="en-US">
              <a:solidFill>
                <a:srgbClr val="33CCFF"/>
              </a:solidFill>
            </a:endParaRPr>
          </a:p>
        </p:txBody>
      </p:sp>
      <p:pic>
        <p:nvPicPr>
          <p:cNvPr id="4" name="Content Placeholder 3" descr="WhatsApp Image 2024-04-02 at 12.25.48 PM"/>
          <p:cNvPicPr>
            <a:picLocks noChangeAspect="1"/>
          </p:cNvPicPr>
          <p:nvPr>
            <p:ph sz="half" idx="1"/>
          </p:nvPr>
        </p:nvPicPr>
        <p:blipFill>
          <a:blip r:embed="rId1"/>
          <a:srcRect l="11286" b="8389"/>
          <a:stretch>
            <a:fillRect/>
          </a:stretch>
        </p:blipFill>
        <p:spPr>
          <a:xfrm>
            <a:off x="672465" y="1987550"/>
            <a:ext cx="5843270" cy="163322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p>
            <a:r>
              <a:rPr lang="en-US"/>
              <a:t>CONCLUSION</a:t>
            </a:r>
            <a:endParaRPr lang="en-US"/>
          </a:p>
        </p:txBody>
      </p:sp>
      <p:sp>
        <p:nvSpPr>
          <p:cNvPr id="4" name="Content Placeholder 3"/>
          <p:cNvSpPr>
            <a:spLocks noGrp="1"/>
          </p:cNvSpPr>
          <p:nvPr>
            <p:ph idx="1"/>
          </p:nvPr>
        </p:nvSpPr>
        <p:spPr>
          <a:xfrm>
            <a:off x="252730" y="1314450"/>
            <a:ext cx="6262370" cy="2499995"/>
          </a:xfrm>
        </p:spPr>
        <p:txBody>
          <a:bodyPr>
            <a:normAutofit lnSpcReduction="20000"/>
          </a:bodyPr>
          <a:p>
            <a:pPr marL="0" indent="0" algn="just">
              <a:buNone/>
            </a:pPr>
            <a:r>
              <a:rPr lang="en-US"/>
              <a:t>In conclusion, cloud security is a critical aspect of modern IT infrastructure, essential for protecting data, applications, and infrastructure hosted in cloud environments. As organizations increasingly rely on cloud computing to store, process, and manage their data, it becomes imperative to implement robust security measures to mitigate risks and ensure the confidentiality, integrity, and availability of cloud resources</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FUTURE SCOPE</a:t>
            </a:r>
            <a:endParaRPr lang="en-US"/>
          </a:p>
        </p:txBody>
      </p:sp>
      <p:sp>
        <p:nvSpPr>
          <p:cNvPr id="3" name="Content Placeholder 2"/>
          <p:cNvSpPr>
            <a:spLocks noGrp="1"/>
          </p:cNvSpPr>
          <p:nvPr>
            <p:ph idx="1"/>
          </p:nvPr>
        </p:nvSpPr>
        <p:spPr/>
        <p:txBody>
          <a:bodyPr/>
          <a:p>
            <a:pPr algn="just">
              <a:buFont typeface="Wingdings" panose="05000000000000000000" charset="0"/>
              <a:buChar char="v"/>
            </a:pPr>
            <a:r>
              <a:rPr lang="en-US"/>
              <a:t>Homomorphic encrypt</a:t>
            </a:r>
            <a:endParaRPr lang="en-US"/>
          </a:p>
          <a:p>
            <a:pPr algn="just">
              <a:buFont typeface="Wingdings" panose="05000000000000000000" charset="0"/>
              <a:buChar char="v"/>
            </a:pPr>
            <a:r>
              <a:rPr lang="en-US"/>
              <a:t>Artificial intelligent and machine learning</a:t>
            </a:r>
            <a:endParaRPr lang="en-US"/>
          </a:p>
          <a:p>
            <a:pPr algn="just">
              <a:buFont typeface="Wingdings" panose="05000000000000000000" charset="0"/>
              <a:buChar char="v"/>
            </a:pPr>
            <a:r>
              <a:rPr lang="en-US"/>
              <a:t>Container Security</a:t>
            </a:r>
            <a:endParaRPr lang="en-US"/>
          </a:p>
          <a:p>
            <a:pPr algn="just">
              <a:buFont typeface="Wingdings" panose="05000000000000000000" charset="0"/>
              <a:buChar char="v"/>
            </a:pPr>
            <a:r>
              <a:rPr lang="en-US"/>
              <a:t>Security as a service</a:t>
            </a:r>
            <a:endParaRPr lang="en-US"/>
          </a:p>
          <a:p>
            <a:pPr algn="just">
              <a:buFont typeface="Wingdings" panose="05000000000000000000" charset="0"/>
              <a:buChar char="v"/>
            </a:pPr>
            <a:r>
              <a:rPr lang="en-US"/>
              <a:t>Zero trust architecture</a:t>
            </a:r>
            <a:endParaRPr lang="en-US"/>
          </a:p>
          <a:p>
            <a:pPr algn="just">
              <a:buFont typeface="Wingdings" panose="05000000000000000000" charset="0"/>
              <a:buChar char="v"/>
            </a:pPr>
            <a:r>
              <a:rPr lang="en-US"/>
              <a:t>DevSecOps integration</a:t>
            </a:r>
            <a:endParaRPr lang="en-US"/>
          </a:p>
          <a:p>
            <a:pPr algn="just">
              <a:buFont typeface="Wingdings" panose="05000000000000000000" charset="0"/>
              <a:buChar char="v"/>
            </a:pPr>
            <a:r>
              <a:rPr lang="en-US"/>
              <a:t>Cloud-Native security</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REFERENCE</a:t>
            </a:r>
            <a:endParaRPr lang="en-US"/>
          </a:p>
        </p:txBody>
      </p:sp>
      <p:sp>
        <p:nvSpPr>
          <p:cNvPr id="3" name="Content Placeholder 2"/>
          <p:cNvSpPr>
            <a:spLocks noGrp="1"/>
          </p:cNvSpPr>
          <p:nvPr>
            <p:ph idx="1"/>
          </p:nvPr>
        </p:nvSpPr>
        <p:spPr/>
        <p:txBody>
          <a:bodyPr>
            <a:normAutofit fontScale="40000"/>
          </a:bodyPr>
          <a:p>
            <a:pPr algn="just"/>
            <a:r>
              <a:rPr lang="en-US" sz="2500"/>
              <a:t>Center for Internet Security (CIS) - Cloud Security": CIS provides benchmarks, best practices, and resources to help organizations secure their cloud environments effectively. Their CIS Controls and CIS Benchmarks offer practical guidance for implementing security controls and configurations in cloud environments.</a:t>
            </a:r>
            <a:endParaRPr lang="en-US" sz="2500"/>
          </a:p>
          <a:p>
            <a:pPr algn="just"/>
            <a:endParaRPr lang="en-US" sz="2500"/>
          </a:p>
          <a:p>
            <a:pPr algn="just"/>
            <a:r>
              <a:rPr lang="en-US" sz="2500"/>
              <a:t>Website: https://www.cisecurity.org/cis-benchmarks/</a:t>
            </a:r>
            <a:endParaRPr lang="en-US" sz="2500"/>
          </a:p>
          <a:p>
            <a:pPr algn="just"/>
            <a:endParaRPr lang="en-US" sz="2500"/>
          </a:p>
          <a:p>
            <a:pPr algn="just"/>
            <a:r>
              <a:rPr lang="en-US" sz="2500"/>
              <a:t>"Microsoft Azure Security Documentation": Microsoft Azure offers comprehensive documentation on security best practices, compliance, and governance for organizations leveraging the Azure cloud platform. Their documentation covers a wide range of topics, including identity and access management, data protection, and network security.</a:t>
            </a:r>
            <a:endParaRPr lang="en-US" sz="2500"/>
          </a:p>
          <a:p>
            <a:pPr algn="just"/>
            <a:endParaRPr lang="en-US" sz="2500"/>
          </a:p>
          <a:p>
            <a:pPr algn="just"/>
            <a:r>
              <a:rPr lang="en-US" sz="2500"/>
              <a:t>Website: https://docs.microsoft.com/en-us/azure/security/</a:t>
            </a:r>
            <a:endParaRPr lang="en-US" sz="2500"/>
          </a:p>
          <a:p>
            <a:pPr algn="just"/>
            <a:endParaRPr lang="en-US" sz="2500"/>
          </a:p>
          <a:p>
            <a:pPr algn="just"/>
            <a:r>
              <a:rPr lang="en-US" sz="2500"/>
              <a:t>"Amazon Web Services (AWS) Security Documentation": AWS provides extensive documentation on security features, services, and best practices for securing workloads and data in the AWS cloud. Their documentation includes whitepapers, guides, and tutorials covering various aspects of AWS security.</a:t>
            </a:r>
            <a:endParaRPr lang="en-US" sz="2500"/>
          </a:p>
          <a:p>
            <a:pPr algn="just"/>
            <a:endParaRPr lang="en-US" sz="2500"/>
          </a:p>
          <a:p>
            <a:pPr algn="just"/>
            <a:r>
              <a:rPr lang="en-US" sz="2500"/>
              <a:t>Website: https://aws.amazon.com/security/</a:t>
            </a:r>
            <a:endParaRPr lang="en-US" sz="25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22250" y="1808350"/>
            <a:ext cx="6172200" cy="763526"/>
          </a:xfrm>
        </p:spPr>
        <p:txBody>
          <a:bodyPr/>
          <a:p>
            <a:r>
              <a:rPr lang="en-US"/>
              <a:t>THANK YOU...</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INTRODUCTION</a:t>
            </a:r>
            <a:endParaRPr lang="en-US" dirty="0"/>
          </a:p>
        </p:txBody>
      </p:sp>
      <p:sp>
        <p:nvSpPr>
          <p:cNvPr id="5" name="Content Placeholder 4"/>
          <p:cNvSpPr>
            <a:spLocks noGrp="1"/>
          </p:cNvSpPr>
          <p:nvPr>
            <p:ph idx="1"/>
          </p:nvPr>
        </p:nvSpPr>
        <p:spPr>
          <a:xfrm>
            <a:off x="390525" y="1636395"/>
            <a:ext cx="6403340" cy="2659380"/>
          </a:xfrm>
        </p:spPr>
        <p:txBody>
          <a:bodyPr>
            <a:normAutofit lnSpcReduction="20000"/>
          </a:bodyPr>
          <a:lstStyle/>
          <a:p>
            <a:pPr marL="0" indent="0">
              <a:buNone/>
            </a:pPr>
            <a:r>
              <a:rPr lang="en-US" dirty="0"/>
              <a:t>Cloud security refers to the set of policies, technologies, controls, and procedures implemented to protect data, applications, and infrastructure hosted in cloud environments. With the widespread adoption of cloud computing, organizations are increasingly relying on cloud services to store, process, and manage their data. However, this shift also introduces new security challenges and considerations due to the shared responsibility model inherent in most cloud deployments.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 LINES</a:t>
            </a:r>
            <a:endParaRPr lang="en-US" dirty="0"/>
          </a:p>
        </p:txBody>
      </p:sp>
      <p:sp>
        <p:nvSpPr>
          <p:cNvPr id="3" name="Content Placeholder 2"/>
          <p:cNvSpPr>
            <a:spLocks noGrp="1"/>
          </p:cNvSpPr>
          <p:nvPr>
            <p:ph idx="1"/>
          </p:nvPr>
        </p:nvSpPr>
        <p:spPr/>
        <p:txBody>
          <a:bodyPr>
            <a:normAutofit fontScale="25000"/>
          </a:bodyPr>
          <a:lstStyle/>
          <a:p>
            <a:pPr lvl="5" algn="just">
              <a:lnSpc>
                <a:spcPct val="100000"/>
              </a:lnSpc>
            </a:pPr>
            <a:r>
              <a:rPr lang="en-US" sz="4800">
                <a:solidFill>
                  <a:schemeClr val="bg1"/>
                </a:solidFill>
              </a:rPr>
              <a:t>Problem Statement (Should not include solution)</a:t>
            </a:r>
            <a:endParaRPr lang="en-US" sz="4800">
              <a:solidFill>
                <a:schemeClr val="bg1"/>
              </a:solidFill>
            </a:endParaRPr>
          </a:p>
          <a:p>
            <a:pPr marL="2286000" lvl="5" indent="0" algn="just">
              <a:lnSpc>
                <a:spcPct val="100000"/>
              </a:lnSpc>
              <a:buNone/>
            </a:pPr>
            <a:endParaRPr lang="en-US" sz="4800">
              <a:solidFill>
                <a:schemeClr val="bg1"/>
              </a:solidFill>
            </a:endParaRPr>
          </a:p>
          <a:p>
            <a:pPr lvl="5" algn="just">
              <a:lnSpc>
                <a:spcPct val="100000"/>
              </a:lnSpc>
            </a:pPr>
            <a:r>
              <a:rPr lang="en-US" sz="4800">
                <a:solidFill>
                  <a:schemeClr val="bg1"/>
                </a:solidFill>
              </a:rPr>
              <a:t>Proposed System/Solution</a:t>
            </a:r>
            <a:endParaRPr lang="en-US" sz="4800">
              <a:solidFill>
                <a:schemeClr val="bg1"/>
              </a:solidFill>
            </a:endParaRPr>
          </a:p>
          <a:p>
            <a:pPr lvl="5" algn="just">
              <a:lnSpc>
                <a:spcPct val="100000"/>
              </a:lnSpc>
            </a:pPr>
            <a:endParaRPr lang="en-US" sz="4800">
              <a:solidFill>
                <a:schemeClr val="bg1"/>
              </a:solidFill>
            </a:endParaRPr>
          </a:p>
          <a:p>
            <a:pPr lvl="5" algn="just">
              <a:lnSpc>
                <a:spcPct val="100000"/>
              </a:lnSpc>
            </a:pPr>
            <a:r>
              <a:rPr lang="en-US" sz="4800">
                <a:solidFill>
                  <a:schemeClr val="bg1"/>
                </a:solidFill>
              </a:rPr>
              <a:t>System Development Approach (Technology Used)</a:t>
            </a:r>
            <a:endParaRPr lang="en-US" sz="4800">
              <a:solidFill>
                <a:schemeClr val="bg1"/>
              </a:solidFill>
            </a:endParaRPr>
          </a:p>
          <a:p>
            <a:pPr lvl="5" algn="just">
              <a:lnSpc>
                <a:spcPct val="100000"/>
              </a:lnSpc>
            </a:pPr>
            <a:endParaRPr lang="en-US" sz="4800">
              <a:solidFill>
                <a:schemeClr val="bg1"/>
              </a:solidFill>
            </a:endParaRPr>
          </a:p>
          <a:p>
            <a:pPr lvl="5" algn="just">
              <a:lnSpc>
                <a:spcPct val="100000"/>
              </a:lnSpc>
            </a:pPr>
            <a:r>
              <a:rPr lang="en-US" sz="4800">
                <a:solidFill>
                  <a:schemeClr val="bg1"/>
                </a:solidFill>
              </a:rPr>
              <a:t>Algorithm &amp; Deployment</a:t>
            </a:r>
            <a:endParaRPr lang="en-US" sz="4800">
              <a:solidFill>
                <a:schemeClr val="bg1"/>
              </a:solidFill>
            </a:endParaRPr>
          </a:p>
          <a:p>
            <a:pPr lvl="5" algn="just">
              <a:lnSpc>
                <a:spcPct val="100000"/>
              </a:lnSpc>
            </a:pPr>
            <a:endParaRPr lang="en-US" sz="4800">
              <a:solidFill>
                <a:schemeClr val="bg1"/>
              </a:solidFill>
            </a:endParaRPr>
          </a:p>
          <a:p>
            <a:pPr lvl="5" algn="just">
              <a:lnSpc>
                <a:spcPct val="100000"/>
              </a:lnSpc>
            </a:pPr>
            <a:r>
              <a:rPr lang="en-US" sz="4800">
                <a:solidFill>
                  <a:schemeClr val="bg1"/>
                </a:solidFill>
              </a:rPr>
              <a:t>Result (Output Image)</a:t>
            </a:r>
            <a:endParaRPr lang="en-US" sz="4800">
              <a:solidFill>
                <a:schemeClr val="bg1"/>
              </a:solidFill>
            </a:endParaRPr>
          </a:p>
          <a:p>
            <a:pPr marL="1714500" lvl="5" indent="0" algn="just">
              <a:lnSpc>
                <a:spcPct val="100000"/>
              </a:lnSpc>
              <a:buNone/>
            </a:pPr>
            <a:endParaRPr lang="en-US" sz="4800">
              <a:solidFill>
                <a:schemeClr val="bg1"/>
              </a:solidFill>
            </a:endParaRPr>
          </a:p>
          <a:p>
            <a:pPr lvl="5" algn="just">
              <a:lnSpc>
                <a:spcPct val="100000"/>
              </a:lnSpc>
            </a:pPr>
            <a:r>
              <a:rPr lang="en-US" sz="4800">
                <a:solidFill>
                  <a:schemeClr val="bg1"/>
                </a:solidFill>
              </a:rPr>
              <a:t>Conclusion</a:t>
            </a:r>
            <a:endParaRPr lang="en-US" sz="4800">
              <a:solidFill>
                <a:schemeClr val="bg1"/>
              </a:solidFill>
            </a:endParaRPr>
          </a:p>
          <a:p>
            <a:pPr lvl="5" algn="just">
              <a:lnSpc>
                <a:spcPct val="100000"/>
              </a:lnSpc>
            </a:pPr>
            <a:endParaRPr lang="en-US" sz="4800">
              <a:solidFill>
                <a:schemeClr val="bg1"/>
              </a:solidFill>
            </a:endParaRPr>
          </a:p>
          <a:p>
            <a:pPr lvl="5" algn="just">
              <a:lnSpc>
                <a:spcPct val="100000"/>
              </a:lnSpc>
            </a:pPr>
            <a:r>
              <a:rPr lang="en-US" sz="4800">
                <a:solidFill>
                  <a:schemeClr val="bg1"/>
                </a:solidFill>
              </a:rPr>
              <a:t>Future Scope</a:t>
            </a:r>
            <a:endParaRPr lang="en-US" sz="4800">
              <a:solidFill>
                <a:schemeClr val="bg1"/>
              </a:solidFill>
            </a:endParaRPr>
          </a:p>
          <a:p>
            <a:pPr lvl="5" algn="just">
              <a:lnSpc>
                <a:spcPct val="100000"/>
              </a:lnSpc>
            </a:pPr>
            <a:endParaRPr lang="en-US" sz="4800">
              <a:solidFill>
                <a:schemeClr val="bg1"/>
              </a:solidFill>
            </a:endParaRPr>
          </a:p>
          <a:p>
            <a:pPr lvl="5" algn="just">
              <a:lnSpc>
                <a:spcPct val="100000"/>
              </a:lnSpc>
            </a:pPr>
            <a:r>
              <a:rPr lang="en-US" sz="4800">
                <a:solidFill>
                  <a:schemeClr val="bg1"/>
                </a:solidFill>
              </a:rPr>
              <a:t>Reference</a:t>
            </a:r>
            <a:r>
              <a:rPr lang="en-US"/>
              <a:t>s</a:t>
            </a:r>
            <a:endParaRPr lang="en-US"/>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PROBLEM STATEMENT</a:t>
            </a:r>
            <a:endParaRPr lang="en-US" dirty="0"/>
          </a:p>
        </p:txBody>
      </p:sp>
      <p:sp>
        <p:nvSpPr>
          <p:cNvPr id="2" name="Content Placeholder 1"/>
          <p:cNvSpPr/>
          <p:nvPr>
            <p:ph sz="quarter" idx="4"/>
          </p:nvPr>
        </p:nvSpPr>
        <p:spPr>
          <a:xfrm>
            <a:off x="656590" y="1250315"/>
            <a:ext cx="5711190" cy="3442335"/>
          </a:xfrm>
        </p:spPr>
        <p:txBody>
          <a:bodyPr>
            <a:normAutofit lnSpcReduction="10000"/>
          </a:bodyPr>
          <a:p>
            <a:pPr marL="0" indent="0">
              <a:buNone/>
            </a:pPr>
            <a:r>
              <a:rPr lang="en-US"/>
              <a:t>The problem statement for cloud security revolves around the challenges organizations face in adequately protecting their data, applications, and infrastructure in cloud environments. Despite the numerous benefits of cloud computing, such as scalability, flexibility, and cost-effectiveness, several security concerns persist:</a:t>
            </a:r>
            <a:endParaRPr lang="en-US"/>
          </a:p>
          <a:p>
            <a:pPr marL="0" indent="0">
              <a:buNone/>
            </a:pPr>
            <a:endParaRPr lang="en-US"/>
          </a:p>
          <a:p>
            <a:pPr marL="0" indent="0">
              <a:buNone/>
            </a:pPr>
            <a:r>
              <a:rPr lang="en-US"/>
              <a:t>Data Breaches: The risk of unauthorized access to sensitive data stored in the cloud is a significant concern. Data breaches can occur due to misconfigurations, insider threats, or sophisticated cyberattacks targeting cloud environments</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PROPOSED SYSTEM &amp; SOLUTION</a:t>
            </a:r>
            <a:endParaRPr lang="en-US"/>
          </a:p>
        </p:txBody>
      </p:sp>
      <p:sp>
        <p:nvSpPr>
          <p:cNvPr id="4" name="Content Placeholder 3"/>
          <p:cNvSpPr>
            <a:spLocks noGrp="1"/>
          </p:cNvSpPr>
          <p:nvPr>
            <p:ph sz="half" idx="2"/>
          </p:nvPr>
        </p:nvSpPr>
        <p:spPr>
          <a:xfrm>
            <a:off x="46355" y="873760"/>
            <a:ext cx="6724650" cy="4244340"/>
          </a:xfrm>
        </p:spPr>
        <p:txBody>
          <a:bodyPr>
            <a:normAutofit fontScale="80000"/>
          </a:bodyPr>
          <a:p>
            <a:pPr marL="0" indent="0" algn="just">
              <a:buNone/>
            </a:pPr>
            <a:r>
              <a:rPr lang="en-US"/>
              <a:t>Proposing a system and solutions for cloud security involves implementing a comprehensive set of measures to mitigate risks and protect assets in cloud environments. Here are some key components and strategies for enhancing cloud security:</a:t>
            </a:r>
            <a:endParaRPr lang="en-US"/>
          </a:p>
          <a:p>
            <a:pPr marL="0" indent="0" algn="just">
              <a:buNone/>
            </a:pPr>
            <a:endParaRPr lang="en-US"/>
          </a:p>
          <a:p>
            <a:pPr marL="0" indent="0" algn="just">
              <a:buNone/>
            </a:pPr>
            <a:r>
              <a:rPr lang="en-US">
                <a:solidFill>
                  <a:srgbClr val="33CCFF"/>
                </a:solidFill>
              </a:rPr>
              <a:t>Encryption</a:t>
            </a:r>
            <a:r>
              <a:rPr lang="en-US"/>
              <a:t>: Implementing encryption for data both in transit and at rest helps safeguard sensitive information from unauthorized access. Use strong encryption algorithms and key management practices to ensure the confidentiality and integrity of data stored in the cloud.</a:t>
            </a:r>
            <a:endParaRPr lang="en-US"/>
          </a:p>
          <a:p>
            <a:pPr marL="0" indent="0" algn="just">
              <a:buNone/>
            </a:pPr>
            <a:endParaRPr lang="en-US"/>
          </a:p>
          <a:p>
            <a:pPr marL="0" indent="0" algn="just">
              <a:buNone/>
            </a:pPr>
            <a:r>
              <a:rPr lang="en-US">
                <a:solidFill>
                  <a:srgbClr val="33CCFF"/>
                </a:solidFill>
              </a:rPr>
              <a:t>Identity and Access Management (IAM)</a:t>
            </a:r>
            <a:r>
              <a:rPr lang="en-US"/>
              <a:t>: Strengthen IAM practices by enforcing least privilege principles, implementing multi-factor authentication (MFA), and regularly reviewing and revoking access permissions. Utilize centralized IAM solutions to manage user identities and access controls across cloud services.</a:t>
            </a:r>
            <a:endParaRPr lang="en-US"/>
          </a:p>
          <a:p>
            <a:pPr marL="0" indent="0" algn="just">
              <a:buNone/>
            </a:pPr>
            <a:endParaRPr lang="en-US"/>
          </a:p>
          <a:p>
            <a:pPr marL="0" indent="0" algn="just">
              <a:buNone/>
            </a:pPr>
            <a:r>
              <a:rPr lang="en-US">
                <a:solidFill>
                  <a:srgbClr val="33CCFF"/>
                </a:solidFill>
              </a:rPr>
              <a:t>Network Security</a:t>
            </a:r>
            <a:r>
              <a:rPr lang="en-US"/>
              <a:t>: Deploy network security controls such as firewalls, intrusion detection and prevention systems (IDS/IPS), and virtual private networks (VPNs) to protect cloud environments from external threats. Implement network segmentation to isolate critical workloads and limit the impact of security incidents.</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Content Placeholder 3"/>
          <p:cNvSpPr>
            <a:spLocks noGrp="1"/>
          </p:cNvSpPr>
          <p:nvPr>
            <p:ph sz="half" idx="2"/>
          </p:nvPr>
        </p:nvSpPr>
        <p:spPr>
          <a:xfrm>
            <a:off x="245745" y="605155"/>
            <a:ext cx="6581140" cy="4257040"/>
          </a:xfrm>
        </p:spPr>
        <p:txBody>
          <a:bodyPr>
            <a:normAutofit lnSpcReduction="10000"/>
          </a:bodyPr>
          <a:p>
            <a:pPr algn="just"/>
            <a:r>
              <a:rPr lang="en-US" sz="1600">
                <a:solidFill>
                  <a:srgbClr val="33CCFF"/>
                </a:solidFill>
              </a:rPr>
              <a:t>Continuous Monitoring and Threat Detection:</a:t>
            </a:r>
            <a:r>
              <a:rPr lang="en-US" sz="1600">
                <a:solidFill>
                  <a:schemeClr val="bg1"/>
                </a:solidFill>
              </a:rPr>
              <a:t> Implement robust monitoring and logging mechanisms to track user activities, detect suspicious behavior, and identify potential security incidents in real-time. Utilize security information and event management (SIEM) systems, intrusion detection systems (IDS), and anomaly detection techniques to enhance threat detection capabilities.</a:t>
            </a:r>
            <a:endParaRPr lang="en-US" sz="1600">
              <a:solidFill>
                <a:schemeClr val="bg1"/>
              </a:solidFill>
            </a:endParaRPr>
          </a:p>
          <a:p>
            <a:pPr algn="just"/>
            <a:endParaRPr lang="en-US" sz="1600">
              <a:solidFill>
                <a:srgbClr val="33CCFF"/>
              </a:solidFill>
            </a:endParaRPr>
          </a:p>
          <a:p>
            <a:pPr algn="just"/>
            <a:r>
              <a:rPr lang="en-US" sz="1600">
                <a:solidFill>
                  <a:srgbClr val="33CCFF"/>
                </a:solidFill>
              </a:rPr>
              <a:t>Data Loss Prevention (DLP):</a:t>
            </a:r>
            <a:r>
              <a:rPr lang="en-US" sz="1600">
                <a:solidFill>
                  <a:schemeClr val="bg1"/>
                </a:solidFill>
              </a:rPr>
              <a:t> Deploy DLP solutions to prevent the unauthorized disclosure or leakage of sensitive data in the cloud. Implement data classification policies, encryption controls, and data loss prevention rules to monitor and protect data across cloud services.</a:t>
            </a:r>
            <a:endParaRPr lang="en-US" sz="1600">
              <a:solidFill>
                <a:schemeClr val="bg1"/>
              </a:solidFill>
            </a:endParaRPr>
          </a:p>
          <a:p>
            <a:pPr algn="just"/>
            <a:endParaRPr lang="en-US" sz="1600">
              <a:solidFill>
                <a:schemeClr val="bg1"/>
              </a:solidFill>
            </a:endParaRPr>
          </a:p>
          <a:p>
            <a:pPr algn="just"/>
            <a:r>
              <a:rPr lang="en-US" sz="1600">
                <a:solidFill>
                  <a:srgbClr val="33CCFF"/>
                </a:solidFill>
              </a:rPr>
              <a:t>Incident Response Planning:</a:t>
            </a:r>
            <a:r>
              <a:rPr lang="en-US" sz="1600">
                <a:solidFill>
                  <a:schemeClr val="bg1"/>
                </a:solidFill>
              </a:rPr>
              <a:t> Develop and document an incident response plan outlining procedures for detecting, assessing, and responding to security incidents in the cloud. Conduct regular tabletop exercises and simulations to test the effectiveness of the incident response plan and ensure readiness to handle security incidents effectively.</a:t>
            </a:r>
            <a:endParaRPr lang="en-US" sz="1600">
              <a:solidFill>
                <a:schemeClr val="bg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solidFill>
                  <a:srgbClr val="33CCFF"/>
                </a:solidFill>
                <a:sym typeface="+mn-ea"/>
              </a:rPr>
              <a:t>System Development Approach</a:t>
            </a:r>
            <a:endParaRPr lang="en-US">
              <a:solidFill>
                <a:srgbClr val="33CCFF"/>
              </a:solidFill>
              <a:sym typeface="+mn-ea"/>
            </a:endParaRPr>
          </a:p>
        </p:txBody>
      </p:sp>
      <p:sp>
        <p:nvSpPr>
          <p:cNvPr id="4" name="Content Placeholder 3"/>
          <p:cNvSpPr>
            <a:spLocks noGrp="1"/>
          </p:cNvSpPr>
          <p:nvPr>
            <p:ph sz="half" idx="2"/>
          </p:nvPr>
        </p:nvSpPr>
        <p:spPr>
          <a:xfrm>
            <a:off x="230505" y="1221740"/>
            <a:ext cx="6530340" cy="3640455"/>
          </a:xfrm>
        </p:spPr>
        <p:txBody>
          <a:bodyPr>
            <a:normAutofit fontScale="60000"/>
          </a:bodyPr>
          <a:p>
            <a:pPr marL="0" indent="0" algn="just">
              <a:buNone/>
            </a:pPr>
            <a:r>
              <a:rPr lang="en-US"/>
              <a:t>Developing a cloud security system involves a systematic approach that encompasses planning, implementation, testing, and ongoing refinement. Here's a structured development approach for building a robust cloud security system:</a:t>
            </a:r>
            <a:endParaRPr lang="en-US"/>
          </a:p>
          <a:p>
            <a:pPr marL="0" indent="0" algn="just">
              <a:buNone/>
            </a:pPr>
            <a:endParaRPr lang="en-US"/>
          </a:p>
          <a:p>
            <a:pPr marL="0" indent="0" algn="just">
              <a:buNone/>
            </a:pPr>
            <a:r>
              <a:rPr lang="en-US">
                <a:solidFill>
                  <a:srgbClr val="33CCFF"/>
                </a:solidFill>
              </a:rPr>
              <a:t>Define Security Requirements</a:t>
            </a:r>
            <a:r>
              <a:rPr lang="en-US"/>
              <a:t>: Start by clearly defining the security requirements for your cloud environment based on the organization's needs, regulatory obligations, and risk tolerance. Identify the types of data and applications that will be hosted in the cloud, as well as the security controls and measures necessary to protect them.</a:t>
            </a:r>
            <a:endParaRPr lang="en-US"/>
          </a:p>
          <a:p>
            <a:pPr marL="0" indent="0" algn="just">
              <a:buNone/>
            </a:pPr>
            <a:endParaRPr lang="en-US"/>
          </a:p>
          <a:p>
            <a:pPr marL="0" indent="0" algn="just">
              <a:buNone/>
            </a:pPr>
            <a:r>
              <a:rPr lang="en-US">
                <a:solidFill>
                  <a:srgbClr val="33CCFF"/>
                </a:solidFill>
              </a:rPr>
              <a:t>Risk Assessment and Threat Modeling</a:t>
            </a:r>
            <a:r>
              <a:rPr lang="en-US"/>
              <a:t>: Conduct a comprehensive risk assessment and threat modeling exercise to identify potential security threats and vulnerabilities specific to your cloud environment. Evaluate the likelihood and potential impact of these threats on business operations and prioritize security measures accordingly.</a:t>
            </a:r>
            <a:endParaRPr lang="en-US"/>
          </a:p>
          <a:p>
            <a:pPr marL="0" indent="0" algn="just">
              <a:buNone/>
            </a:pPr>
            <a:endParaRPr lang="en-US"/>
          </a:p>
          <a:p>
            <a:pPr marL="0" indent="0" algn="just">
              <a:buNone/>
            </a:pPr>
            <a:r>
              <a:rPr lang="en-US">
                <a:solidFill>
                  <a:srgbClr val="33CCFF"/>
                </a:solidFill>
              </a:rPr>
              <a:t>Select Cloud Security Solutions</a:t>
            </a:r>
            <a:r>
              <a:rPr lang="en-US"/>
              <a:t>: Choose the appropriate security solutions and tools based on your security requirements and risk assessment findings. This may include selecting cloud-native security services provided by the cloud service provider (CSP), as well as third-party security products and solutions tailored to address specific security challenges.</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42900" y="281305"/>
            <a:ext cx="6172200" cy="443865"/>
          </a:xfrm>
        </p:spPr>
        <p:txBody>
          <a:bodyPr>
            <a:normAutofit fontScale="90000"/>
          </a:bodyPr>
          <a:p>
            <a:r>
              <a:rPr lang="en-US">
                <a:solidFill>
                  <a:srgbClr val="33CCFF"/>
                </a:solidFill>
                <a:sym typeface="+mn-ea"/>
              </a:rPr>
              <a:t>Algorithm &amp; Deployment</a:t>
            </a:r>
            <a:endParaRPr lang="en-US">
              <a:solidFill>
                <a:srgbClr val="33CCFF"/>
              </a:solidFill>
              <a:sym typeface="+mn-ea"/>
            </a:endParaRPr>
          </a:p>
        </p:txBody>
      </p:sp>
      <p:graphicFrame>
        <p:nvGraphicFramePr>
          <p:cNvPr id="8" name="Table 7"/>
          <p:cNvGraphicFramePr/>
          <p:nvPr/>
        </p:nvGraphicFramePr>
        <p:xfrm>
          <a:off x="38100" y="762000"/>
          <a:ext cx="203200" cy="114300"/>
        </p:xfrm>
        <a:graphic>
          <a:graphicData uri="http://schemas.openxmlformats.org/drawingml/2006/table">
            <a:tbl>
              <a:tblPr firstRow="1" bandRow="1">
                <a:tableStyleId>{5940675A-B579-460E-94D1-54222C63F5DA}</a:tableStyleId>
              </a:tblPr>
              <a:tblGrid>
                <a:gridCol w="203200"/>
              </a:tblGrid>
              <a:tr h="0">
                <a:tc>
                  <a:txBody>
                    <a:bodyPr/>
                    <a:p>
                      <a:pPr>
                        <a:buNone/>
                      </a:pP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r>
            </a:tbl>
          </a:graphicData>
        </a:graphic>
      </p:graphicFrame>
      <p:pic>
        <p:nvPicPr>
          <p:cNvPr id="4" name="Content Placeholder 3" descr="WhatsApp Image 2024-04-02 at 11.28.19 AM"/>
          <p:cNvPicPr>
            <a:picLocks noChangeAspect="1"/>
          </p:cNvPicPr>
          <p:nvPr>
            <p:ph sz="half" idx="2"/>
          </p:nvPr>
        </p:nvPicPr>
        <p:blipFill>
          <a:blip r:embed="rId1"/>
          <a:stretch>
            <a:fillRect/>
          </a:stretch>
        </p:blipFill>
        <p:spPr>
          <a:xfrm>
            <a:off x="847725" y="889000"/>
            <a:ext cx="5161915" cy="385381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Content Placeholder 3"/>
          <p:cNvSpPr>
            <a:spLocks noGrp="1"/>
          </p:cNvSpPr>
          <p:nvPr>
            <p:ph sz="half" idx="2"/>
          </p:nvPr>
        </p:nvSpPr>
        <p:spPr>
          <a:xfrm>
            <a:off x="218440" y="234315"/>
            <a:ext cx="6443980" cy="4627880"/>
          </a:xfrm>
        </p:spPr>
        <p:txBody>
          <a:bodyPr>
            <a:noAutofit/>
          </a:bodyPr>
          <a:p>
            <a:pPr marL="0" indent="0" algn="just">
              <a:buNone/>
            </a:pPr>
            <a:r>
              <a:rPr lang="en-US" sz="800">
                <a:solidFill>
                  <a:srgbClr val="33CCFF"/>
                </a:solidFill>
              </a:rPr>
              <a:t>import hashlib</a:t>
            </a:r>
            <a:endParaRPr lang="en-US" sz="800">
              <a:solidFill>
                <a:srgbClr val="33CCFF"/>
              </a:solidFill>
            </a:endParaRPr>
          </a:p>
          <a:p>
            <a:pPr marL="0" indent="0" algn="just">
              <a:buNone/>
            </a:pPr>
            <a:r>
              <a:rPr lang="en-US" sz="800">
                <a:solidFill>
                  <a:srgbClr val="33CCFF"/>
                </a:solidFill>
              </a:rPr>
              <a:t>from cryptography.fernet import Fernet</a:t>
            </a:r>
            <a:endParaRPr lang="en-US" sz="800">
              <a:solidFill>
                <a:srgbClr val="33CCFF"/>
              </a:solidFill>
            </a:endParaRPr>
          </a:p>
          <a:p>
            <a:pPr marL="0" indent="0" algn="just">
              <a:buNone/>
            </a:pPr>
            <a:endParaRPr lang="en-US" sz="800">
              <a:solidFill>
                <a:srgbClr val="33CCFF"/>
              </a:solidFill>
            </a:endParaRPr>
          </a:p>
          <a:p>
            <a:pPr marL="0" indent="0" algn="just">
              <a:buNone/>
            </a:pPr>
            <a:r>
              <a:rPr lang="en-US" sz="800">
                <a:solidFill>
                  <a:srgbClr val="33CCFF"/>
                </a:solidFill>
              </a:rPr>
              <a:t># Function to encrypt data using Fernet symmetric encryption</a:t>
            </a:r>
            <a:endParaRPr lang="en-US" sz="800">
              <a:solidFill>
                <a:srgbClr val="33CCFF"/>
              </a:solidFill>
            </a:endParaRPr>
          </a:p>
          <a:p>
            <a:pPr marL="0" indent="0" algn="just">
              <a:buNone/>
            </a:pPr>
            <a:r>
              <a:rPr lang="en-US" sz="800">
                <a:solidFill>
                  <a:srgbClr val="33CCFF"/>
                </a:solidFill>
              </a:rPr>
              <a:t>def encrypt_data(data, key):</a:t>
            </a:r>
            <a:endParaRPr lang="en-US" sz="800">
              <a:solidFill>
                <a:srgbClr val="33CCFF"/>
              </a:solidFill>
            </a:endParaRPr>
          </a:p>
          <a:p>
            <a:pPr marL="0" indent="0" algn="just">
              <a:buNone/>
            </a:pPr>
            <a:r>
              <a:rPr lang="en-US" sz="800">
                <a:solidFill>
                  <a:srgbClr val="33CCFF"/>
                </a:solidFill>
              </a:rPr>
              <a:t>    cipher_suite = Fernet(key)</a:t>
            </a:r>
            <a:endParaRPr lang="en-US" sz="800">
              <a:solidFill>
                <a:srgbClr val="33CCFF"/>
              </a:solidFill>
            </a:endParaRPr>
          </a:p>
          <a:p>
            <a:pPr marL="0" indent="0" algn="just">
              <a:buNone/>
            </a:pPr>
            <a:r>
              <a:rPr lang="en-US" sz="800">
                <a:solidFill>
                  <a:srgbClr val="33CCFF"/>
                </a:solidFill>
              </a:rPr>
              <a:t>    encrypted_data = cipher_suite.encrypt(data.encode())</a:t>
            </a:r>
            <a:endParaRPr lang="en-US" sz="800">
              <a:solidFill>
                <a:srgbClr val="33CCFF"/>
              </a:solidFill>
            </a:endParaRPr>
          </a:p>
          <a:p>
            <a:pPr marL="0" indent="0" algn="just">
              <a:buNone/>
            </a:pPr>
            <a:r>
              <a:rPr lang="en-US" sz="800">
                <a:solidFill>
                  <a:srgbClr val="33CCFF"/>
                </a:solidFill>
              </a:rPr>
              <a:t>    return encrypted_data</a:t>
            </a:r>
            <a:endParaRPr lang="en-US" sz="800">
              <a:solidFill>
                <a:srgbClr val="33CCFF"/>
              </a:solidFill>
            </a:endParaRPr>
          </a:p>
          <a:p>
            <a:pPr marL="0" indent="0" algn="just">
              <a:buNone/>
            </a:pPr>
            <a:endParaRPr lang="en-US" sz="800">
              <a:solidFill>
                <a:srgbClr val="33CCFF"/>
              </a:solidFill>
            </a:endParaRPr>
          </a:p>
          <a:p>
            <a:pPr marL="0" indent="0" algn="just">
              <a:buNone/>
            </a:pPr>
            <a:r>
              <a:rPr lang="en-US" sz="800">
                <a:solidFill>
                  <a:srgbClr val="33CCFF"/>
                </a:solidFill>
              </a:rPr>
              <a:t># Function to decrypt data using Fernet symmetric encryption</a:t>
            </a:r>
            <a:endParaRPr lang="en-US" sz="800">
              <a:solidFill>
                <a:srgbClr val="33CCFF"/>
              </a:solidFill>
            </a:endParaRPr>
          </a:p>
          <a:p>
            <a:pPr marL="0" indent="0" algn="just">
              <a:buNone/>
            </a:pPr>
            <a:r>
              <a:rPr lang="en-US" sz="800">
                <a:solidFill>
                  <a:srgbClr val="33CCFF"/>
                </a:solidFill>
              </a:rPr>
              <a:t>def decrypt_data(encrypted_data, key):</a:t>
            </a:r>
            <a:endParaRPr lang="en-US" sz="800">
              <a:solidFill>
                <a:srgbClr val="33CCFF"/>
              </a:solidFill>
            </a:endParaRPr>
          </a:p>
          <a:p>
            <a:pPr marL="0" indent="0" algn="just">
              <a:buNone/>
            </a:pPr>
            <a:r>
              <a:rPr lang="en-US" sz="800">
                <a:solidFill>
                  <a:srgbClr val="33CCFF"/>
                </a:solidFill>
              </a:rPr>
              <a:t>    cipher_suite = Fernet(key)</a:t>
            </a:r>
            <a:endParaRPr lang="en-US" sz="800">
              <a:solidFill>
                <a:srgbClr val="33CCFF"/>
              </a:solidFill>
            </a:endParaRPr>
          </a:p>
          <a:p>
            <a:pPr marL="0" indent="0" algn="just">
              <a:buNone/>
            </a:pPr>
            <a:r>
              <a:rPr lang="en-US" sz="800">
                <a:solidFill>
                  <a:srgbClr val="33CCFF"/>
                </a:solidFill>
              </a:rPr>
              <a:t>    decrypted_data = cipher_suite.decrypt(encrypted_data).decode()</a:t>
            </a:r>
            <a:endParaRPr lang="en-US" sz="800">
              <a:solidFill>
                <a:srgbClr val="33CCFF"/>
              </a:solidFill>
            </a:endParaRPr>
          </a:p>
          <a:p>
            <a:pPr marL="0" indent="0" algn="just">
              <a:buNone/>
            </a:pPr>
            <a:r>
              <a:rPr lang="en-US" sz="800">
                <a:solidFill>
                  <a:srgbClr val="33CCFF"/>
                </a:solidFill>
              </a:rPr>
              <a:t>    return decrypted_data</a:t>
            </a:r>
            <a:endParaRPr lang="en-US" sz="800">
              <a:solidFill>
                <a:srgbClr val="33CCFF"/>
              </a:solidFill>
            </a:endParaRPr>
          </a:p>
          <a:p>
            <a:pPr marL="0" indent="0" algn="just">
              <a:buNone/>
            </a:pPr>
            <a:endParaRPr lang="en-US" sz="800">
              <a:solidFill>
                <a:srgbClr val="33CCFF"/>
              </a:solidFill>
            </a:endParaRPr>
          </a:p>
          <a:p>
            <a:pPr marL="0" indent="0" algn="just">
              <a:buNone/>
            </a:pPr>
            <a:r>
              <a:rPr lang="en-US" sz="800">
                <a:solidFill>
                  <a:srgbClr val="33CCFF"/>
                </a:solidFill>
              </a:rPr>
              <a:t># Function to generate a SHA-256 hash of a password</a:t>
            </a:r>
            <a:endParaRPr lang="en-US" sz="800">
              <a:solidFill>
                <a:srgbClr val="33CCFF"/>
              </a:solidFill>
            </a:endParaRPr>
          </a:p>
          <a:p>
            <a:pPr marL="0" indent="0" algn="just">
              <a:buNone/>
            </a:pPr>
            <a:r>
              <a:rPr lang="en-US" sz="800">
                <a:solidFill>
                  <a:srgbClr val="33CCFF"/>
                </a:solidFill>
              </a:rPr>
              <a:t>def generate_hash(password):</a:t>
            </a:r>
            <a:endParaRPr lang="en-US" sz="800">
              <a:solidFill>
                <a:srgbClr val="33CCFF"/>
              </a:solidFill>
            </a:endParaRPr>
          </a:p>
          <a:p>
            <a:pPr marL="0" indent="0" algn="just">
              <a:buNone/>
            </a:pPr>
            <a:r>
              <a:rPr lang="en-US" sz="800">
                <a:solidFill>
                  <a:srgbClr val="33CCFF"/>
                </a:solidFill>
              </a:rPr>
              <a:t>    hashed_password = hashlib.sha256(password.encode()).hexdigest()</a:t>
            </a:r>
            <a:endParaRPr lang="en-US" sz="800">
              <a:solidFill>
                <a:srgbClr val="33CCFF"/>
              </a:solidFill>
            </a:endParaRPr>
          </a:p>
          <a:p>
            <a:pPr marL="0" indent="0" algn="just">
              <a:buNone/>
            </a:pPr>
            <a:r>
              <a:rPr lang="en-US" sz="800">
                <a:solidFill>
                  <a:srgbClr val="33CCFF"/>
                </a:solidFill>
              </a:rPr>
              <a:t>    return hashed_password</a:t>
            </a:r>
            <a:endParaRPr lang="en-US" sz="800">
              <a:solidFill>
                <a:srgbClr val="33CCFF"/>
              </a:solidFill>
            </a:endParaRPr>
          </a:p>
          <a:p>
            <a:pPr marL="0" indent="0" algn="just">
              <a:buNone/>
            </a:pPr>
            <a:endParaRPr lang="en-US" sz="800">
              <a:solidFill>
                <a:srgbClr val="33CCFF"/>
              </a:solidFill>
            </a:endParaRPr>
          </a:p>
          <a:p>
            <a:pPr marL="0" indent="0" algn="just">
              <a:buNone/>
            </a:pPr>
            <a:r>
              <a:rPr lang="en-US" sz="800">
                <a:solidFill>
                  <a:srgbClr val="33CCFF"/>
                </a:solidFill>
              </a:rPr>
              <a:t># Example usage of encryption and decryption functions</a:t>
            </a:r>
            <a:endParaRPr lang="en-US" sz="800">
              <a:solidFill>
                <a:srgbClr val="33CCFF"/>
              </a:solidFill>
            </a:endParaRPr>
          </a:p>
          <a:p>
            <a:pPr marL="0" indent="0" algn="just">
              <a:buNone/>
            </a:pPr>
            <a:r>
              <a:rPr lang="en-US" sz="800">
                <a:solidFill>
                  <a:srgbClr val="33CCFF"/>
                </a:solidFill>
              </a:rPr>
              <a:t>def main():</a:t>
            </a:r>
            <a:endParaRPr lang="en-US" sz="800">
              <a:solidFill>
                <a:srgbClr val="33CCFF"/>
              </a:solidFill>
            </a:endParaRPr>
          </a:p>
          <a:p>
            <a:pPr marL="0" indent="0" algn="just">
              <a:buNone/>
            </a:pPr>
            <a:r>
              <a:rPr lang="en-US" sz="800">
                <a:solidFill>
                  <a:srgbClr val="33CCFF"/>
                </a:solidFill>
              </a:rPr>
              <a:t>    # Generate a symmetric encryption key</a:t>
            </a:r>
            <a:endParaRPr lang="en-US" sz="800">
              <a:solidFill>
                <a:srgbClr val="33CCFF"/>
              </a:solidFill>
            </a:endParaRPr>
          </a:p>
          <a:p>
            <a:pPr marL="0" indent="0" algn="just">
              <a:buNone/>
            </a:pPr>
            <a:r>
              <a:rPr lang="en-US" sz="800">
                <a:solidFill>
                  <a:srgbClr val="33CCFF"/>
                </a:solidFill>
              </a:rPr>
              <a:t>    key = Fernet.generate_key()</a:t>
            </a:r>
            <a:endParaRPr lang="en-US" sz="800">
              <a:solidFill>
                <a:srgbClr val="33CCFF"/>
              </a:solidFill>
            </a:endParaRPr>
          </a:p>
          <a:p>
            <a:pPr marL="0" indent="0" algn="just">
              <a:buNone/>
            </a:pPr>
            <a:endParaRPr lang="en-US" sz="800">
              <a:solidFill>
                <a:srgbClr val="33CCFF"/>
              </a:solidFill>
            </a:endParaRPr>
          </a:p>
          <a:p>
            <a:pPr marL="0" indent="0" algn="just">
              <a:buNone/>
            </a:pPr>
            <a:r>
              <a:rPr lang="en-US" sz="800">
                <a:solidFill>
                  <a:srgbClr val="33CCFF"/>
                </a:solidFill>
              </a:rPr>
              <a:t>    # Encrypt sensitive data</a:t>
            </a:r>
            <a:endParaRPr lang="en-US" sz="800">
              <a:solidFill>
                <a:srgbClr val="33CCFF"/>
              </a:solidFill>
            </a:endParaRPr>
          </a:p>
          <a:p>
            <a:pPr marL="0" indent="0" algn="just">
              <a:buNone/>
            </a:pPr>
            <a:r>
              <a:rPr lang="en-US" sz="800">
                <a:solidFill>
                  <a:srgbClr val="33CCFF"/>
                </a:solidFill>
              </a:rPr>
              <a:t>    sensitive_data = "This is confidential information."</a:t>
            </a:r>
            <a:endParaRPr lang="en-US" sz="800">
              <a:solidFill>
                <a:srgbClr val="33CCFF"/>
              </a:solidFill>
            </a:endParaRPr>
          </a:p>
          <a:p>
            <a:pPr marL="0" indent="0" algn="just">
              <a:buNone/>
            </a:pPr>
            <a:r>
              <a:rPr lang="en-US" sz="800">
                <a:solidFill>
                  <a:srgbClr val="33CCFF"/>
                </a:solidFill>
              </a:rPr>
              <a:t>    encrypted_data = encrypt_data(sensitive_data, key)</a:t>
            </a:r>
            <a:endParaRPr lang="en-US" sz="800">
              <a:solidFill>
                <a:srgbClr val="33CCFF"/>
              </a:solidFill>
            </a:endParaRPr>
          </a:p>
          <a:p>
            <a:pPr marL="0" indent="0" algn="just">
              <a:buNone/>
            </a:pPr>
            <a:r>
              <a:rPr lang="en-US" sz="800">
                <a:solidFill>
                  <a:srgbClr val="33CCFF"/>
                </a:solidFill>
              </a:rPr>
              <a:t>    print("Encrypted Data:", encrypted_data)</a:t>
            </a:r>
            <a:endParaRPr lang="en-US" sz="800">
              <a:solidFill>
                <a:srgbClr val="33CCFF"/>
              </a:solidFill>
            </a:endParaRPr>
          </a:p>
          <a:p>
            <a:pPr marL="0" indent="0" algn="just">
              <a:buNone/>
            </a:pPr>
            <a:endParaRPr lang="en-US" sz="800">
              <a:solidFill>
                <a:srgbClr val="33CCFF"/>
              </a:solidFill>
            </a:endParaRPr>
          </a:p>
          <a:p>
            <a:pPr marL="0" indent="0" algn="just">
              <a:buNone/>
            </a:pPr>
            <a:r>
              <a:rPr lang="en-US" sz="800">
                <a:solidFill>
                  <a:srgbClr val="33CCFF"/>
                </a:solidFill>
              </a:rPr>
              <a:t>    # Decrypt encrypted data</a:t>
            </a:r>
            <a:endParaRPr lang="en-US" sz="800">
              <a:solidFill>
                <a:srgbClr val="33CCFF"/>
              </a:solidFill>
            </a:endParaRPr>
          </a:p>
          <a:p>
            <a:pPr marL="0" indent="0" algn="just">
              <a:buNone/>
            </a:pPr>
            <a:r>
              <a:rPr lang="en-US" sz="800">
                <a:solidFill>
                  <a:srgbClr val="33CCFF"/>
                </a:solidFill>
              </a:rPr>
              <a:t>    decrypted_data = decrypt_data(encrypted_data, key)</a:t>
            </a:r>
            <a:endParaRPr lang="en-US" sz="800">
              <a:solidFill>
                <a:srgbClr val="33CCFF"/>
              </a:solidFill>
            </a:endParaRPr>
          </a:p>
          <a:p>
            <a:pPr marL="0" indent="0" algn="just">
              <a:buNone/>
            </a:pPr>
            <a:r>
              <a:rPr lang="en-US" sz="800">
                <a:solidFill>
                  <a:srgbClr val="33CCFF"/>
                </a:solidFill>
              </a:rPr>
              <a:t>    </a:t>
            </a:r>
            <a:endParaRPr lang="en-US" sz="800">
              <a:solidFill>
                <a:srgbClr val="33CCFF"/>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7885</Words>
  <Application>WPS Presentation</Application>
  <PresentationFormat>Custom</PresentationFormat>
  <Paragraphs>141</Paragraphs>
  <Slides>15</Slides>
  <Notes>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15</vt:i4>
      </vt:variant>
    </vt:vector>
  </HeadingPairs>
  <TitlesOfParts>
    <vt:vector size="24" baseType="lpstr">
      <vt:lpstr>Arial</vt:lpstr>
      <vt:lpstr>SimSun</vt:lpstr>
      <vt:lpstr>Wingdings</vt:lpstr>
      <vt:lpstr>Arial</vt:lpstr>
      <vt:lpstr>Wingdings</vt:lpstr>
      <vt:lpstr>Calibri</vt:lpstr>
      <vt:lpstr>Microsoft YaHei</vt:lpstr>
      <vt:lpstr>Arial Unicode MS</vt:lpstr>
      <vt:lpstr>Office Theme</vt:lpstr>
      <vt:lpstr>Cloud Security</vt:lpstr>
      <vt:lpstr>INTRODUCTION</vt:lpstr>
      <vt:lpstr>OUT LINES</vt:lpstr>
      <vt:lpstr>PROBLEM STATEMENT</vt:lpstr>
      <vt:lpstr>PROPOSED SYSTEM &amp; SOLUTION</vt:lpstr>
      <vt:lpstr>PowerPoint 演示文稿</vt:lpstr>
      <vt:lpstr>System Development Approach</vt:lpstr>
      <vt:lpstr>Algorithm &amp; Deployment</vt:lpstr>
      <vt:lpstr>PowerPoint 演示文稿</vt:lpstr>
      <vt:lpstr>PowerPoint 演示文稿</vt:lpstr>
      <vt:lpstr>RESULT(OUTPUT)</vt:lpstr>
      <vt:lpstr>CONCLUSION</vt:lpstr>
      <vt:lpstr>FUTURE SCOPE</vt:lpstr>
      <vt:lpstr>REFERENCE</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Ananth.s</cp:lastModifiedBy>
  <cp:revision>5</cp:revision>
  <dcterms:created xsi:type="dcterms:W3CDTF">2017-08-01T15:40:00Z</dcterms:created>
  <dcterms:modified xsi:type="dcterms:W3CDTF">2024-04-02T07:09:53Z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6AEBFD82C0224D2986666A741EBBFAB8_13</vt:lpwstr>
  </property>
  <property fmtid="{D5CDD505-2E9C-101B-9397-08002B2CF9AE}" pid="3" name="KSOProductBuildVer">
    <vt:lpwstr>1033-12.2.0.13489</vt:lpwstr>
  </property>
</Properties>
</file>