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7" r:id="rId3"/>
    <p:sldId id="258" r:id="rId4"/>
    <p:sldId id="283" r:id="rId5"/>
    <p:sldId id="259" r:id="rId6"/>
    <p:sldId id="260" r:id="rId7"/>
    <p:sldId id="266" r:id="rId8"/>
    <p:sldId id="262" r:id="rId9"/>
    <p:sldId id="263" r:id="rId10"/>
    <p:sldId id="264" r:id="rId11"/>
    <p:sldId id="267" r:id="rId12"/>
    <p:sldId id="268" r:id="rId13"/>
    <p:sldId id="269" r:id="rId14"/>
    <p:sldId id="270" r:id="rId15"/>
    <p:sldId id="280" r:id="rId16"/>
    <p:sldId id="281" r:id="rId17"/>
    <p:sldId id="282" r:id="rId18"/>
    <p:sldId id="271" r:id="rId19"/>
    <p:sldId id="272" r:id="rId20"/>
    <p:sldId id="273" r:id="rId21"/>
    <p:sldId id="274"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1484C2-4837-EE79-5D56-01B2EA963B98}" v="1" dt="2024-09-23T06:36:16.5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ths" userId="S::saraths@am.amrita.edu::244d0ad9-751b-45dc-a37d-eb545e66f5d8" providerId="AD" clId="Web-{180235F7-D857-E44E-14E6-536208EE9245}"/>
    <pc:docChg chg="modSld">
      <pc:chgData name="saraths" userId="S::saraths@am.amrita.edu::244d0ad9-751b-45dc-a37d-eb545e66f5d8" providerId="AD" clId="Web-{180235F7-D857-E44E-14E6-536208EE9245}" dt="2024-04-24T08:20:26.958" v="8"/>
      <pc:docMkLst>
        <pc:docMk/>
      </pc:docMkLst>
      <pc:sldChg chg="modSp">
        <pc:chgData name="saraths" userId="S::saraths@am.amrita.edu::244d0ad9-751b-45dc-a37d-eb545e66f5d8" providerId="AD" clId="Web-{180235F7-D857-E44E-14E6-536208EE9245}" dt="2024-04-24T07:46:22.208" v="7" actId="20577"/>
        <pc:sldMkLst>
          <pc:docMk/>
          <pc:sldMk cId="3726866586" sldId="265"/>
        </pc:sldMkLst>
        <pc:graphicFrameChg chg="modGraphic">
          <ac:chgData name="saraths" userId="S::saraths@am.amrita.edu::244d0ad9-751b-45dc-a37d-eb545e66f5d8" providerId="AD" clId="Web-{180235F7-D857-E44E-14E6-536208EE9245}" dt="2024-04-24T07:46:22.208" v="7" actId="20577"/>
          <ac:graphicFrameMkLst>
            <pc:docMk/>
            <pc:sldMk cId="3726866586" sldId="265"/>
            <ac:graphicFrameMk id="5" creationId="{5AA76D0F-0FAA-6C90-34B6-58A6FDE1E0C7}"/>
          </ac:graphicFrameMkLst>
        </pc:graphicFrameChg>
      </pc:sldChg>
      <pc:sldChg chg="modSp">
        <pc:chgData name="saraths" userId="S::saraths@am.amrita.edu::244d0ad9-751b-45dc-a37d-eb545e66f5d8" providerId="AD" clId="Web-{180235F7-D857-E44E-14E6-536208EE9245}" dt="2024-04-24T08:20:26.958" v="8"/>
        <pc:sldMkLst>
          <pc:docMk/>
          <pc:sldMk cId="0" sldId="269"/>
        </pc:sldMkLst>
        <pc:spChg chg="mod">
          <ac:chgData name="saraths" userId="S::saraths@am.amrita.edu::244d0ad9-751b-45dc-a37d-eb545e66f5d8" providerId="AD" clId="Web-{180235F7-D857-E44E-14E6-536208EE9245}" dt="2024-04-24T08:20:26.958" v="8"/>
          <ac:spMkLst>
            <pc:docMk/>
            <pc:sldMk cId="0" sldId="269"/>
            <ac:spMk id="9" creationId="{00000000-0000-0000-0000-000000000000}"/>
          </ac:spMkLst>
        </pc:spChg>
      </pc:sldChg>
    </pc:docChg>
  </pc:docChgLst>
  <pc:docChgLst>
    <pc:chgData name="saraths" userId="S::saraths@am.amrita.edu::244d0ad9-751b-45dc-a37d-eb545e66f5d8" providerId="AD" clId="Web-{7D1C895E-6D43-FCF4-30C2-7F9AFDC1E092}"/>
    <pc:docChg chg="addSld modSld">
      <pc:chgData name="saraths" userId="S::saraths@am.amrita.edu::244d0ad9-751b-45dc-a37d-eb545e66f5d8" providerId="AD" clId="Web-{7D1C895E-6D43-FCF4-30C2-7F9AFDC1E092}" dt="2024-09-19T04:12:42.343" v="40"/>
      <pc:docMkLst>
        <pc:docMk/>
      </pc:docMkLst>
      <pc:sldChg chg="addSp modSp new mod modClrScheme chgLayout">
        <pc:chgData name="saraths" userId="S::saraths@am.amrita.edu::244d0ad9-751b-45dc-a37d-eb545e66f5d8" providerId="AD" clId="Web-{7D1C895E-6D43-FCF4-30C2-7F9AFDC1E092}" dt="2024-09-19T04:12:42.343" v="40"/>
        <pc:sldMkLst>
          <pc:docMk/>
          <pc:sldMk cId="2148239126" sldId="283"/>
        </pc:sldMkLst>
        <pc:spChg chg="add mod">
          <ac:chgData name="saraths" userId="S::saraths@am.amrita.edu::244d0ad9-751b-45dc-a37d-eb545e66f5d8" providerId="AD" clId="Web-{7D1C895E-6D43-FCF4-30C2-7F9AFDC1E092}" dt="2024-09-19T04:08:30.871" v="9" actId="20577"/>
          <ac:spMkLst>
            <pc:docMk/>
            <pc:sldMk cId="2148239126" sldId="283"/>
            <ac:spMk id="2" creationId="{C098078E-BF5A-AD05-DD71-429E88E95674}"/>
          </ac:spMkLst>
        </pc:spChg>
        <pc:spChg chg="add mod">
          <ac:chgData name="saraths" userId="S::saraths@am.amrita.edu::244d0ad9-751b-45dc-a37d-eb545e66f5d8" providerId="AD" clId="Web-{7D1C895E-6D43-FCF4-30C2-7F9AFDC1E092}" dt="2024-09-19T04:12:42.343" v="40"/>
          <ac:spMkLst>
            <pc:docMk/>
            <pc:sldMk cId="2148239126" sldId="283"/>
            <ac:spMk id="3" creationId="{B9EF5FFB-AC12-3BEB-0552-631511D88536}"/>
          </ac:spMkLst>
        </pc:spChg>
      </pc:sldChg>
    </pc:docChg>
  </pc:docChgLst>
  <pc:docChgLst>
    <pc:chgData name="saraths" userId="S::saraths@am.amrita.edu::244d0ad9-751b-45dc-a37d-eb545e66f5d8" providerId="AD" clId="Web-{E3C0C220-B0C2-E90C-CC04-A218165E7F36}"/>
    <pc:docChg chg="modSld">
      <pc:chgData name="saraths" userId="S::saraths@am.amrita.edu::244d0ad9-751b-45dc-a37d-eb545e66f5d8" providerId="AD" clId="Web-{E3C0C220-B0C2-E90C-CC04-A218165E7F36}" dt="2024-04-29T05:15:05.468" v="14" actId="20577"/>
      <pc:docMkLst>
        <pc:docMk/>
      </pc:docMkLst>
      <pc:sldChg chg="modSp">
        <pc:chgData name="saraths" userId="S::saraths@am.amrita.edu::244d0ad9-751b-45dc-a37d-eb545e66f5d8" providerId="AD" clId="Web-{E3C0C220-B0C2-E90C-CC04-A218165E7F36}" dt="2024-04-29T04:19:40.789" v="3" actId="1076"/>
        <pc:sldMkLst>
          <pc:docMk/>
          <pc:sldMk cId="0" sldId="260"/>
        </pc:sldMkLst>
        <pc:spChg chg="mod">
          <ac:chgData name="saraths" userId="S::saraths@am.amrita.edu::244d0ad9-751b-45dc-a37d-eb545e66f5d8" providerId="AD" clId="Web-{E3C0C220-B0C2-E90C-CC04-A218165E7F36}" dt="2024-04-29T04:19:40.789" v="3" actId="1076"/>
          <ac:spMkLst>
            <pc:docMk/>
            <pc:sldMk cId="0" sldId="260"/>
            <ac:spMk id="139" creationId="{00000000-0000-0000-0000-000000000000}"/>
          </ac:spMkLst>
        </pc:spChg>
      </pc:sldChg>
      <pc:sldChg chg="modSp">
        <pc:chgData name="saraths" userId="S::saraths@am.amrita.edu::244d0ad9-751b-45dc-a37d-eb545e66f5d8" providerId="AD" clId="Web-{E3C0C220-B0C2-E90C-CC04-A218165E7F36}" dt="2024-04-29T04:41:33.426" v="9" actId="20577"/>
        <pc:sldMkLst>
          <pc:docMk/>
          <pc:sldMk cId="0" sldId="273"/>
        </pc:sldMkLst>
        <pc:spChg chg="mod">
          <ac:chgData name="saraths" userId="S::saraths@am.amrita.edu::244d0ad9-751b-45dc-a37d-eb545e66f5d8" providerId="AD" clId="Web-{E3C0C220-B0C2-E90C-CC04-A218165E7F36}" dt="2024-04-29T04:41:33.426" v="9" actId="20577"/>
          <ac:spMkLst>
            <pc:docMk/>
            <pc:sldMk cId="0" sldId="273"/>
            <ac:spMk id="3" creationId="{00000000-0000-0000-0000-000000000000}"/>
          </ac:spMkLst>
        </pc:spChg>
      </pc:sldChg>
      <pc:sldChg chg="modSp">
        <pc:chgData name="saraths" userId="S::saraths@am.amrita.edu::244d0ad9-751b-45dc-a37d-eb545e66f5d8" providerId="AD" clId="Web-{E3C0C220-B0C2-E90C-CC04-A218165E7F36}" dt="2024-04-29T05:15:05.468" v="14" actId="20577"/>
        <pc:sldMkLst>
          <pc:docMk/>
          <pc:sldMk cId="0" sldId="278"/>
        </pc:sldMkLst>
        <pc:spChg chg="mod">
          <ac:chgData name="saraths" userId="S::saraths@am.amrita.edu::244d0ad9-751b-45dc-a37d-eb545e66f5d8" providerId="AD" clId="Web-{E3C0C220-B0C2-E90C-CC04-A218165E7F36}" dt="2024-04-29T05:15:05.468" v="14" actId="20577"/>
          <ac:spMkLst>
            <pc:docMk/>
            <pc:sldMk cId="0" sldId="278"/>
            <ac:spMk id="3" creationId="{00000000-0000-0000-0000-000000000000}"/>
          </ac:spMkLst>
        </pc:spChg>
      </pc:sldChg>
    </pc:docChg>
  </pc:docChgLst>
  <pc:docChgLst>
    <pc:chgData name="saraths" userId="S::saraths@am.amrita.edu::244d0ad9-751b-45dc-a37d-eb545e66f5d8" providerId="AD" clId="Web-{F206CAA4-6B54-3FC5-DC45-680E7F394DDD}"/>
    <pc:docChg chg="addSld delSld modSld">
      <pc:chgData name="saraths" userId="S::saraths@am.amrita.edu::244d0ad9-751b-45dc-a37d-eb545e66f5d8" providerId="AD" clId="Web-{F206CAA4-6B54-3FC5-DC45-680E7F394DDD}" dt="2024-04-24T04:50:21.945" v="87"/>
      <pc:docMkLst>
        <pc:docMk/>
      </pc:docMkLst>
      <pc:sldChg chg="modSp">
        <pc:chgData name="saraths" userId="S::saraths@am.amrita.edu::244d0ad9-751b-45dc-a37d-eb545e66f5d8" providerId="AD" clId="Web-{F206CAA4-6B54-3FC5-DC45-680E7F394DDD}" dt="2024-04-24T04:34:19.838" v="0"/>
        <pc:sldMkLst>
          <pc:docMk/>
          <pc:sldMk cId="0" sldId="270"/>
        </pc:sldMkLst>
        <pc:spChg chg="mod">
          <ac:chgData name="saraths" userId="S::saraths@am.amrita.edu::244d0ad9-751b-45dc-a37d-eb545e66f5d8" providerId="AD" clId="Web-{F206CAA4-6B54-3FC5-DC45-680E7F394DDD}" dt="2024-04-24T04:34:19.838" v="0"/>
          <ac:spMkLst>
            <pc:docMk/>
            <pc:sldMk cId="0" sldId="270"/>
            <ac:spMk id="3" creationId="{00000000-0000-0000-0000-000000000000}"/>
          </ac:spMkLst>
        </pc:spChg>
      </pc:sldChg>
      <pc:sldChg chg="del">
        <pc:chgData name="saraths" userId="S::saraths@am.amrita.edu::244d0ad9-751b-45dc-a37d-eb545e66f5d8" providerId="AD" clId="Web-{F206CAA4-6B54-3FC5-DC45-680E7F394DDD}" dt="2024-04-24T04:44:04.737" v="85"/>
        <pc:sldMkLst>
          <pc:docMk/>
          <pc:sldMk cId="0" sldId="275"/>
        </pc:sldMkLst>
      </pc:sldChg>
      <pc:sldChg chg="addSp modSp new mod modClrScheme chgLayout">
        <pc:chgData name="saraths" userId="S::saraths@am.amrita.edu::244d0ad9-751b-45dc-a37d-eb545e66f5d8" providerId="AD" clId="Web-{F206CAA4-6B54-3FC5-DC45-680E7F394DDD}" dt="2024-04-24T04:37:01.512" v="17" actId="20577"/>
        <pc:sldMkLst>
          <pc:docMk/>
          <pc:sldMk cId="1131361716" sldId="280"/>
        </pc:sldMkLst>
        <pc:spChg chg="add mod">
          <ac:chgData name="saraths" userId="S::saraths@am.amrita.edu::244d0ad9-751b-45dc-a37d-eb545e66f5d8" providerId="AD" clId="Web-{F206CAA4-6B54-3FC5-DC45-680E7F394DDD}" dt="2024-04-24T04:35:19.354" v="3" actId="20577"/>
          <ac:spMkLst>
            <pc:docMk/>
            <pc:sldMk cId="1131361716" sldId="280"/>
            <ac:spMk id="2" creationId="{0E72C8C3-C65A-78D0-8D0E-F9801E1A1AAE}"/>
          </ac:spMkLst>
        </pc:spChg>
        <pc:spChg chg="add mod">
          <ac:chgData name="saraths" userId="S::saraths@am.amrita.edu::244d0ad9-751b-45dc-a37d-eb545e66f5d8" providerId="AD" clId="Web-{F206CAA4-6B54-3FC5-DC45-680E7F394DDD}" dt="2024-04-24T04:37:01.512" v="17" actId="20577"/>
          <ac:spMkLst>
            <pc:docMk/>
            <pc:sldMk cId="1131361716" sldId="280"/>
            <ac:spMk id="3" creationId="{9970B37C-CCBC-4369-DB2E-97B654E83540}"/>
          </ac:spMkLst>
        </pc:spChg>
      </pc:sldChg>
      <pc:sldChg chg="addSp modSp new mod modClrScheme chgLayout">
        <pc:chgData name="saraths" userId="S::saraths@am.amrita.edu::244d0ad9-751b-45dc-a37d-eb545e66f5d8" providerId="AD" clId="Web-{F206CAA4-6B54-3FC5-DC45-680E7F394DDD}" dt="2024-04-24T04:38:16.044" v="29"/>
        <pc:sldMkLst>
          <pc:docMk/>
          <pc:sldMk cId="1204564231" sldId="281"/>
        </pc:sldMkLst>
        <pc:spChg chg="add mod">
          <ac:chgData name="saraths" userId="S::saraths@am.amrita.edu::244d0ad9-751b-45dc-a37d-eb545e66f5d8" providerId="AD" clId="Web-{F206CAA4-6B54-3FC5-DC45-680E7F394DDD}" dt="2024-04-24T04:37:38.450" v="25" actId="20577"/>
          <ac:spMkLst>
            <pc:docMk/>
            <pc:sldMk cId="1204564231" sldId="281"/>
            <ac:spMk id="2" creationId="{918FAB71-1EF0-D971-8FFB-57697DD16C86}"/>
          </ac:spMkLst>
        </pc:spChg>
        <pc:spChg chg="add mod">
          <ac:chgData name="saraths" userId="S::saraths@am.amrita.edu::244d0ad9-751b-45dc-a37d-eb545e66f5d8" providerId="AD" clId="Web-{F206CAA4-6B54-3FC5-DC45-680E7F394DDD}" dt="2024-04-24T04:38:16.044" v="29"/>
          <ac:spMkLst>
            <pc:docMk/>
            <pc:sldMk cId="1204564231" sldId="281"/>
            <ac:spMk id="3" creationId="{29A5559A-A3B9-E8FA-C63A-F174FAE46E7D}"/>
          </ac:spMkLst>
        </pc:spChg>
      </pc:sldChg>
      <pc:sldChg chg="addSp modSp new mod modClrScheme chgLayout">
        <pc:chgData name="saraths" userId="S::saraths@am.amrita.edu::244d0ad9-751b-45dc-a37d-eb545e66f5d8" providerId="AD" clId="Web-{F206CAA4-6B54-3FC5-DC45-680E7F394DDD}" dt="2024-04-24T04:43:17.767" v="84"/>
        <pc:sldMkLst>
          <pc:docMk/>
          <pc:sldMk cId="3291878628" sldId="282"/>
        </pc:sldMkLst>
        <pc:spChg chg="add mod">
          <ac:chgData name="saraths" userId="S::saraths@am.amrita.edu::244d0ad9-751b-45dc-a37d-eb545e66f5d8" providerId="AD" clId="Web-{F206CAA4-6B54-3FC5-DC45-680E7F394DDD}" dt="2024-04-24T04:41:24.672" v="37" actId="20577"/>
          <ac:spMkLst>
            <pc:docMk/>
            <pc:sldMk cId="3291878628" sldId="282"/>
            <ac:spMk id="2" creationId="{11025DB3-4FF7-FF1B-01E2-53F710900EB8}"/>
          </ac:spMkLst>
        </pc:spChg>
        <pc:spChg chg="add mod">
          <ac:chgData name="saraths" userId="S::saraths@am.amrita.edu::244d0ad9-751b-45dc-a37d-eb545e66f5d8" providerId="AD" clId="Web-{F206CAA4-6B54-3FC5-DC45-680E7F394DDD}" dt="2024-04-24T04:43:17.767" v="84"/>
          <ac:spMkLst>
            <pc:docMk/>
            <pc:sldMk cId="3291878628" sldId="282"/>
            <ac:spMk id="3" creationId="{8ED3F5D3-B8D1-F974-6D38-A1534C0C9F36}"/>
          </ac:spMkLst>
        </pc:spChg>
      </pc:sldChg>
      <pc:sldChg chg="new del">
        <pc:chgData name="saraths" userId="S::saraths@am.amrita.edu::244d0ad9-751b-45dc-a37d-eb545e66f5d8" providerId="AD" clId="Web-{F206CAA4-6B54-3FC5-DC45-680E7F394DDD}" dt="2024-04-24T04:50:21.945" v="87"/>
        <pc:sldMkLst>
          <pc:docMk/>
          <pc:sldMk cId="255827662" sldId="283"/>
        </pc:sldMkLst>
      </pc:sldChg>
    </pc:docChg>
  </pc:docChgLst>
  <pc:docChgLst>
    <pc:chgData name="saraths" userId="S::saraths@am.amrita.edu::244d0ad9-751b-45dc-a37d-eb545e66f5d8" providerId="AD" clId="Web-{351484C2-4837-EE79-5D56-01B2EA963B98}"/>
    <pc:docChg chg="delSld">
      <pc:chgData name="saraths" userId="S::saraths@am.amrita.edu::244d0ad9-751b-45dc-a37d-eb545e66f5d8" providerId="AD" clId="Web-{351484C2-4837-EE79-5D56-01B2EA963B98}" dt="2024-09-23T06:36:16.562" v="0"/>
      <pc:docMkLst>
        <pc:docMk/>
      </pc:docMkLst>
      <pc:sldChg chg="del">
        <pc:chgData name="saraths" userId="S::saraths@am.amrita.edu::244d0ad9-751b-45dc-a37d-eb545e66f5d8" providerId="AD" clId="Web-{351484C2-4837-EE79-5D56-01B2EA963B98}" dt="2024-09-23T06:36:16.562" v="0"/>
        <pc:sldMkLst>
          <pc:docMk/>
          <pc:sldMk cId="3726866586" sldId="265"/>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1209376"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2"/>
            <a:ext cx="11209376" cy="464000"/>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369932"/>
            <a:ext cx="12218977" cy="521007"/>
          </a:xfrm>
          <a:prstGeom prst="rect">
            <a:avLst/>
          </a:prstGeom>
        </p:spPr>
      </p:pic>
      <p:pic>
        <p:nvPicPr>
          <p:cNvPr id="6" name="Picture 5">
            <a:extLst>
              <a:ext uri="{FF2B5EF4-FFF2-40B4-BE49-F238E27FC236}">
                <a16:creationId xmlns:a16="http://schemas.microsoft.com/office/drawing/2014/main"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6134" y="6490361"/>
            <a:ext cx="1781941" cy="314840"/>
          </a:xfrm>
          <a:prstGeom prst="rect">
            <a:avLst/>
          </a:prstGeom>
        </p:spPr>
      </p:pic>
    </p:spTree>
    <p:extLst>
      <p:ext uri="{BB962C8B-B14F-4D97-AF65-F5344CB8AC3E}">
        <p14:creationId xmlns:p14="http://schemas.microsoft.com/office/powerpoint/2010/main" val="48317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090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C414-CEA1-4751-B4F1-497A70F6A813}"/>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470B34C-6ACD-4D78-BC86-B0BF5E831092}"/>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69621FA-F2A4-45BB-A75D-8B6A2538F88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AA5BE85-2FA0-4E61-A93E-F7A231CCA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87E0C-F01C-4E74-981E-86D131C5B068}"/>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0479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2C98-9238-40F1-873D-CE546ACA4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6B5F29-0097-4EA5-A833-898E65FFE9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5B3D-5C64-42B0-9AEF-47C1D3AF66A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FE19A8-A5A0-4F64-8011-DB500625C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63E31-71BE-4274-861C-3D7F7A8D8E9A}"/>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3553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0261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90" b="0" i="0">
                <a:solidFill>
                  <a:srgbClr val="00386C"/>
                </a:solidFill>
                <a:latin typeface="Arial"/>
                <a:cs typeface="Arial"/>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33766" y="2232845"/>
            <a:ext cx="5219972" cy="278281"/>
          </a:xfrm>
          <a:prstGeom prst="rect">
            <a:avLst/>
          </a:prstGeom>
        </p:spPr>
        <p:txBody>
          <a:bodyPr wrap="square" lIns="0" tIns="0" rIns="0" bIns="0">
            <a:spAutoFit/>
          </a:bodyPr>
          <a:lstStyle>
            <a:lvl1pPr>
              <a:defRPr sz="2009" b="1" i="0">
                <a:solidFill>
                  <a:srgbClr val="002A50"/>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684" b="1" i="0">
                <a:solidFill>
                  <a:srgbClr val="00386C"/>
                </a:solidFill>
                <a:latin typeface="Arial"/>
                <a:cs typeface="Arial"/>
              </a:defRPr>
            </a:lvl1pPr>
          </a:lstStyle>
          <a:p>
            <a:pPr marL="10860"/>
            <a:endParaRPr lang="en-IN" b="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defRPr sz="599" b="0" i="0">
                <a:solidFill>
                  <a:srgbClr val="00386C"/>
                </a:solidFill>
                <a:latin typeface="Arial"/>
                <a:cs typeface="Arial"/>
              </a:defRPr>
            </a:lvl1pPr>
          </a:lstStyle>
          <a:p>
            <a:pPr marL="21720"/>
            <a:fld id="{81D60167-4931-47E6-BA6A-407CBD079E47}" type="slidenum">
              <a:rPr lang="en-IN" spc="-4" smtClean="0"/>
              <a:pPr marL="21720"/>
              <a:t>‹#›</a:t>
            </a:fld>
            <a:endParaRPr lang="en-IN" spc="-4"/>
          </a:p>
        </p:txBody>
      </p:sp>
    </p:spTree>
    <p:extLst>
      <p:ext uri="{BB962C8B-B14F-4D97-AF65-F5344CB8AC3E}">
        <p14:creationId xmlns:p14="http://schemas.microsoft.com/office/powerpoint/2010/main" val="1367733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84" b="1" i="0">
                <a:solidFill>
                  <a:srgbClr val="00386C"/>
                </a:solidFill>
                <a:latin typeface="Arial"/>
                <a:cs typeface="Arial"/>
              </a:defRPr>
            </a:lvl1pPr>
          </a:lstStyle>
          <a:p>
            <a:pPr marL="10860"/>
            <a:endParaRPr lang="en-IN" b="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defRPr sz="599" b="0" i="0">
                <a:solidFill>
                  <a:srgbClr val="00386C"/>
                </a:solidFill>
                <a:latin typeface="Arial"/>
                <a:cs typeface="Arial"/>
              </a:defRPr>
            </a:lvl1pPr>
          </a:lstStyle>
          <a:p>
            <a:pPr marL="21720"/>
            <a:fld id="{81D60167-4931-47E6-BA6A-407CBD079E47}" type="slidenum">
              <a:rPr lang="en-IN" spc="-4" smtClean="0"/>
              <a:pPr marL="21720"/>
              <a:t>‹#›</a:t>
            </a:fld>
            <a:endParaRPr lang="en-IN" spc="-4"/>
          </a:p>
        </p:txBody>
      </p:sp>
    </p:spTree>
    <p:extLst>
      <p:ext uri="{BB962C8B-B14F-4D97-AF65-F5344CB8AC3E}">
        <p14:creationId xmlns:p14="http://schemas.microsoft.com/office/powerpoint/2010/main" val="38339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2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6837" y="1235990"/>
            <a:ext cx="3660496" cy="455959"/>
          </a:xfrm>
          <a:prstGeom prst="rect">
            <a:avLst/>
          </a:prstGeom>
        </p:spPr>
        <p:txBody>
          <a:bodyPr wrap="square" lIns="0" tIns="0" rIns="0" bIns="0">
            <a:spAutoFit/>
          </a:bodyPr>
          <a:lstStyle>
            <a:lvl1pPr>
              <a:defRPr sz="3292"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290144"/>
          </a:xfrm>
          <a:prstGeom prst="rect">
            <a:avLst/>
          </a:prstGeom>
        </p:spPr>
        <p:txBody>
          <a:bodyPr wrap="square" lIns="0" tIns="0" rIns="0" bIns="0">
            <a:spAutoFit/>
          </a:bodyPr>
          <a:lstStyle>
            <a:lvl1pPr>
              <a:defRPr sz="2095"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70910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3847109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machinelearningmastery.com/overfitting-and-underfitting-with-machine-learning-algorithms/" TargetMode="External"/><Relationship Id="rId2" Type="http://schemas.openxmlformats.org/officeDocument/2006/relationships/hyperlink" Target="https://chunml.github.io/ChunML.github.io/tutorial/Underfit-Overfit/" TargetMode="External"/><Relationship Id="rId1" Type="http://schemas.openxmlformats.org/officeDocument/2006/relationships/slideLayout" Target="../slideLayouts/slideLayout1.xml"/><Relationship Id="rId4" Type="http://schemas.openxmlformats.org/officeDocument/2006/relationships/hyperlink" Target="https://keeeto.github.io/blog/bias_varian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analyticsvidhya.com/blog/2018/05/improve-model-performance-cross-validation-in-python-r/"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analyticsvidhya.com/blog/2018/05/improve-model-performance-cross-validation-in-python-r/" TargetMode="External"/><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analyticsvidhya.com/blog/2018/05/improve-model-performance-cross-validation-in-python-r/"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analyticsvidhya.com/blog/2018/05/improve-model-performance-cross-validation-in-python-r/" TargetMode="External"/><Relationship Id="rId2" Type="http://schemas.openxmlformats.org/officeDocument/2006/relationships/hyperlink" Target="https://towardsdatascience.com/train-test-split-and-cross-validation-in-python-80b61beca4b6" TargetMode="External"/><Relationship Id="rId1" Type="http://schemas.openxmlformats.org/officeDocument/2006/relationships/slideLayout" Target="../slideLayouts/slideLayout1.xml"/><Relationship Id="rId5" Type="http://schemas.openxmlformats.org/officeDocument/2006/relationships/hyperlink" Target="https://towardsdatascience.com/cross-validation-and-hyperparameter-tuning-how-to-optimise-your-machine-learning-model-13f005af9d7d" TargetMode="External"/><Relationship Id="rId4" Type="http://schemas.openxmlformats.org/officeDocument/2006/relationships/hyperlink" Target="https://machinelearningmastery.com/k-fold-cross-valid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1999"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350">
                <a:solidFill>
                  <a:prstClr val="white"/>
                </a:solidFill>
                <a:latin typeface="Calibri" panose="020F0502020204030204"/>
              </a:rPr>
              <a:t> </a:t>
            </a: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2685099" y="2667001"/>
            <a:ext cx="3443174" cy="1104899"/>
          </a:xfrm>
          <a:prstGeom prst="rect">
            <a:avLst/>
          </a:prstGeom>
        </p:spPr>
      </p:pic>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90673" y="2401045"/>
            <a:ext cx="0" cy="163681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807A921-4A34-4052-800D-82EA711F2427}"/>
              </a:ext>
            </a:extLst>
          </p:cNvPr>
          <p:cNvSpPr txBox="1"/>
          <p:nvPr/>
        </p:nvSpPr>
        <p:spPr>
          <a:xfrm>
            <a:off x="2383537" y="4477033"/>
            <a:ext cx="8029970" cy="523220"/>
          </a:xfrm>
          <a:prstGeom prst="rect">
            <a:avLst/>
          </a:prstGeom>
          <a:noFill/>
        </p:spPr>
        <p:txBody>
          <a:bodyPr wrap="square" rtlCol="0">
            <a:spAutoFit/>
          </a:bodyPr>
          <a:lstStyle/>
          <a:p>
            <a:pPr algn="ctr" defTabSz="457200"/>
            <a:r>
              <a:rPr lang="en-US" sz="2800" b="1">
                <a:solidFill>
                  <a:prstClr val="white"/>
                </a:solidFill>
                <a:latin typeface="Georgia" panose="02040502050405020303" pitchFamily="18" charset="0"/>
              </a:rPr>
              <a:t>Model Evaluation –Overfitting</a:t>
            </a:r>
          </a:p>
        </p:txBody>
      </p:sp>
    </p:spTree>
    <p:extLst>
      <p:ext uri="{BB962C8B-B14F-4D97-AF65-F5344CB8AC3E}">
        <p14:creationId xmlns:p14="http://schemas.microsoft.com/office/powerpoint/2010/main" val="3005922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35"/>
              <a:t>References</a:t>
            </a:r>
          </a:p>
        </p:txBody>
      </p:sp>
      <p:sp>
        <p:nvSpPr>
          <p:cNvPr id="3" name="object 3"/>
          <p:cNvSpPr txBox="1"/>
          <p:nvPr/>
        </p:nvSpPr>
        <p:spPr>
          <a:xfrm>
            <a:off x="916939" y="1793189"/>
            <a:ext cx="10339705" cy="4287520"/>
          </a:xfrm>
          <a:prstGeom prst="rect">
            <a:avLst/>
          </a:prstGeom>
        </p:spPr>
        <p:txBody>
          <a:bodyPr vert="horz" wrap="square" lIns="0" tIns="60325" rIns="0" bIns="0" rtlCol="0">
            <a:spAutoFit/>
          </a:bodyPr>
          <a:lstStyle/>
          <a:p>
            <a:pPr marL="241300" marR="1147445" indent="-228600">
              <a:lnSpc>
                <a:spcPts val="3030"/>
              </a:lnSpc>
              <a:spcBef>
                <a:spcPts val="475"/>
              </a:spcBef>
              <a:buClr>
                <a:srgbClr val="000000"/>
              </a:buClr>
              <a:buFont typeface="Arial MT"/>
              <a:buChar char="•"/>
              <a:tabLst>
                <a:tab pos="241300" algn="l"/>
              </a:tabLst>
            </a:pPr>
            <a:r>
              <a:rPr sz="2800" u="heavy" spc="-15">
                <a:solidFill>
                  <a:srgbClr val="0462C1"/>
                </a:solidFill>
                <a:uFill>
                  <a:solidFill>
                    <a:srgbClr val="0462C1"/>
                  </a:solidFill>
                </a:uFill>
                <a:latin typeface="Calibri"/>
                <a:cs typeface="Calibri"/>
                <a:hlinkClick r:id="rId2"/>
              </a:rPr>
              <a:t>https://towardsdatascience.com/overfitting-vs-underfitting-a- </a:t>
            </a:r>
            <a:r>
              <a:rPr sz="2800" spc="-620">
                <a:solidFill>
                  <a:srgbClr val="0462C1"/>
                </a:solidFill>
                <a:latin typeface="Calibri"/>
                <a:cs typeface="Calibri"/>
                <a:hlinkClick r:id="rId2"/>
              </a:rPr>
              <a:t> </a:t>
            </a:r>
            <a:r>
              <a:rPr sz="2800" u="heavy" spc="-10">
                <a:solidFill>
                  <a:srgbClr val="0462C1"/>
                </a:solidFill>
                <a:uFill>
                  <a:solidFill>
                    <a:srgbClr val="0462C1"/>
                  </a:solidFill>
                </a:uFill>
                <a:latin typeface="Calibri"/>
                <a:cs typeface="Calibri"/>
                <a:hlinkClick r:id="rId2"/>
              </a:rPr>
              <a:t>complete-example-d05dd7e19765</a:t>
            </a:r>
            <a:endParaRPr sz="2800">
              <a:latin typeface="Calibri"/>
              <a:cs typeface="Calibri"/>
            </a:endParaRPr>
          </a:p>
          <a:p>
            <a:pPr>
              <a:lnSpc>
                <a:spcPct val="100000"/>
              </a:lnSpc>
              <a:buFont typeface="Arial MT"/>
              <a:buChar char="•"/>
            </a:pPr>
            <a:endParaRPr sz="3800">
              <a:latin typeface="Calibri"/>
              <a:cs typeface="Calibri"/>
            </a:endParaRPr>
          </a:p>
          <a:p>
            <a:pPr marL="241300" indent="-228600">
              <a:lnSpc>
                <a:spcPct val="100000"/>
              </a:lnSpc>
              <a:buClr>
                <a:srgbClr val="000000"/>
              </a:buClr>
              <a:buFont typeface="Arial MT"/>
              <a:buChar char="•"/>
              <a:tabLst>
                <a:tab pos="241300" algn="l"/>
              </a:tabLst>
            </a:pPr>
            <a:r>
              <a:rPr sz="2800" u="heavy" spc="-5">
                <a:solidFill>
                  <a:srgbClr val="0462C1"/>
                </a:solidFill>
                <a:uFill>
                  <a:solidFill>
                    <a:srgbClr val="0462C1"/>
                  </a:solidFill>
                </a:uFill>
                <a:latin typeface="Calibri"/>
                <a:cs typeface="Calibri"/>
                <a:hlinkClick r:id="rId2"/>
              </a:rPr>
              <a:t>https://chunml.github.io/ChunML.github.io/tutorial/Underfit-Overfit/</a:t>
            </a:r>
            <a:endParaRPr sz="2800">
              <a:latin typeface="Calibri"/>
              <a:cs typeface="Calibri"/>
            </a:endParaRPr>
          </a:p>
          <a:p>
            <a:pPr>
              <a:lnSpc>
                <a:spcPct val="100000"/>
              </a:lnSpc>
              <a:spcBef>
                <a:spcPts val="5"/>
              </a:spcBef>
              <a:buFont typeface="Arial MT"/>
              <a:buChar char="•"/>
            </a:pPr>
            <a:endParaRPr sz="4150">
              <a:latin typeface="Calibri"/>
              <a:cs typeface="Calibri"/>
            </a:endParaRPr>
          </a:p>
          <a:p>
            <a:pPr marL="241300" marR="494665" indent="-228600">
              <a:lnSpc>
                <a:spcPts val="3030"/>
              </a:lnSpc>
              <a:buClr>
                <a:srgbClr val="000000"/>
              </a:buClr>
              <a:buFont typeface="Arial MT"/>
              <a:buChar char="•"/>
              <a:tabLst>
                <a:tab pos="241300" algn="l"/>
              </a:tabLst>
            </a:pPr>
            <a:r>
              <a:rPr sz="2800" u="heavy" spc="-15">
                <a:solidFill>
                  <a:srgbClr val="0462C1"/>
                </a:solidFill>
                <a:uFill>
                  <a:solidFill>
                    <a:srgbClr val="0462C1"/>
                  </a:solidFill>
                </a:uFill>
                <a:latin typeface="Calibri"/>
                <a:cs typeface="Calibri"/>
                <a:hlinkClick r:id="rId3"/>
              </a:rPr>
              <a:t>https://machinelearningmastery.com/overfitting-and-underfitting- </a:t>
            </a:r>
            <a:r>
              <a:rPr sz="2800" spc="-620">
                <a:solidFill>
                  <a:srgbClr val="0462C1"/>
                </a:solidFill>
                <a:latin typeface="Calibri"/>
                <a:cs typeface="Calibri"/>
                <a:hlinkClick r:id="rId3"/>
              </a:rPr>
              <a:t> </a:t>
            </a:r>
            <a:r>
              <a:rPr sz="2800" u="heavy" spc="-5">
                <a:solidFill>
                  <a:srgbClr val="0462C1"/>
                </a:solidFill>
                <a:uFill>
                  <a:solidFill>
                    <a:srgbClr val="0462C1"/>
                  </a:solidFill>
                </a:uFill>
                <a:latin typeface="Calibri"/>
                <a:cs typeface="Calibri"/>
                <a:hlinkClick r:id="rId3"/>
              </a:rPr>
              <a:t>with-machine-learning-algorithms/</a:t>
            </a:r>
            <a:endParaRPr sz="2800">
              <a:latin typeface="Calibri"/>
              <a:cs typeface="Calibri"/>
            </a:endParaRPr>
          </a:p>
          <a:p>
            <a:pPr>
              <a:lnSpc>
                <a:spcPct val="100000"/>
              </a:lnSpc>
              <a:spcBef>
                <a:spcPts val="55"/>
              </a:spcBef>
              <a:buFont typeface="Arial MT"/>
              <a:buChar char="•"/>
            </a:pPr>
            <a:endParaRPr sz="3750">
              <a:latin typeface="Calibri"/>
              <a:cs typeface="Calibri"/>
            </a:endParaRPr>
          </a:p>
          <a:p>
            <a:pPr marL="241300" indent="-228600">
              <a:lnSpc>
                <a:spcPct val="100000"/>
              </a:lnSpc>
              <a:buClr>
                <a:srgbClr val="000000"/>
              </a:buClr>
              <a:buFont typeface="Arial MT"/>
              <a:buChar char="•"/>
              <a:tabLst>
                <a:tab pos="241300" algn="l"/>
              </a:tabLst>
            </a:pPr>
            <a:r>
              <a:rPr sz="2800" u="heavy" spc="-5">
                <a:solidFill>
                  <a:srgbClr val="0462C1"/>
                </a:solidFill>
                <a:uFill>
                  <a:solidFill>
                    <a:srgbClr val="0462C1"/>
                  </a:solidFill>
                </a:uFill>
                <a:latin typeface="Calibri"/>
                <a:cs typeface="Calibri"/>
                <a:hlinkClick r:id="rId4"/>
              </a:rPr>
              <a:t>https://keeeto.github.io/blog/bias_variance/</a:t>
            </a:r>
            <a:endParaRPr sz="28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499" y="327708"/>
            <a:ext cx="11209376" cy="505908"/>
          </a:xfrm>
          <a:prstGeom prst="rect">
            <a:avLst/>
          </a:prstGeom>
        </p:spPr>
        <p:txBody>
          <a:bodyPr vert="horz" wrap="square" lIns="0" tIns="13335" rIns="0" bIns="0" rtlCol="0">
            <a:spAutoFit/>
          </a:bodyPr>
          <a:lstStyle/>
          <a:p>
            <a:pPr marL="12700">
              <a:lnSpc>
                <a:spcPct val="100000"/>
              </a:lnSpc>
              <a:spcBef>
                <a:spcPts val="105"/>
              </a:spcBef>
            </a:pPr>
            <a:r>
              <a:rPr lang="en-IN" spc="-35"/>
              <a:t>Model Evaluation – Partitioning (</a:t>
            </a:r>
            <a:r>
              <a:rPr spc="-35"/>
              <a:t>Overview</a:t>
            </a:r>
            <a:r>
              <a:rPr lang="en-US" spc="-35"/>
              <a:t>)</a:t>
            </a:r>
            <a:endParaRPr spc="-35"/>
          </a:p>
        </p:txBody>
      </p:sp>
      <p:sp>
        <p:nvSpPr>
          <p:cNvPr id="3" name="object 3"/>
          <p:cNvSpPr txBox="1"/>
          <p:nvPr/>
        </p:nvSpPr>
        <p:spPr>
          <a:xfrm>
            <a:off x="916939" y="1706841"/>
            <a:ext cx="7374890" cy="2072005"/>
          </a:xfrm>
          <a:prstGeom prst="rect">
            <a:avLst/>
          </a:prstGeom>
        </p:spPr>
        <p:txBody>
          <a:bodyPr vert="horz" wrap="square" lIns="0" tIns="98425" rIns="0" bIns="0" rtlCol="0">
            <a:spAutoFit/>
          </a:bodyPr>
          <a:lstStyle/>
          <a:p>
            <a:pPr marL="241300" indent="-228600">
              <a:lnSpc>
                <a:spcPct val="100000"/>
              </a:lnSpc>
              <a:spcBef>
                <a:spcPts val="775"/>
              </a:spcBef>
              <a:buFont typeface="Arial MT"/>
              <a:buChar char="•"/>
              <a:tabLst>
                <a:tab pos="241300" algn="l"/>
              </a:tabLst>
            </a:pPr>
            <a:r>
              <a:rPr sz="2800" spc="-10">
                <a:latin typeface="Calibri"/>
                <a:cs typeface="Calibri"/>
              </a:rPr>
              <a:t>Partitioning</a:t>
            </a:r>
            <a:r>
              <a:rPr sz="2800" spc="30">
                <a:latin typeface="Calibri"/>
                <a:cs typeface="Calibri"/>
              </a:rPr>
              <a:t> </a:t>
            </a:r>
            <a:r>
              <a:rPr sz="2800" spc="-5">
                <a:latin typeface="Calibri"/>
                <a:cs typeface="Calibri"/>
              </a:rPr>
              <a:t>of </a:t>
            </a:r>
            <a:r>
              <a:rPr sz="2800" spc="-20">
                <a:latin typeface="Calibri"/>
                <a:cs typeface="Calibri"/>
              </a:rPr>
              <a:t>data</a:t>
            </a:r>
            <a:r>
              <a:rPr sz="2800" spc="5">
                <a:latin typeface="Calibri"/>
                <a:cs typeface="Calibri"/>
              </a:rPr>
              <a:t> </a:t>
            </a:r>
            <a:r>
              <a:rPr sz="2800" spc="-5">
                <a:latin typeface="Calibri"/>
                <a:cs typeface="Calibri"/>
              </a:rPr>
              <a:t>:</a:t>
            </a:r>
            <a:r>
              <a:rPr sz="2800" spc="10">
                <a:latin typeface="Calibri"/>
                <a:cs typeface="Calibri"/>
              </a:rPr>
              <a:t> </a:t>
            </a:r>
            <a:r>
              <a:rPr sz="2800" spc="-50">
                <a:latin typeface="Calibri"/>
                <a:cs typeface="Calibri"/>
              </a:rPr>
              <a:t>Train</a:t>
            </a:r>
            <a:r>
              <a:rPr sz="2800" spc="-35">
                <a:latin typeface="Calibri"/>
                <a:cs typeface="Calibri"/>
              </a:rPr>
              <a:t> </a:t>
            </a:r>
            <a:r>
              <a:rPr sz="2800" spc="-5">
                <a:latin typeface="Calibri"/>
                <a:cs typeface="Calibri"/>
              </a:rPr>
              <a:t>–</a:t>
            </a:r>
            <a:r>
              <a:rPr sz="2800" spc="10">
                <a:latin typeface="Calibri"/>
                <a:cs typeface="Calibri"/>
              </a:rPr>
              <a:t> </a:t>
            </a:r>
            <a:r>
              <a:rPr sz="2800" spc="-25">
                <a:latin typeface="Calibri"/>
                <a:cs typeface="Calibri"/>
              </a:rPr>
              <a:t>Validation</a:t>
            </a:r>
            <a:r>
              <a:rPr sz="2800" spc="15">
                <a:latin typeface="Calibri"/>
                <a:cs typeface="Calibri"/>
              </a:rPr>
              <a:t> </a:t>
            </a:r>
            <a:r>
              <a:rPr sz="2800" spc="-5">
                <a:latin typeface="Calibri"/>
                <a:cs typeface="Calibri"/>
              </a:rPr>
              <a:t>–</a:t>
            </a:r>
            <a:r>
              <a:rPr sz="2800" spc="10">
                <a:latin typeface="Calibri"/>
                <a:cs typeface="Calibri"/>
              </a:rPr>
              <a:t> </a:t>
            </a:r>
            <a:r>
              <a:rPr sz="2800" spc="-75">
                <a:latin typeface="Calibri"/>
                <a:cs typeface="Calibri"/>
              </a:rPr>
              <a:t>Test</a:t>
            </a:r>
            <a:r>
              <a:rPr sz="2800" spc="10">
                <a:latin typeface="Calibri"/>
                <a:cs typeface="Calibri"/>
              </a:rPr>
              <a:t> </a:t>
            </a:r>
            <a:r>
              <a:rPr sz="2800" spc="-10">
                <a:latin typeface="Calibri"/>
                <a:cs typeface="Calibri"/>
              </a:rPr>
              <a:t>split</a:t>
            </a:r>
            <a:endParaRPr sz="2800">
              <a:latin typeface="Calibri"/>
              <a:cs typeface="Calibri"/>
            </a:endParaRPr>
          </a:p>
          <a:p>
            <a:pPr marL="241300" indent="-228600">
              <a:lnSpc>
                <a:spcPct val="100000"/>
              </a:lnSpc>
              <a:spcBef>
                <a:spcPts val="675"/>
              </a:spcBef>
              <a:buFont typeface="Arial MT"/>
              <a:buChar char="•"/>
              <a:tabLst>
                <a:tab pos="241300" algn="l"/>
              </a:tabLst>
            </a:pPr>
            <a:r>
              <a:rPr sz="2800" spc="-10">
                <a:latin typeface="Calibri"/>
                <a:cs typeface="Calibri"/>
              </a:rPr>
              <a:t>Shortcomings</a:t>
            </a:r>
            <a:r>
              <a:rPr sz="2800" spc="25">
                <a:latin typeface="Calibri"/>
                <a:cs typeface="Calibri"/>
              </a:rPr>
              <a:t> </a:t>
            </a:r>
            <a:r>
              <a:rPr sz="2800" spc="-5">
                <a:latin typeface="Calibri"/>
                <a:cs typeface="Calibri"/>
              </a:rPr>
              <a:t>of</a:t>
            </a:r>
            <a:r>
              <a:rPr sz="2800">
                <a:latin typeface="Calibri"/>
                <a:cs typeface="Calibri"/>
              </a:rPr>
              <a:t> </a:t>
            </a:r>
            <a:r>
              <a:rPr sz="2800" spc="-15">
                <a:latin typeface="Calibri"/>
                <a:cs typeface="Calibri"/>
              </a:rPr>
              <a:t>standard</a:t>
            </a:r>
            <a:r>
              <a:rPr sz="2800" spc="25">
                <a:latin typeface="Calibri"/>
                <a:cs typeface="Calibri"/>
              </a:rPr>
              <a:t> </a:t>
            </a:r>
            <a:r>
              <a:rPr sz="2800" spc="-10">
                <a:latin typeface="Calibri"/>
                <a:cs typeface="Calibri"/>
              </a:rPr>
              <a:t>partitioning</a:t>
            </a:r>
            <a:r>
              <a:rPr sz="2800" spc="35">
                <a:latin typeface="Calibri"/>
                <a:cs typeface="Calibri"/>
              </a:rPr>
              <a:t> </a:t>
            </a:r>
            <a:r>
              <a:rPr sz="2800" spc="-10">
                <a:latin typeface="Calibri"/>
                <a:cs typeface="Calibri"/>
              </a:rPr>
              <a:t>approach</a:t>
            </a:r>
            <a:endParaRPr sz="2800">
              <a:latin typeface="Calibri"/>
              <a:cs typeface="Calibri"/>
            </a:endParaRPr>
          </a:p>
          <a:p>
            <a:pPr marL="241300" indent="-228600">
              <a:lnSpc>
                <a:spcPct val="100000"/>
              </a:lnSpc>
              <a:spcBef>
                <a:spcPts val="660"/>
              </a:spcBef>
              <a:buFont typeface="Arial MT"/>
              <a:buChar char="•"/>
              <a:tabLst>
                <a:tab pos="241300" algn="l"/>
              </a:tabLst>
            </a:pPr>
            <a:r>
              <a:rPr sz="2800" spc="-15">
                <a:latin typeface="Calibri"/>
                <a:cs typeface="Calibri"/>
              </a:rPr>
              <a:t>k-fold</a:t>
            </a:r>
            <a:r>
              <a:rPr sz="2800" spc="-20">
                <a:latin typeface="Calibri"/>
                <a:cs typeface="Calibri"/>
              </a:rPr>
              <a:t> </a:t>
            </a:r>
            <a:r>
              <a:rPr sz="2800" spc="-15">
                <a:latin typeface="Calibri"/>
                <a:cs typeface="Calibri"/>
              </a:rPr>
              <a:t>cross</a:t>
            </a:r>
            <a:r>
              <a:rPr sz="2800" spc="-5">
                <a:latin typeface="Calibri"/>
                <a:cs typeface="Calibri"/>
              </a:rPr>
              <a:t> </a:t>
            </a:r>
            <a:r>
              <a:rPr sz="2800" spc="-10">
                <a:latin typeface="Calibri"/>
                <a:cs typeface="Calibri"/>
              </a:rPr>
              <a:t>validation</a:t>
            </a:r>
            <a:endParaRPr sz="2800">
              <a:latin typeface="Calibri"/>
              <a:cs typeface="Calibri"/>
            </a:endParaRPr>
          </a:p>
          <a:p>
            <a:pPr marL="241300" indent="-228600">
              <a:lnSpc>
                <a:spcPct val="100000"/>
              </a:lnSpc>
              <a:spcBef>
                <a:spcPts val="665"/>
              </a:spcBef>
              <a:buFont typeface="Arial MT"/>
              <a:buChar char="•"/>
              <a:tabLst>
                <a:tab pos="241300" algn="l"/>
              </a:tabLst>
            </a:pPr>
            <a:r>
              <a:rPr sz="2800" spc="-20">
                <a:latin typeface="Calibri"/>
                <a:cs typeface="Calibri"/>
              </a:rPr>
              <a:t>Variations</a:t>
            </a:r>
            <a:r>
              <a:rPr sz="2800">
                <a:latin typeface="Calibri"/>
                <a:cs typeface="Calibri"/>
              </a:rPr>
              <a:t> </a:t>
            </a:r>
            <a:r>
              <a:rPr sz="2800" spc="-5">
                <a:latin typeface="Calibri"/>
                <a:cs typeface="Calibri"/>
              </a:rPr>
              <a:t>in </a:t>
            </a:r>
            <a:r>
              <a:rPr sz="2800" spc="-15">
                <a:latin typeface="Calibri"/>
                <a:cs typeface="Calibri"/>
              </a:rPr>
              <a:t>cross-validation</a:t>
            </a:r>
            <a:r>
              <a:rPr sz="2800" spc="35">
                <a:latin typeface="Calibri"/>
                <a:cs typeface="Calibri"/>
              </a:rPr>
              <a:t> </a:t>
            </a:r>
            <a:r>
              <a:rPr sz="2800" spc="-10">
                <a:latin typeface="Calibri"/>
                <a:cs typeface="Calibri"/>
              </a:rPr>
              <a:t>approaches</a:t>
            </a:r>
            <a:endParaRPr sz="28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40"/>
              <a:t>Partitioning:</a:t>
            </a:r>
            <a:r>
              <a:rPr spc="-120"/>
              <a:t> </a:t>
            </a:r>
            <a:r>
              <a:rPr spc="-110"/>
              <a:t>Train-Test</a:t>
            </a:r>
            <a:r>
              <a:rPr spc="-120"/>
              <a:t> </a:t>
            </a:r>
            <a:r>
              <a:rPr spc="-20"/>
              <a:t>split</a:t>
            </a:r>
          </a:p>
        </p:txBody>
      </p:sp>
      <p:sp>
        <p:nvSpPr>
          <p:cNvPr id="3" name="object 3"/>
          <p:cNvSpPr txBox="1"/>
          <p:nvPr/>
        </p:nvSpPr>
        <p:spPr>
          <a:xfrm>
            <a:off x="894574" y="1051370"/>
            <a:ext cx="10563225" cy="1450975"/>
          </a:xfrm>
          <a:prstGeom prst="rect">
            <a:avLst/>
          </a:prstGeom>
        </p:spPr>
        <p:txBody>
          <a:bodyPr vert="horz" wrap="square" lIns="0" tIns="60325" rIns="0" bIns="0" rtlCol="0">
            <a:spAutoFit/>
          </a:bodyPr>
          <a:lstStyle/>
          <a:p>
            <a:pPr marL="241300" marR="5080" indent="-228600">
              <a:lnSpc>
                <a:spcPts val="3030"/>
              </a:lnSpc>
              <a:spcBef>
                <a:spcPts val="475"/>
              </a:spcBef>
              <a:buFont typeface="Arial MT"/>
              <a:buChar char="•"/>
              <a:tabLst>
                <a:tab pos="241300" algn="l"/>
              </a:tabLst>
            </a:pPr>
            <a:r>
              <a:rPr sz="2800" spc="-10">
                <a:latin typeface="Calibri"/>
                <a:cs typeface="Calibri"/>
              </a:rPr>
              <a:t>How</a:t>
            </a:r>
            <a:r>
              <a:rPr sz="2800" spc="15">
                <a:latin typeface="Calibri"/>
                <a:cs typeface="Calibri"/>
              </a:rPr>
              <a:t> </a:t>
            </a:r>
            <a:r>
              <a:rPr sz="2800" spc="-10">
                <a:latin typeface="Calibri"/>
                <a:cs typeface="Calibri"/>
              </a:rPr>
              <a:t>well</a:t>
            </a:r>
            <a:r>
              <a:rPr sz="2800" spc="-25">
                <a:latin typeface="Calibri"/>
                <a:cs typeface="Calibri"/>
              </a:rPr>
              <a:t> </a:t>
            </a:r>
            <a:r>
              <a:rPr sz="2800" spc="-5">
                <a:latin typeface="Calibri"/>
                <a:cs typeface="Calibri"/>
              </a:rPr>
              <a:t>will</a:t>
            </a:r>
            <a:r>
              <a:rPr sz="2800" spc="5">
                <a:latin typeface="Calibri"/>
                <a:cs typeface="Calibri"/>
              </a:rPr>
              <a:t> </a:t>
            </a:r>
            <a:r>
              <a:rPr sz="2800" spc="-5">
                <a:latin typeface="Calibri"/>
                <a:cs typeface="Calibri"/>
              </a:rPr>
              <a:t>our</a:t>
            </a:r>
            <a:r>
              <a:rPr sz="2800" spc="15">
                <a:latin typeface="Calibri"/>
                <a:cs typeface="Calibri"/>
              </a:rPr>
              <a:t> </a:t>
            </a:r>
            <a:r>
              <a:rPr sz="2800" spc="-5">
                <a:latin typeface="Calibri"/>
                <a:cs typeface="Calibri"/>
              </a:rPr>
              <a:t>model</a:t>
            </a:r>
            <a:r>
              <a:rPr sz="2800" spc="10">
                <a:latin typeface="Calibri"/>
                <a:cs typeface="Calibri"/>
              </a:rPr>
              <a:t> </a:t>
            </a:r>
            <a:r>
              <a:rPr sz="2800" spc="-15">
                <a:latin typeface="Calibri"/>
                <a:cs typeface="Calibri"/>
              </a:rPr>
              <a:t>perform</a:t>
            </a:r>
            <a:r>
              <a:rPr sz="2800" spc="10">
                <a:latin typeface="Calibri"/>
                <a:cs typeface="Calibri"/>
              </a:rPr>
              <a:t> </a:t>
            </a:r>
            <a:r>
              <a:rPr sz="2800" spc="-5">
                <a:latin typeface="Calibri"/>
                <a:cs typeface="Calibri"/>
              </a:rPr>
              <a:t>on</a:t>
            </a:r>
            <a:r>
              <a:rPr sz="2800" spc="10">
                <a:latin typeface="Calibri"/>
                <a:cs typeface="Calibri"/>
              </a:rPr>
              <a:t> </a:t>
            </a:r>
            <a:r>
              <a:rPr sz="2800" spc="-10">
                <a:latin typeface="Calibri"/>
                <a:cs typeface="Calibri"/>
              </a:rPr>
              <a:t>fresh</a:t>
            </a:r>
            <a:r>
              <a:rPr sz="2800" spc="30">
                <a:latin typeface="Calibri"/>
                <a:cs typeface="Calibri"/>
              </a:rPr>
              <a:t> </a:t>
            </a:r>
            <a:r>
              <a:rPr sz="2800" spc="-15">
                <a:latin typeface="Calibri"/>
                <a:cs typeface="Calibri"/>
              </a:rPr>
              <a:t>data,</a:t>
            </a:r>
            <a:r>
              <a:rPr sz="2800" spc="-5">
                <a:latin typeface="Calibri"/>
                <a:cs typeface="Calibri"/>
              </a:rPr>
              <a:t> the</a:t>
            </a:r>
            <a:r>
              <a:rPr sz="2800" spc="15">
                <a:latin typeface="Calibri"/>
                <a:cs typeface="Calibri"/>
              </a:rPr>
              <a:t> </a:t>
            </a:r>
            <a:r>
              <a:rPr sz="2800" spc="-5">
                <a:latin typeface="Calibri"/>
                <a:cs typeface="Calibri"/>
              </a:rPr>
              <a:t>model</a:t>
            </a:r>
            <a:r>
              <a:rPr sz="2800" spc="5">
                <a:latin typeface="Calibri"/>
                <a:cs typeface="Calibri"/>
              </a:rPr>
              <a:t> </a:t>
            </a:r>
            <a:r>
              <a:rPr sz="2800" spc="-5">
                <a:latin typeface="Calibri"/>
                <a:cs typeface="Calibri"/>
              </a:rPr>
              <a:t>has</a:t>
            </a:r>
            <a:r>
              <a:rPr sz="2800" spc="20">
                <a:latin typeface="Calibri"/>
                <a:cs typeface="Calibri"/>
              </a:rPr>
              <a:t> </a:t>
            </a:r>
            <a:r>
              <a:rPr sz="2800" spc="-5">
                <a:latin typeface="Calibri"/>
                <a:cs typeface="Calibri"/>
              </a:rPr>
              <a:t>not</a:t>
            </a:r>
            <a:r>
              <a:rPr sz="2800" spc="10">
                <a:latin typeface="Calibri"/>
                <a:cs typeface="Calibri"/>
              </a:rPr>
              <a:t> </a:t>
            </a:r>
            <a:r>
              <a:rPr sz="2800" spc="-10">
                <a:latin typeface="Calibri"/>
                <a:cs typeface="Calibri"/>
              </a:rPr>
              <a:t>seen </a:t>
            </a:r>
            <a:r>
              <a:rPr sz="2800" spc="-620">
                <a:latin typeface="Calibri"/>
                <a:cs typeface="Calibri"/>
              </a:rPr>
              <a:t> </a:t>
            </a:r>
            <a:r>
              <a:rPr sz="2800" spc="-25">
                <a:latin typeface="Calibri"/>
                <a:cs typeface="Calibri"/>
              </a:rPr>
              <a:t>before</a:t>
            </a:r>
            <a:r>
              <a:rPr sz="2800" spc="-5">
                <a:latin typeface="Calibri"/>
                <a:cs typeface="Calibri"/>
              </a:rPr>
              <a:t> and</a:t>
            </a:r>
            <a:r>
              <a:rPr sz="2800" spc="20">
                <a:latin typeface="Calibri"/>
                <a:cs typeface="Calibri"/>
              </a:rPr>
              <a:t> </a:t>
            </a:r>
            <a:r>
              <a:rPr sz="2800" spc="-10">
                <a:latin typeface="Calibri"/>
                <a:cs typeface="Calibri"/>
              </a:rPr>
              <a:t>how</a:t>
            </a:r>
            <a:r>
              <a:rPr sz="2800" spc="5">
                <a:latin typeface="Calibri"/>
                <a:cs typeface="Calibri"/>
              </a:rPr>
              <a:t> </a:t>
            </a:r>
            <a:r>
              <a:rPr sz="2800" spc="-15">
                <a:latin typeface="Calibri"/>
                <a:cs typeface="Calibri"/>
              </a:rPr>
              <a:t>to</a:t>
            </a:r>
            <a:r>
              <a:rPr sz="2800">
                <a:latin typeface="Calibri"/>
                <a:cs typeface="Calibri"/>
              </a:rPr>
              <a:t> </a:t>
            </a:r>
            <a:r>
              <a:rPr sz="2800" spc="-10">
                <a:latin typeface="Calibri"/>
                <a:cs typeface="Calibri"/>
              </a:rPr>
              <a:t>reduce</a:t>
            </a:r>
            <a:r>
              <a:rPr sz="2800" spc="30">
                <a:latin typeface="Calibri"/>
                <a:cs typeface="Calibri"/>
              </a:rPr>
              <a:t> </a:t>
            </a:r>
            <a:r>
              <a:rPr sz="2800" spc="-5">
                <a:latin typeface="Calibri"/>
                <a:cs typeface="Calibri"/>
              </a:rPr>
              <a:t>the </a:t>
            </a:r>
            <a:r>
              <a:rPr sz="2800" spc="-10">
                <a:latin typeface="Calibri"/>
                <a:cs typeface="Calibri"/>
              </a:rPr>
              <a:t>scope</a:t>
            </a:r>
            <a:r>
              <a:rPr sz="2800" spc="30">
                <a:latin typeface="Calibri"/>
                <a:cs typeface="Calibri"/>
              </a:rPr>
              <a:t> </a:t>
            </a:r>
            <a:r>
              <a:rPr sz="2800" spc="-25">
                <a:latin typeface="Calibri"/>
                <a:cs typeface="Calibri"/>
              </a:rPr>
              <a:t>for</a:t>
            </a:r>
            <a:r>
              <a:rPr sz="2800" spc="-5">
                <a:latin typeface="Calibri"/>
                <a:cs typeface="Calibri"/>
              </a:rPr>
              <a:t> </a:t>
            </a:r>
            <a:r>
              <a:rPr sz="2800" spc="-10">
                <a:latin typeface="Calibri"/>
                <a:cs typeface="Calibri"/>
              </a:rPr>
              <a:t>overfitting?</a:t>
            </a:r>
            <a:endParaRPr sz="2800">
              <a:latin typeface="Calibri"/>
              <a:cs typeface="Calibri"/>
            </a:endParaRPr>
          </a:p>
          <a:p>
            <a:pPr marL="464820" lvl="1" indent="-283845">
              <a:lnSpc>
                <a:spcPct val="100000"/>
              </a:lnSpc>
              <a:spcBef>
                <a:spcPts val="1425"/>
              </a:spcBef>
              <a:buSzPct val="96428"/>
              <a:buFont typeface="Wingdings"/>
              <a:buChar char=""/>
              <a:tabLst>
                <a:tab pos="465455" algn="l"/>
              </a:tabLst>
            </a:pPr>
            <a:r>
              <a:rPr sz="2800" spc="-15">
                <a:latin typeface="Calibri"/>
                <a:cs typeface="Calibri"/>
              </a:rPr>
              <a:t>Partition</a:t>
            </a:r>
            <a:r>
              <a:rPr sz="2800" spc="15">
                <a:latin typeface="Calibri"/>
                <a:cs typeface="Calibri"/>
              </a:rPr>
              <a:t> </a:t>
            </a:r>
            <a:r>
              <a:rPr sz="2800" spc="-5">
                <a:latin typeface="Calibri"/>
                <a:cs typeface="Calibri"/>
              </a:rPr>
              <a:t>the </a:t>
            </a:r>
            <a:r>
              <a:rPr sz="2800" spc="-15">
                <a:latin typeface="Calibri"/>
                <a:cs typeface="Calibri"/>
              </a:rPr>
              <a:t>available</a:t>
            </a:r>
            <a:r>
              <a:rPr sz="2800" spc="-5">
                <a:latin typeface="Calibri"/>
                <a:cs typeface="Calibri"/>
              </a:rPr>
              <a:t> </a:t>
            </a:r>
            <a:r>
              <a:rPr sz="2800" spc="-20">
                <a:latin typeface="Calibri"/>
                <a:cs typeface="Calibri"/>
              </a:rPr>
              <a:t>data</a:t>
            </a:r>
            <a:r>
              <a:rPr sz="2800" spc="-5">
                <a:latin typeface="Calibri"/>
                <a:cs typeface="Calibri"/>
              </a:rPr>
              <a:t> </a:t>
            </a:r>
            <a:r>
              <a:rPr sz="2800" spc="-20">
                <a:latin typeface="Calibri"/>
                <a:cs typeface="Calibri"/>
              </a:rPr>
              <a:t>into</a:t>
            </a:r>
            <a:r>
              <a:rPr sz="2800" spc="15">
                <a:latin typeface="Calibri"/>
                <a:cs typeface="Calibri"/>
              </a:rPr>
              <a:t> </a:t>
            </a:r>
            <a:r>
              <a:rPr sz="2800" spc="-10">
                <a:latin typeface="Calibri"/>
                <a:cs typeface="Calibri"/>
              </a:rPr>
              <a:t>minimum</a:t>
            </a:r>
            <a:r>
              <a:rPr sz="2800" spc="45">
                <a:latin typeface="Calibri"/>
                <a:cs typeface="Calibri"/>
              </a:rPr>
              <a:t> </a:t>
            </a:r>
            <a:r>
              <a:rPr sz="2800" spc="-5">
                <a:latin typeface="Calibri"/>
                <a:cs typeface="Calibri"/>
              </a:rPr>
              <a:t>2</a:t>
            </a:r>
            <a:r>
              <a:rPr sz="2800" spc="5">
                <a:latin typeface="Calibri"/>
                <a:cs typeface="Calibri"/>
              </a:rPr>
              <a:t> </a:t>
            </a:r>
            <a:r>
              <a:rPr sz="2800" spc="-5">
                <a:latin typeface="Calibri"/>
                <a:cs typeface="Calibri"/>
              </a:rPr>
              <a:t>parts</a:t>
            </a:r>
            <a:r>
              <a:rPr sz="2800" spc="15">
                <a:latin typeface="Calibri"/>
                <a:cs typeface="Calibri"/>
              </a:rPr>
              <a:t> </a:t>
            </a:r>
            <a:r>
              <a:rPr sz="2800" spc="-5">
                <a:latin typeface="Calibri"/>
                <a:cs typeface="Calibri"/>
              </a:rPr>
              <a:t>or</a:t>
            </a:r>
            <a:r>
              <a:rPr sz="2800">
                <a:latin typeface="Calibri"/>
                <a:cs typeface="Calibri"/>
              </a:rPr>
              <a:t> </a:t>
            </a:r>
            <a:r>
              <a:rPr sz="2800" spc="-5">
                <a:latin typeface="Calibri"/>
                <a:cs typeface="Calibri"/>
              </a:rPr>
              <a:t>ideally</a:t>
            </a:r>
            <a:r>
              <a:rPr sz="2800">
                <a:latin typeface="Calibri"/>
                <a:cs typeface="Calibri"/>
              </a:rPr>
              <a:t> </a:t>
            </a:r>
            <a:r>
              <a:rPr sz="2800" spc="-5">
                <a:latin typeface="Calibri"/>
                <a:cs typeface="Calibri"/>
              </a:rPr>
              <a:t>3</a:t>
            </a:r>
            <a:r>
              <a:rPr sz="2800" spc="20">
                <a:latin typeface="Calibri"/>
                <a:cs typeface="Calibri"/>
              </a:rPr>
              <a:t> </a:t>
            </a:r>
            <a:r>
              <a:rPr sz="2800" spc="-10">
                <a:latin typeface="Calibri"/>
                <a:cs typeface="Calibri"/>
              </a:rPr>
              <a:t>parts</a:t>
            </a:r>
            <a:endParaRPr sz="2800">
              <a:latin typeface="Calibri"/>
              <a:cs typeface="Calibri"/>
            </a:endParaRPr>
          </a:p>
        </p:txBody>
      </p:sp>
      <p:sp>
        <p:nvSpPr>
          <p:cNvPr id="4" name="object 4"/>
          <p:cNvSpPr/>
          <p:nvPr/>
        </p:nvSpPr>
        <p:spPr>
          <a:xfrm>
            <a:off x="1501139" y="3910584"/>
            <a:ext cx="9144000" cy="368935"/>
          </a:xfrm>
          <a:custGeom>
            <a:avLst/>
            <a:gdLst/>
            <a:ahLst/>
            <a:cxnLst/>
            <a:rect l="l" t="t" r="r" b="b"/>
            <a:pathLst>
              <a:path w="9144000" h="368935">
                <a:moveTo>
                  <a:pt x="0" y="368807"/>
                </a:moveTo>
                <a:lnTo>
                  <a:pt x="9144000" y="368807"/>
                </a:lnTo>
                <a:lnTo>
                  <a:pt x="9144000" y="0"/>
                </a:lnTo>
                <a:lnTo>
                  <a:pt x="0" y="0"/>
                </a:lnTo>
                <a:lnTo>
                  <a:pt x="0" y="368807"/>
                </a:lnTo>
                <a:close/>
              </a:path>
            </a:pathLst>
          </a:custGeom>
          <a:ln w="9143">
            <a:solidFill>
              <a:srgbClr val="000000"/>
            </a:solidFill>
          </a:ln>
        </p:spPr>
        <p:txBody>
          <a:bodyPr wrap="square" lIns="0" tIns="0" rIns="0" bIns="0" rtlCol="0"/>
          <a:lstStyle/>
          <a:p>
            <a:endParaRPr/>
          </a:p>
        </p:txBody>
      </p:sp>
      <p:sp>
        <p:nvSpPr>
          <p:cNvPr id="5" name="object 5"/>
          <p:cNvSpPr txBox="1"/>
          <p:nvPr/>
        </p:nvSpPr>
        <p:spPr>
          <a:xfrm>
            <a:off x="1501139" y="3910584"/>
            <a:ext cx="5486400" cy="368935"/>
          </a:xfrm>
          <a:prstGeom prst="rect">
            <a:avLst/>
          </a:prstGeom>
          <a:ln w="9144">
            <a:solidFill>
              <a:srgbClr val="000000"/>
            </a:solidFill>
          </a:ln>
        </p:spPr>
        <p:txBody>
          <a:bodyPr vert="horz" wrap="square" lIns="0" tIns="31115" rIns="0" bIns="0" rtlCol="0">
            <a:spAutoFit/>
          </a:bodyPr>
          <a:lstStyle/>
          <a:p>
            <a:pPr marL="1920875">
              <a:lnSpc>
                <a:spcPct val="100000"/>
              </a:lnSpc>
              <a:spcBef>
                <a:spcPts val="245"/>
              </a:spcBef>
            </a:pPr>
            <a:r>
              <a:rPr sz="1800" spc="-25">
                <a:latin typeface="Calibri"/>
                <a:cs typeface="Calibri"/>
              </a:rPr>
              <a:t>Training</a:t>
            </a:r>
            <a:r>
              <a:rPr sz="1800" spc="-5">
                <a:latin typeface="Calibri"/>
                <a:cs typeface="Calibri"/>
              </a:rPr>
              <a:t> partition (60%)</a:t>
            </a:r>
            <a:endParaRPr sz="1800">
              <a:latin typeface="Calibri"/>
              <a:cs typeface="Calibri"/>
            </a:endParaRPr>
          </a:p>
        </p:txBody>
      </p:sp>
      <p:sp>
        <p:nvSpPr>
          <p:cNvPr id="6" name="object 6"/>
          <p:cNvSpPr/>
          <p:nvPr/>
        </p:nvSpPr>
        <p:spPr>
          <a:xfrm>
            <a:off x="6987540" y="3919728"/>
            <a:ext cx="3651885" cy="370840"/>
          </a:xfrm>
          <a:custGeom>
            <a:avLst/>
            <a:gdLst/>
            <a:ahLst/>
            <a:cxnLst/>
            <a:rect l="l" t="t" r="r" b="b"/>
            <a:pathLst>
              <a:path w="3651884" h="370839">
                <a:moveTo>
                  <a:pt x="0" y="370332"/>
                </a:moveTo>
                <a:lnTo>
                  <a:pt x="3651504" y="370332"/>
                </a:lnTo>
                <a:lnTo>
                  <a:pt x="3651504" y="0"/>
                </a:lnTo>
                <a:lnTo>
                  <a:pt x="0" y="0"/>
                </a:lnTo>
                <a:lnTo>
                  <a:pt x="0" y="370332"/>
                </a:lnTo>
                <a:close/>
              </a:path>
            </a:pathLst>
          </a:custGeom>
          <a:ln w="9143">
            <a:solidFill>
              <a:srgbClr val="000000"/>
            </a:solidFill>
          </a:ln>
        </p:spPr>
        <p:txBody>
          <a:bodyPr wrap="square" lIns="0" tIns="0" rIns="0" bIns="0" rtlCol="0"/>
          <a:lstStyle/>
          <a:p>
            <a:endParaRPr/>
          </a:p>
        </p:txBody>
      </p:sp>
      <p:sp>
        <p:nvSpPr>
          <p:cNvPr id="7" name="object 7"/>
          <p:cNvSpPr txBox="1"/>
          <p:nvPr/>
        </p:nvSpPr>
        <p:spPr>
          <a:xfrm>
            <a:off x="6992111" y="3919728"/>
            <a:ext cx="3642360" cy="355600"/>
          </a:xfrm>
          <a:prstGeom prst="rect">
            <a:avLst/>
          </a:prstGeom>
          <a:solidFill>
            <a:srgbClr val="F1F1F1"/>
          </a:solidFill>
        </p:spPr>
        <p:txBody>
          <a:bodyPr vert="horz" wrap="square" lIns="0" tIns="31750" rIns="0" bIns="0" rtlCol="0">
            <a:spAutoFit/>
          </a:bodyPr>
          <a:lstStyle/>
          <a:p>
            <a:pPr marL="915669">
              <a:lnSpc>
                <a:spcPct val="100000"/>
              </a:lnSpc>
              <a:spcBef>
                <a:spcPts val="250"/>
              </a:spcBef>
            </a:pPr>
            <a:r>
              <a:rPr sz="1800" spc="-45">
                <a:latin typeface="Calibri"/>
                <a:cs typeface="Calibri"/>
              </a:rPr>
              <a:t>Test</a:t>
            </a:r>
            <a:r>
              <a:rPr sz="1800" spc="-15">
                <a:latin typeface="Calibri"/>
                <a:cs typeface="Calibri"/>
              </a:rPr>
              <a:t> </a:t>
            </a:r>
            <a:r>
              <a:rPr sz="1800" spc="-10">
                <a:latin typeface="Calibri"/>
                <a:cs typeface="Calibri"/>
              </a:rPr>
              <a:t>partition</a:t>
            </a:r>
            <a:r>
              <a:rPr sz="1800" spc="-5">
                <a:latin typeface="Calibri"/>
                <a:cs typeface="Calibri"/>
              </a:rPr>
              <a:t> (40%)</a:t>
            </a:r>
            <a:endParaRPr sz="1800">
              <a:latin typeface="Calibri"/>
              <a:cs typeface="Calibri"/>
            </a:endParaRPr>
          </a:p>
        </p:txBody>
      </p:sp>
      <p:sp>
        <p:nvSpPr>
          <p:cNvPr id="8" name="object 8"/>
          <p:cNvSpPr txBox="1"/>
          <p:nvPr/>
        </p:nvSpPr>
        <p:spPr>
          <a:xfrm>
            <a:off x="1495044" y="3232404"/>
            <a:ext cx="9144000" cy="368935"/>
          </a:xfrm>
          <a:prstGeom prst="rect">
            <a:avLst/>
          </a:prstGeom>
          <a:ln w="9144">
            <a:solidFill>
              <a:srgbClr val="000000"/>
            </a:solidFill>
          </a:ln>
        </p:spPr>
        <p:txBody>
          <a:bodyPr vert="horz" wrap="square" lIns="0" tIns="31115" rIns="0" bIns="0" rtlCol="0">
            <a:spAutoFit/>
          </a:bodyPr>
          <a:lstStyle/>
          <a:p>
            <a:pPr marL="305435">
              <a:lnSpc>
                <a:spcPct val="100000"/>
              </a:lnSpc>
              <a:spcBef>
                <a:spcPts val="245"/>
              </a:spcBef>
            </a:pPr>
            <a:r>
              <a:rPr sz="1800" spc="-10">
                <a:latin typeface="Calibri"/>
                <a:cs typeface="Calibri"/>
              </a:rPr>
              <a:t>Available</a:t>
            </a:r>
            <a:r>
              <a:rPr sz="1800" spc="10">
                <a:latin typeface="Calibri"/>
                <a:cs typeface="Calibri"/>
              </a:rPr>
              <a:t> </a:t>
            </a:r>
            <a:r>
              <a:rPr sz="1800" spc="-10">
                <a:latin typeface="Calibri"/>
                <a:cs typeface="Calibri"/>
              </a:rPr>
              <a:t>Dataset</a:t>
            </a:r>
            <a:r>
              <a:rPr sz="1800">
                <a:latin typeface="Calibri"/>
                <a:cs typeface="Calibri"/>
              </a:rPr>
              <a:t> </a:t>
            </a:r>
            <a:r>
              <a:rPr sz="1800" spc="-5">
                <a:latin typeface="Calibri"/>
                <a:cs typeface="Calibri"/>
              </a:rPr>
              <a:t>with</a:t>
            </a:r>
            <a:r>
              <a:rPr sz="1800" spc="10">
                <a:latin typeface="Calibri"/>
                <a:cs typeface="Calibri"/>
              </a:rPr>
              <a:t> </a:t>
            </a:r>
            <a:r>
              <a:rPr sz="1800" spc="-5">
                <a:latin typeface="Calibri"/>
                <a:cs typeface="Calibri"/>
              </a:rPr>
              <a:t>known</a:t>
            </a:r>
            <a:r>
              <a:rPr sz="1800" spc="10">
                <a:latin typeface="Calibri"/>
                <a:cs typeface="Calibri"/>
              </a:rPr>
              <a:t> </a:t>
            </a:r>
            <a:r>
              <a:rPr sz="1800" spc="-5">
                <a:latin typeface="Calibri"/>
                <a:cs typeface="Calibri"/>
              </a:rPr>
              <a:t>values</a:t>
            </a:r>
            <a:r>
              <a:rPr sz="1800" spc="10">
                <a:latin typeface="Calibri"/>
                <a:cs typeface="Calibri"/>
              </a:rPr>
              <a:t> </a:t>
            </a:r>
            <a:r>
              <a:rPr sz="1800" spc="-5">
                <a:latin typeface="Calibri"/>
                <a:cs typeface="Calibri"/>
              </a:rPr>
              <a:t>of response</a:t>
            </a:r>
            <a:r>
              <a:rPr sz="1800">
                <a:latin typeface="Calibri"/>
                <a:cs typeface="Calibri"/>
              </a:rPr>
              <a:t> </a:t>
            </a:r>
            <a:r>
              <a:rPr sz="1800" spc="-5">
                <a:latin typeface="Calibri"/>
                <a:cs typeface="Calibri"/>
              </a:rPr>
              <a:t>variable</a:t>
            </a:r>
            <a:r>
              <a:rPr sz="1800" spc="10">
                <a:latin typeface="Calibri"/>
                <a:cs typeface="Calibri"/>
              </a:rPr>
              <a:t> </a:t>
            </a:r>
            <a:r>
              <a:rPr sz="1800">
                <a:latin typeface="Calibri"/>
                <a:cs typeface="Calibri"/>
              </a:rPr>
              <a:t>y and </a:t>
            </a:r>
            <a:r>
              <a:rPr sz="1800" spc="-10">
                <a:latin typeface="Calibri"/>
                <a:cs typeface="Calibri"/>
              </a:rPr>
              <a:t>predictor</a:t>
            </a:r>
            <a:r>
              <a:rPr sz="1800" spc="15">
                <a:latin typeface="Calibri"/>
                <a:cs typeface="Calibri"/>
              </a:rPr>
              <a:t> </a:t>
            </a:r>
            <a:r>
              <a:rPr sz="1800" spc="-5">
                <a:latin typeface="Calibri"/>
                <a:cs typeface="Calibri"/>
              </a:rPr>
              <a:t>variables</a:t>
            </a:r>
            <a:r>
              <a:rPr sz="1800" spc="5">
                <a:latin typeface="Calibri"/>
                <a:cs typeface="Calibri"/>
              </a:rPr>
              <a:t> </a:t>
            </a:r>
            <a:r>
              <a:rPr sz="1800">
                <a:latin typeface="Calibri"/>
                <a:cs typeface="Calibri"/>
              </a:rPr>
              <a:t>X</a:t>
            </a:r>
            <a:r>
              <a:rPr sz="1800" spc="-5">
                <a:latin typeface="Calibri"/>
                <a:cs typeface="Calibri"/>
              </a:rPr>
              <a:t> (100%)</a:t>
            </a:r>
            <a:endParaRPr sz="1800">
              <a:latin typeface="Calibri"/>
              <a:cs typeface="Calibri"/>
            </a:endParaRPr>
          </a:p>
        </p:txBody>
      </p:sp>
      <p:graphicFrame>
        <p:nvGraphicFramePr>
          <p:cNvPr id="9" name="object 9"/>
          <p:cNvGraphicFramePr>
            <a:graphicFrameLocks noGrp="1"/>
          </p:cNvGraphicFramePr>
          <p:nvPr>
            <p:extLst>
              <p:ext uri="{D42A27DB-BD31-4B8C-83A1-F6EECF244321}">
                <p14:modId xmlns:p14="http://schemas.microsoft.com/office/powerpoint/2010/main" val="2407603110"/>
              </p:ext>
            </p:extLst>
          </p:nvPr>
        </p:nvGraphicFramePr>
        <p:xfrm>
          <a:off x="1599423" y="6052821"/>
          <a:ext cx="9153525" cy="314669"/>
        </p:xfrm>
        <a:graphic>
          <a:graphicData uri="http://schemas.openxmlformats.org/drawingml/2006/table">
            <a:tbl>
              <a:tblPr firstRow="1" bandRow="1">
                <a:tableStyleId>{2D5ABB26-0587-4C30-8999-92F81FD0307C}</a:tableStyleId>
              </a:tblPr>
              <a:tblGrid>
                <a:gridCol w="5485130">
                  <a:extLst>
                    <a:ext uri="{9D8B030D-6E8A-4147-A177-3AD203B41FA5}">
                      <a16:colId xmlns:a16="http://schemas.microsoft.com/office/drawing/2014/main" val="20000"/>
                    </a:ext>
                  </a:extLst>
                </a:gridCol>
                <a:gridCol w="1839595">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314669">
                <a:tc>
                  <a:txBody>
                    <a:bodyPr/>
                    <a:lstStyle/>
                    <a:p>
                      <a:pPr marL="1920875">
                        <a:lnSpc>
                          <a:spcPct val="100000"/>
                        </a:lnSpc>
                        <a:spcBef>
                          <a:spcPts val="254"/>
                        </a:spcBef>
                      </a:pPr>
                      <a:r>
                        <a:rPr sz="1800" spc="-25">
                          <a:latin typeface="Calibri"/>
                          <a:cs typeface="Calibri"/>
                        </a:rPr>
                        <a:t>Training</a:t>
                      </a:r>
                      <a:r>
                        <a:rPr sz="1800" spc="-5">
                          <a:latin typeface="Calibri"/>
                          <a:cs typeface="Calibri"/>
                        </a:rPr>
                        <a:t> </a:t>
                      </a:r>
                      <a:r>
                        <a:rPr sz="1800" spc="-10">
                          <a:latin typeface="Calibri"/>
                          <a:cs typeface="Calibri"/>
                        </a:rPr>
                        <a:t>partition</a:t>
                      </a:r>
                      <a:r>
                        <a:rPr sz="1800" spc="5">
                          <a:latin typeface="Calibri"/>
                          <a:cs typeface="Calibri"/>
                        </a:rPr>
                        <a:t> </a:t>
                      </a:r>
                      <a:r>
                        <a:rPr sz="1800" spc="-5">
                          <a:latin typeface="Calibri"/>
                          <a:cs typeface="Calibri"/>
                        </a:rPr>
                        <a:t>(60</a:t>
                      </a:r>
                      <a:r>
                        <a:rPr sz="1800" spc="15">
                          <a:latin typeface="Calibri"/>
                          <a:cs typeface="Calibri"/>
                        </a:rPr>
                        <a:t> </a:t>
                      </a:r>
                      <a:r>
                        <a:rPr sz="1800">
                          <a:latin typeface="Calibri"/>
                          <a:cs typeface="Calibri"/>
                        </a:rPr>
                        <a:t>%)</a:t>
                      </a:r>
                    </a:p>
                  </a:txBody>
                  <a:tcPr marL="0" marR="0" marT="3238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92075">
                        <a:lnSpc>
                          <a:spcPct val="100000"/>
                        </a:lnSpc>
                        <a:spcBef>
                          <a:spcPts val="430"/>
                        </a:spcBef>
                      </a:pPr>
                      <a:r>
                        <a:rPr sz="1600" spc="-15">
                          <a:latin typeface="Calibri"/>
                          <a:cs typeface="Calibri"/>
                        </a:rPr>
                        <a:t>Validation</a:t>
                      </a:r>
                      <a:r>
                        <a:rPr sz="1600" spc="-65">
                          <a:latin typeface="Calibri"/>
                          <a:cs typeface="Calibri"/>
                        </a:rPr>
                        <a:t> </a:t>
                      </a:r>
                      <a:r>
                        <a:rPr sz="1600" spc="-5">
                          <a:latin typeface="Calibri"/>
                          <a:cs typeface="Calibri"/>
                        </a:rPr>
                        <a:t>(20%)</a:t>
                      </a:r>
                      <a:endParaRPr sz="1600">
                        <a:latin typeface="Calibri"/>
                        <a:cs typeface="Calibri"/>
                      </a:endParaRPr>
                    </a:p>
                  </a:txBody>
                  <a:tcPr marL="0" marR="0" marT="54610" marB="0">
                    <a:lnL w="9525">
                      <a:solidFill>
                        <a:srgbClr val="000000"/>
                      </a:solidFill>
                      <a:prstDash val="solid"/>
                    </a:lnL>
                    <a:lnR w="12700">
                      <a:solidFill>
                        <a:srgbClr val="000000"/>
                      </a:solidFill>
                      <a:prstDash val="solid"/>
                    </a:lnR>
                    <a:lnT w="9525">
                      <a:solidFill>
                        <a:srgbClr val="000000"/>
                      </a:solidFill>
                      <a:prstDash val="solid"/>
                    </a:lnT>
                    <a:lnB w="9525">
                      <a:solidFill>
                        <a:srgbClr val="000000"/>
                      </a:solidFill>
                      <a:prstDash val="solid"/>
                    </a:lnB>
                    <a:solidFill>
                      <a:srgbClr val="D9D9D9"/>
                    </a:solidFill>
                  </a:tcPr>
                </a:tc>
                <a:tc>
                  <a:txBody>
                    <a:bodyPr/>
                    <a:lstStyle/>
                    <a:p>
                      <a:pPr marL="496570">
                        <a:lnSpc>
                          <a:spcPct val="100000"/>
                        </a:lnSpc>
                        <a:spcBef>
                          <a:spcPts val="420"/>
                        </a:spcBef>
                      </a:pPr>
                      <a:r>
                        <a:rPr sz="1600" spc="-45">
                          <a:latin typeface="Calibri"/>
                          <a:cs typeface="Calibri"/>
                        </a:rPr>
                        <a:t>Test</a:t>
                      </a:r>
                      <a:r>
                        <a:rPr sz="1600" spc="-30">
                          <a:latin typeface="Calibri"/>
                          <a:cs typeface="Calibri"/>
                        </a:rPr>
                        <a:t> </a:t>
                      </a:r>
                      <a:r>
                        <a:rPr sz="1600" spc="-10">
                          <a:latin typeface="Calibri"/>
                          <a:cs typeface="Calibri"/>
                        </a:rPr>
                        <a:t>(20%)</a:t>
                      </a:r>
                      <a:endParaRPr sz="1600">
                        <a:latin typeface="Calibri"/>
                        <a:cs typeface="Calibri"/>
                      </a:endParaRPr>
                    </a:p>
                  </a:txBody>
                  <a:tcPr marL="0" marR="0" marT="53340" marB="0">
                    <a:lnL w="12700">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1F1F1"/>
                    </a:solidFill>
                  </a:tcPr>
                </a:tc>
                <a:extLst>
                  <a:ext uri="{0D108BD9-81ED-4DB2-BD59-A6C34878D82A}">
                    <a16:rowId xmlns:a16="http://schemas.microsoft.com/office/drawing/2014/main" val="10000"/>
                  </a:ext>
                </a:extLst>
              </a:tr>
            </a:tbl>
          </a:graphicData>
        </a:graphic>
      </p:graphicFrame>
      <p:grpSp>
        <p:nvGrpSpPr>
          <p:cNvPr id="10" name="object 10"/>
          <p:cNvGrpSpPr/>
          <p:nvPr/>
        </p:nvGrpSpPr>
        <p:grpSpPr>
          <a:xfrm>
            <a:off x="2305811" y="4381500"/>
            <a:ext cx="1853564" cy="1609725"/>
            <a:chOff x="2305811" y="4381500"/>
            <a:chExt cx="1853564" cy="1609725"/>
          </a:xfrm>
        </p:grpSpPr>
        <p:sp>
          <p:nvSpPr>
            <p:cNvPr id="11" name="object 11"/>
            <p:cNvSpPr/>
            <p:nvPr/>
          </p:nvSpPr>
          <p:spPr>
            <a:xfrm>
              <a:off x="2311907" y="4487418"/>
              <a:ext cx="399415" cy="1497330"/>
            </a:xfrm>
            <a:custGeom>
              <a:avLst/>
              <a:gdLst/>
              <a:ahLst/>
              <a:cxnLst/>
              <a:rect l="l" t="t" r="r" b="b"/>
              <a:pathLst>
                <a:path w="399414" h="1497329">
                  <a:moveTo>
                    <a:pt x="399288" y="0"/>
                  </a:moveTo>
                  <a:lnTo>
                    <a:pt x="299466" y="0"/>
                  </a:lnTo>
                  <a:lnTo>
                    <a:pt x="280040" y="3923"/>
                  </a:lnTo>
                  <a:lnTo>
                    <a:pt x="264175" y="14620"/>
                  </a:lnTo>
                  <a:lnTo>
                    <a:pt x="253478" y="30485"/>
                  </a:lnTo>
                  <a:lnTo>
                    <a:pt x="249555" y="49910"/>
                  </a:lnTo>
                  <a:lnTo>
                    <a:pt x="253478" y="69336"/>
                  </a:lnTo>
                  <a:lnTo>
                    <a:pt x="264175" y="85201"/>
                  </a:lnTo>
                  <a:lnTo>
                    <a:pt x="280040" y="95898"/>
                  </a:lnTo>
                  <a:lnTo>
                    <a:pt x="299466" y="99821"/>
                  </a:lnTo>
                  <a:lnTo>
                    <a:pt x="338316" y="91975"/>
                  </a:lnTo>
                  <a:lnTo>
                    <a:pt x="370046" y="70580"/>
                  </a:lnTo>
                  <a:lnTo>
                    <a:pt x="391441" y="38850"/>
                  </a:lnTo>
                  <a:lnTo>
                    <a:pt x="399288" y="0"/>
                  </a:lnTo>
                  <a:close/>
                </a:path>
                <a:path w="399414" h="1497329">
                  <a:moveTo>
                    <a:pt x="99822" y="1297685"/>
                  </a:moveTo>
                  <a:lnTo>
                    <a:pt x="60971" y="1305530"/>
                  </a:lnTo>
                  <a:lnTo>
                    <a:pt x="29241" y="1326922"/>
                  </a:lnTo>
                  <a:lnTo>
                    <a:pt x="7846" y="1358652"/>
                  </a:lnTo>
                  <a:lnTo>
                    <a:pt x="0" y="1397507"/>
                  </a:lnTo>
                  <a:lnTo>
                    <a:pt x="7846" y="1436363"/>
                  </a:lnTo>
                  <a:lnTo>
                    <a:pt x="29241" y="1468093"/>
                  </a:lnTo>
                  <a:lnTo>
                    <a:pt x="60971" y="1489485"/>
                  </a:lnTo>
                  <a:lnTo>
                    <a:pt x="99822" y="1497329"/>
                  </a:lnTo>
                  <a:lnTo>
                    <a:pt x="138672" y="1489485"/>
                  </a:lnTo>
                  <a:lnTo>
                    <a:pt x="170402" y="1468093"/>
                  </a:lnTo>
                  <a:lnTo>
                    <a:pt x="191797" y="1436363"/>
                  </a:lnTo>
                  <a:lnTo>
                    <a:pt x="199644" y="1397507"/>
                  </a:lnTo>
                  <a:lnTo>
                    <a:pt x="99822" y="1397507"/>
                  </a:lnTo>
                  <a:lnTo>
                    <a:pt x="119247" y="1393586"/>
                  </a:lnTo>
                  <a:lnTo>
                    <a:pt x="135112" y="1382891"/>
                  </a:lnTo>
                  <a:lnTo>
                    <a:pt x="145809" y="1367027"/>
                  </a:lnTo>
                  <a:lnTo>
                    <a:pt x="149733" y="1347596"/>
                  </a:lnTo>
                  <a:lnTo>
                    <a:pt x="145809" y="1328171"/>
                  </a:lnTo>
                  <a:lnTo>
                    <a:pt x="135112" y="1312306"/>
                  </a:lnTo>
                  <a:lnTo>
                    <a:pt x="119247" y="1301609"/>
                  </a:lnTo>
                  <a:lnTo>
                    <a:pt x="99822" y="1297685"/>
                  </a:lnTo>
                  <a:close/>
                </a:path>
              </a:pathLst>
            </a:custGeom>
            <a:solidFill>
              <a:srgbClr val="CDCDCD"/>
            </a:solidFill>
          </p:spPr>
          <p:txBody>
            <a:bodyPr wrap="square" lIns="0" tIns="0" rIns="0" bIns="0" rtlCol="0"/>
            <a:lstStyle/>
            <a:p>
              <a:endParaRPr/>
            </a:p>
          </p:txBody>
        </p:sp>
        <p:sp>
          <p:nvSpPr>
            <p:cNvPr id="12" name="object 12"/>
            <p:cNvSpPr/>
            <p:nvPr/>
          </p:nvSpPr>
          <p:spPr>
            <a:xfrm>
              <a:off x="2311907" y="4387595"/>
              <a:ext cx="1841500" cy="1597660"/>
            </a:xfrm>
            <a:custGeom>
              <a:avLst/>
              <a:gdLst/>
              <a:ahLst/>
              <a:cxnLst/>
              <a:rect l="l" t="t" r="r" b="b"/>
              <a:pathLst>
                <a:path w="1841500" h="1597660">
                  <a:moveTo>
                    <a:pt x="199644" y="1397507"/>
                  </a:moveTo>
                  <a:lnTo>
                    <a:pt x="199644" y="99821"/>
                  </a:lnTo>
                  <a:lnTo>
                    <a:pt x="207490" y="60971"/>
                  </a:lnTo>
                  <a:lnTo>
                    <a:pt x="228885" y="29241"/>
                  </a:lnTo>
                  <a:lnTo>
                    <a:pt x="260615" y="7846"/>
                  </a:lnTo>
                  <a:lnTo>
                    <a:pt x="299466" y="0"/>
                  </a:lnTo>
                  <a:lnTo>
                    <a:pt x="1741170" y="0"/>
                  </a:lnTo>
                  <a:lnTo>
                    <a:pt x="1780020" y="7846"/>
                  </a:lnTo>
                  <a:lnTo>
                    <a:pt x="1811750" y="29241"/>
                  </a:lnTo>
                  <a:lnTo>
                    <a:pt x="1833145" y="60971"/>
                  </a:lnTo>
                  <a:lnTo>
                    <a:pt x="1840992" y="99821"/>
                  </a:lnTo>
                  <a:lnTo>
                    <a:pt x="1833145" y="138672"/>
                  </a:lnTo>
                  <a:lnTo>
                    <a:pt x="1811750" y="170402"/>
                  </a:lnTo>
                  <a:lnTo>
                    <a:pt x="1780020" y="191797"/>
                  </a:lnTo>
                  <a:lnTo>
                    <a:pt x="1741170" y="199643"/>
                  </a:lnTo>
                  <a:lnTo>
                    <a:pt x="1641347" y="199643"/>
                  </a:lnTo>
                  <a:lnTo>
                    <a:pt x="1641347" y="1497329"/>
                  </a:lnTo>
                  <a:lnTo>
                    <a:pt x="1633501" y="1536185"/>
                  </a:lnTo>
                  <a:lnTo>
                    <a:pt x="1612106" y="1567915"/>
                  </a:lnTo>
                  <a:lnTo>
                    <a:pt x="1580376" y="1589307"/>
                  </a:lnTo>
                  <a:lnTo>
                    <a:pt x="1541526" y="1597151"/>
                  </a:lnTo>
                  <a:lnTo>
                    <a:pt x="99822" y="1597151"/>
                  </a:lnTo>
                  <a:lnTo>
                    <a:pt x="60971" y="1589307"/>
                  </a:lnTo>
                  <a:lnTo>
                    <a:pt x="29241" y="1567915"/>
                  </a:lnTo>
                  <a:lnTo>
                    <a:pt x="7846" y="1536185"/>
                  </a:lnTo>
                  <a:lnTo>
                    <a:pt x="0" y="1497329"/>
                  </a:lnTo>
                  <a:lnTo>
                    <a:pt x="7846" y="1458474"/>
                  </a:lnTo>
                  <a:lnTo>
                    <a:pt x="29241" y="1426744"/>
                  </a:lnTo>
                  <a:lnTo>
                    <a:pt x="60971" y="1405352"/>
                  </a:lnTo>
                  <a:lnTo>
                    <a:pt x="99822" y="1397507"/>
                  </a:lnTo>
                  <a:lnTo>
                    <a:pt x="199644" y="1397507"/>
                  </a:lnTo>
                  <a:close/>
                </a:path>
              </a:pathLst>
            </a:custGeom>
            <a:ln w="12192">
              <a:solidFill>
                <a:srgbClr val="2E528F"/>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2555366" y="4381500"/>
              <a:ext cx="161924" cy="211835"/>
            </a:xfrm>
            <a:prstGeom prst="rect">
              <a:avLst/>
            </a:prstGeom>
          </p:spPr>
        </p:pic>
        <p:sp>
          <p:nvSpPr>
            <p:cNvPr id="14" name="object 14"/>
            <p:cNvSpPr/>
            <p:nvPr/>
          </p:nvSpPr>
          <p:spPr>
            <a:xfrm>
              <a:off x="2611373" y="4587240"/>
              <a:ext cx="1342390" cy="0"/>
            </a:xfrm>
            <a:custGeom>
              <a:avLst/>
              <a:gdLst/>
              <a:ahLst/>
              <a:cxnLst/>
              <a:rect l="l" t="t" r="r" b="b"/>
              <a:pathLst>
                <a:path w="1342389">
                  <a:moveTo>
                    <a:pt x="1341881" y="0"/>
                  </a:moveTo>
                  <a:lnTo>
                    <a:pt x="0" y="0"/>
                  </a:lnTo>
                </a:path>
              </a:pathLst>
            </a:custGeom>
            <a:ln w="12192">
              <a:solidFill>
                <a:srgbClr val="2E528F"/>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2405633" y="5779008"/>
              <a:ext cx="112013" cy="211836"/>
            </a:xfrm>
            <a:prstGeom prst="rect">
              <a:avLst/>
            </a:prstGeom>
          </p:spPr>
        </p:pic>
      </p:grpSp>
      <p:sp>
        <p:nvSpPr>
          <p:cNvPr id="16" name="object 16"/>
          <p:cNvSpPr txBox="1"/>
          <p:nvPr/>
        </p:nvSpPr>
        <p:spPr>
          <a:xfrm>
            <a:off x="2666238" y="4797628"/>
            <a:ext cx="1132205" cy="848994"/>
          </a:xfrm>
          <a:prstGeom prst="rect">
            <a:avLst/>
          </a:prstGeom>
        </p:spPr>
        <p:txBody>
          <a:bodyPr vert="horz" wrap="square" lIns="0" tIns="12700" rIns="0" bIns="0" rtlCol="0">
            <a:spAutoFit/>
          </a:bodyPr>
          <a:lstStyle/>
          <a:p>
            <a:pPr marL="12700" marR="5080" indent="2540" algn="ctr">
              <a:lnSpc>
                <a:spcPct val="100000"/>
              </a:lnSpc>
              <a:spcBef>
                <a:spcPts val="100"/>
              </a:spcBef>
            </a:pPr>
            <a:r>
              <a:rPr sz="1800">
                <a:latin typeface="Calibri"/>
                <a:cs typeface="Calibri"/>
              </a:rPr>
              <a:t>Used </a:t>
            </a:r>
            <a:r>
              <a:rPr sz="1800" spc="-10">
                <a:latin typeface="Calibri"/>
                <a:cs typeface="Calibri"/>
              </a:rPr>
              <a:t>to </a:t>
            </a:r>
            <a:r>
              <a:rPr sz="1800" spc="-5">
                <a:latin typeface="Calibri"/>
                <a:cs typeface="Calibri"/>
              </a:rPr>
              <a:t> develop</a:t>
            </a:r>
            <a:r>
              <a:rPr sz="1800" spc="-75">
                <a:latin typeface="Calibri"/>
                <a:cs typeface="Calibri"/>
              </a:rPr>
              <a:t> </a:t>
            </a:r>
            <a:r>
              <a:rPr sz="1800">
                <a:latin typeface="Calibri"/>
                <a:cs typeface="Calibri"/>
              </a:rPr>
              <a:t>the </a:t>
            </a:r>
            <a:r>
              <a:rPr sz="1800" spc="-395">
                <a:latin typeface="Calibri"/>
                <a:cs typeface="Calibri"/>
              </a:rPr>
              <a:t> </a:t>
            </a:r>
            <a:r>
              <a:rPr sz="1800">
                <a:latin typeface="Calibri"/>
                <a:cs typeface="Calibri"/>
              </a:rPr>
              <a:t>models</a:t>
            </a:r>
          </a:p>
        </p:txBody>
      </p:sp>
      <p:grpSp>
        <p:nvGrpSpPr>
          <p:cNvPr id="17" name="object 17"/>
          <p:cNvGrpSpPr/>
          <p:nvPr/>
        </p:nvGrpSpPr>
        <p:grpSpPr>
          <a:xfrm>
            <a:off x="8004047" y="4389120"/>
            <a:ext cx="1851660" cy="1610995"/>
            <a:chOff x="8004047" y="4389120"/>
            <a:chExt cx="1851660" cy="1610995"/>
          </a:xfrm>
        </p:grpSpPr>
        <p:sp>
          <p:nvSpPr>
            <p:cNvPr id="18" name="object 18"/>
            <p:cNvSpPr/>
            <p:nvPr/>
          </p:nvSpPr>
          <p:spPr>
            <a:xfrm>
              <a:off x="8110092" y="4395216"/>
              <a:ext cx="1739900" cy="1598930"/>
            </a:xfrm>
            <a:custGeom>
              <a:avLst/>
              <a:gdLst/>
              <a:ahLst/>
              <a:cxnLst/>
              <a:rect l="l" t="t" r="r" b="b"/>
              <a:pathLst>
                <a:path w="1739900" h="1598929">
                  <a:moveTo>
                    <a:pt x="1639570" y="0"/>
                  </a:moveTo>
                  <a:lnTo>
                    <a:pt x="199771" y="0"/>
                  </a:lnTo>
                  <a:lnTo>
                    <a:pt x="160920" y="7848"/>
                  </a:lnTo>
                  <a:lnTo>
                    <a:pt x="129190" y="29257"/>
                  </a:lnTo>
                  <a:lnTo>
                    <a:pt x="107795" y="61025"/>
                  </a:lnTo>
                  <a:lnTo>
                    <a:pt x="99949" y="99948"/>
                  </a:lnTo>
                  <a:lnTo>
                    <a:pt x="99949" y="1398841"/>
                  </a:lnTo>
                  <a:lnTo>
                    <a:pt x="0" y="1398841"/>
                  </a:lnTo>
                  <a:lnTo>
                    <a:pt x="19425" y="1402767"/>
                  </a:lnTo>
                  <a:lnTo>
                    <a:pt x="35290" y="1413473"/>
                  </a:lnTo>
                  <a:lnTo>
                    <a:pt x="45987" y="1429354"/>
                  </a:lnTo>
                  <a:lnTo>
                    <a:pt x="49910" y="1448803"/>
                  </a:lnTo>
                  <a:lnTo>
                    <a:pt x="45987" y="1468245"/>
                  </a:lnTo>
                  <a:lnTo>
                    <a:pt x="35290" y="1484121"/>
                  </a:lnTo>
                  <a:lnTo>
                    <a:pt x="19425" y="1494826"/>
                  </a:lnTo>
                  <a:lnTo>
                    <a:pt x="0" y="1498752"/>
                  </a:lnTo>
                  <a:lnTo>
                    <a:pt x="99949" y="1498752"/>
                  </a:lnTo>
                  <a:lnTo>
                    <a:pt x="92082" y="1537650"/>
                  </a:lnTo>
                  <a:lnTo>
                    <a:pt x="70643" y="1569412"/>
                  </a:lnTo>
                  <a:lnTo>
                    <a:pt x="38869" y="1590824"/>
                  </a:lnTo>
                  <a:lnTo>
                    <a:pt x="0" y="1598675"/>
                  </a:lnTo>
                  <a:lnTo>
                    <a:pt x="1439799" y="1598675"/>
                  </a:lnTo>
                  <a:lnTo>
                    <a:pt x="1478649" y="1590824"/>
                  </a:lnTo>
                  <a:lnTo>
                    <a:pt x="1510379" y="1569412"/>
                  </a:lnTo>
                  <a:lnTo>
                    <a:pt x="1531774" y="1537650"/>
                  </a:lnTo>
                  <a:lnTo>
                    <a:pt x="1539621" y="1498752"/>
                  </a:lnTo>
                  <a:lnTo>
                    <a:pt x="1539621" y="199897"/>
                  </a:lnTo>
                  <a:lnTo>
                    <a:pt x="199771" y="199897"/>
                  </a:lnTo>
                  <a:lnTo>
                    <a:pt x="180345" y="195955"/>
                  </a:lnTo>
                  <a:lnTo>
                    <a:pt x="164480" y="185213"/>
                  </a:lnTo>
                  <a:lnTo>
                    <a:pt x="153783" y="169304"/>
                  </a:lnTo>
                  <a:lnTo>
                    <a:pt x="149859" y="149859"/>
                  </a:lnTo>
                  <a:lnTo>
                    <a:pt x="153783" y="130434"/>
                  </a:lnTo>
                  <a:lnTo>
                    <a:pt x="164480" y="114569"/>
                  </a:lnTo>
                  <a:lnTo>
                    <a:pt x="180345" y="103872"/>
                  </a:lnTo>
                  <a:lnTo>
                    <a:pt x="199771" y="99948"/>
                  </a:lnTo>
                  <a:lnTo>
                    <a:pt x="1739518" y="99948"/>
                  </a:lnTo>
                  <a:lnTo>
                    <a:pt x="1731670" y="61025"/>
                  </a:lnTo>
                  <a:lnTo>
                    <a:pt x="1710261" y="29257"/>
                  </a:lnTo>
                  <a:lnTo>
                    <a:pt x="1678493" y="7848"/>
                  </a:lnTo>
                  <a:lnTo>
                    <a:pt x="1639570" y="0"/>
                  </a:lnTo>
                  <a:close/>
                </a:path>
                <a:path w="1739900" h="1598929">
                  <a:moveTo>
                    <a:pt x="1739518" y="99948"/>
                  </a:moveTo>
                  <a:lnTo>
                    <a:pt x="299720" y="99948"/>
                  </a:lnTo>
                  <a:lnTo>
                    <a:pt x="291871" y="138818"/>
                  </a:lnTo>
                  <a:lnTo>
                    <a:pt x="270462" y="170592"/>
                  </a:lnTo>
                  <a:lnTo>
                    <a:pt x="238694" y="192031"/>
                  </a:lnTo>
                  <a:lnTo>
                    <a:pt x="199771" y="199897"/>
                  </a:lnTo>
                  <a:lnTo>
                    <a:pt x="1639570" y="199897"/>
                  </a:lnTo>
                  <a:lnTo>
                    <a:pt x="1678493" y="192031"/>
                  </a:lnTo>
                  <a:lnTo>
                    <a:pt x="1710261" y="170592"/>
                  </a:lnTo>
                  <a:lnTo>
                    <a:pt x="1731670" y="138818"/>
                  </a:lnTo>
                  <a:lnTo>
                    <a:pt x="1739518" y="99948"/>
                  </a:lnTo>
                  <a:close/>
                </a:path>
              </a:pathLst>
            </a:custGeom>
            <a:solidFill>
              <a:srgbClr val="F1F1F1"/>
            </a:solidFill>
          </p:spPr>
          <p:txBody>
            <a:bodyPr wrap="square" lIns="0" tIns="0" rIns="0" bIns="0" rtlCol="0"/>
            <a:lstStyle/>
            <a:p>
              <a:endParaRPr/>
            </a:p>
          </p:txBody>
        </p:sp>
        <p:sp>
          <p:nvSpPr>
            <p:cNvPr id="19" name="object 19"/>
            <p:cNvSpPr/>
            <p:nvPr/>
          </p:nvSpPr>
          <p:spPr>
            <a:xfrm>
              <a:off x="8010143" y="4495165"/>
              <a:ext cx="400050" cy="1499235"/>
            </a:xfrm>
            <a:custGeom>
              <a:avLst/>
              <a:gdLst/>
              <a:ahLst/>
              <a:cxnLst/>
              <a:rect l="l" t="t" r="r" b="b"/>
              <a:pathLst>
                <a:path w="400050" h="1499235">
                  <a:moveTo>
                    <a:pt x="399669" y="0"/>
                  </a:moveTo>
                  <a:lnTo>
                    <a:pt x="299720" y="0"/>
                  </a:lnTo>
                  <a:lnTo>
                    <a:pt x="280294" y="3923"/>
                  </a:lnTo>
                  <a:lnTo>
                    <a:pt x="264429" y="14620"/>
                  </a:lnTo>
                  <a:lnTo>
                    <a:pt x="253732" y="30485"/>
                  </a:lnTo>
                  <a:lnTo>
                    <a:pt x="249808" y="49911"/>
                  </a:lnTo>
                  <a:lnTo>
                    <a:pt x="253732" y="69355"/>
                  </a:lnTo>
                  <a:lnTo>
                    <a:pt x="264429" y="85264"/>
                  </a:lnTo>
                  <a:lnTo>
                    <a:pt x="280294" y="96006"/>
                  </a:lnTo>
                  <a:lnTo>
                    <a:pt x="299720" y="99949"/>
                  </a:lnTo>
                  <a:lnTo>
                    <a:pt x="338643" y="92082"/>
                  </a:lnTo>
                  <a:lnTo>
                    <a:pt x="370411" y="70643"/>
                  </a:lnTo>
                  <a:lnTo>
                    <a:pt x="391820" y="38869"/>
                  </a:lnTo>
                  <a:lnTo>
                    <a:pt x="399669" y="0"/>
                  </a:lnTo>
                  <a:close/>
                </a:path>
                <a:path w="400050" h="1499235">
                  <a:moveTo>
                    <a:pt x="99949" y="1298892"/>
                  </a:moveTo>
                  <a:lnTo>
                    <a:pt x="61025" y="1306743"/>
                  </a:lnTo>
                  <a:lnTo>
                    <a:pt x="29257" y="1328154"/>
                  </a:lnTo>
                  <a:lnTo>
                    <a:pt x="7848" y="1359912"/>
                  </a:lnTo>
                  <a:lnTo>
                    <a:pt x="0" y="1398803"/>
                  </a:lnTo>
                  <a:lnTo>
                    <a:pt x="7848" y="1437701"/>
                  </a:lnTo>
                  <a:lnTo>
                    <a:pt x="29257" y="1469463"/>
                  </a:lnTo>
                  <a:lnTo>
                    <a:pt x="61025" y="1490875"/>
                  </a:lnTo>
                  <a:lnTo>
                    <a:pt x="99949" y="1498727"/>
                  </a:lnTo>
                  <a:lnTo>
                    <a:pt x="138818" y="1490875"/>
                  </a:lnTo>
                  <a:lnTo>
                    <a:pt x="170592" y="1469463"/>
                  </a:lnTo>
                  <a:lnTo>
                    <a:pt x="192031" y="1437701"/>
                  </a:lnTo>
                  <a:lnTo>
                    <a:pt x="199898" y="1398803"/>
                  </a:lnTo>
                  <a:lnTo>
                    <a:pt x="99949" y="1398803"/>
                  </a:lnTo>
                  <a:lnTo>
                    <a:pt x="119374" y="1394877"/>
                  </a:lnTo>
                  <a:lnTo>
                    <a:pt x="135239" y="1384173"/>
                  </a:lnTo>
                  <a:lnTo>
                    <a:pt x="145936" y="1368296"/>
                  </a:lnTo>
                  <a:lnTo>
                    <a:pt x="149859" y="1348854"/>
                  </a:lnTo>
                  <a:lnTo>
                    <a:pt x="145936" y="1329405"/>
                  </a:lnTo>
                  <a:lnTo>
                    <a:pt x="135239" y="1313524"/>
                  </a:lnTo>
                  <a:lnTo>
                    <a:pt x="119374" y="1302818"/>
                  </a:lnTo>
                  <a:lnTo>
                    <a:pt x="99949" y="1298892"/>
                  </a:lnTo>
                  <a:close/>
                </a:path>
              </a:pathLst>
            </a:custGeom>
            <a:solidFill>
              <a:srgbClr val="C3C3C3"/>
            </a:solidFill>
          </p:spPr>
          <p:txBody>
            <a:bodyPr wrap="square" lIns="0" tIns="0" rIns="0" bIns="0" rtlCol="0"/>
            <a:lstStyle/>
            <a:p>
              <a:endParaRPr/>
            </a:p>
          </p:txBody>
        </p:sp>
        <p:sp>
          <p:nvSpPr>
            <p:cNvPr id="20" name="object 20"/>
            <p:cNvSpPr/>
            <p:nvPr/>
          </p:nvSpPr>
          <p:spPr>
            <a:xfrm>
              <a:off x="8010143" y="4395216"/>
              <a:ext cx="1839595" cy="1598930"/>
            </a:xfrm>
            <a:custGeom>
              <a:avLst/>
              <a:gdLst/>
              <a:ahLst/>
              <a:cxnLst/>
              <a:rect l="l" t="t" r="r" b="b"/>
              <a:pathLst>
                <a:path w="1839595" h="1598929">
                  <a:moveTo>
                    <a:pt x="199898" y="1398841"/>
                  </a:moveTo>
                  <a:lnTo>
                    <a:pt x="199898" y="99948"/>
                  </a:lnTo>
                  <a:lnTo>
                    <a:pt x="207744" y="61025"/>
                  </a:lnTo>
                  <a:lnTo>
                    <a:pt x="229139" y="29257"/>
                  </a:lnTo>
                  <a:lnTo>
                    <a:pt x="260869" y="7848"/>
                  </a:lnTo>
                  <a:lnTo>
                    <a:pt x="299720" y="0"/>
                  </a:lnTo>
                  <a:lnTo>
                    <a:pt x="1739519" y="0"/>
                  </a:lnTo>
                  <a:lnTo>
                    <a:pt x="1778442" y="7848"/>
                  </a:lnTo>
                  <a:lnTo>
                    <a:pt x="1810210" y="29257"/>
                  </a:lnTo>
                  <a:lnTo>
                    <a:pt x="1831619" y="61025"/>
                  </a:lnTo>
                  <a:lnTo>
                    <a:pt x="1839467" y="99948"/>
                  </a:lnTo>
                  <a:lnTo>
                    <a:pt x="1831619" y="138818"/>
                  </a:lnTo>
                  <a:lnTo>
                    <a:pt x="1810210" y="170592"/>
                  </a:lnTo>
                  <a:lnTo>
                    <a:pt x="1778442" y="192031"/>
                  </a:lnTo>
                  <a:lnTo>
                    <a:pt x="1739519" y="199897"/>
                  </a:lnTo>
                  <a:lnTo>
                    <a:pt x="1639570" y="199897"/>
                  </a:lnTo>
                  <a:lnTo>
                    <a:pt x="1639570" y="1498752"/>
                  </a:lnTo>
                  <a:lnTo>
                    <a:pt x="1631723" y="1537650"/>
                  </a:lnTo>
                  <a:lnTo>
                    <a:pt x="1610328" y="1569412"/>
                  </a:lnTo>
                  <a:lnTo>
                    <a:pt x="1578598" y="1590824"/>
                  </a:lnTo>
                  <a:lnTo>
                    <a:pt x="1539748" y="1598675"/>
                  </a:lnTo>
                  <a:lnTo>
                    <a:pt x="99949" y="1598675"/>
                  </a:lnTo>
                  <a:lnTo>
                    <a:pt x="61025" y="1590824"/>
                  </a:lnTo>
                  <a:lnTo>
                    <a:pt x="29257" y="1569412"/>
                  </a:lnTo>
                  <a:lnTo>
                    <a:pt x="7848" y="1537650"/>
                  </a:lnTo>
                  <a:lnTo>
                    <a:pt x="0" y="1498752"/>
                  </a:lnTo>
                  <a:lnTo>
                    <a:pt x="7848" y="1459861"/>
                  </a:lnTo>
                  <a:lnTo>
                    <a:pt x="29257" y="1428103"/>
                  </a:lnTo>
                  <a:lnTo>
                    <a:pt x="61025" y="1406692"/>
                  </a:lnTo>
                  <a:lnTo>
                    <a:pt x="99949" y="1398841"/>
                  </a:lnTo>
                  <a:lnTo>
                    <a:pt x="199898" y="1398841"/>
                  </a:lnTo>
                  <a:close/>
                </a:path>
              </a:pathLst>
            </a:custGeom>
            <a:ln w="12192">
              <a:solidFill>
                <a:srgbClr val="2E528F"/>
              </a:solidFill>
            </a:ln>
          </p:spPr>
          <p:txBody>
            <a:bodyPr wrap="square" lIns="0" tIns="0" rIns="0" bIns="0" rtlCol="0"/>
            <a:lstStyle/>
            <a:p>
              <a:endParaRPr/>
            </a:p>
          </p:txBody>
        </p:sp>
        <p:pic>
          <p:nvPicPr>
            <p:cNvPr id="21" name="object 21"/>
            <p:cNvPicPr/>
            <p:nvPr/>
          </p:nvPicPr>
          <p:blipFill>
            <a:blip r:embed="rId4" cstate="print"/>
            <a:stretch>
              <a:fillRect/>
            </a:stretch>
          </p:blipFill>
          <p:spPr>
            <a:xfrm>
              <a:off x="8253856" y="4389120"/>
              <a:ext cx="162052" cy="212089"/>
            </a:xfrm>
            <a:prstGeom prst="rect">
              <a:avLst/>
            </a:prstGeom>
          </p:spPr>
        </p:pic>
        <p:sp>
          <p:nvSpPr>
            <p:cNvPr id="22" name="object 22"/>
            <p:cNvSpPr/>
            <p:nvPr/>
          </p:nvSpPr>
          <p:spPr>
            <a:xfrm>
              <a:off x="8309863" y="4595114"/>
              <a:ext cx="1339850" cy="0"/>
            </a:xfrm>
            <a:custGeom>
              <a:avLst/>
              <a:gdLst/>
              <a:ahLst/>
              <a:cxnLst/>
              <a:rect l="l" t="t" r="r" b="b"/>
              <a:pathLst>
                <a:path w="1339850">
                  <a:moveTo>
                    <a:pt x="1339850" y="0"/>
                  </a:moveTo>
                  <a:lnTo>
                    <a:pt x="0" y="0"/>
                  </a:lnTo>
                </a:path>
              </a:pathLst>
            </a:custGeom>
            <a:ln w="12192">
              <a:solidFill>
                <a:srgbClr val="2E528F"/>
              </a:solidFill>
            </a:ln>
          </p:spPr>
          <p:txBody>
            <a:bodyPr wrap="square" lIns="0" tIns="0" rIns="0" bIns="0" rtlCol="0"/>
            <a:lstStyle/>
            <a:p>
              <a:endParaRPr/>
            </a:p>
          </p:txBody>
        </p:sp>
        <p:pic>
          <p:nvPicPr>
            <p:cNvPr id="23" name="object 23"/>
            <p:cNvPicPr/>
            <p:nvPr/>
          </p:nvPicPr>
          <p:blipFill>
            <a:blip r:embed="rId5" cstate="print"/>
            <a:stretch>
              <a:fillRect/>
            </a:stretch>
          </p:blipFill>
          <p:spPr>
            <a:xfrm>
              <a:off x="8103996" y="5787961"/>
              <a:ext cx="112141" cy="212026"/>
            </a:xfrm>
            <a:prstGeom prst="rect">
              <a:avLst/>
            </a:prstGeom>
          </p:spPr>
        </p:pic>
      </p:grpSp>
      <p:sp>
        <p:nvSpPr>
          <p:cNvPr id="24" name="object 24"/>
          <p:cNvSpPr txBox="1"/>
          <p:nvPr/>
        </p:nvSpPr>
        <p:spPr>
          <a:xfrm>
            <a:off x="8335518" y="4669282"/>
            <a:ext cx="1189990" cy="1123315"/>
          </a:xfrm>
          <a:prstGeom prst="rect">
            <a:avLst/>
          </a:prstGeom>
        </p:spPr>
        <p:txBody>
          <a:bodyPr vert="horz" wrap="square" lIns="0" tIns="12700" rIns="0" bIns="0" rtlCol="0">
            <a:spAutoFit/>
          </a:bodyPr>
          <a:lstStyle/>
          <a:p>
            <a:pPr marL="12065" marR="5080" indent="-635" algn="ctr">
              <a:lnSpc>
                <a:spcPct val="100000"/>
              </a:lnSpc>
              <a:spcBef>
                <a:spcPts val="100"/>
              </a:spcBef>
            </a:pPr>
            <a:r>
              <a:rPr sz="1800" spc="-160">
                <a:latin typeface="Calibri"/>
                <a:cs typeface="Calibri"/>
              </a:rPr>
              <a:t>T</a:t>
            </a:r>
            <a:r>
              <a:rPr sz="1800">
                <a:latin typeface="Calibri"/>
                <a:cs typeface="Calibri"/>
              </a:rPr>
              <a:t>o</a:t>
            </a:r>
            <a:r>
              <a:rPr sz="1800" spc="-5">
                <a:latin typeface="Calibri"/>
                <a:cs typeface="Calibri"/>
              </a:rPr>
              <a:t> </a:t>
            </a:r>
            <a:r>
              <a:rPr sz="1800" spc="-10">
                <a:latin typeface="Calibri"/>
                <a:cs typeface="Calibri"/>
              </a:rPr>
              <a:t>e</a:t>
            </a:r>
            <a:r>
              <a:rPr sz="1800" spc="-25">
                <a:latin typeface="Calibri"/>
                <a:cs typeface="Calibri"/>
              </a:rPr>
              <a:t>v</a:t>
            </a:r>
            <a:r>
              <a:rPr sz="1800">
                <a:latin typeface="Calibri"/>
                <a:cs typeface="Calibri"/>
              </a:rPr>
              <a:t>alu</a:t>
            </a:r>
            <a:r>
              <a:rPr sz="1800" spc="-15">
                <a:latin typeface="Calibri"/>
                <a:cs typeface="Calibri"/>
              </a:rPr>
              <a:t>a</a:t>
            </a:r>
            <a:r>
              <a:rPr sz="1800" spc="-30">
                <a:latin typeface="Calibri"/>
                <a:cs typeface="Calibri"/>
              </a:rPr>
              <a:t>t</a:t>
            </a:r>
            <a:r>
              <a:rPr sz="1800">
                <a:latin typeface="Calibri"/>
                <a:cs typeface="Calibri"/>
              </a:rPr>
              <a:t>e  the models </a:t>
            </a:r>
            <a:r>
              <a:rPr sz="1800" spc="5">
                <a:latin typeface="Calibri"/>
                <a:cs typeface="Calibri"/>
              </a:rPr>
              <a:t> </a:t>
            </a:r>
            <a:r>
              <a:rPr sz="1800" spc="-5">
                <a:latin typeface="Calibri"/>
                <a:cs typeface="Calibri"/>
              </a:rPr>
              <a:t>on</a:t>
            </a:r>
            <a:r>
              <a:rPr sz="1800" spc="-55">
                <a:latin typeface="Calibri"/>
                <a:cs typeface="Calibri"/>
              </a:rPr>
              <a:t> </a:t>
            </a:r>
            <a:r>
              <a:rPr sz="1800" spc="-5">
                <a:latin typeface="Calibri"/>
                <a:cs typeface="Calibri"/>
              </a:rPr>
              <a:t>“unseen” </a:t>
            </a:r>
            <a:r>
              <a:rPr sz="1800" spc="-390">
                <a:latin typeface="Calibri"/>
                <a:cs typeface="Calibri"/>
              </a:rPr>
              <a:t> </a:t>
            </a:r>
            <a:r>
              <a:rPr sz="1800" spc="-15">
                <a:latin typeface="Calibri"/>
                <a:cs typeface="Calibri"/>
              </a:rPr>
              <a:t>data</a:t>
            </a:r>
            <a:endParaRPr sz="18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499" y="327708"/>
            <a:ext cx="11209376" cy="505908"/>
          </a:xfrm>
          <a:prstGeom prst="rect">
            <a:avLst/>
          </a:prstGeom>
        </p:spPr>
        <p:txBody>
          <a:bodyPr vert="horz" wrap="square" lIns="0" tIns="13335" rIns="0" bIns="0" rtlCol="0">
            <a:spAutoFit/>
          </a:bodyPr>
          <a:lstStyle/>
          <a:p>
            <a:pPr marL="25400">
              <a:lnSpc>
                <a:spcPct val="100000"/>
              </a:lnSpc>
              <a:spcBef>
                <a:spcPts val="105"/>
              </a:spcBef>
            </a:pPr>
            <a:r>
              <a:rPr spc="-30"/>
              <a:t>Need</a:t>
            </a:r>
            <a:r>
              <a:rPr spc="-120"/>
              <a:t> </a:t>
            </a:r>
            <a:r>
              <a:rPr spc="-50"/>
              <a:t>for</a:t>
            </a:r>
            <a:r>
              <a:rPr spc="-105"/>
              <a:t> </a:t>
            </a:r>
            <a:r>
              <a:t>a</a:t>
            </a:r>
            <a:r>
              <a:rPr spc="-65"/>
              <a:t> </a:t>
            </a:r>
            <a:r>
              <a:rPr spc="-20"/>
              <a:t>3</a:t>
            </a:r>
            <a:r>
              <a:rPr sz="4350" spc="-30" baseline="24904"/>
              <a:t>rd</a:t>
            </a:r>
            <a:r>
              <a:rPr sz="4350" spc="390" baseline="24904"/>
              <a:t> </a:t>
            </a:r>
            <a:r>
              <a:rPr spc="-50"/>
              <a:t>Partition</a:t>
            </a:r>
          </a:p>
        </p:txBody>
      </p:sp>
      <p:sp>
        <p:nvSpPr>
          <p:cNvPr id="9" name="object 9"/>
          <p:cNvSpPr txBox="1"/>
          <p:nvPr/>
        </p:nvSpPr>
        <p:spPr>
          <a:xfrm>
            <a:off x="440372" y="1039249"/>
            <a:ext cx="10701655" cy="4343624"/>
          </a:xfrm>
          <a:prstGeom prst="rect">
            <a:avLst/>
          </a:prstGeom>
        </p:spPr>
        <p:txBody>
          <a:bodyPr vert="horz" wrap="square" lIns="0" tIns="55244" rIns="0" bIns="0" rtlCol="0">
            <a:spAutoFit/>
          </a:bodyPr>
          <a:lstStyle/>
          <a:p>
            <a:pPr marL="241300" marR="799465" indent="-228600" algn="just">
              <a:lnSpc>
                <a:spcPct val="90000"/>
              </a:lnSpc>
              <a:spcBef>
                <a:spcPts val="434"/>
              </a:spcBef>
              <a:buFont typeface="Arial MT"/>
              <a:buChar char="•"/>
              <a:tabLst>
                <a:tab pos="241300" algn="l"/>
              </a:tabLst>
            </a:pPr>
            <a:r>
              <a:rPr sz="2400" spc="-55">
                <a:latin typeface="Georgia"/>
                <a:cs typeface="Franklin Gothic Medium"/>
              </a:rPr>
              <a:t>When </a:t>
            </a:r>
            <a:r>
              <a:rPr sz="2400" spc="-35">
                <a:latin typeface="Georgia"/>
                <a:cs typeface="Franklin Gothic Medium"/>
              </a:rPr>
              <a:t>a </a:t>
            </a:r>
            <a:r>
              <a:rPr sz="2000" spc="-50">
                <a:latin typeface="Georgia"/>
                <a:cs typeface="Franklin Gothic Medium"/>
              </a:rPr>
              <a:t>model</a:t>
            </a:r>
            <a:r>
              <a:rPr sz="2400" spc="-50">
                <a:latin typeface="Georgia"/>
                <a:cs typeface="Franklin Gothic Medium"/>
              </a:rPr>
              <a:t> </a:t>
            </a:r>
            <a:r>
              <a:rPr sz="2400" spc="-15">
                <a:latin typeface="Georgia"/>
                <a:cs typeface="Franklin Gothic Medium"/>
              </a:rPr>
              <a:t>is </a:t>
            </a:r>
            <a:r>
              <a:rPr sz="2400" spc="-25">
                <a:latin typeface="Georgia"/>
                <a:cs typeface="Franklin Gothic Medium"/>
              </a:rPr>
              <a:t>developed </a:t>
            </a:r>
            <a:r>
              <a:rPr sz="2400" spc="-20">
                <a:latin typeface="Georgia"/>
                <a:cs typeface="Franklin Gothic Medium"/>
              </a:rPr>
              <a:t>using </a:t>
            </a:r>
            <a:r>
              <a:rPr sz="2400" spc="-30">
                <a:latin typeface="Georgia"/>
                <a:cs typeface="Franklin Gothic Medium"/>
              </a:rPr>
              <a:t>training </a:t>
            </a:r>
            <a:r>
              <a:rPr sz="2400" spc="-10">
                <a:latin typeface="Georgia"/>
                <a:cs typeface="Franklin Gothic Medium"/>
              </a:rPr>
              <a:t>data, </a:t>
            </a:r>
            <a:r>
              <a:rPr sz="2400" spc="-50">
                <a:latin typeface="Georgia"/>
                <a:cs typeface="Franklin Gothic Medium"/>
              </a:rPr>
              <a:t>it </a:t>
            </a:r>
            <a:r>
              <a:rPr sz="2400" spc="-15">
                <a:latin typeface="Georgia"/>
                <a:cs typeface="Franklin Gothic Medium"/>
              </a:rPr>
              <a:t>can </a:t>
            </a:r>
            <a:r>
              <a:rPr sz="2400" spc="-30">
                <a:latin typeface="Georgia"/>
                <a:cs typeface="Franklin Gothic Medium"/>
              </a:rPr>
              <a:t>overfit </a:t>
            </a:r>
            <a:r>
              <a:rPr sz="2400" spc="-20">
                <a:latin typeface="Georgia"/>
                <a:cs typeface="Franklin Gothic Medium"/>
              </a:rPr>
              <a:t>the </a:t>
            </a:r>
            <a:r>
              <a:rPr sz="2400" spc="-685">
                <a:latin typeface="Georgia"/>
                <a:cs typeface="Franklin Gothic Medium"/>
              </a:rPr>
              <a:t> </a:t>
            </a:r>
            <a:r>
              <a:rPr sz="2400" spc="-35">
                <a:latin typeface="Georgia"/>
                <a:cs typeface="Franklin Gothic Medium"/>
              </a:rPr>
              <a:t>training </a:t>
            </a:r>
            <a:r>
              <a:rPr sz="2400" spc="-30">
                <a:latin typeface="Georgia"/>
                <a:cs typeface="Franklin Gothic Medium"/>
              </a:rPr>
              <a:t>data</a:t>
            </a:r>
            <a:r>
              <a:rPr sz="2400" spc="-25">
                <a:latin typeface="Georgia"/>
                <a:cs typeface="Franklin Gothic Medium"/>
              </a:rPr>
              <a:t> </a:t>
            </a:r>
            <a:r>
              <a:rPr sz="2400" spc="-15">
                <a:latin typeface="Georgia"/>
                <a:cs typeface="Franklin Gothic Medium"/>
              </a:rPr>
              <a:t>and </a:t>
            </a:r>
            <a:r>
              <a:rPr sz="2400" spc="-10">
                <a:latin typeface="Georgia"/>
                <a:cs typeface="Franklin Gothic Medium"/>
              </a:rPr>
              <a:t>hence </a:t>
            </a:r>
            <a:r>
              <a:rPr sz="2400" spc="-20">
                <a:latin typeface="Georgia"/>
                <a:cs typeface="Franklin Gothic Medium"/>
              </a:rPr>
              <a:t>the </a:t>
            </a:r>
            <a:r>
              <a:rPr sz="2400" spc="-10">
                <a:latin typeface="Georgia"/>
                <a:cs typeface="Franklin Gothic Medium"/>
              </a:rPr>
              <a:t>need </a:t>
            </a:r>
            <a:r>
              <a:rPr sz="2400" spc="-60">
                <a:latin typeface="Georgia"/>
                <a:cs typeface="Franklin Gothic Medium"/>
              </a:rPr>
              <a:t>to </a:t>
            </a:r>
            <a:r>
              <a:rPr sz="2400" spc="5">
                <a:latin typeface="Georgia"/>
                <a:cs typeface="Franklin Gothic Medium"/>
              </a:rPr>
              <a:t>assess </a:t>
            </a:r>
            <a:r>
              <a:rPr sz="2400" spc="-20">
                <a:latin typeface="Georgia"/>
                <a:cs typeface="Franklin Gothic Medium"/>
              </a:rPr>
              <a:t>the </a:t>
            </a:r>
            <a:r>
              <a:rPr sz="2400" spc="-30">
                <a:latin typeface="Georgia"/>
                <a:cs typeface="Franklin Gothic Medium"/>
              </a:rPr>
              <a:t>performance </a:t>
            </a:r>
            <a:r>
              <a:rPr sz="2400" spc="-15">
                <a:latin typeface="Georgia"/>
                <a:cs typeface="Franklin Gothic Medium"/>
              </a:rPr>
              <a:t>on </a:t>
            </a:r>
            <a:r>
              <a:rPr sz="2400" spc="-685">
                <a:latin typeface="Georgia"/>
                <a:cs typeface="Franklin Gothic Medium"/>
              </a:rPr>
              <a:t> </a:t>
            </a:r>
            <a:r>
              <a:rPr sz="2400" spc="5">
                <a:latin typeface="Georgia"/>
                <a:cs typeface="Franklin Gothic Medium"/>
              </a:rPr>
              <a:t>‘unseen’</a:t>
            </a:r>
            <a:r>
              <a:rPr sz="2400" spc="15">
                <a:latin typeface="Georgia"/>
                <a:cs typeface="Franklin Gothic Medium"/>
              </a:rPr>
              <a:t> </a:t>
            </a:r>
            <a:r>
              <a:rPr sz="2400" spc="-20">
                <a:latin typeface="Georgia"/>
                <a:cs typeface="Franklin Gothic Medium"/>
              </a:rPr>
              <a:t>data,</a:t>
            </a:r>
            <a:r>
              <a:rPr sz="2400" spc="20">
                <a:latin typeface="Georgia"/>
                <a:cs typeface="Franklin Gothic Medium"/>
              </a:rPr>
              <a:t> </a:t>
            </a:r>
            <a:r>
              <a:rPr sz="2400" spc="-10">
                <a:latin typeface="Georgia"/>
                <a:cs typeface="Franklin Gothic Medium"/>
              </a:rPr>
              <a:t>a.k.a.</a:t>
            </a:r>
            <a:r>
              <a:rPr sz="2400" spc="-5">
                <a:latin typeface="Georgia"/>
                <a:cs typeface="Franklin Gothic Medium"/>
              </a:rPr>
              <a:t> </a:t>
            </a:r>
            <a:r>
              <a:rPr sz="2400" spc="-30">
                <a:latin typeface="Georgia"/>
                <a:cs typeface="Franklin Gothic Medium"/>
              </a:rPr>
              <a:t>validation</a:t>
            </a:r>
            <a:r>
              <a:rPr sz="2400" spc="5">
                <a:latin typeface="Georgia"/>
                <a:cs typeface="Franklin Gothic Medium"/>
              </a:rPr>
              <a:t> </a:t>
            </a:r>
            <a:r>
              <a:rPr sz="2400" spc="-20">
                <a:latin typeface="Georgia"/>
                <a:cs typeface="Franklin Gothic Medium"/>
              </a:rPr>
              <a:t>partition</a:t>
            </a:r>
            <a:endParaRPr sz="2400">
              <a:latin typeface="Georgia"/>
              <a:cs typeface="Franklin Gothic Medium"/>
            </a:endParaRPr>
          </a:p>
          <a:p>
            <a:pPr>
              <a:lnSpc>
                <a:spcPct val="100000"/>
              </a:lnSpc>
              <a:spcBef>
                <a:spcPts val="30"/>
              </a:spcBef>
              <a:buFont typeface="Arial MT"/>
              <a:buChar char="•"/>
            </a:pPr>
            <a:endParaRPr sz="4400">
              <a:latin typeface="Georgia"/>
              <a:cs typeface="Franklin Gothic Medium"/>
            </a:endParaRPr>
          </a:p>
          <a:p>
            <a:pPr marL="241300" marR="5080" indent="-228600">
              <a:lnSpc>
                <a:spcPts val="3020"/>
              </a:lnSpc>
              <a:buFont typeface="Arial MT"/>
              <a:buChar char="•"/>
              <a:tabLst>
                <a:tab pos="241300" algn="l"/>
              </a:tabLst>
            </a:pPr>
            <a:r>
              <a:rPr sz="2400" spc="-25">
                <a:latin typeface="Georgia"/>
                <a:cs typeface="Franklin Gothic Medium"/>
              </a:rPr>
              <a:t>Assessing</a:t>
            </a:r>
            <a:r>
              <a:rPr sz="2400" spc="-5">
                <a:latin typeface="Georgia"/>
                <a:cs typeface="Franklin Gothic Medium"/>
              </a:rPr>
              <a:t> </a:t>
            </a:r>
            <a:r>
              <a:rPr sz="2400" u="heavy" spc="-45">
                <a:uFill>
                  <a:solidFill>
                    <a:srgbClr val="000000"/>
                  </a:solidFill>
                </a:uFill>
                <a:latin typeface="Georgia"/>
                <a:cs typeface="Franklin Gothic Medium"/>
              </a:rPr>
              <a:t>multiple</a:t>
            </a:r>
            <a:r>
              <a:rPr sz="2400" u="heavy" spc="15">
                <a:uFill>
                  <a:solidFill>
                    <a:srgbClr val="000000"/>
                  </a:solidFill>
                </a:uFill>
                <a:latin typeface="Georgia"/>
                <a:cs typeface="Franklin Gothic Medium"/>
              </a:rPr>
              <a:t> </a:t>
            </a:r>
            <a:r>
              <a:rPr sz="2400" u="heavy" spc="-40">
                <a:uFill>
                  <a:solidFill>
                    <a:srgbClr val="000000"/>
                  </a:solidFill>
                </a:uFill>
                <a:latin typeface="Georgia"/>
                <a:cs typeface="Franklin Gothic Medium"/>
              </a:rPr>
              <a:t>models</a:t>
            </a:r>
            <a:r>
              <a:rPr sz="2400" spc="50">
                <a:latin typeface="Georgia"/>
                <a:cs typeface="Franklin Gothic Medium"/>
              </a:rPr>
              <a:t> </a:t>
            </a:r>
            <a:r>
              <a:rPr sz="2400" spc="-15">
                <a:latin typeface="Georgia"/>
                <a:cs typeface="Franklin Gothic Medium"/>
              </a:rPr>
              <a:t>on</a:t>
            </a:r>
            <a:r>
              <a:rPr sz="2400">
                <a:latin typeface="Georgia"/>
                <a:cs typeface="Franklin Gothic Medium"/>
              </a:rPr>
              <a:t> </a:t>
            </a:r>
            <a:r>
              <a:rPr sz="2400" spc="-25">
                <a:latin typeface="Georgia"/>
                <a:cs typeface="Franklin Gothic Medium"/>
              </a:rPr>
              <a:t>the</a:t>
            </a:r>
            <a:r>
              <a:rPr sz="2400" spc="5">
                <a:latin typeface="Georgia"/>
                <a:cs typeface="Franklin Gothic Medium"/>
              </a:rPr>
              <a:t> </a:t>
            </a:r>
            <a:r>
              <a:rPr sz="2400" spc="-50">
                <a:latin typeface="Georgia"/>
                <a:cs typeface="Franklin Gothic Medium"/>
              </a:rPr>
              <a:t>same</a:t>
            </a:r>
            <a:r>
              <a:rPr sz="2400" spc="-5">
                <a:latin typeface="Georgia"/>
                <a:cs typeface="Franklin Gothic Medium"/>
              </a:rPr>
              <a:t> </a:t>
            </a:r>
            <a:r>
              <a:rPr sz="2400">
                <a:latin typeface="Georgia"/>
                <a:cs typeface="Franklin Gothic Medium"/>
              </a:rPr>
              <a:t>‘unseen’</a:t>
            </a:r>
            <a:r>
              <a:rPr sz="2400" spc="20">
                <a:latin typeface="Georgia"/>
                <a:cs typeface="Franklin Gothic Medium"/>
              </a:rPr>
              <a:t> </a:t>
            </a:r>
            <a:r>
              <a:rPr sz="2400" spc="-15">
                <a:latin typeface="Georgia"/>
                <a:cs typeface="Franklin Gothic Medium"/>
              </a:rPr>
              <a:t>data,</a:t>
            </a:r>
            <a:r>
              <a:rPr sz="2400" spc="5">
                <a:latin typeface="Georgia"/>
                <a:cs typeface="Franklin Gothic Medium"/>
              </a:rPr>
              <a:t> </a:t>
            </a:r>
            <a:r>
              <a:rPr sz="2400" spc="-15">
                <a:latin typeface="Georgia"/>
                <a:cs typeface="Franklin Gothic Medium"/>
              </a:rPr>
              <a:t>can </a:t>
            </a:r>
            <a:r>
              <a:rPr sz="2400" spc="-45">
                <a:latin typeface="Georgia"/>
                <a:cs typeface="Franklin Gothic Medium"/>
              </a:rPr>
              <a:t>again</a:t>
            </a:r>
            <a:r>
              <a:rPr sz="2400" spc="-5">
                <a:latin typeface="Georgia"/>
                <a:cs typeface="Franklin Gothic Medium"/>
              </a:rPr>
              <a:t> </a:t>
            </a:r>
            <a:r>
              <a:rPr sz="2400" spc="-25">
                <a:latin typeface="Georgia"/>
                <a:cs typeface="Franklin Gothic Medium"/>
              </a:rPr>
              <a:t>lead </a:t>
            </a:r>
            <a:r>
              <a:rPr sz="2400" spc="-685">
                <a:latin typeface="Georgia"/>
                <a:cs typeface="Franklin Gothic Medium"/>
              </a:rPr>
              <a:t> </a:t>
            </a:r>
            <a:r>
              <a:rPr sz="2400" spc="-60">
                <a:latin typeface="Georgia"/>
                <a:cs typeface="Franklin Gothic Medium"/>
              </a:rPr>
              <a:t>to</a:t>
            </a:r>
            <a:r>
              <a:rPr sz="2400">
                <a:latin typeface="Georgia"/>
                <a:cs typeface="Franklin Gothic Medium"/>
              </a:rPr>
              <a:t> </a:t>
            </a:r>
            <a:r>
              <a:rPr sz="2400" spc="-35">
                <a:latin typeface="Georgia"/>
                <a:cs typeface="Franklin Gothic Medium"/>
              </a:rPr>
              <a:t>overfitting</a:t>
            </a:r>
            <a:r>
              <a:rPr sz="2400" spc="35">
                <a:latin typeface="Georgia"/>
                <a:cs typeface="Franklin Gothic Medium"/>
              </a:rPr>
              <a:t> </a:t>
            </a:r>
            <a:r>
              <a:rPr sz="2400" spc="-15">
                <a:latin typeface="Georgia"/>
                <a:cs typeface="Franklin Gothic Medium"/>
              </a:rPr>
              <a:t>on</a:t>
            </a:r>
            <a:r>
              <a:rPr sz="2400">
                <a:latin typeface="Georgia"/>
                <a:cs typeface="Franklin Gothic Medium"/>
              </a:rPr>
              <a:t> </a:t>
            </a:r>
            <a:r>
              <a:rPr sz="2400" spc="-20">
                <a:latin typeface="Georgia"/>
                <a:cs typeface="Franklin Gothic Medium"/>
              </a:rPr>
              <a:t>this</a:t>
            </a:r>
            <a:r>
              <a:rPr sz="2400" spc="-5">
                <a:latin typeface="Georgia"/>
                <a:cs typeface="Franklin Gothic Medium"/>
              </a:rPr>
              <a:t> </a:t>
            </a:r>
            <a:r>
              <a:rPr sz="2400" spc="-30">
                <a:latin typeface="Georgia"/>
                <a:cs typeface="Franklin Gothic Medium"/>
              </a:rPr>
              <a:t>data</a:t>
            </a:r>
            <a:r>
              <a:rPr sz="2400" spc="15">
                <a:latin typeface="Georgia"/>
                <a:cs typeface="Franklin Gothic Medium"/>
              </a:rPr>
              <a:t> </a:t>
            </a:r>
            <a:r>
              <a:rPr sz="2400" spc="-10">
                <a:latin typeface="Georgia"/>
                <a:cs typeface="Franklin Gothic Medium"/>
              </a:rPr>
              <a:t>(i.e.</a:t>
            </a:r>
            <a:r>
              <a:rPr sz="2400" spc="5">
                <a:latin typeface="Georgia"/>
                <a:cs typeface="Franklin Gothic Medium"/>
              </a:rPr>
              <a:t> </a:t>
            </a:r>
            <a:r>
              <a:rPr sz="2400" spc="-20">
                <a:latin typeface="Georgia"/>
                <a:cs typeface="Franklin Gothic Medium"/>
              </a:rPr>
              <a:t>the</a:t>
            </a:r>
            <a:r>
              <a:rPr sz="2400" spc="5">
                <a:latin typeface="Georgia"/>
                <a:cs typeface="Franklin Gothic Medium"/>
              </a:rPr>
              <a:t> </a:t>
            </a:r>
            <a:r>
              <a:rPr sz="2400" spc="-30">
                <a:latin typeface="Georgia"/>
                <a:cs typeface="Franklin Gothic Medium"/>
              </a:rPr>
              <a:t>validation</a:t>
            </a:r>
            <a:r>
              <a:rPr sz="2400" spc="15">
                <a:latin typeface="Georgia"/>
                <a:cs typeface="Franklin Gothic Medium"/>
              </a:rPr>
              <a:t> </a:t>
            </a:r>
            <a:r>
              <a:rPr sz="2400" spc="-20">
                <a:latin typeface="Georgia"/>
                <a:cs typeface="Franklin Gothic Medium"/>
              </a:rPr>
              <a:t>partition)</a:t>
            </a:r>
            <a:endParaRPr sz="2400">
              <a:latin typeface="Georgia"/>
              <a:cs typeface="Franklin Gothic Medium"/>
            </a:endParaRPr>
          </a:p>
          <a:p>
            <a:pPr>
              <a:lnSpc>
                <a:spcPct val="100000"/>
              </a:lnSpc>
              <a:spcBef>
                <a:spcPts val="50"/>
              </a:spcBef>
              <a:buFont typeface="Arial MT"/>
              <a:buChar char="•"/>
            </a:pPr>
            <a:endParaRPr sz="4000">
              <a:latin typeface="Georgia"/>
              <a:cs typeface="Franklin Gothic Medium"/>
            </a:endParaRPr>
          </a:p>
          <a:p>
            <a:pPr marL="241300" marR="375285" indent="-228600">
              <a:lnSpc>
                <a:spcPts val="3020"/>
              </a:lnSpc>
              <a:buFont typeface="Arial MT"/>
              <a:buChar char="•"/>
              <a:tabLst>
                <a:tab pos="241300" algn="l"/>
              </a:tabLst>
            </a:pPr>
            <a:r>
              <a:rPr sz="2400" spc="-5">
                <a:latin typeface="Georgia"/>
                <a:cs typeface="Franklin Gothic Medium"/>
              </a:rPr>
              <a:t>Hence</a:t>
            </a:r>
            <a:r>
              <a:rPr sz="2400" spc="10">
                <a:latin typeface="Georgia"/>
                <a:cs typeface="Franklin Gothic Medium"/>
              </a:rPr>
              <a:t> </a:t>
            </a:r>
            <a:r>
              <a:rPr sz="2400" spc="-20">
                <a:latin typeface="Georgia"/>
                <a:cs typeface="Franklin Gothic Medium"/>
              </a:rPr>
              <a:t>the</a:t>
            </a:r>
            <a:r>
              <a:rPr sz="2400" spc="5">
                <a:latin typeface="Georgia"/>
                <a:cs typeface="Franklin Gothic Medium"/>
              </a:rPr>
              <a:t> </a:t>
            </a:r>
            <a:r>
              <a:rPr sz="2400" u="heavy" spc="-40">
                <a:uFill>
                  <a:solidFill>
                    <a:srgbClr val="000000"/>
                  </a:solidFill>
                </a:uFill>
                <a:latin typeface="Georgia"/>
                <a:cs typeface="Franklin Gothic Medium"/>
              </a:rPr>
              <a:t>final</a:t>
            </a:r>
            <a:r>
              <a:rPr sz="2400" u="heavy" spc="5">
                <a:uFill>
                  <a:solidFill>
                    <a:srgbClr val="000000"/>
                  </a:solidFill>
                </a:uFill>
                <a:latin typeface="Georgia"/>
                <a:cs typeface="Franklin Gothic Medium"/>
              </a:rPr>
              <a:t> </a:t>
            </a:r>
            <a:r>
              <a:rPr sz="2400" u="heavy" spc="-20">
                <a:uFill>
                  <a:solidFill>
                    <a:srgbClr val="000000"/>
                  </a:solidFill>
                </a:uFill>
                <a:latin typeface="Georgia"/>
                <a:cs typeface="Franklin Gothic Medium"/>
              </a:rPr>
              <a:t>selected</a:t>
            </a:r>
            <a:r>
              <a:rPr sz="2400" u="heavy" spc="35">
                <a:uFill>
                  <a:solidFill>
                    <a:srgbClr val="000000"/>
                  </a:solidFill>
                </a:uFill>
                <a:latin typeface="Georgia"/>
                <a:cs typeface="Franklin Gothic Medium"/>
              </a:rPr>
              <a:t> </a:t>
            </a:r>
            <a:r>
              <a:rPr sz="2400" u="heavy" spc="-55">
                <a:uFill>
                  <a:solidFill>
                    <a:srgbClr val="000000"/>
                  </a:solidFill>
                </a:uFill>
                <a:latin typeface="Georgia"/>
                <a:cs typeface="Franklin Gothic Medium"/>
              </a:rPr>
              <a:t>model</a:t>
            </a:r>
            <a:r>
              <a:rPr sz="2400" spc="50">
                <a:latin typeface="Georgia"/>
                <a:cs typeface="Franklin Gothic Medium"/>
              </a:rPr>
              <a:t> </a:t>
            </a:r>
            <a:r>
              <a:rPr sz="2400" spc="-15">
                <a:latin typeface="Georgia"/>
                <a:cs typeface="Franklin Gothic Medium"/>
              </a:rPr>
              <a:t>is</a:t>
            </a:r>
            <a:r>
              <a:rPr sz="2400">
                <a:latin typeface="Georgia"/>
                <a:cs typeface="Franklin Gothic Medium"/>
              </a:rPr>
              <a:t> </a:t>
            </a:r>
            <a:r>
              <a:rPr sz="2400" spc="-30">
                <a:latin typeface="Georgia"/>
                <a:cs typeface="Franklin Gothic Medium"/>
              </a:rPr>
              <a:t>applied</a:t>
            </a:r>
            <a:r>
              <a:rPr sz="2400" spc="30">
                <a:latin typeface="Georgia"/>
                <a:cs typeface="Franklin Gothic Medium"/>
              </a:rPr>
              <a:t> </a:t>
            </a:r>
            <a:r>
              <a:rPr sz="2400" spc="-60">
                <a:latin typeface="Georgia"/>
                <a:cs typeface="Franklin Gothic Medium"/>
              </a:rPr>
              <a:t>to</a:t>
            </a:r>
            <a:r>
              <a:rPr sz="2400" spc="10">
                <a:latin typeface="Georgia"/>
                <a:cs typeface="Franklin Gothic Medium"/>
              </a:rPr>
              <a:t> </a:t>
            </a:r>
            <a:r>
              <a:rPr sz="2400" spc="-25">
                <a:latin typeface="Georgia"/>
                <a:cs typeface="Franklin Gothic Medium"/>
              </a:rPr>
              <a:t>the</a:t>
            </a:r>
            <a:r>
              <a:rPr sz="2400">
                <a:latin typeface="Georgia"/>
                <a:cs typeface="Franklin Gothic Medium"/>
              </a:rPr>
              <a:t> </a:t>
            </a:r>
            <a:r>
              <a:rPr sz="2400" spc="-35">
                <a:latin typeface="Georgia"/>
                <a:cs typeface="Franklin Gothic Medium"/>
              </a:rPr>
              <a:t>third</a:t>
            </a:r>
            <a:r>
              <a:rPr sz="2400" spc="40">
                <a:latin typeface="Georgia"/>
                <a:cs typeface="Franklin Gothic Medium"/>
              </a:rPr>
              <a:t> </a:t>
            </a:r>
            <a:r>
              <a:rPr sz="2400" spc="-20">
                <a:latin typeface="Georgia"/>
                <a:cs typeface="Franklin Gothic Medium"/>
              </a:rPr>
              <a:t>partition</a:t>
            </a:r>
            <a:r>
              <a:rPr sz="2400" spc="-15">
                <a:latin typeface="Georgia"/>
                <a:cs typeface="Franklin Gothic Medium"/>
              </a:rPr>
              <a:t> </a:t>
            </a:r>
            <a:r>
              <a:rPr sz="2400" spc="-40">
                <a:latin typeface="Georgia"/>
                <a:cs typeface="Franklin Gothic Medium"/>
              </a:rPr>
              <a:t>(Test </a:t>
            </a:r>
            <a:r>
              <a:rPr sz="2400" spc="-685">
                <a:latin typeface="Georgia"/>
                <a:cs typeface="Franklin Gothic Medium"/>
              </a:rPr>
              <a:t> </a:t>
            </a:r>
            <a:r>
              <a:rPr sz="2400" spc="-10">
                <a:latin typeface="Georgia"/>
                <a:cs typeface="Franklin Gothic Medium"/>
              </a:rPr>
              <a:t>partition)</a:t>
            </a:r>
            <a:r>
              <a:rPr sz="2400" spc="-35">
                <a:latin typeface="Georgia"/>
                <a:cs typeface="Franklin Gothic Medium"/>
              </a:rPr>
              <a:t> </a:t>
            </a:r>
            <a:r>
              <a:rPr sz="2400" spc="-60">
                <a:latin typeface="Georgia"/>
                <a:cs typeface="Franklin Gothic Medium"/>
              </a:rPr>
              <a:t>to</a:t>
            </a:r>
            <a:r>
              <a:rPr sz="2400">
                <a:latin typeface="Georgia"/>
                <a:cs typeface="Franklin Gothic Medium"/>
              </a:rPr>
              <a:t> </a:t>
            </a:r>
            <a:r>
              <a:rPr sz="2400" spc="-50">
                <a:latin typeface="Georgia"/>
                <a:cs typeface="Franklin Gothic Medium"/>
              </a:rPr>
              <a:t>give</a:t>
            </a:r>
            <a:r>
              <a:rPr sz="2400" spc="25">
                <a:latin typeface="Georgia"/>
                <a:cs typeface="Franklin Gothic Medium"/>
              </a:rPr>
              <a:t> </a:t>
            </a:r>
            <a:r>
              <a:rPr sz="2400" spc="-20">
                <a:latin typeface="Georgia"/>
                <a:cs typeface="Franklin Gothic Medium"/>
              </a:rPr>
              <a:t>an</a:t>
            </a:r>
            <a:r>
              <a:rPr sz="2400" spc="-10">
                <a:latin typeface="Georgia"/>
                <a:cs typeface="Franklin Gothic Medium"/>
              </a:rPr>
              <a:t> </a:t>
            </a:r>
            <a:r>
              <a:rPr sz="2400" spc="-15">
                <a:latin typeface="Georgia"/>
                <a:cs typeface="Franklin Gothic Medium"/>
              </a:rPr>
              <a:t>unbiased</a:t>
            </a:r>
            <a:r>
              <a:rPr sz="2400" spc="20">
                <a:latin typeface="Georgia"/>
                <a:cs typeface="Franklin Gothic Medium"/>
              </a:rPr>
              <a:t> </a:t>
            </a:r>
            <a:r>
              <a:rPr sz="2400" spc="-50">
                <a:latin typeface="Georgia"/>
                <a:cs typeface="Franklin Gothic Medium"/>
              </a:rPr>
              <a:t>estimate</a:t>
            </a:r>
            <a:r>
              <a:rPr sz="2400" spc="15">
                <a:latin typeface="Georgia"/>
                <a:cs typeface="Franklin Gothic Medium"/>
              </a:rPr>
              <a:t> </a:t>
            </a:r>
            <a:r>
              <a:rPr sz="2400" spc="-40">
                <a:latin typeface="Georgia"/>
                <a:cs typeface="Franklin Gothic Medium"/>
              </a:rPr>
              <a:t>of</a:t>
            </a:r>
            <a:r>
              <a:rPr sz="2400" spc="5">
                <a:latin typeface="Georgia"/>
                <a:cs typeface="Franklin Gothic Medium"/>
              </a:rPr>
              <a:t> </a:t>
            </a:r>
            <a:r>
              <a:rPr sz="2400" spc="-25">
                <a:latin typeface="Georgia"/>
                <a:cs typeface="Franklin Gothic Medium"/>
              </a:rPr>
              <a:t>its</a:t>
            </a:r>
            <a:r>
              <a:rPr sz="2400" spc="-15">
                <a:latin typeface="Georgia"/>
                <a:cs typeface="Franklin Gothic Medium"/>
              </a:rPr>
              <a:t> </a:t>
            </a:r>
            <a:r>
              <a:rPr sz="2400" spc="-30">
                <a:latin typeface="Georgia"/>
                <a:cs typeface="Franklin Gothic Medium"/>
              </a:rPr>
              <a:t>performance</a:t>
            </a:r>
            <a:r>
              <a:rPr sz="2400" spc="15">
                <a:latin typeface="Georgia"/>
                <a:cs typeface="Franklin Gothic Medium"/>
              </a:rPr>
              <a:t> </a:t>
            </a:r>
            <a:r>
              <a:rPr sz="2400" spc="-15">
                <a:latin typeface="Georgia"/>
                <a:cs typeface="Franklin Gothic Medium"/>
              </a:rPr>
              <a:t>on</a:t>
            </a:r>
            <a:r>
              <a:rPr sz="2400">
                <a:latin typeface="Georgia"/>
                <a:cs typeface="Franklin Gothic Medium"/>
              </a:rPr>
              <a:t> </a:t>
            </a:r>
            <a:r>
              <a:rPr sz="2400" spc="-30">
                <a:latin typeface="Georgia"/>
                <a:cs typeface="Franklin Gothic Medium"/>
              </a:rPr>
              <a:t>‘new’ </a:t>
            </a:r>
            <a:r>
              <a:rPr sz="2400" spc="-25">
                <a:latin typeface="Georgia"/>
                <a:cs typeface="Franklin Gothic Medium"/>
              </a:rPr>
              <a:t> </a:t>
            </a:r>
            <a:r>
              <a:rPr sz="2400" spc="-20">
                <a:latin typeface="Georgia"/>
                <a:cs typeface="Franklin Gothic Medium"/>
              </a:rPr>
              <a:t>data.</a:t>
            </a:r>
            <a:r>
              <a:rPr sz="2400">
                <a:latin typeface="Georgia"/>
                <a:cs typeface="Franklin Gothic Medium"/>
              </a:rPr>
              <a:t> </a:t>
            </a:r>
            <a:r>
              <a:rPr sz="2400" spc="-50">
                <a:latin typeface="Georgia"/>
                <a:cs typeface="Franklin Gothic Medium"/>
              </a:rPr>
              <a:t>Test</a:t>
            </a:r>
            <a:r>
              <a:rPr sz="2400" spc="20">
                <a:latin typeface="Georgia"/>
                <a:cs typeface="Franklin Gothic Medium"/>
              </a:rPr>
              <a:t> </a:t>
            </a:r>
            <a:r>
              <a:rPr sz="2400" spc="-20">
                <a:latin typeface="Georgia"/>
                <a:cs typeface="Franklin Gothic Medium"/>
              </a:rPr>
              <a:t>partition</a:t>
            </a:r>
            <a:r>
              <a:rPr sz="2400">
                <a:latin typeface="Georgia"/>
                <a:cs typeface="Franklin Gothic Medium"/>
              </a:rPr>
              <a:t> </a:t>
            </a:r>
            <a:r>
              <a:rPr sz="2400" spc="-20">
                <a:latin typeface="Georgia"/>
                <a:cs typeface="Franklin Gothic Medium"/>
              </a:rPr>
              <a:t>also</a:t>
            </a:r>
            <a:r>
              <a:rPr sz="2400" spc="5">
                <a:latin typeface="Georgia"/>
                <a:cs typeface="Franklin Gothic Medium"/>
              </a:rPr>
              <a:t> </a:t>
            </a:r>
            <a:r>
              <a:rPr sz="2400" spc="-25">
                <a:latin typeface="Georgia"/>
                <a:cs typeface="Franklin Gothic Medium"/>
              </a:rPr>
              <a:t>referred</a:t>
            </a:r>
            <a:r>
              <a:rPr sz="2400" spc="35">
                <a:latin typeface="Georgia"/>
                <a:cs typeface="Franklin Gothic Medium"/>
              </a:rPr>
              <a:t> </a:t>
            </a:r>
            <a:r>
              <a:rPr sz="2400" spc="-60">
                <a:latin typeface="Georgia"/>
                <a:cs typeface="Franklin Gothic Medium"/>
              </a:rPr>
              <a:t>to</a:t>
            </a:r>
            <a:r>
              <a:rPr sz="2400" spc="10">
                <a:latin typeface="Georgia"/>
                <a:cs typeface="Franklin Gothic Medium"/>
              </a:rPr>
              <a:t> </a:t>
            </a:r>
            <a:r>
              <a:rPr sz="2400" spc="-5">
                <a:latin typeface="Georgia"/>
                <a:cs typeface="Franklin Gothic Medium"/>
              </a:rPr>
              <a:t>as</a:t>
            </a:r>
            <a:r>
              <a:rPr sz="2400">
                <a:latin typeface="Georgia"/>
                <a:cs typeface="Franklin Gothic Medium"/>
              </a:rPr>
              <a:t> </a:t>
            </a:r>
            <a:r>
              <a:rPr sz="2400" spc="-10">
                <a:latin typeface="Georgia"/>
                <a:cs typeface="Franklin Gothic Medium"/>
              </a:rPr>
              <a:t>‘Holdout’</a:t>
            </a:r>
            <a:r>
              <a:rPr sz="2400" spc="15">
                <a:latin typeface="Georgia"/>
                <a:cs typeface="Franklin Gothic Medium"/>
              </a:rPr>
              <a:t> </a:t>
            </a:r>
            <a:r>
              <a:rPr sz="2400" spc="-20">
                <a:latin typeface="Georgia"/>
                <a:cs typeface="Franklin Gothic Medium"/>
              </a:rPr>
              <a:t>set</a:t>
            </a:r>
            <a:endParaRPr sz="2400">
              <a:latin typeface="Georgia"/>
              <a:cs typeface="Franklin Gothic Medium"/>
            </a:endParaRPr>
          </a:p>
        </p:txBody>
      </p:sp>
      <p:sp>
        <p:nvSpPr>
          <p:cNvPr id="10" name="object 10"/>
          <p:cNvSpPr txBox="1"/>
          <p:nvPr/>
        </p:nvSpPr>
        <p:spPr>
          <a:xfrm>
            <a:off x="584199" y="5531731"/>
            <a:ext cx="10414000" cy="574040"/>
          </a:xfrm>
          <a:prstGeom prst="rect">
            <a:avLst/>
          </a:prstGeom>
        </p:spPr>
        <p:txBody>
          <a:bodyPr vert="horz" wrap="square" lIns="0" tIns="12700" rIns="0" bIns="0" rtlCol="0">
            <a:spAutoFit/>
          </a:bodyPr>
          <a:lstStyle/>
          <a:p>
            <a:pPr marL="12700" marR="5080">
              <a:lnSpc>
                <a:spcPct val="100000"/>
              </a:lnSpc>
              <a:spcBef>
                <a:spcPts val="100"/>
              </a:spcBef>
            </a:pPr>
            <a:r>
              <a:rPr sz="1800" spc="-25">
                <a:latin typeface="Franklin Gothic Medium"/>
                <a:cs typeface="Franklin Gothic Medium"/>
              </a:rPr>
              <a:t>Note</a:t>
            </a:r>
            <a:r>
              <a:rPr sz="1800" spc="15">
                <a:latin typeface="Franklin Gothic Medium"/>
                <a:cs typeface="Franklin Gothic Medium"/>
              </a:rPr>
              <a:t> -</a:t>
            </a:r>
            <a:r>
              <a:rPr sz="1800" spc="10">
                <a:latin typeface="Franklin Gothic Medium"/>
                <a:cs typeface="Franklin Gothic Medium"/>
              </a:rPr>
              <a:t> </a:t>
            </a:r>
            <a:r>
              <a:rPr sz="1800">
                <a:latin typeface="Franklin Gothic Medium"/>
                <a:cs typeface="Franklin Gothic Medium"/>
              </a:rPr>
              <a:t>ML</a:t>
            </a:r>
            <a:r>
              <a:rPr sz="1800" spc="5">
                <a:latin typeface="Franklin Gothic Medium"/>
                <a:cs typeface="Franklin Gothic Medium"/>
              </a:rPr>
              <a:t> </a:t>
            </a:r>
            <a:r>
              <a:rPr sz="1800" spc="-25">
                <a:latin typeface="Franklin Gothic Medium"/>
                <a:cs typeface="Franklin Gothic Medium"/>
              </a:rPr>
              <a:t>literature</a:t>
            </a:r>
            <a:r>
              <a:rPr sz="1800" spc="25">
                <a:latin typeface="Franklin Gothic Medium"/>
                <a:cs typeface="Franklin Gothic Medium"/>
              </a:rPr>
              <a:t> </a:t>
            </a:r>
            <a:r>
              <a:rPr sz="1800" spc="-35">
                <a:latin typeface="Franklin Gothic Medium"/>
                <a:cs typeface="Franklin Gothic Medium"/>
              </a:rPr>
              <a:t>typically</a:t>
            </a:r>
            <a:r>
              <a:rPr sz="1800" spc="40">
                <a:latin typeface="Franklin Gothic Medium"/>
                <a:cs typeface="Franklin Gothic Medium"/>
              </a:rPr>
              <a:t> </a:t>
            </a:r>
            <a:r>
              <a:rPr sz="1800" spc="-15">
                <a:latin typeface="Franklin Gothic Medium"/>
                <a:cs typeface="Franklin Gothic Medium"/>
              </a:rPr>
              <a:t>refers</a:t>
            </a:r>
            <a:r>
              <a:rPr sz="1800" spc="10">
                <a:latin typeface="Franklin Gothic Medium"/>
                <a:cs typeface="Franklin Gothic Medium"/>
              </a:rPr>
              <a:t> </a:t>
            </a:r>
            <a:r>
              <a:rPr sz="1800" spc="-40">
                <a:latin typeface="Franklin Gothic Medium"/>
                <a:cs typeface="Franklin Gothic Medium"/>
              </a:rPr>
              <a:t>to</a:t>
            </a:r>
            <a:r>
              <a:rPr sz="1800" spc="5">
                <a:latin typeface="Franklin Gothic Medium"/>
                <a:cs typeface="Franklin Gothic Medium"/>
              </a:rPr>
              <a:t> </a:t>
            </a:r>
            <a:r>
              <a:rPr sz="1800" spc="-15">
                <a:latin typeface="Franklin Gothic Medium"/>
                <a:cs typeface="Franklin Gothic Medium"/>
              </a:rPr>
              <a:t>the</a:t>
            </a:r>
            <a:r>
              <a:rPr sz="1800" spc="10">
                <a:latin typeface="Franklin Gothic Medium"/>
                <a:cs typeface="Franklin Gothic Medium"/>
              </a:rPr>
              <a:t> </a:t>
            </a:r>
            <a:r>
              <a:rPr sz="1800">
                <a:latin typeface="Franklin Gothic Medium"/>
                <a:cs typeface="Franklin Gothic Medium"/>
              </a:rPr>
              <a:t>2</a:t>
            </a:r>
            <a:r>
              <a:rPr sz="1800" spc="5">
                <a:latin typeface="Franklin Gothic Medium"/>
                <a:cs typeface="Franklin Gothic Medium"/>
              </a:rPr>
              <a:t> </a:t>
            </a:r>
            <a:r>
              <a:rPr sz="1800" spc="-20">
                <a:latin typeface="Franklin Gothic Medium"/>
                <a:cs typeface="Franklin Gothic Medium"/>
              </a:rPr>
              <a:t>partition</a:t>
            </a:r>
            <a:r>
              <a:rPr sz="1800" spc="25">
                <a:latin typeface="Franklin Gothic Medium"/>
                <a:cs typeface="Franklin Gothic Medium"/>
              </a:rPr>
              <a:t> </a:t>
            </a:r>
            <a:r>
              <a:rPr sz="1800" spc="-15">
                <a:latin typeface="Franklin Gothic Medium"/>
                <a:cs typeface="Franklin Gothic Medium"/>
              </a:rPr>
              <a:t>scenario</a:t>
            </a:r>
            <a:r>
              <a:rPr sz="1800" spc="5">
                <a:latin typeface="Franklin Gothic Medium"/>
                <a:cs typeface="Franklin Gothic Medium"/>
              </a:rPr>
              <a:t> </a:t>
            </a:r>
            <a:r>
              <a:rPr sz="1800" spc="-5">
                <a:latin typeface="Franklin Gothic Medium"/>
                <a:cs typeface="Franklin Gothic Medium"/>
              </a:rPr>
              <a:t>as</a:t>
            </a:r>
            <a:r>
              <a:rPr sz="1800" spc="10">
                <a:latin typeface="Franklin Gothic Medium"/>
                <a:cs typeface="Franklin Gothic Medium"/>
              </a:rPr>
              <a:t> </a:t>
            </a:r>
            <a:r>
              <a:rPr sz="1800" spc="-35">
                <a:latin typeface="Franklin Gothic Medium"/>
                <a:cs typeface="Franklin Gothic Medium"/>
              </a:rPr>
              <a:t>Training/Test,</a:t>
            </a:r>
            <a:r>
              <a:rPr sz="1800" spc="15">
                <a:latin typeface="Franklin Gothic Medium"/>
                <a:cs typeface="Franklin Gothic Medium"/>
              </a:rPr>
              <a:t> </a:t>
            </a:r>
            <a:r>
              <a:rPr sz="1800" spc="-20">
                <a:latin typeface="Franklin Gothic Medium"/>
                <a:cs typeface="Franklin Gothic Medium"/>
              </a:rPr>
              <a:t>whereas</a:t>
            </a:r>
            <a:r>
              <a:rPr sz="1800" spc="15">
                <a:latin typeface="Franklin Gothic Medium"/>
                <a:cs typeface="Franklin Gothic Medium"/>
              </a:rPr>
              <a:t> </a:t>
            </a:r>
            <a:r>
              <a:rPr sz="1800" spc="-30">
                <a:latin typeface="Franklin Gothic Medium"/>
                <a:cs typeface="Franklin Gothic Medium"/>
              </a:rPr>
              <a:t>some</a:t>
            </a:r>
            <a:r>
              <a:rPr sz="1800" spc="15">
                <a:latin typeface="Franklin Gothic Medium"/>
                <a:cs typeface="Franklin Gothic Medium"/>
              </a:rPr>
              <a:t> </a:t>
            </a:r>
            <a:r>
              <a:rPr sz="1800" spc="-25">
                <a:latin typeface="Franklin Gothic Medium"/>
                <a:cs typeface="Franklin Gothic Medium"/>
              </a:rPr>
              <a:t>literature</a:t>
            </a:r>
            <a:r>
              <a:rPr sz="1800" spc="25">
                <a:latin typeface="Franklin Gothic Medium"/>
                <a:cs typeface="Franklin Gothic Medium"/>
              </a:rPr>
              <a:t> </a:t>
            </a:r>
            <a:r>
              <a:rPr sz="1800" spc="-25">
                <a:latin typeface="Franklin Gothic Medium"/>
                <a:cs typeface="Franklin Gothic Medium"/>
              </a:rPr>
              <a:t>refer </a:t>
            </a:r>
            <a:r>
              <a:rPr sz="1800" spc="-434">
                <a:latin typeface="Franklin Gothic Medium"/>
                <a:cs typeface="Franklin Gothic Medium"/>
              </a:rPr>
              <a:t> </a:t>
            </a:r>
            <a:r>
              <a:rPr sz="1800" spc="-40">
                <a:latin typeface="Franklin Gothic Medium"/>
                <a:cs typeface="Franklin Gothic Medium"/>
              </a:rPr>
              <a:t>to</a:t>
            </a:r>
            <a:r>
              <a:rPr sz="1800" spc="-10">
                <a:latin typeface="Franklin Gothic Medium"/>
                <a:cs typeface="Franklin Gothic Medium"/>
              </a:rPr>
              <a:t> </a:t>
            </a:r>
            <a:r>
              <a:rPr sz="1800" spc="-35">
                <a:latin typeface="Franklin Gothic Medium"/>
                <a:cs typeface="Franklin Gothic Medium"/>
              </a:rPr>
              <a:t>them</a:t>
            </a:r>
            <a:r>
              <a:rPr sz="1800" spc="-5">
                <a:latin typeface="Franklin Gothic Medium"/>
                <a:cs typeface="Franklin Gothic Medium"/>
              </a:rPr>
              <a:t> as </a:t>
            </a:r>
            <a:r>
              <a:rPr sz="1800" spc="-30">
                <a:latin typeface="Franklin Gothic Medium"/>
                <a:cs typeface="Franklin Gothic Medium"/>
              </a:rPr>
              <a:t>Training/Validation.</a:t>
            </a:r>
            <a:endParaRPr sz="1800">
              <a:latin typeface="Franklin Gothic Medium"/>
              <a:cs typeface="Franklin Gothic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45"/>
              <a:t>Shortcomings</a:t>
            </a:r>
            <a:r>
              <a:rPr spc="-95"/>
              <a:t> </a:t>
            </a:r>
            <a:r>
              <a:rPr spc="-15"/>
              <a:t>of</a:t>
            </a:r>
            <a:r>
              <a:rPr spc="-65"/>
              <a:t> </a:t>
            </a:r>
            <a:r>
              <a:rPr spc="-35"/>
              <a:t>training,</a:t>
            </a:r>
            <a:r>
              <a:rPr spc="-75"/>
              <a:t> </a:t>
            </a:r>
            <a:r>
              <a:rPr spc="-40"/>
              <a:t>validation</a:t>
            </a:r>
            <a:r>
              <a:rPr spc="-105"/>
              <a:t> </a:t>
            </a:r>
            <a:r>
              <a:rPr spc="-25"/>
              <a:t>and</a:t>
            </a:r>
            <a:r>
              <a:rPr spc="-95"/>
              <a:t> </a:t>
            </a:r>
            <a:r>
              <a:rPr spc="-45"/>
              <a:t>test</a:t>
            </a:r>
            <a:r>
              <a:rPr spc="-65"/>
              <a:t> </a:t>
            </a:r>
            <a:r>
              <a:rPr spc="-20"/>
              <a:t>split</a:t>
            </a:r>
          </a:p>
        </p:txBody>
      </p:sp>
      <p:sp>
        <p:nvSpPr>
          <p:cNvPr id="3" name="object 3"/>
          <p:cNvSpPr txBox="1"/>
          <p:nvPr/>
        </p:nvSpPr>
        <p:spPr>
          <a:xfrm>
            <a:off x="916939" y="1192784"/>
            <a:ext cx="10832465" cy="4802505"/>
          </a:xfrm>
          <a:prstGeom prst="rect">
            <a:avLst/>
          </a:prstGeom>
        </p:spPr>
        <p:txBody>
          <a:bodyPr vert="horz" wrap="square" lIns="0" tIns="60960" rIns="0" bIns="0" rtlCol="0" anchor="t">
            <a:spAutoFit/>
          </a:bodyPr>
          <a:lstStyle/>
          <a:p>
            <a:pPr marL="241300" marR="5080" indent="-228600" algn="just">
              <a:lnSpc>
                <a:spcPts val="3020"/>
              </a:lnSpc>
              <a:spcBef>
                <a:spcPts val="480"/>
              </a:spcBef>
              <a:buFont typeface="Arial MT"/>
              <a:buChar char="•"/>
              <a:tabLst>
                <a:tab pos="241300" algn="l"/>
              </a:tabLst>
            </a:pPr>
            <a:r>
              <a:rPr sz="2800" spc="-10">
                <a:latin typeface="Calibri"/>
                <a:cs typeface="Calibri"/>
              </a:rPr>
              <a:t>Given</a:t>
            </a:r>
            <a:r>
              <a:rPr sz="2800" spc="25">
                <a:latin typeface="Calibri"/>
                <a:cs typeface="Calibri"/>
              </a:rPr>
              <a:t> </a:t>
            </a:r>
            <a:r>
              <a:rPr sz="2800" spc="-5">
                <a:latin typeface="Calibri"/>
                <a:cs typeface="Calibri"/>
              </a:rPr>
              <a:t>the</a:t>
            </a:r>
            <a:r>
              <a:rPr sz="2800" spc="5">
                <a:latin typeface="Calibri"/>
                <a:cs typeface="Calibri"/>
              </a:rPr>
              <a:t> </a:t>
            </a:r>
            <a:r>
              <a:rPr sz="2800" spc="-10">
                <a:latin typeface="Calibri"/>
                <a:cs typeface="Calibri"/>
              </a:rPr>
              <a:t>split</a:t>
            </a:r>
            <a:r>
              <a:rPr sz="2800" spc="30">
                <a:latin typeface="Calibri"/>
                <a:cs typeface="Calibri"/>
              </a:rPr>
              <a:t> </a:t>
            </a:r>
            <a:r>
              <a:rPr sz="2800" spc="-20">
                <a:latin typeface="Calibri"/>
                <a:cs typeface="Calibri"/>
              </a:rPr>
              <a:t>into</a:t>
            </a:r>
            <a:r>
              <a:rPr sz="2800" spc="25">
                <a:latin typeface="Calibri"/>
                <a:cs typeface="Calibri"/>
              </a:rPr>
              <a:t> </a:t>
            </a:r>
            <a:r>
              <a:rPr sz="2800" spc="-10">
                <a:latin typeface="Calibri"/>
                <a:cs typeface="Calibri"/>
              </a:rPr>
              <a:t>only</a:t>
            </a:r>
            <a:r>
              <a:rPr sz="2800" spc="25">
                <a:latin typeface="Calibri"/>
                <a:cs typeface="Calibri"/>
              </a:rPr>
              <a:t> </a:t>
            </a:r>
            <a:r>
              <a:rPr sz="2800" spc="-10">
                <a:latin typeface="Calibri"/>
                <a:cs typeface="Calibri"/>
              </a:rPr>
              <a:t>one</a:t>
            </a:r>
            <a:r>
              <a:rPr sz="2800" spc="10">
                <a:latin typeface="Calibri"/>
                <a:cs typeface="Calibri"/>
              </a:rPr>
              <a:t> </a:t>
            </a:r>
            <a:r>
              <a:rPr sz="2800" spc="-10">
                <a:latin typeface="Calibri"/>
                <a:cs typeface="Calibri"/>
              </a:rPr>
              <a:t>set</a:t>
            </a:r>
            <a:r>
              <a:rPr sz="2800" spc="5">
                <a:latin typeface="Calibri"/>
                <a:cs typeface="Calibri"/>
              </a:rPr>
              <a:t> </a:t>
            </a:r>
            <a:r>
              <a:rPr sz="2800">
                <a:latin typeface="Calibri"/>
                <a:cs typeface="Calibri"/>
              </a:rPr>
              <a:t>of</a:t>
            </a:r>
            <a:r>
              <a:rPr sz="2800" spc="5">
                <a:latin typeface="Calibri"/>
                <a:cs typeface="Calibri"/>
              </a:rPr>
              <a:t> </a:t>
            </a:r>
            <a:r>
              <a:rPr sz="2800" spc="-10">
                <a:latin typeface="Calibri"/>
                <a:cs typeface="Calibri"/>
              </a:rPr>
              <a:t>training,</a:t>
            </a:r>
            <a:r>
              <a:rPr sz="2800" spc="35">
                <a:latin typeface="Calibri"/>
                <a:cs typeface="Calibri"/>
              </a:rPr>
              <a:t> </a:t>
            </a:r>
            <a:r>
              <a:rPr sz="2800" spc="-10">
                <a:latin typeface="Calibri"/>
                <a:cs typeface="Calibri"/>
              </a:rPr>
              <a:t>validation,</a:t>
            </a:r>
            <a:r>
              <a:rPr sz="2800" spc="20">
                <a:latin typeface="Calibri"/>
                <a:cs typeface="Calibri"/>
              </a:rPr>
              <a:t> </a:t>
            </a:r>
            <a:r>
              <a:rPr sz="2800" spc="-20">
                <a:latin typeface="Calibri"/>
                <a:cs typeface="Calibri"/>
              </a:rPr>
              <a:t>test</a:t>
            </a:r>
            <a:r>
              <a:rPr sz="2800" spc="25">
                <a:latin typeface="Calibri"/>
                <a:cs typeface="Calibri"/>
              </a:rPr>
              <a:t> </a:t>
            </a:r>
            <a:r>
              <a:rPr sz="2800" spc="-10">
                <a:latin typeface="Calibri"/>
                <a:cs typeface="Calibri"/>
              </a:rPr>
              <a:t>partitions,</a:t>
            </a:r>
            <a:r>
              <a:rPr sz="2800" spc="40">
                <a:latin typeface="Calibri"/>
                <a:cs typeface="Calibri"/>
              </a:rPr>
              <a:t> </a:t>
            </a:r>
            <a:r>
              <a:rPr sz="2800" spc="-5">
                <a:latin typeface="Calibri"/>
                <a:cs typeface="Calibri"/>
              </a:rPr>
              <a:t>the </a:t>
            </a:r>
            <a:r>
              <a:rPr sz="2800" spc="-615">
                <a:latin typeface="Calibri"/>
                <a:cs typeface="Calibri"/>
              </a:rPr>
              <a:t> </a:t>
            </a:r>
            <a:r>
              <a:rPr sz="2800" spc="-15">
                <a:latin typeface="Calibri"/>
                <a:cs typeface="Calibri"/>
              </a:rPr>
              <a:t>performance</a:t>
            </a:r>
            <a:r>
              <a:rPr sz="2800" spc="70">
                <a:latin typeface="Calibri"/>
                <a:cs typeface="Calibri"/>
              </a:rPr>
              <a:t> </a:t>
            </a:r>
            <a:r>
              <a:rPr sz="2800" spc="-5">
                <a:latin typeface="Calibri"/>
                <a:cs typeface="Calibri"/>
              </a:rPr>
              <a:t>of</a:t>
            </a:r>
            <a:r>
              <a:rPr sz="2800" spc="60">
                <a:latin typeface="Calibri"/>
                <a:cs typeface="Calibri"/>
              </a:rPr>
              <a:t> </a:t>
            </a:r>
            <a:r>
              <a:rPr sz="2800" spc="-10">
                <a:latin typeface="Calibri"/>
                <a:cs typeface="Calibri"/>
              </a:rPr>
              <a:t>our</a:t>
            </a:r>
            <a:r>
              <a:rPr sz="2800" spc="80">
                <a:latin typeface="Calibri"/>
                <a:cs typeface="Calibri"/>
              </a:rPr>
              <a:t> </a:t>
            </a:r>
            <a:r>
              <a:rPr sz="2800" spc="-5">
                <a:latin typeface="Calibri"/>
                <a:cs typeface="Calibri"/>
              </a:rPr>
              <a:t>models</a:t>
            </a:r>
            <a:r>
              <a:rPr sz="2800" spc="70">
                <a:latin typeface="Calibri"/>
                <a:cs typeface="Calibri"/>
              </a:rPr>
              <a:t> </a:t>
            </a:r>
            <a:r>
              <a:rPr sz="2800" spc="-15">
                <a:latin typeface="Calibri"/>
                <a:cs typeface="Calibri"/>
              </a:rPr>
              <a:t>are</a:t>
            </a:r>
            <a:r>
              <a:rPr sz="2800" spc="50">
                <a:latin typeface="Calibri"/>
                <a:cs typeface="Calibri"/>
              </a:rPr>
              <a:t> </a:t>
            </a:r>
            <a:r>
              <a:rPr sz="2800" spc="-10">
                <a:latin typeface="Calibri"/>
                <a:cs typeface="Calibri"/>
              </a:rPr>
              <a:t>highly</a:t>
            </a:r>
            <a:r>
              <a:rPr sz="2800" spc="70">
                <a:latin typeface="Calibri"/>
                <a:cs typeface="Calibri"/>
              </a:rPr>
              <a:t> </a:t>
            </a:r>
            <a:r>
              <a:rPr sz="2800" spc="-10">
                <a:latin typeface="Calibri"/>
                <a:cs typeface="Calibri"/>
              </a:rPr>
              <a:t>dependent</a:t>
            </a:r>
            <a:r>
              <a:rPr sz="2800" spc="95">
                <a:latin typeface="Calibri"/>
                <a:cs typeface="Calibri"/>
              </a:rPr>
              <a:t> </a:t>
            </a:r>
            <a:r>
              <a:rPr sz="2800" spc="-5">
                <a:latin typeface="Calibri"/>
                <a:cs typeface="Calibri"/>
              </a:rPr>
              <a:t>on</a:t>
            </a:r>
            <a:r>
              <a:rPr sz="2800" spc="70">
                <a:latin typeface="Calibri"/>
                <a:cs typeface="Calibri"/>
              </a:rPr>
              <a:t> </a:t>
            </a:r>
            <a:r>
              <a:rPr sz="2800" spc="-5">
                <a:latin typeface="Calibri"/>
                <a:cs typeface="Calibri"/>
              </a:rPr>
              <a:t>the</a:t>
            </a:r>
            <a:r>
              <a:rPr sz="2800" spc="65">
                <a:latin typeface="Calibri"/>
                <a:cs typeface="Calibri"/>
              </a:rPr>
              <a:t> </a:t>
            </a:r>
            <a:r>
              <a:rPr sz="2800" spc="-15">
                <a:latin typeface="Calibri"/>
                <a:cs typeface="Calibri"/>
              </a:rPr>
              <a:t>nature</a:t>
            </a:r>
            <a:r>
              <a:rPr sz="2800" spc="70">
                <a:latin typeface="Calibri"/>
                <a:cs typeface="Calibri"/>
              </a:rPr>
              <a:t> </a:t>
            </a:r>
            <a:r>
              <a:rPr sz="2800" spc="-5">
                <a:latin typeface="Calibri"/>
                <a:cs typeface="Calibri"/>
              </a:rPr>
              <a:t>of</a:t>
            </a:r>
            <a:r>
              <a:rPr sz="2800" spc="60">
                <a:latin typeface="Calibri"/>
                <a:cs typeface="Calibri"/>
              </a:rPr>
              <a:t> </a:t>
            </a:r>
            <a:r>
              <a:rPr sz="2800" spc="-20">
                <a:latin typeface="Calibri"/>
                <a:cs typeface="Calibri"/>
              </a:rPr>
              <a:t>data </a:t>
            </a:r>
            <a:r>
              <a:rPr sz="2800" spc="-15">
                <a:latin typeface="Calibri"/>
                <a:cs typeface="Calibri"/>
              </a:rPr>
              <a:t> </a:t>
            </a:r>
            <a:r>
              <a:rPr sz="2800" spc="-5">
                <a:latin typeface="Calibri"/>
                <a:cs typeface="Calibri"/>
              </a:rPr>
              <a:t>in those</a:t>
            </a:r>
            <a:r>
              <a:rPr sz="2800" spc="30">
                <a:latin typeface="Calibri"/>
                <a:cs typeface="Calibri"/>
              </a:rPr>
              <a:t> </a:t>
            </a:r>
            <a:r>
              <a:rPr sz="2800" spc="-10">
                <a:latin typeface="Calibri"/>
                <a:cs typeface="Calibri"/>
              </a:rPr>
              <a:t>partitions</a:t>
            </a:r>
            <a:endParaRPr sz="2800">
              <a:latin typeface="Calibri"/>
              <a:cs typeface="Calibri"/>
            </a:endParaRPr>
          </a:p>
          <a:p>
            <a:pPr algn="just">
              <a:lnSpc>
                <a:spcPct val="100000"/>
              </a:lnSpc>
              <a:spcBef>
                <a:spcPts val="35"/>
              </a:spcBef>
              <a:buFont typeface="Arial MT"/>
              <a:buChar char="•"/>
            </a:pPr>
            <a:endParaRPr sz="4100">
              <a:latin typeface="Calibri"/>
              <a:cs typeface="Calibri"/>
            </a:endParaRPr>
          </a:p>
          <a:p>
            <a:pPr marL="241300" marR="1072515" indent="-228600" algn="just">
              <a:lnSpc>
                <a:spcPts val="3020"/>
              </a:lnSpc>
              <a:buFont typeface="Arial MT"/>
              <a:buChar char="•"/>
              <a:tabLst>
                <a:tab pos="241300" algn="l"/>
              </a:tabLst>
            </a:pPr>
            <a:r>
              <a:rPr sz="2800" spc="-5">
                <a:latin typeface="Calibri"/>
                <a:cs typeface="Calibri"/>
              </a:rPr>
              <a:t>Thus</a:t>
            </a:r>
            <a:r>
              <a:rPr sz="2800" spc="20">
                <a:latin typeface="Calibri"/>
                <a:cs typeface="Calibri"/>
              </a:rPr>
              <a:t> </a:t>
            </a:r>
            <a:r>
              <a:rPr sz="2800" spc="-15">
                <a:latin typeface="Calibri"/>
                <a:cs typeface="Calibri"/>
              </a:rPr>
              <a:t>performance</a:t>
            </a:r>
            <a:r>
              <a:rPr sz="2800" spc="35">
                <a:latin typeface="Calibri"/>
                <a:cs typeface="Calibri"/>
              </a:rPr>
              <a:t> </a:t>
            </a:r>
            <a:r>
              <a:rPr sz="2800" spc="-10">
                <a:latin typeface="Calibri"/>
                <a:cs typeface="Calibri"/>
              </a:rPr>
              <a:t>might</a:t>
            </a:r>
            <a:r>
              <a:rPr sz="2800" spc="20">
                <a:latin typeface="Calibri"/>
                <a:cs typeface="Calibri"/>
              </a:rPr>
              <a:t> </a:t>
            </a:r>
            <a:r>
              <a:rPr sz="2800" spc="-10">
                <a:latin typeface="Calibri"/>
                <a:cs typeface="Calibri"/>
              </a:rPr>
              <a:t>vary</a:t>
            </a:r>
            <a:r>
              <a:rPr sz="2800" spc="5">
                <a:latin typeface="Calibri"/>
                <a:cs typeface="Calibri"/>
              </a:rPr>
              <a:t> </a:t>
            </a:r>
            <a:r>
              <a:rPr sz="2800" spc="-5">
                <a:latin typeface="Calibri"/>
                <a:cs typeface="Calibri"/>
              </a:rPr>
              <a:t>if</a:t>
            </a:r>
            <a:r>
              <a:rPr sz="2800" spc="5">
                <a:latin typeface="Calibri"/>
                <a:cs typeface="Calibri"/>
              </a:rPr>
              <a:t> </a:t>
            </a:r>
            <a:r>
              <a:rPr sz="2800" spc="-5">
                <a:latin typeface="Calibri"/>
                <a:cs typeface="Calibri"/>
              </a:rPr>
              <a:t>the</a:t>
            </a:r>
            <a:r>
              <a:rPr sz="2800">
                <a:latin typeface="Calibri"/>
                <a:cs typeface="Calibri"/>
              </a:rPr>
              <a:t> </a:t>
            </a:r>
            <a:r>
              <a:rPr sz="2800" spc="-10">
                <a:latin typeface="Calibri"/>
                <a:cs typeface="Calibri"/>
              </a:rPr>
              <a:t>split</a:t>
            </a:r>
            <a:r>
              <a:rPr sz="2800" spc="30">
                <a:latin typeface="Calibri"/>
                <a:cs typeface="Calibri"/>
              </a:rPr>
              <a:t> </a:t>
            </a:r>
            <a:r>
              <a:rPr sz="2800" spc="-10">
                <a:latin typeface="Calibri"/>
                <a:cs typeface="Calibri"/>
              </a:rPr>
              <a:t>points</a:t>
            </a:r>
            <a:r>
              <a:rPr sz="2800" spc="45">
                <a:latin typeface="Calibri"/>
                <a:cs typeface="Calibri"/>
              </a:rPr>
              <a:t> </a:t>
            </a:r>
            <a:r>
              <a:rPr sz="2800" spc="-20">
                <a:latin typeface="Calibri"/>
                <a:cs typeface="Calibri"/>
              </a:rPr>
              <a:t>were</a:t>
            </a:r>
            <a:r>
              <a:rPr sz="2800" spc="5">
                <a:latin typeface="Calibri"/>
                <a:cs typeface="Calibri"/>
              </a:rPr>
              <a:t> </a:t>
            </a:r>
            <a:r>
              <a:rPr sz="2800" spc="-25">
                <a:latin typeface="Calibri"/>
                <a:cs typeface="Calibri"/>
              </a:rPr>
              <a:t>different</a:t>
            </a:r>
            <a:r>
              <a:rPr sz="2800" spc="20">
                <a:latin typeface="Calibri"/>
                <a:cs typeface="Calibri"/>
              </a:rPr>
              <a:t> </a:t>
            </a:r>
            <a:r>
              <a:rPr sz="2800" spc="-5">
                <a:latin typeface="Calibri"/>
                <a:cs typeface="Calibri"/>
              </a:rPr>
              <a:t>and </a:t>
            </a:r>
            <a:r>
              <a:rPr sz="2800" spc="-620">
                <a:latin typeface="Calibri"/>
                <a:cs typeface="Calibri"/>
              </a:rPr>
              <a:t> </a:t>
            </a:r>
            <a:r>
              <a:rPr sz="2800" spc="-15">
                <a:latin typeface="Calibri"/>
                <a:cs typeface="Calibri"/>
              </a:rPr>
              <a:t>training</a:t>
            </a:r>
            <a:r>
              <a:rPr sz="2800" spc="25">
                <a:latin typeface="Calibri"/>
                <a:cs typeface="Calibri"/>
              </a:rPr>
              <a:t> </a:t>
            </a:r>
            <a:r>
              <a:rPr sz="2800" spc="-5">
                <a:latin typeface="Calibri"/>
                <a:cs typeface="Calibri"/>
              </a:rPr>
              <a:t>and</a:t>
            </a:r>
            <a:r>
              <a:rPr sz="2800" spc="15">
                <a:latin typeface="Calibri"/>
                <a:cs typeface="Calibri"/>
              </a:rPr>
              <a:t> </a:t>
            </a:r>
            <a:r>
              <a:rPr sz="2800" spc="-10">
                <a:latin typeface="Calibri"/>
                <a:cs typeface="Calibri"/>
              </a:rPr>
              <a:t>evaluation</a:t>
            </a:r>
            <a:r>
              <a:rPr sz="2800">
                <a:latin typeface="Calibri"/>
                <a:cs typeface="Calibri"/>
              </a:rPr>
              <a:t> </a:t>
            </a:r>
            <a:r>
              <a:rPr sz="2800" spc="-20">
                <a:latin typeface="Calibri"/>
                <a:cs typeface="Calibri"/>
              </a:rPr>
              <a:t>were</a:t>
            </a:r>
            <a:r>
              <a:rPr sz="2800">
                <a:latin typeface="Calibri"/>
                <a:cs typeface="Calibri"/>
              </a:rPr>
              <a:t> </a:t>
            </a:r>
            <a:r>
              <a:rPr sz="2800" spc="-5">
                <a:latin typeface="Calibri"/>
                <a:cs typeface="Calibri"/>
              </a:rPr>
              <a:t>on</a:t>
            </a:r>
            <a:r>
              <a:rPr sz="2800">
                <a:latin typeface="Calibri"/>
                <a:cs typeface="Calibri"/>
              </a:rPr>
              <a:t> </a:t>
            </a:r>
            <a:r>
              <a:rPr sz="2800" spc="-25">
                <a:latin typeface="Calibri"/>
                <a:cs typeface="Calibri"/>
              </a:rPr>
              <a:t>different</a:t>
            </a:r>
            <a:r>
              <a:rPr sz="2800" spc="30">
                <a:latin typeface="Calibri"/>
                <a:cs typeface="Calibri"/>
              </a:rPr>
              <a:t> </a:t>
            </a:r>
            <a:r>
              <a:rPr sz="2800" spc="-10">
                <a:latin typeface="Calibri"/>
                <a:cs typeface="Calibri"/>
              </a:rPr>
              <a:t>subsets</a:t>
            </a:r>
            <a:r>
              <a:rPr sz="2800" spc="35">
                <a:latin typeface="Calibri"/>
                <a:cs typeface="Calibri"/>
              </a:rPr>
              <a:t> </a:t>
            </a:r>
            <a:r>
              <a:rPr sz="2800" spc="-5">
                <a:latin typeface="Calibri"/>
                <a:cs typeface="Calibri"/>
              </a:rPr>
              <a:t>of</a:t>
            </a:r>
            <a:r>
              <a:rPr sz="2800">
                <a:latin typeface="Calibri"/>
                <a:cs typeface="Calibri"/>
              </a:rPr>
              <a:t> </a:t>
            </a:r>
            <a:r>
              <a:rPr sz="2800" spc="-20">
                <a:latin typeface="Calibri"/>
                <a:cs typeface="Calibri"/>
              </a:rPr>
              <a:t>data</a:t>
            </a:r>
            <a:endParaRPr sz="2800">
              <a:latin typeface="Calibri"/>
              <a:cs typeface="Calibri"/>
            </a:endParaRPr>
          </a:p>
          <a:p>
            <a:pPr algn="just">
              <a:lnSpc>
                <a:spcPct val="100000"/>
              </a:lnSpc>
              <a:spcBef>
                <a:spcPts val="45"/>
              </a:spcBef>
              <a:buFont typeface="Arial MT"/>
              <a:buChar char="•"/>
            </a:pPr>
            <a:endParaRPr sz="4050">
              <a:latin typeface="Calibri"/>
              <a:cs typeface="Calibri"/>
            </a:endParaRPr>
          </a:p>
          <a:p>
            <a:pPr marL="241300" marR="333375" indent="-228600" algn="just">
              <a:lnSpc>
                <a:spcPct val="90000"/>
              </a:lnSpc>
              <a:spcBef>
                <a:spcPts val="5"/>
              </a:spcBef>
              <a:buFont typeface="Arial MT"/>
              <a:buChar char="•"/>
              <a:tabLst>
                <a:tab pos="241300" algn="l"/>
              </a:tabLst>
            </a:pPr>
            <a:r>
              <a:rPr sz="2800" spc="-10">
                <a:latin typeface="Calibri"/>
                <a:cs typeface="Calibri"/>
              </a:rPr>
              <a:t>What</a:t>
            </a:r>
            <a:r>
              <a:rPr sz="2800" spc="15">
                <a:latin typeface="Calibri"/>
                <a:cs typeface="Calibri"/>
              </a:rPr>
              <a:t> </a:t>
            </a:r>
            <a:r>
              <a:rPr sz="2800" spc="-5">
                <a:latin typeface="Calibri"/>
                <a:cs typeface="Calibri"/>
              </a:rPr>
              <a:t>if</a:t>
            </a:r>
            <a:r>
              <a:rPr sz="2800" spc="5">
                <a:latin typeface="Calibri"/>
                <a:cs typeface="Calibri"/>
              </a:rPr>
              <a:t> </a:t>
            </a:r>
            <a:r>
              <a:rPr sz="2800" spc="-15">
                <a:latin typeface="Calibri"/>
                <a:cs typeface="Calibri"/>
              </a:rPr>
              <a:t>we</a:t>
            </a:r>
            <a:r>
              <a:rPr sz="2800">
                <a:latin typeface="Calibri"/>
                <a:cs typeface="Calibri"/>
              </a:rPr>
              <a:t> </a:t>
            </a:r>
            <a:r>
              <a:rPr sz="2800" spc="-10">
                <a:latin typeface="Calibri"/>
                <a:cs typeface="Calibri"/>
              </a:rPr>
              <a:t>could</a:t>
            </a:r>
            <a:r>
              <a:rPr sz="2800" spc="20">
                <a:latin typeface="Calibri"/>
                <a:cs typeface="Calibri"/>
              </a:rPr>
              <a:t> </a:t>
            </a:r>
            <a:r>
              <a:rPr sz="2800" spc="-5">
                <a:latin typeface="Calibri"/>
                <a:cs typeface="Calibri"/>
              </a:rPr>
              <a:t>do</a:t>
            </a:r>
            <a:r>
              <a:rPr sz="2800" spc="10">
                <a:latin typeface="Calibri"/>
                <a:cs typeface="Calibri"/>
              </a:rPr>
              <a:t> </a:t>
            </a:r>
            <a:r>
              <a:rPr sz="2800" spc="-5">
                <a:latin typeface="Calibri"/>
                <a:cs typeface="Calibri"/>
              </a:rPr>
              <a:t>this</a:t>
            </a:r>
            <a:r>
              <a:rPr sz="2800" spc="30">
                <a:latin typeface="Calibri"/>
                <a:cs typeface="Calibri"/>
              </a:rPr>
              <a:t> </a:t>
            </a:r>
            <a:r>
              <a:rPr sz="2800" spc="-10">
                <a:latin typeface="Calibri"/>
                <a:cs typeface="Calibri"/>
              </a:rPr>
              <a:t>split</a:t>
            </a:r>
            <a:r>
              <a:rPr sz="2800" spc="20">
                <a:latin typeface="Calibri"/>
                <a:cs typeface="Calibri"/>
              </a:rPr>
              <a:t> </a:t>
            </a:r>
            <a:r>
              <a:rPr sz="2800" spc="-20">
                <a:latin typeface="Calibri"/>
                <a:cs typeface="Calibri"/>
              </a:rPr>
              <a:t>into</a:t>
            </a:r>
            <a:r>
              <a:rPr sz="2800" spc="20">
                <a:latin typeface="Calibri"/>
                <a:cs typeface="Calibri"/>
              </a:rPr>
              <a:t> </a:t>
            </a:r>
            <a:r>
              <a:rPr sz="2800" spc="-15">
                <a:latin typeface="Calibri"/>
                <a:cs typeface="Calibri"/>
              </a:rPr>
              <a:t>training</a:t>
            </a:r>
            <a:r>
              <a:rPr sz="2800" spc="30">
                <a:latin typeface="Calibri"/>
                <a:cs typeface="Calibri"/>
              </a:rPr>
              <a:t> </a:t>
            </a:r>
            <a:r>
              <a:rPr sz="2800" spc="-5">
                <a:latin typeface="Calibri"/>
                <a:cs typeface="Calibri"/>
              </a:rPr>
              <a:t>and</a:t>
            </a:r>
            <a:r>
              <a:rPr sz="2800" spc="15">
                <a:latin typeface="Calibri"/>
                <a:cs typeface="Calibri"/>
              </a:rPr>
              <a:t> </a:t>
            </a:r>
            <a:r>
              <a:rPr sz="2800" spc="-10">
                <a:latin typeface="Calibri"/>
                <a:cs typeface="Calibri"/>
              </a:rPr>
              <a:t>validation</a:t>
            </a:r>
            <a:r>
              <a:rPr sz="2800" spc="10">
                <a:latin typeface="Calibri"/>
                <a:cs typeface="Calibri"/>
              </a:rPr>
              <a:t> </a:t>
            </a:r>
            <a:r>
              <a:rPr sz="2800" spc="-10">
                <a:latin typeface="Calibri"/>
                <a:cs typeface="Calibri"/>
              </a:rPr>
              <a:t>set</a:t>
            </a:r>
            <a:r>
              <a:rPr sz="2800" spc="-5">
                <a:latin typeface="Calibri"/>
                <a:cs typeface="Calibri"/>
              </a:rPr>
              <a:t> multiple </a:t>
            </a:r>
            <a:r>
              <a:rPr sz="2800">
                <a:latin typeface="Calibri"/>
                <a:cs typeface="Calibri"/>
              </a:rPr>
              <a:t> </a:t>
            </a:r>
            <a:r>
              <a:rPr sz="2800" spc="-5">
                <a:latin typeface="Calibri"/>
                <a:cs typeface="Calibri"/>
              </a:rPr>
              <a:t>times,</a:t>
            </a:r>
            <a:r>
              <a:rPr sz="2800" spc="10">
                <a:latin typeface="Calibri"/>
                <a:cs typeface="Calibri"/>
              </a:rPr>
              <a:t> </a:t>
            </a:r>
            <a:r>
              <a:rPr sz="2800" spc="-5">
                <a:latin typeface="Calibri"/>
                <a:cs typeface="Calibri"/>
              </a:rPr>
              <a:t>each</a:t>
            </a:r>
            <a:r>
              <a:rPr sz="2800" spc="25">
                <a:latin typeface="Calibri"/>
                <a:cs typeface="Calibri"/>
              </a:rPr>
              <a:t> </a:t>
            </a:r>
            <a:r>
              <a:rPr sz="2800" spc="-5">
                <a:latin typeface="Calibri"/>
                <a:cs typeface="Calibri"/>
              </a:rPr>
              <a:t>time</a:t>
            </a:r>
            <a:r>
              <a:rPr sz="2800">
                <a:latin typeface="Calibri"/>
                <a:cs typeface="Calibri"/>
              </a:rPr>
              <a:t> </a:t>
            </a:r>
            <a:r>
              <a:rPr sz="2800" spc="-5">
                <a:latin typeface="Calibri"/>
                <a:cs typeface="Calibri"/>
              </a:rPr>
              <a:t>on</a:t>
            </a:r>
            <a:r>
              <a:rPr sz="2800" spc="20">
                <a:latin typeface="Calibri"/>
                <a:cs typeface="Calibri"/>
              </a:rPr>
              <a:t> </a:t>
            </a:r>
            <a:r>
              <a:rPr sz="2800" spc="-25">
                <a:latin typeface="Calibri"/>
                <a:cs typeface="Calibri"/>
              </a:rPr>
              <a:t>different</a:t>
            </a:r>
            <a:r>
              <a:rPr sz="2800" spc="20">
                <a:latin typeface="Calibri"/>
                <a:cs typeface="Calibri"/>
              </a:rPr>
              <a:t> </a:t>
            </a:r>
            <a:r>
              <a:rPr sz="2800" spc="-10">
                <a:latin typeface="Calibri"/>
                <a:cs typeface="Calibri"/>
              </a:rPr>
              <a:t>subsets</a:t>
            </a:r>
            <a:r>
              <a:rPr sz="2800" spc="40">
                <a:latin typeface="Calibri"/>
                <a:cs typeface="Calibri"/>
              </a:rPr>
              <a:t> </a:t>
            </a:r>
            <a:r>
              <a:rPr sz="2800" spc="-5">
                <a:latin typeface="Calibri"/>
                <a:cs typeface="Calibri"/>
              </a:rPr>
              <a:t>of</a:t>
            </a:r>
            <a:r>
              <a:rPr sz="2800" spc="10">
                <a:latin typeface="Calibri"/>
                <a:cs typeface="Calibri"/>
              </a:rPr>
              <a:t> </a:t>
            </a:r>
            <a:r>
              <a:rPr sz="2800" spc="-5">
                <a:latin typeface="Calibri"/>
                <a:cs typeface="Calibri"/>
              </a:rPr>
              <a:t>the</a:t>
            </a:r>
            <a:r>
              <a:rPr sz="2800" spc="20">
                <a:latin typeface="Calibri"/>
                <a:cs typeface="Calibri"/>
              </a:rPr>
              <a:t> </a:t>
            </a:r>
            <a:r>
              <a:rPr sz="2800" spc="-5">
                <a:latin typeface="Calibri"/>
                <a:cs typeface="Calibri"/>
              </a:rPr>
              <a:t>same</a:t>
            </a:r>
            <a:r>
              <a:rPr sz="2800" spc="5">
                <a:latin typeface="Calibri"/>
                <a:cs typeface="Calibri"/>
              </a:rPr>
              <a:t> </a:t>
            </a:r>
            <a:r>
              <a:rPr sz="2800" spc="-15">
                <a:latin typeface="Calibri"/>
                <a:cs typeface="Calibri"/>
              </a:rPr>
              <a:t>data,</a:t>
            </a:r>
            <a:r>
              <a:rPr sz="2800" spc="25">
                <a:latin typeface="Calibri"/>
                <a:cs typeface="Calibri"/>
              </a:rPr>
              <a:t> </a:t>
            </a:r>
            <a:r>
              <a:rPr sz="2800" spc="-5">
                <a:latin typeface="Calibri"/>
                <a:cs typeface="Calibri"/>
              </a:rPr>
              <a:t>and</a:t>
            </a:r>
            <a:r>
              <a:rPr sz="2800" spc="15">
                <a:latin typeface="Calibri"/>
                <a:cs typeface="Calibri"/>
              </a:rPr>
              <a:t> </a:t>
            </a:r>
            <a:r>
              <a:rPr sz="2800" spc="-5">
                <a:latin typeface="Calibri"/>
                <a:cs typeface="Calibri"/>
              </a:rPr>
              <a:t>then</a:t>
            </a:r>
            <a:r>
              <a:rPr sz="2800" spc="30">
                <a:latin typeface="Calibri"/>
                <a:cs typeface="Calibri"/>
              </a:rPr>
              <a:t> </a:t>
            </a:r>
            <a:r>
              <a:rPr sz="2800" spc="-15">
                <a:latin typeface="Calibri"/>
                <a:cs typeface="Calibri"/>
              </a:rPr>
              <a:t>train </a:t>
            </a:r>
            <a:r>
              <a:rPr sz="2800" spc="-10">
                <a:latin typeface="Calibri"/>
                <a:cs typeface="Calibri"/>
              </a:rPr>
              <a:t> </a:t>
            </a:r>
            <a:r>
              <a:rPr sz="2800" spc="-5">
                <a:latin typeface="Calibri"/>
                <a:cs typeface="Calibri"/>
              </a:rPr>
              <a:t>and</a:t>
            </a:r>
            <a:r>
              <a:rPr sz="2800" spc="20">
                <a:latin typeface="Calibri"/>
                <a:cs typeface="Calibri"/>
              </a:rPr>
              <a:t> </a:t>
            </a:r>
            <a:r>
              <a:rPr sz="2800" spc="-15">
                <a:latin typeface="Calibri"/>
                <a:cs typeface="Calibri"/>
              </a:rPr>
              <a:t>evaluate</a:t>
            </a:r>
            <a:r>
              <a:rPr sz="2800" spc="5">
                <a:latin typeface="Calibri"/>
                <a:cs typeface="Calibri"/>
              </a:rPr>
              <a:t> </a:t>
            </a:r>
            <a:r>
              <a:rPr sz="2800" spc="-10">
                <a:latin typeface="Calibri"/>
                <a:cs typeface="Calibri"/>
              </a:rPr>
              <a:t>our</a:t>
            </a:r>
            <a:r>
              <a:rPr sz="2800" spc="10">
                <a:latin typeface="Calibri"/>
                <a:cs typeface="Calibri"/>
              </a:rPr>
              <a:t> </a:t>
            </a:r>
            <a:r>
              <a:rPr sz="2800" spc="-5">
                <a:latin typeface="Calibri"/>
                <a:cs typeface="Calibri"/>
              </a:rPr>
              <a:t>models</a:t>
            </a:r>
            <a:r>
              <a:rPr sz="2800" spc="35">
                <a:latin typeface="Calibri"/>
                <a:cs typeface="Calibri"/>
              </a:rPr>
              <a:t> </a:t>
            </a:r>
            <a:r>
              <a:rPr sz="2800" spc="-5">
                <a:latin typeface="Calibri"/>
                <a:cs typeface="Calibri"/>
              </a:rPr>
              <a:t>each</a:t>
            </a:r>
            <a:r>
              <a:rPr sz="2800" spc="10">
                <a:latin typeface="Calibri"/>
                <a:cs typeface="Calibri"/>
              </a:rPr>
              <a:t> </a:t>
            </a:r>
            <a:r>
              <a:rPr sz="2800" spc="-5">
                <a:latin typeface="Calibri"/>
                <a:cs typeface="Calibri"/>
              </a:rPr>
              <a:t>time</a:t>
            </a:r>
            <a:r>
              <a:rPr sz="2800">
                <a:latin typeface="Calibri"/>
                <a:cs typeface="Calibri"/>
              </a:rPr>
              <a:t> </a:t>
            </a:r>
            <a:r>
              <a:rPr sz="2800" spc="-15">
                <a:latin typeface="Calibri"/>
                <a:cs typeface="Calibri"/>
              </a:rPr>
              <a:t>to</a:t>
            </a:r>
            <a:r>
              <a:rPr sz="2800" spc="10">
                <a:latin typeface="Calibri"/>
                <a:cs typeface="Calibri"/>
              </a:rPr>
              <a:t> </a:t>
            </a:r>
            <a:r>
              <a:rPr sz="2800" spc="-5">
                <a:latin typeface="Calibri"/>
                <a:cs typeface="Calibri"/>
              </a:rPr>
              <a:t>look</a:t>
            </a:r>
            <a:r>
              <a:rPr sz="2800" spc="25">
                <a:latin typeface="Calibri"/>
                <a:cs typeface="Calibri"/>
              </a:rPr>
              <a:t> </a:t>
            </a:r>
            <a:r>
              <a:rPr sz="2800" spc="-15">
                <a:latin typeface="Calibri"/>
                <a:cs typeface="Calibri"/>
              </a:rPr>
              <a:t>at</a:t>
            </a:r>
            <a:r>
              <a:rPr sz="2800">
                <a:latin typeface="Calibri"/>
                <a:cs typeface="Calibri"/>
              </a:rPr>
              <a:t> </a:t>
            </a:r>
            <a:r>
              <a:rPr sz="2800" spc="-5">
                <a:latin typeface="Calibri"/>
                <a:cs typeface="Calibri"/>
              </a:rPr>
              <a:t>the</a:t>
            </a:r>
            <a:r>
              <a:rPr sz="2800" spc="20">
                <a:latin typeface="Calibri"/>
                <a:cs typeface="Calibri"/>
              </a:rPr>
              <a:t> </a:t>
            </a:r>
            <a:r>
              <a:rPr sz="2800" spc="-25">
                <a:latin typeface="Calibri"/>
                <a:cs typeface="Calibri"/>
              </a:rPr>
              <a:t>average</a:t>
            </a:r>
            <a:r>
              <a:rPr sz="2800" spc="-15">
                <a:latin typeface="Calibri"/>
                <a:cs typeface="Calibri"/>
              </a:rPr>
              <a:t> performance </a:t>
            </a:r>
            <a:r>
              <a:rPr sz="2800" spc="-620">
                <a:latin typeface="Calibri"/>
                <a:cs typeface="Calibri"/>
              </a:rPr>
              <a:t> </a:t>
            </a:r>
            <a:r>
              <a:rPr sz="2800" spc="-5">
                <a:latin typeface="Calibri"/>
                <a:cs typeface="Calibri"/>
              </a:rPr>
              <a:t>of</a:t>
            </a:r>
            <a:r>
              <a:rPr sz="2800">
                <a:latin typeface="Calibri"/>
                <a:cs typeface="Calibri"/>
              </a:rPr>
              <a:t> </a:t>
            </a:r>
            <a:r>
              <a:rPr sz="2800" spc="-5">
                <a:latin typeface="Calibri"/>
                <a:cs typeface="Calibri"/>
              </a:rPr>
              <a:t>the</a:t>
            </a:r>
            <a:r>
              <a:rPr sz="2800" spc="15">
                <a:latin typeface="Calibri"/>
                <a:cs typeface="Calibri"/>
              </a:rPr>
              <a:t> </a:t>
            </a:r>
            <a:r>
              <a:rPr sz="2800" spc="-5">
                <a:latin typeface="Calibri"/>
                <a:cs typeface="Calibri"/>
              </a:rPr>
              <a:t>models</a:t>
            </a:r>
            <a:r>
              <a:rPr sz="2800" spc="25">
                <a:latin typeface="Calibri"/>
                <a:cs typeface="Calibri"/>
              </a:rPr>
              <a:t> </a:t>
            </a:r>
            <a:r>
              <a:rPr sz="2800" spc="-10">
                <a:latin typeface="Calibri"/>
                <a:cs typeface="Calibri"/>
              </a:rPr>
              <a:t>across</a:t>
            </a:r>
            <a:r>
              <a:rPr sz="2800" spc="15">
                <a:latin typeface="Calibri"/>
                <a:cs typeface="Calibri"/>
              </a:rPr>
              <a:t> </a:t>
            </a:r>
            <a:r>
              <a:rPr sz="2800" spc="-10">
                <a:latin typeface="Calibri"/>
                <a:cs typeface="Calibri"/>
              </a:rPr>
              <a:t>multiple</a:t>
            </a:r>
            <a:r>
              <a:rPr sz="2800" spc="30">
                <a:latin typeface="Calibri"/>
                <a:cs typeface="Calibri"/>
              </a:rPr>
              <a:t> </a:t>
            </a:r>
            <a:r>
              <a:rPr sz="2800" spc="-10">
                <a:latin typeface="Calibri"/>
                <a:cs typeface="Calibri"/>
              </a:rPr>
              <a:t>evaluations?</a:t>
            </a:r>
            <a:endParaRPr sz="28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2C8C3-C65A-78D0-8D0E-F9801E1A1AAE}"/>
              </a:ext>
            </a:extLst>
          </p:cNvPr>
          <p:cNvSpPr>
            <a:spLocks noGrp="1"/>
          </p:cNvSpPr>
          <p:nvPr>
            <p:ph type="title"/>
          </p:nvPr>
        </p:nvSpPr>
        <p:spPr/>
        <p:txBody>
          <a:bodyPr/>
          <a:lstStyle/>
          <a:p>
            <a:r>
              <a:rPr lang="en-US"/>
              <a:t>Cross-Validation</a:t>
            </a:r>
          </a:p>
          <a:p>
            <a:endParaRPr lang="en-US"/>
          </a:p>
        </p:txBody>
      </p:sp>
      <p:sp>
        <p:nvSpPr>
          <p:cNvPr id="3" name="Content Placeholder 2">
            <a:extLst>
              <a:ext uri="{FF2B5EF4-FFF2-40B4-BE49-F238E27FC236}">
                <a16:creationId xmlns:a16="http://schemas.microsoft.com/office/drawing/2014/main" id="{9970B37C-CCBC-4369-DB2E-97B654E83540}"/>
              </a:ext>
            </a:extLst>
          </p:cNvPr>
          <p:cNvSpPr>
            <a:spLocks noGrp="1"/>
          </p:cNvSpPr>
          <p:nvPr>
            <p:ph idx="1"/>
          </p:nvPr>
        </p:nvSpPr>
        <p:spPr/>
        <p:txBody>
          <a:bodyPr vert="horz" lIns="91440" tIns="45720" rIns="91440" bIns="45720" rtlCol="0" anchor="t">
            <a:normAutofit/>
          </a:bodyPr>
          <a:lstStyle/>
          <a:p>
            <a:pPr algn="just"/>
            <a:r>
              <a:rPr lang="en-US" sz="2400">
                <a:latin typeface="Georgia"/>
              </a:rPr>
              <a:t>Cross validation is a technique used in machine learning to evaluate the performance of a model on unseen data.</a:t>
            </a:r>
          </a:p>
          <a:p>
            <a:pPr algn="just"/>
            <a:r>
              <a:rPr lang="en-US" sz="2400">
                <a:latin typeface="Georgia"/>
              </a:rPr>
              <a:t>It involves dividing the available data into multiple folds or subsets, using one of these folds as a validation set, and training the model on the remaining folds.</a:t>
            </a:r>
          </a:p>
          <a:p>
            <a:pPr algn="just"/>
            <a:r>
              <a:rPr lang="en-US" sz="2400">
                <a:latin typeface="Georgia"/>
              </a:rPr>
              <a:t>This process is repeated multiple times, each time using a different fold as the validation set. </a:t>
            </a:r>
            <a:endParaRPr lang="en-US" sz="2400"/>
          </a:p>
          <a:p>
            <a:pPr algn="just"/>
            <a:r>
              <a:rPr lang="en-US" sz="2400">
                <a:latin typeface="Georgia"/>
              </a:rPr>
              <a:t>Finally, the results from each validation step are averaged to produce a more robust estimate of the model’s performance.</a:t>
            </a:r>
            <a:endParaRPr lang="en-US" sz="2400"/>
          </a:p>
          <a:p>
            <a:pPr algn="just"/>
            <a:r>
              <a:rPr lang="en-US" sz="2400">
                <a:latin typeface="Georgia"/>
              </a:rPr>
              <a:t>Cross validation is an important step in the machine learning process and helps to ensure that the model selected for deployment is robust and generalizes well to new data.</a:t>
            </a:r>
            <a:endParaRPr lang="en-US" sz="2400"/>
          </a:p>
        </p:txBody>
      </p:sp>
    </p:spTree>
    <p:extLst>
      <p:ext uri="{BB962C8B-B14F-4D97-AF65-F5344CB8AC3E}">
        <p14:creationId xmlns:p14="http://schemas.microsoft.com/office/powerpoint/2010/main" val="1131361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FAB71-1EF0-D971-8FFB-57697DD16C86}"/>
              </a:ext>
            </a:extLst>
          </p:cNvPr>
          <p:cNvSpPr>
            <a:spLocks noGrp="1"/>
          </p:cNvSpPr>
          <p:nvPr>
            <p:ph type="title"/>
          </p:nvPr>
        </p:nvSpPr>
        <p:spPr/>
        <p:txBody>
          <a:bodyPr/>
          <a:lstStyle/>
          <a:p>
            <a:r>
              <a:rPr lang="en-US">
                <a:latin typeface="Georgia"/>
              </a:rPr>
              <a:t>Why cross-validation?</a:t>
            </a:r>
            <a:endParaRPr lang="en-US"/>
          </a:p>
          <a:p>
            <a:endParaRPr lang="en-US"/>
          </a:p>
        </p:txBody>
      </p:sp>
      <p:sp>
        <p:nvSpPr>
          <p:cNvPr id="3" name="Content Placeholder 2">
            <a:extLst>
              <a:ext uri="{FF2B5EF4-FFF2-40B4-BE49-F238E27FC236}">
                <a16:creationId xmlns:a16="http://schemas.microsoft.com/office/drawing/2014/main" id="{29A5559A-A3B9-E8FA-C63A-F174FAE46E7D}"/>
              </a:ext>
            </a:extLst>
          </p:cNvPr>
          <p:cNvSpPr>
            <a:spLocks noGrp="1"/>
          </p:cNvSpPr>
          <p:nvPr>
            <p:ph idx="1"/>
          </p:nvPr>
        </p:nvSpPr>
        <p:spPr/>
        <p:txBody>
          <a:bodyPr vert="horz" lIns="91440" tIns="45720" rIns="91440" bIns="45720" rtlCol="0" anchor="t">
            <a:normAutofit/>
          </a:bodyPr>
          <a:lstStyle/>
          <a:p>
            <a:pPr algn="just"/>
            <a:r>
              <a:rPr lang="en-US">
                <a:latin typeface="Georgia"/>
              </a:rPr>
              <a:t>The main purpose of cross validation is to prevent overfitting, which occurs when a model is trained too well on the training data and performs poorly on new, unseen data. </a:t>
            </a:r>
          </a:p>
          <a:p>
            <a:pPr algn="just"/>
            <a:r>
              <a:rPr lang="en-US">
                <a:latin typeface="Georgia"/>
              </a:rPr>
              <a:t>By evaluating the model on multiple validation sets, cross validation provides a more realistic estimate of the model’s generalization performance, i.e., its ability to perform well on new, unseen data.</a:t>
            </a:r>
          </a:p>
        </p:txBody>
      </p:sp>
    </p:spTree>
    <p:extLst>
      <p:ext uri="{BB962C8B-B14F-4D97-AF65-F5344CB8AC3E}">
        <p14:creationId xmlns:p14="http://schemas.microsoft.com/office/powerpoint/2010/main" val="1204564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5DB3-4FF7-FF1B-01E2-53F710900EB8}"/>
              </a:ext>
            </a:extLst>
          </p:cNvPr>
          <p:cNvSpPr>
            <a:spLocks noGrp="1"/>
          </p:cNvSpPr>
          <p:nvPr>
            <p:ph type="title"/>
          </p:nvPr>
        </p:nvSpPr>
        <p:spPr/>
        <p:txBody>
          <a:bodyPr/>
          <a:lstStyle/>
          <a:p>
            <a:r>
              <a:rPr lang="en-US"/>
              <a:t>Types of Cross-Validation</a:t>
            </a:r>
          </a:p>
        </p:txBody>
      </p:sp>
      <p:sp>
        <p:nvSpPr>
          <p:cNvPr id="3" name="Content Placeholder 2">
            <a:extLst>
              <a:ext uri="{FF2B5EF4-FFF2-40B4-BE49-F238E27FC236}">
                <a16:creationId xmlns:a16="http://schemas.microsoft.com/office/drawing/2014/main" id="{8ED3F5D3-B8D1-F974-6D38-A1534C0C9F36}"/>
              </a:ext>
            </a:extLst>
          </p:cNvPr>
          <p:cNvSpPr>
            <a:spLocks noGrp="1"/>
          </p:cNvSpPr>
          <p:nvPr>
            <p:ph idx="1"/>
          </p:nvPr>
        </p:nvSpPr>
        <p:spPr/>
        <p:txBody>
          <a:bodyPr vert="horz" lIns="91440" tIns="45720" rIns="91440" bIns="45720" rtlCol="0" anchor="t">
            <a:normAutofit/>
          </a:bodyPr>
          <a:lstStyle/>
          <a:p>
            <a:endParaRPr lang="en-US" sz="2400"/>
          </a:p>
          <a:p>
            <a:r>
              <a:rPr lang="en-US" sz="2400">
                <a:latin typeface="Georgia"/>
              </a:rPr>
              <a:t>There are several types of cross validation techniques</a:t>
            </a:r>
          </a:p>
          <a:p>
            <a:pPr lvl="1">
              <a:buFont typeface="Courier New" panose="020B0604020202020204" pitchFamily="34" charset="0"/>
              <a:buChar char="o"/>
            </a:pPr>
            <a:r>
              <a:rPr lang="en-US" sz="2000">
                <a:latin typeface="Georgia"/>
              </a:rPr>
              <a:t>k-fold cross-validation</a:t>
            </a:r>
            <a:endParaRPr lang="en-US" sz="2000"/>
          </a:p>
          <a:p>
            <a:pPr lvl="1">
              <a:buFont typeface="Courier New" panose="020B0604020202020204" pitchFamily="34" charset="0"/>
              <a:buChar char="o"/>
            </a:pPr>
            <a:r>
              <a:rPr lang="en-US" sz="2000">
                <a:latin typeface="Georgia"/>
              </a:rPr>
              <a:t>Stratified Cross-Validation</a:t>
            </a:r>
            <a:endParaRPr lang="en-US" sz="2000"/>
          </a:p>
          <a:p>
            <a:pPr lvl="1">
              <a:buFont typeface="Courier New,monospace" panose="020B0604020202020204" pitchFamily="34" charset="0"/>
              <a:buChar char="o"/>
            </a:pPr>
            <a:r>
              <a:rPr lang="en-US" sz="2000">
                <a:latin typeface="Georgia"/>
              </a:rPr>
              <a:t>Leave-One-Out Cross-Validation(LOOCV)</a:t>
            </a:r>
          </a:p>
          <a:p>
            <a:pPr lvl="1">
              <a:buFont typeface="Courier New,monospace" panose="020B0604020202020204" pitchFamily="34" charset="0"/>
              <a:buChar char="o"/>
            </a:pPr>
            <a:r>
              <a:rPr lang="en-US" sz="2000">
                <a:latin typeface="Georgia"/>
              </a:rPr>
              <a:t>Holdout validation</a:t>
            </a:r>
          </a:p>
          <a:p>
            <a:r>
              <a:rPr lang="en-US" sz="2400">
                <a:latin typeface="Georgia"/>
              </a:rPr>
              <a:t>The choice of technique depends on the size and nature of the data, as well as the specific requirements of the modeling problem.</a:t>
            </a:r>
            <a:endParaRPr lang="en-US" sz="2400"/>
          </a:p>
          <a:p>
            <a:endParaRPr lang="en-US" sz="2400"/>
          </a:p>
        </p:txBody>
      </p:sp>
    </p:spTree>
    <p:extLst>
      <p:ext uri="{BB962C8B-B14F-4D97-AF65-F5344CB8AC3E}">
        <p14:creationId xmlns:p14="http://schemas.microsoft.com/office/powerpoint/2010/main" val="3291878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40"/>
              <a:t>k-fold</a:t>
            </a:r>
            <a:r>
              <a:rPr spc="-145"/>
              <a:t> </a:t>
            </a:r>
            <a:r>
              <a:rPr spc="-45"/>
              <a:t>Cross</a:t>
            </a:r>
            <a:r>
              <a:rPr spc="-120"/>
              <a:t> </a:t>
            </a:r>
            <a:r>
              <a:rPr spc="-60"/>
              <a:t>Validation</a:t>
            </a:r>
          </a:p>
        </p:txBody>
      </p:sp>
      <p:sp>
        <p:nvSpPr>
          <p:cNvPr id="3" name="object 3"/>
          <p:cNvSpPr txBox="1"/>
          <p:nvPr/>
        </p:nvSpPr>
        <p:spPr>
          <a:xfrm>
            <a:off x="161950" y="1311351"/>
            <a:ext cx="6514058" cy="1220470"/>
          </a:xfrm>
          <a:prstGeom prst="rect">
            <a:avLst/>
          </a:prstGeom>
        </p:spPr>
        <p:txBody>
          <a:bodyPr vert="horz" wrap="square" lIns="0" tIns="55244" rIns="0" bIns="0" rtlCol="0">
            <a:spAutoFit/>
          </a:bodyPr>
          <a:lstStyle/>
          <a:p>
            <a:pPr marL="241300" marR="5080" indent="-228600">
              <a:lnSpc>
                <a:spcPct val="90000"/>
              </a:lnSpc>
              <a:spcBef>
                <a:spcPts val="434"/>
              </a:spcBef>
              <a:buFont typeface="Arial MT"/>
              <a:buChar char="•"/>
              <a:tabLst>
                <a:tab pos="241300" algn="l"/>
              </a:tabLst>
            </a:pPr>
            <a:r>
              <a:rPr sz="2800" spc="-5">
                <a:latin typeface="Calibri"/>
                <a:cs typeface="Calibri"/>
              </a:rPr>
              <a:t>An</a:t>
            </a:r>
            <a:r>
              <a:rPr sz="2800" spc="10">
                <a:latin typeface="Calibri"/>
                <a:cs typeface="Calibri"/>
              </a:rPr>
              <a:t> </a:t>
            </a:r>
            <a:r>
              <a:rPr sz="2800" spc="-15">
                <a:latin typeface="Calibri"/>
                <a:cs typeface="Calibri"/>
              </a:rPr>
              <a:t>alternative</a:t>
            </a:r>
            <a:r>
              <a:rPr sz="2800">
                <a:latin typeface="Calibri"/>
                <a:cs typeface="Calibri"/>
              </a:rPr>
              <a:t> </a:t>
            </a:r>
            <a:r>
              <a:rPr sz="2800" spc="-15">
                <a:latin typeface="Calibri"/>
                <a:cs typeface="Calibri"/>
              </a:rPr>
              <a:t>to</a:t>
            </a:r>
            <a:r>
              <a:rPr sz="2800" spc="-5">
                <a:latin typeface="Calibri"/>
                <a:cs typeface="Calibri"/>
              </a:rPr>
              <a:t> </a:t>
            </a:r>
            <a:r>
              <a:rPr sz="2800" spc="-20">
                <a:latin typeface="Calibri"/>
                <a:cs typeface="Calibri"/>
              </a:rPr>
              <a:t>data</a:t>
            </a:r>
            <a:r>
              <a:rPr sz="2800" spc="-5">
                <a:latin typeface="Calibri"/>
                <a:cs typeface="Calibri"/>
              </a:rPr>
              <a:t> partitioning,</a:t>
            </a:r>
            <a:r>
              <a:rPr sz="2800" spc="20">
                <a:latin typeface="Calibri"/>
                <a:cs typeface="Calibri"/>
              </a:rPr>
              <a:t> </a:t>
            </a:r>
            <a:r>
              <a:rPr sz="2800" spc="-5">
                <a:latin typeface="Calibri"/>
                <a:cs typeface="Calibri"/>
              </a:rPr>
              <a:t>esp. </a:t>
            </a:r>
            <a:r>
              <a:rPr sz="2800">
                <a:latin typeface="Calibri"/>
                <a:cs typeface="Calibri"/>
              </a:rPr>
              <a:t> </a:t>
            </a:r>
            <a:r>
              <a:rPr sz="2800" spc="-5">
                <a:latin typeface="Calibri"/>
                <a:cs typeface="Calibri"/>
              </a:rPr>
              <a:t>when</a:t>
            </a:r>
            <a:r>
              <a:rPr sz="2800" spc="5">
                <a:latin typeface="Calibri"/>
                <a:cs typeface="Calibri"/>
              </a:rPr>
              <a:t> </a:t>
            </a:r>
            <a:r>
              <a:rPr sz="2800" spc="-5">
                <a:latin typeface="Calibri"/>
                <a:cs typeface="Calibri"/>
              </a:rPr>
              <a:t>the</a:t>
            </a:r>
            <a:r>
              <a:rPr sz="2800" spc="5">
                <a:latin typeface="Calibri"/>
                <a:cs typeface="Calibri"/>
              </a:rPr>
              <a:t> </a:t>
            </a:r>
            <a:r>
              <a:rPr sz="2800" spc="-10">
                <a:latin typeface="Calibri"/>
                <a:cs typeface="Calibri"/>
              </a:rPr>
              <a:t>number</a:t>
            </a:r>
            <a:r>
              <a:rPr sz="2800" spc="15">
                <a:latin typeface="Calibri"/>
                <a:cs typeface="Calibri"/>
              </a:rPr>
              <a:t> </a:t>
            </a:r>
            <a:r>
              <a:rPr sz="2800" spc="-5">
                <a:latin typeface="Calibri"/>
                <a:cs typeface="Calibri"/>
              </a:rPr>
              <a:t>of </a:t>
            </a:r>
            <a:r>
              <a:rPr sz="2800" spc="-20">
                <a:latin typeface="Calibri"/>
                <a:cs typeface="Calibri"/>
              </a:rPr>
              <a:t>records</a:t>
            </a:r>
            <a:r>
              <a:rPr sz="2800" spc="15">
                <a:latin typeface="Calibri"/>
                <a:cs typeface="Calibri"/>
              </a:rPr>
              <a:t> </a:t>
            </a:r>
            <a:r>
              <a:rPr sz="2800" spc="-5">
                <a:latin typeface="Calibri"/>
                <a:cs typeface="Calibri"/>
              </a:rPr>
              <a:t>in the</a:t>
            </a:r>
            <a:r>
              <a:rPr sz="2800" spc="5">
                <a:latin typeface="Calibri"/>
                <a:cs typeface="Calibri"/>
              </a:rPr>
              <a:t> </a:t>
            </a:r>
            <a:r>
              <a:rPr sz="2800" spc="-15">
                <a:latin typeface="Calibri"/>
                <a:cs typeface="Calibri"/>
              </a:rPr>
              <a:t>dataset </a:t>
            </a:r>
            <a:r>
              <a:rPr sz="2800" spc="-620">
                <a:latin typeface="Calibri"/>
                <a:cs typeface="Calibri"/>
              </a:rPr>
              <a:t> </a:t>
            </a:r>
            <a:r>
              <a:rPr sz="2800" spc="-5">
                <a:latin typeface="Calibri"/>
                <a:cs typeface="Calibri"/>
              </a:rPr>
              <a:t>is small</a:t>
            </a:r>
            <a:endParaRPr sz="2800">
              <a:latin typeface="Calibri"/>
              <a:cs typeface="Calibri"/>
            </a:endParaRPr>
          </a:p>
        </p:txBody>
      </p:sp>
      <p:sp>
        <p:nvSpPr>
          <p:cNvPr id="4" name="object 4"/>
          <p:cNvSpPr txBox="1"/>
          <p:nvPr/>
        </p:nvSpPr>
        <p:spPr>
          <a:xfrm>
            <a:off x="161950" y="3102991"/>
            <a:ext cx="9172575" cy="3455670"/>
          </a:xfrm>
          <a:prstGeom prst="rect">
            <a:avLst/>
          </a:prstGeom>
        </p:spPr>
        <p:txBody>
          <a:bodyPr vert="horz" wrap="square" lIns="0" tIns="60960" rIns="0" bIns="0" rtlCol="0">
            <a:spAutoFit/>
          </a:bodyPr>
          <a:lstStyle/>
          <a:p>
            <a:pPr marL="241300" marR="3030220" indent="-228600">
              <a:lnSpc>
                <a:spcPts val="3020"/>
              </a:lnSpc>
              <a:spcBef>
                <a:spcPts val="480"/>
              </a:spcBef>
              <a:buFont typeface="Arial MT"/>
              <a:buChar char="•"/>
              <a:tabLst>
                <a:tab pos="241300" algn="l"/>
              </a:tabLst>
            </a:pPr>
            <a:r>
              <a:rPr sz="2800" spc="-15">
                <a:latin typeface="Calibri"/>
                <a:cs typeface="Calibri"/>
              </a:rPr>
              <a:t>Partitioning</a:t>
            </a:r>
            <a:r>
              <a:rPr sz="2800" spc="20">
                <a:latin typeface="Calibri"/>
                <a:cs typeface="Calibri"/>
              </a:rPr>
              <a:t> </a:t>
            </a:r>
            <a:r>
              <a:rPr sz="2800" spc="-5">
                <a:latin typeface="Calibri"/>
                <a:cs typeface="Calibri"/>
              </a:rPr>
              <a:t>the</a:t>
            </a:r>
            <a:r>
              <a:rPr sz="2800" spc="5">
                <a:latin typeface="Calibri"/>
                <a:cs typeface="Calibri"/>
              </a:rPr>
              <a:t> </a:t>
            </a:r>
            <a:r>
              <a:rPr sz="2800" spc="-20">
                <a:latin typeface="Calibri"/>
                <a:cs typeface="Calibri"/>
              </a:rPr>
              <a:t>data</a:t>
            </a:r>
            <a:r>
              <a:rPr sz="2800" spc="5">
                <a:latin typeface="Calibri"/>
                <a:cs typeface="Calibri"/>
              </a:rPr>
              <a:t> </a:t>
            </a:r>
            <a:r>
              <a:rPr sz="2800" spc="-20">
                <a:latin typeface="Calibri"/>
                <a:cs typeface="Calibri"/>
              </a:rPr>
              <a:t>into</a:t>
            </a:r>
            <a:r>
              <a:rPr sz="2800" spc="10">
                <a:latin typeface="Calibri"/>
                <a:cs typeface="Calibri"/>
              </a:rPr>
              <a:t> </a:t>
            </a:r>
            <a:r>
              <a:rPr sz="2800" spc="-40">
                <a:latin typeface="Calibri"/>
                <a:cs typeface="Calibri"/>
              </a:rPr>
              <a:t>“folds,”</a:t>
            </a:r>
            <a:r>
              <a:rPr sz="2800" spc="30">
                <a:latin typeface="Calibri"/>
                <a:cs typeface="Calibri"/>
              </a:rPr>
              <a:t> </a:t>
            </a:r>
            <a:r>
              <a:rPr sz="2800" spc="-5">
                <a:latin typeface="Calibri"/>
                <a:cs typeface="Calibri"/>
              </a:rPr>
              <a:t>or </a:t>
            </a:r>
            <a:r>
              <a:rPr sz="2800">
                <a:latin typeface="Calibri"/>
                <a:cs typeface="Calibri"/>
              </a:rPr>
              <a:t>non- </a:t>
            </a:r>
            <a:r>
              <a:rPr sz="2800" spc="-615">
                <a:latin typeface="Calibri"/>
                <a:cs typeface="Calibri"/>
              </a:rPr>
              <a:t> </a:t>
            </a:r>
            <a:r>
              <a:rPr sz="2800" spc="-10">
                <a:latin typeface="Calibri"/>
                <a:cs typeface="Calibri"/>
              </a:rPr>
              <a:t>overlapping</a:t>
            </a:r>
            <a:r>
              <a:rPr sz="2800" spc="15">
                <a:latin typeface="Calibri"/>
                <a:cs typeface="Calibri"/>
              </a:rPr>
              <a:t> </a:t>
            </a:r>
            <a:r>
              <a:rPr sz="2800" spc="-10">
                <a:latin typeface="Calibri"/>
                <a:cs typeface="Calibri"/>
              </a:rPr>
              <a:t>(disjoint)</a:t>
            </a:r>
            <a:r>
              <a:rPr sz="2800" spc="25">
                <a:latin typeface="Calibri"/>
                <a:cs typeface="Calibri"/>
              </a:rPr>
              <a:t> </a:t>
            </a:r>
            <a:r>
              <a:rPr sz="2800" spc="-10">
                <a:latin typeface="Calibri"/>
                <a:cs typeface="Calibri"/>
              </a:rPr>
              <a:t>sub-samples.</a:t>
            </a:r>
            <a:endParaRPr sz="2800">
              <a:latin typeface="Calibri"/>
              <a:cs typeface="Calibri"/>
            </a:endParaRPr>
          </a:p>
          <a:p>
            <a:pPr>
              <a:lnSpc>
                <a:spcPct val="100000"/>
              </a:lnSpc>
              <a:spcBef>
                <a:spcPts val="45"/>
              </a:spcBef>
              <a:buFont typeface="Arial MT"/>
              <a:buChar char="•"/>
            </a:pPr>
            <a:endParaRPr sz="4050">
              <a:latin typeface="Calibri"/>
              <a:cs typeface="Calibri"/>
            </a:endParaRPr>
          </a:p>
          <a:p>
            <a:pPr marL="241300" marR="2609850" indent="-228600">
              <a:lnSpc>
                <a:spcPct val="90000"/>
              </a:lnSpc>
              <a:buFont typeface="Arial MT"/>
              <a:buChar char="•"/>
              <a:tabLst>
                <a:tab pos="241300" algn="l"/>
              </a:tabLst>
            </a:pPr>
            <a:r>
              <a:rPr sz="2800" spc="-5">
                <a:latin typeface="Calibri"/>
                <a:cs typeface="Calibri"/>
              </a:rPr>
              <a:t>If</a:t>
            </a:r>
            <a:r>
              <a:rPr sz="2800" spc="-10">
                <a:latin typeface="Calibri"/>
                <a:cs typeface="Calibri"/>
              </a:rPr>
              <a:t> </a:t>
            </a:r>
            <a:r>
              <a:rPr sz="2800" spc="-15">
                <a:latin typeface="Calibri"/>
                <a:cs typeface="Calibri"/>
              </a:rPr>
              <a:t>we</a:t>
            </a:r>
            <a:r>
              <a:rPr sz="2800" spc="-5">
                <a:latin typeface="Calibri"/>
                <a:cs typeface="Calibri"/>
              </a:rPr>
              <a:t> choose</a:t>
            </a:r>
            <a:r>
              <a:rPr sz="2800" spc="20">
                <a:latin typeface="Calibri"/>
                <a:cs typeface="Calibri"/>
              </a:rPr>
              <a:t> </a:t>
            </a:r>
            <a:r>
              <a:rPr sz="2800" i="1" spc="-5">
                <a:latin typeface="Calibri"/>
                <a:cs typeface="Calibri"/>
              </a:rPr>
              <a:t>k</a:t>
            </a:r>
            <a:r>
              <a:rPr sz="2800" i="1">
                <a:latin typeface="Calibri"/>
                <a:cs typeface="Calibri"/>
              </a:rPr>
              <a:t> </a:t>
            </a:r>
            <a:r>
              <a:rPr sz="2800" spc="-5">
                <a:latin typeface="Calibri"/>
                <a:cs typeface="Calibri"/>
              </a:rPr>
              <a:t>=</a:t>
            </a:r>
            <a:r>
              <a:rPr sz="2800" spc="5">
                <a:latin typeface="Calibri"/>
                <a:cs typeface="Calibri"/>
              </a:rPr>
              <a:t> </a:t>
            </a:r>
            <a:r>
              <a:rPr sz="2800" spc="-5">
                <a:latin typeface="Calibri"/>
                <a:cs typeface="Calibri"/>
              </a:rPr>
              <a:t>10</a:t>
            </a:r>
            <a:r>
              <a:rPr sz="2800" spc="15">
                <a:latin typeface="Calibri"/>
                <a:cs typeface="Calibri"/>
              </a:rPr>
              <a:t> </a:t>
            </a:r>
            <a:r>
              <a:rPr sz="2800" spc="-20">
                <a:latin typeface="Calibri"/>
                <a:cs typeface="Calibri"/>
              </a:rPr>
              <a:t>folds,</a:t>
            </a:r>
            <a:r>
              <a:rPr sz="2800" spc="20">
                <a:latin typeface="Calibri"/>
                <a:cs typeface="Calibri"/>
              </a:rPr>
              <a:t> </a:t>
            </a:r>
            <a:r>
              <a:rPr sz="2800" spc="-5">
                <a:latin typeface="Calibri"/>
                <a:cs typeface="Calibri"/>
              </a:rPr>
              <a:t>meaning</a:t>
            </a:r>
            <a:r>
              <a:rPr sz="2800">
                <a:latin typeface="Calibri"/>
                <a:cs typeface="Calibri"/>
              </a:rPr>
              <a:t> </a:t>
            </a:r>
            <a:r>
              <a:rPr sz="2800" spc="-10">
                <a:latin typeface="Calibri"/>
                <a:cs typeface="Calibri"/>
              </a:rPr>
              <a:t>that </a:t>
            </a:r>
            <a:r>
              <a:rPr sz="2800" spc="-5">
                <a:latin typeface="Calibri"/>
                <a:cs typeface="Calibri"/>
              </a:rPr>
              <a:t>the </a:t>
            </a:r>
            <a:r>
              <a:rPr sz="2800">
                <a:latin typeface="Calibri"/>
                <a:cs typeface="Calibri"/>
              </a:rPr>
              <a:t> </a:t>
            </a:r>
            <a:r>
              <a:rPr sz="2800" spc="-20">
                <a:latin typeface="Calibri"/>
                <a:cs typeface="Calibri"/>
              </a:rPr>
              <a:t>data</a:t>
            </a:r>
            <a:r>
              <a:rPr sz="2800">
                <a:latin typeface="Calibri"/>
                <a:cs typeface="Calibri"/>
              </a:rPr>
              <a:t> </a:t>
            </a:r>
            <a:r>
              <a:rPr sz="2800" spc="-20">
                <a:latin typeface="Calibri"/>
                <a:cs typeface="Calibri"/>
              </a:rPr>
              <a:t>are</a:t>
            </a:r>
            <a:r>
              <a:rPr sz="2800">
                <a:latin typeface="Calibri"/>
                <a:cs typeface="Calibri"/>
              </a:rPr>
              <a:t> </a:t>
            </a:r>
            <a:r>
              <a:rPr sz="2800" spc="-15">
                <a:latin typeface="Calibri"/>
                <a:cs typeface="Calibri"/>
              </a:rPr>
              <a:t>randomly</a:t>
            </a:r>
            <a:r>
              <a:rPr sz="2800" spc="35">
                <a:latin typeface="Calibri"/>
                <a:cs typeface="Calibri"/>
              </a:rPr>
              <a:t> </a:t>
            </a:r>
            <a:r>
              <a:rPr sz="2800" spc="-10">
                <a:latin typeface="Calibri"/>
                <a:cs typeface="Calibri"/>
              </a:rPr>
              <a:t>partitioned</a:t>
            </a:r>
            <a:r>
              <a:rPr sz="2800" spc="30">
                <a:latin typeface="Calibri"/>
                <a:cs typeface="Calibri"/>
              </a:rPr>
              <a:t> </a:t>
            </a:r>
            <a:r>
              <a:rPr sz="2800" spc="-20">
                <a:latin typeface="Calibri"/>
                <a:cs typeface="Calibri"/>
              </a:rPr>
              <a:t>into</a:t>
            </a:r>
            <a:r>
              <a:rPr sz="2800">
                <a:latin typeface="Calibri"/>
                <a:cs typeface="Calibri"/>
              </a:rPr>
              <a:t> </a:t>
            </a:r>
            <a:r>
              <a:rPr sz="2800" spc="-5">
                <a:latin typeface="Calibri"/>
                <a:cs typeface="Calibri"/>
              </a:rPr>
              <a:t>10</a:t>
            </a:r>
            <a:r>
              <a:rPr sz="2800" spc="25">
                <a:latin typeface="Calibri"/>
                <a:cs typeface="Calibri"/>
              </a:rPr>
              <a:t> </a:t>
            </a:r>
            <a:r>
              <a:rPr sz="2800" spc="-5">
                <a:latin typeface="Calibri"/>
                <a:cs typeface="Calibri"/>
              </a:rPr>
              <a:t>equal </a:t>
            </a:r>
            <a:r>
              <a:rPr sz="2800" spc="-615">
                <a:latin typeface="Calibri"/>
                <a:cs typeface="Calibri"/>
              </a:rPr>
              <a:t> </a:t>
            </a:r>
            <a:r>
              <a:rPr sz="2800" spc="-10">
                <a:latin typeface="Calibri"/>
                <a:cs typeface="Calibri"/>
              </a:rPr>
              <a:t>parts,</a:t>
            </a:r>
            <a:r>
              <a:rPr sz="2800" spc="15">
                <a:latin typeface="Calibri"/>
                <a:cs typeface="Calibri"/>
              </a:rPr>
              <a:t> </a:t>
            </a:r>
            <a:r>
              <a:rPr sz="2800" spc="-10">
                <a:latin typeface="Calibri"/>
                <a:cs typeface="Calibri"/>
              </a:rPr>
              <a:t>where</a:t>
            </a:r>
            <a:r>
              <a:rPr sz="2800">
                <a:latin typeface="Calibri"/>
                <a:cs typeface="Calibri"/>
              </a:rPr>
              <a:t> </a:t>
            </a:r>
            <a:r>
              <a:rPr sz="2800" spc="-5">
                <a:latin typeface="Calibri"/>
                <a:cs typeface="Calibri"/>
              </a:rPr>
              <a:t>each</a:t>
            </a:r>
            <a:r>
              <a:rPr sz="2800">
                <a:latin typeface="Calibri"/>
                <a:cs typeface="Calibri"/>
              </a:rPr>
              <a:t> </a:t>
            </a:r>
            <a:r>
              <a:rPr sz="2800" spc="-20">
                <a:latin typeface="Calibri"/>
                <a:cs typeface="Calibri"/>
              </a:rPr>
              <a:t>fold</a:t>
            </a:r>
            <a:r>
              <a:rPr sz="2800">
                <a:latin typeface="Calibri"/>
                <a:cs typeface="Calibri"/>
              </a:rPr>
              <a:t> </a:t>
            </a:r>
            <a:r>
              <a:rPr sz="2800" spc="-5">
                <a:latin typeface="Calibri"/>
                <a:cs typeface="Calibri"/>
              </a:rPr>
              <a:t>has</a:t>
            </a:r>
            <a:r>
              <a:rPr sz="2800">
                <a:latin typeface="Calibri"/>
                <a:cs typeface="Calibri"/>
              </a:rPr>
              <a:t> </a:t>
            </a:r>
            <a:r>
              <a:rPr sz="2800" spc="-5">
                <a:latin typeface="Calibri"/>
                <a:cs typeface="Calibri"/>
              </a:rPr>
              <a:t>10%</a:t>
            </a:r>
            <a:r>
              <a:rPr sz="2800" spc="20">
                <a:latin typeface="Calibri"/>
                <a:cs typeface="Calibri"/>
              </a:rPr>
              <a:t> </a:t>
            </a:r>
            <a:r>
              <a:rPr sz="2800" spc="-5">
                <a:latin typeface="Calibri"/>
                <a:cs typeface="Calibri"/>
              </a:rPr>
              <a:t>of</a:t>
            </a:r>
            <a:r>
              <a:rPr sz="2800" spc="-15">
                <a:latin typeface="Calibri"/>
                <a:cs typeface="Calibri"/>
              </a:rPr>
              <a:t> </a:t>
            </a:r>
            <a:r>
              <a:rPr sz="2800" spc="-5">
                <a:latin typeface="Calibri"/>
                <a:cs typeface="Calibri"/>
              </a:rPr>
              <a:t>the </a:t>
            </a:r>
            <a:r>
              <a:rPr sz="2800">
                <a:latin typeface="Calibri"/>
                <a:cs typeface="Calibri"/>
              </a:rPr>
              <a:t> </a:t>
            </a:r>
            <a:r>
              <a:rPr sz="2800" spc="-10">
                <a:latin typeface="Calibri"/>
                <a:cs typeface="Calibri"/>
              </a:rPr>
              <a:t>observations.</a:t>
            </a:r>
            <a:endParaRPr sz="2800">
              <a:latin typeface="Calibri"/>
              <a:cs typeface="Calibri"/>
            </a:endParaRPr>
          </a:p>
          <a:p>
            <a:pPr marL="2215515">
              <a:lnSpc>
                <a:spcPct val="100000"/>
              </a:lnSpc>
              <a:spcBef>
                <a:spcPts val="2060"/>
              </a:spcBef>
            </a:pPr>
            <a:r>
              <a:rPr sz="1200" spc="-10">
                <a:latin typeface="Calibri"/>
                <a:cs typeface="Calibri"/>
              </a:rPr>
              <a:t>Ref:</a:t>
            </a:r>
            <a:r>
              <a:rPr sz="1200" spc="-30">
                <a:latin typeface="Calibri"/>
                <a:cs typeface="Calibri"/>
              </a:rPr>
              <a:t> </a:t>
            </a:r>
            <a:r>
              <a:rPr sz="1200" u="sng" spc="-5">
                <a:solidFill>
                  <a:srgbClr val="0462C1"/>
                </a:solidFill>
                <a:uFill>
                  <a:solidFill>
                    <a:srgbClr val="0462C1"/>
                  </a:solidFill>
                </a:uFill>
                <a:latin typeface="Calibri"/>
                <a:cs typeface="Calibri"/>
                <a:hlinkClick r:id="rId2"/>
              </a:rPr>
              <a:t>https://www.analyticsvidhya.com/blog/2018/05/improve-model-performance-cross-validation-in-python-r/</a:t>
            </a:r>
            <a:endParaRPr sz="1200">
              <a:latin typeface="Calibri"/>
              <a:cs typeface="Calibri"/>
            </a:endParaRPr>
          </a:p>
        </p:txBody>
      </p:sp>
      <p:pic>
        <p:nvPicPr>
          <p:cNvPr id="5" name="object 5"/>
          <p:cNvPicPr/>
          <p:nvPr/>
        </p:nvPicPr>
        <p:blipFill>
          <a:blip r:embed="rId3" cstate="print"/>
          <a:stretch>
            <a:fillRect/>
          </a:stretch>
        </p:blipFill>
        <p:spPr>
          <a:xfrm>
            <a:off x="6812657" y="2401838"/>
            <a:ext cx="5238376" cy="1867260"/>
          </a:xfrm>
          <a:prstGeom prst="rect">
            <a:avLst/>
          </a:prstGeom>
        </p:spPr>
      </p:pic>
      <p:sp>
        <p:nvSpPr>
          <p:cNvPr id="6" name="object 6"/>
          <p:cNvSpPr txBox="1"/>
          <p:nvPr/>
        </p:nvSpPr>
        <p:spPr>
          <a:xfrm>
            <a:off x="7164323" y="1714500"/>
            <a:ext cx="932815" cy="379730"/>
          </a:xfrm>
          <a:prstGeom prst="rect">
            <a:avLst/>
          </a:prstGeom>
          <a:solidFill>
            <a:srgbClr val="A6A6A6"/>
          </a:solidFill>
        </p:spPr>
        <p:txBody>
          <a:bodyPr vert="horz" wrap="square" lIns="0" tIns="36195" rIns="0" bIns="0" rtlCol="0">
            <a:spAutoFit/>
          </a:bodyPr>
          <a:lstStyle/>
          <a:p>
            <a:pPr marL="96520">
              <a:lnSpc>
                <a:spcPct val="100000"/>
              </a:lnSpc>
              <a:spcBef>
                <a:spcPts val="285"/>
              </a:spcBef>
            </a:pPr>
            <a:r>
              <a:rPr sz="1800" spc="-25">
                <a:latin typeface="Calibri"/>
                <a:cs typeface="Calibri"/>
              </a:rPr>
              <a:t>Training</a:t>
            </a:r>
            <a:endParaRPr sz="1800">
              <a:latin typeface="Calibri"/>
              <a:cs typeface="Calibri"/>
            </a:endParaRPr>
          </a:p>
        </p:txBody>
      </p:sp>
      <p:sp>
        <p:nvSpPr>
          <p:cNvPr id="7" name="object 7"/>
          <p:cNvSpPr txBox="1"/>
          <p:nvPr/>
        </p:nvSpPr>
        <p:spPr>
          <a:xfrm>
            <a:off x="8398764" y="1708404"/>
            <a:ext cx="1594485" cy="378460"/>
          </a:xfrm>
          <a:prstGeom prst="rect">
            <a:avLst/>
          </a:prstGeom>
          <a:solidFill>
            <a:srgbClr val="A9D08E"/>
          </a:solidFill>
        </p:spPr>
        <p:txBody>
          <a:bodyPr vert="horz" wrap="square" lIns="0" tIns="35560" rIns="0" bIns="0" rtlCol="0">
            <a:spAutoFit/>
          </a:bodyPr>
          <a:lstStyle/>
          <a:p>
            <a:pPr marL="96520">
              <a:lnSpc>
                <a:spcPct val="100000"/>
              </a:lnSpc>
              <a:spcBef>
                <a:spcPts val="280"/>
              </a:spcBef>
            </a:pPr>
            <a:r>
              <a:rPr sz="1800" spc="-25">
                <a:latin typeface="Calibri"/>
                <a:cs typeface="Calibri"/>
              </a:rPr>
              <a:t>Validation/Test</a:t>
            </a:r>
            <a:endParaRPr sz="18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a:t>k-fold</a:t>
            </a:r>
            <a:r>
              <a:rPr spc="-145"/>
              <a:t> </a:t>
            </a:r>
            <a:r>
              <a:rPr spc="-45"/>
              <a:t>Cross</a:t>
            </a:r>
            <a:r>
              <a:rPr spc="-114"/>
              <a:t> </a:t>
            </a:r>
            <a:r>
              <a:rPr spc="-60"/>
              <a:t>Validation</a:t>
            </a:r>
          </a:p>
        </p:txBody>
      </p:sp>
      <p:sp>
        <p:nvSpPr>
          <p:cNvPr id="3" name="object 3"/>
          <p:cNvSpPr txBox="1"/>
          <p:nvPr/>
        </p:nvSpPr>
        <p:spPr>
          <a:xfrm>
            <a:off x="186842" y="1284224"/>
            <a:ext cx="5619115" cy="2764539"/>
          </a:xfrm>
          <a:prstGeom prst="rect">
            <a:avLst/>
          </a:prstGeom>
        </p:spPr>
        <p:txBody>
          <a:bodyPr vert="horz" wrap="square" lIns="0" tIns="92075" rIns="0" bIns="0" rtlCol="0">
            <a:spAutoFit/>
          </a:bodyPr>
          <a:lstStyle/>
          <a:p>
            <a:pPr marL="266700" marR="34290" indent="-228600" algn="just">
              <a:lnSpc>
                <a:spcPct val="80000"/>
              </a:lnSpc>
              <a:spcBef>
                <a:spcPts val="725"/>
              </a:spcBef>
              <a:buFont typeface="Arial MT"/>
              <a:buChar char="•"/>
              <a:tabLst>
                <a:tab pos="266700" algn="l"/>
              </a:tabLst>
            </a:pPr>
            <a:r>
              <a:rPr sz="2400">
                <a:latin typeface="Calibri"/>
                <a:cs typeface="Calibri"/>
              </a:rPr>
              <a:t>Randomly </a:t>
            </a:r>
            <a:r>
              <a:rPr sz="2400" spc="-5">
                <a:latin typeface="Calibri"/>
                <a:cs typeface="Calibri"/>
              </a:rPr>
              <a:t>split </a:t>
            </a:r>
            <a:r>
              <a:rPr sz="2400" spc="-15">
                <a:latin typeface="Calibri"/>
                <a:cs typeface="Calibri"/>
              </a:rPr>
              <a:t>your </a:t>
            </a:r>
            <a:r>
              <a:rPr sz="2400" spc="-10">
                <a:latin typeface="Calibri"/>
                <a:cs typeface="Calibri"/>
              </a:rPr>
              <a:t>entire dataset </a:t>
            </a:r>
            <a:r>
              <a:rPr sz="2400" spc="-5">
                <a:latin typeface="Calibri"/>
                <a:cs typeface="Calibri"/>
              </a:rPr>
              <a:t>of</a:t>
            </a:r>
            <a:r>
              <a:rPr lang="en-US" sz="2400" spc="-5">
                <a:latin typeface="Calibri"/>
                <a:cs typeface="Calibri"/>
              </a:rPr>
              <a:t> ‘</a:t>
            </a:r>
            <a:r>
              <a:rPr sz="2400">
                <a:latin typeface="Calibri"/>
                <a:cs typeface="Calibri"/>
              </a:rPr>
              <a:t>n</a:t>
            </a:r>
            <a:r>
              <a:rPr lang="en-IN" sz="2400" spc="-10">
                <a:latin typeface="Calibri"/>
                <a:cs typeface="Calibri"/>
              </a:rPr>
              <a:t>’</a:t>
            </a:r>
            <a:r>
              <a:rPr sz="2400">
                <a:latin typeface="Calibri"/>
                <a:cs typeface="Calibri"/>
              </a:rPr>
              <a:t> </a:t>
            </a:r>
            <a:r>
              <a:rPr sz="2400" spc="5">
                <a:latin typeface="Calibri"/>
                <a:cs typeface="Calibri"/>
              </a:rPr>
              <a:t> </a:t>
            </a:r>
            <a:r>
              <a:rPr sz="2400" spc="-5">
                <a:latin typeface="Calibri"/>
                <a:cs typeface="Calibri"/>
              </a:rPr>
              <a:t>instances</a:t>
            </a:r>
            <a:r>
              <a:rPr sz="2400" spc="-45">
                <a:latin typeface="Calibri"/>
                <a:cs typeface="Calibri"/>
              </a:rPr>
              <a:t> </a:t>
            </a:r>
            <a:r>
              <a:rPr sz="2400" spc="-10">
                <a:latin typeface="Calibri"/>
                <a:cs typeface="Calibri"/>
              </a:rPr>
              <a:t>into</a:t>
            </a:r>
            <a:r>
              <a:rPr sz="2400" spc="-15">
                <a:latin typeface="Calibri"/>
                <a:cs typeface="Calibri"/>
              </a:rPr>
              <a:t> </a:t>
            </a:r>
            <a:r>
              <a:rPr sz="2400">
                <a:latin typeface="Calibri"/>
                <a:cs typeface="Calibri"/>
              </a:rPr>
              <a:t>k</a:t>
            </a:r>
            <a:r>
              <a:rPr sz="2400" spc="-10">
                <a:latin typeface="Calibri"/>
                <a:cs typeface="Calibri"/>
              </a:rPr>
              <a:t> ‘folds’</a:t>
            </a:r>
            <a:r>
              <a:rPr sz="2400" spc="-30">
                <a:latin typeface="Calibri"/>
                <a:cs typeface="Calibri"/>
              </a:rPr>
              <a:t> </a:t>
            </a:r>
            <a:r>
              <a:rPr sz="2400" spc="-5">
                <a:latin typeface="Calibri"/>
                <a:cs typeface="Calibri"/>
              </a:rPr>
              <a:t>(each</a:t>
            </a:r>
            <a:r>
              <a:rPr sz="2400" spc="-20">
                <a:latin typeface="Calibri"/>
                <a:cs typeface="Calibri"/>
              </a:rPr>
              <a:t> </a:t>
            </a:r>
            <a:r>
              <a:rPr sz="2400">
                <a:latin typeface="Calibri"/>
                <a:cs typeface="Calibri"/>
              </a:rPr>
              <a:t>of</a:t>
            </a:r>
            <a:r>
              <a:rPr sz="2400" spc="-15">
                <a:latin typeface="Calibri"/>
                <a:cs typeface="Calibri"/>
              </a:rPr>
              <a:t> </a:t>
            </a:r>
            <a:r>
              <a:rPr sz="2400" spc="-20">
                <a:latin typeface="Calibri"/>
                <a:cs typeface="Calibri"/>
              </a:rPr>
              <a:t>size</a:t>
            </a:r>
            <a:r>
              <a:rPr sz="2400" spc="-30">
                <a:latin typeface="Calibri"/>
                <a:cs typeface="Calibri"/>
              </a:rPr>
              <a:t> </a:t>
            </a:r>
            <a:r>
              <a:rPr sz="2400" spc="-5">
                <a:latin typeface="Calibri"/>
                <a:cs typeface="Calibri"/>
              </a:rPr>
              <a:t>n/k)</a:t>
            </a:r>
            <a:endParaRPr sz="2400">
              <a:latin typeface="Calibri"/>
              <a:cs typeface="Calibri"/>
            </a:endParaRPr>
          </a:p>
          <a:p>
            <a:pPr marL="266700" marR="215265" indent="-228600" algn="just">
              <a:lnSpc>
                <a:spcPct val="80000"/>
              </a:lnSpc>
              <a:spcBef>
                <a:spcPts val="1000"/>
              </a:spcBef>
              <a:buFont typeface="Arial MT"/>
              <a:buChar char="•"/>
              <a:tabLst>
                <a:tab pos="266700" algn="l"/>
              </a:tabLst>
            </a:pPr>
            <a:r>
              <a:rPr sz="2400" spc="-15">
                <a:latin typeface="Calibri"/>
                <a:cs typeface="Calibri"/>
              </a:rPr>
              <a:t>For </a:t>
            </a:r>
            <a:r>
              <a:rPr sz="2400">
                <a:latin typeface="Calibri"/>
                <a:cs typeface="Calibri"/>
              </a:rPr>
              <a:t>each </a:t>
            </a:r>
            <a:r>
              <a:rPr sz="2400" spc="-15">
                <a:latin typeface="Calibri"/>
                <a:cs typeface="Calibri"/>
              </a:rPr>
              <a:t>k-fold </a:t>
            </a:r>
            <a:r>
              <a:rPr sz="2400">
                <a:latin typeface="Calibri"/>
                <a:cs typeface="Calibri"/>
              </a:rPr>
              <a:t>in </a:t>
            </a:r>
            <a:r>
              <a:rPr sz="2400" spc="-15">
                <a:latin typeface="Calibri"/>
                <a:cs typeface="Calibri"/>
              </a:rPr>
              <a:t>your </a:t>
            </a:r>
            <a:r>
              <a:rPr sz="2400" spc="-10">
                <a:latin typeface="Calibri"/>
                <a:cs typeface="Calibri"/>
              </a:rPr>
              <a:t>dataset, </a:t>
            </a:r>
            <a:r>
              <a:rPr sz="2400" spc="-5">
                <a:latin typeface="Calibri"/>
                <a:cs typeface="Calibri"/>
              </a:rPr>
              <a:t>build </a:t>
            </a:r>
            <a:r>
              <a:rPr sz="2400">
                <a:latin typeface="Calibri"/>
                <a:cs typeface="Calibri"/>
              </a:rPr>
              <a:t>a </a:t>
            </a:r>
            <a:r>
              <a:rPr sz="2400" spc="-575">
                <a:latin typeface="Calibri"/>
                <a:cs typeface="Calibri"/>
              </a:rPr>
              <a:t> </a:t>
            </a:r>
            <a:r>
              <a:rPr sz="2400" spc="-5">
                <a:latin typeface="Calibri"/>
                <a:cs typeface="Calibri"/>
              </a:rPr>
              <a:t>model on </a:t>
            </a:r>
            <a:r>
              <a:rPr sz="2400">
                <a:latin typeface="Calibri"/>
                <a:cs typeface="Calibri"/>
              </a:rPr>
              <a:t>k – 1 </a:t>
            </a:r>
            <a:r>
              <a:rPr sz="2400" spc="-15">
                <a:latin typeface="Calibri"/>
                <a:cs typeface="Calibri"/>
              </a:rPr>
              <a:t>folds </a:t>
            </a:r>
            <a:r>
              <a:rPr sz="2400" spc="-5">
                <a:latin typeface="Calibri"/>
                <a:cs typeface="Calibri"/>
              </a:rPr>
              <a:t>of </a:t>
            </a:r>
            <a:r>
              <a:rPr sz="2400">
                <a:latin typeface="Calibri"/>
                <a:cs typeface="Calibri"/>
              </a:rPr>
              <a:t>the </a:t>
            </a:r>
            <a:r>
              <a:rPr sz="2400" spc="-10">
                <a:latin typeface="Calibri"/>
                <a:cs typeface="Calibri"/>
              </a:rPr>
              <a:t>dataset. </a:t>
            </a:r>
            <a:r>
              <a:rPr sz="2400" spc="-5">
                <a:latin typeface="Calibri"/>
                <a:cs typeface="Calibri"/>
              </a:rPr>
              <a:t> Then, </a:t>
            </a:r>
            <a:r>
              <a:rPr sz="2400" spc="-10">
                <a:latin typeface="Calibri"/>
                <a:cs typeface="Calibri"/>
              </a:rPr>
              <a:t>test </a:t>
            </a:r>
            <a:r>
              <a:rPr sz="2400">
                <a:latin typeface="Calibri"/>
                <a:cs typeface="Calibri"/>
              </a:rPr>
              <a:t>the </a:t>
            </a:r>
            <a:r>
              <a:rPr sz="2400" spc="-5">
                <a:latin typeface="Calibri"/>
                <a:cs typeface="Calibri"/>
              </a:rPr>
              <a:t>model </a:t>
            </a:r>
            <a:r>
              <a:rPr sz="2400" spc="-10">
                <a:latin typeface="Calibri"/>
                <a:cs typeface="Calibri"/>
              </a:rPr>
              <a:t>to </a:t>
            </a:r>
            <a:r>
              <a:rPr sz="2400">
                <a:latin typeface="Calibri"/>
                <a:cs typeface="Calibri"/>
              </a:rPr>
              <a:t>check the </a:t>
            </a:r>
            <a:r>
              <a:rPr sz="2400" spc="5">
                <a:latin typeface="Calibri"/>
                <a:cs typeface="Calibri"/>
              </a:rPr>
              <a:t> </a:t>
            </a:r>
            <a:r>
              <a:rPr sz="2400" spc="-15">
                <a:latin typeface="Calibri"/>
                <a:cs typeface="Calibri"/>
              </a:rPr>
              <a:t>effectiveness</a:t>
            </a:r>
            <a:r>
              <a:rPr sz="2400" spc="-40">
                <a:latin typeface="Calibri"/>
                <a:cs typeface="Calibri"/>
              </a:rPr>
              <a:t> </a:t>
            </a:r>
            <a:r>
              <a:rPr sz="2400" spc="-25">
                <a:latin typeface="Calibri"/>
                <a:cs typeface="Calibri"/>
              </a:rPr>
              <a:t>for</a:t>
            </a:r>
            <a:r>
              <a:rPr sz="2400" spc="5">
                <a:latin typeface="Calibri"/>
                <a:cs typeface="Calibri"/>
              </a:rPr>
              <a:t> </a:t>
            </a:r>
            <a:r>
              <a:rPr sz="2400">
                <a:latin typeface="Calibri"/>
                <a:cs typeface="Calibri"/>
              </a:rPr>
              <a:t>k</a:t>
            </a:r>
            <a:r>
              <a:rPr sz="2400" baseline="26143">
                <a:latin typeface="Calibri"/>
                <a:cs typeface="Calibri"/>
              </a:rPr>
              <a:t>th</a:t>
            </a:r>
            <a:r>
              <a:rPr sz="2400" spc="300" baseline="26143">
                <a:latin typeface="Calibri"/>
                <a:cs typeface="Calibri"/>
              </a:rPr>
              <a:t> </a:t>
            </a:r>
            <a:r>
              <a:rPr sz="2400" spc="-20">
                <a:latin typeface="Calibri"/>
                <a:cs typeface="Calibri"/>
              </a:rPr>
              <a:t>fold</a:t>
            </a:r>
            <a:endParaRPr sz="2400">
              <a:latin typeface="Calibri"/>
              <a:cs typeface="Calibri"/>
            </a:endParaRPr>
          </a:p>
          <a:p>
            <a:pPr marL="266700" marR="30480" indent="-228600" algn="just">
              <a:lnSpc>
                <a:spcPts val="2500"/>
              </a:lnSpc>
              <a:spcBef>
                <a:spcPts val="985"/>
              </a:spcBef>
              <a:buFont typeface="Arial MT"/>
              <a:buChar char="•"/>
              <a:tabLst>
                <a:tab pos="266700" algn="l"/>
              </a:tabLst>
            </a:pPr>
            <a:r>
              <a:rPr sz="2400" spc="-20">
                <a:latin typeface="Calibri"/>
                <a:cs typeface="Calibri"/>
              </a:rPr>
              <a:t>Record </a:t>
            </a:r>
            <a:r>
              <a:rPr sz="2400">
                <a:latin typeface="Calibri"/>
                <a:cs typeface="Calibri"/>
              </a:rPr>
              <a:t>the </a:t>
            </a:r>
            <a:r>
              <a:rPr sz="2400" spc="-10">
                <a:latin typeface="Calibri"/>
                <a:cs typeface="Calibri"/>
              </a:rPr>
              <a:t>error </a:t>
            </a:r>
            <a:r>
              <a:rPr sz="2400" spc="-15">
                <a:latin typeface="Calibri"/>
                <a:cs typeface="Calibri"/>
              </a:rPr>
              <a:t>you </a:t>
            </a:r>
            <a:r>
              <a:rPr sz="2400" spc="-5">
                <a:latin typeface="Calibri"/>
                <a:cs typeface="Calibri"/>
              </a:rPr>
              <a:t>see on </a:t>
            </a:r>
            <a:r>
              <a:rPr sz="2400">
                <a:latin typeface="Calibri"/>
                <a:cs typeface="Calibri"/>
              </a:rPr>
              <a:t>each </a:t>
            </a:r>
            <a:r>
              <a:rPr sz="2400" spc="-5">
                <a:latin typeface="Calibri"/>
                <a:cs typeface="Calibri"/>
              </a:rPr>
              <a:t>of </a:t>
            </a:r>
            <a:r>
              <a:rPr sz="2400">
                <a:latin typeface="Calibri"/>
                <a:cs typeface="Calibri"/>
              </a:rPr>
              <a:t>the </a:t>
            </a:r>
            <a:r>
              <a:rPr sz="2400" spc="-575">
                <a:latin typeface="Calibri"/>
                <a:cs typeface="Calibri"/>
              </a:rPr>
              <a:t> </a:t>
            </a:r>
            <a:r>
              <a:rPr sz="2400" spc="-5">
                <a:latin typeface="Calibri"/>
                <a:cs typeface="Calibri"/>
              </a:rPr>
              <a:t>predictions</a:t>
            </a:r>
            <a:endParaRPr sz="2400">
              <a:latin typeface="Calibri"/>
              <a:cs typeface="Calibri"/>
            </a:endParaRPr>
          </a:p>
        </p:txBody>
      </p:sp>
      <p:sp>
        <p:nvSpPr>
          <p:cNvPr id="4" name="object 4"/>
          <p:cNvSpPr txBox="1"/>
          <p:nvPr/>
        </p:nvSpPr>
        <p:spPr>
          <a:xfrm>
            <a:off x="203351" y="4058097"/>
            <a:ext cx="5586095" cy="2001382"/>
          </a:xfrm>
          <a:prstGeom prst="rect">
            <a:avLst/>
          </a:prstGeom>
        </p:spPr>
        <p:txBody>
          <a:bodyPr vert="horz" wrap="square" lIns="0" tIns="92075" rIns="0" bIns="0" rtlCol="0">
            <a:spAutoFit/>
          </a:bodyPr>
          <a:lstStyle/>
          <a:p>
            <a:pPr marL="241300" marR="62230" indent="-228600" algn="just">
              <a:lnSpc>
                <a:spcPct val="80000"/>
              </a:lnSpc>
              <a:spcBef>
                <a:spcPts val="725"/>
              </a:spcBef>
              <a:buFont typeface="Arial MT"/>
              <a:buChar char="•"/>
              <a:tabLst>
                <a:tab pos="241300" algn="l"/>
              </a:tabLst>
            </a:pPr>
            <a:r>
              <a:rPr sz="2400" spc="-15">
                <a:latin typeface="Calibri"/>
                <a:cs typeface="Calibri"/>
              </a:rPr>
              <a:t>Repeat </a:t>
            </a:r>
            <a:r>
              <a:rPr sz="2400">
                <a:latin typeface="Calibri"/>
                <a:cs typeface="Calibri"/>
              </a:rPr>
              <a:t>this </a:t>
            </a:r>
            <a:r>
              <a:rPr sz="2400" spc="-10">
                <a:latin typeface="Calibri"/>
                <a:cs typeface="Calibri"/>
              </a:rPr>
              <a:t>until </a:t>
            </a:r>
            <a:r>
              <a:rPr sz="2400">
                <a:latin typeface="Calibri"/>
                <a:cs typeface="Calibri"/>
              </a:rPr>
              <a:t>each </a:t>
            </a:r>
            <a:r>
              <a:rPr sz="2400" spc="-5">
                <a:latin typeface="Calibri"/>
                <a:cs typeface="Calibri"/>
              </a:rPr>
              <a:t>of </a:t>
            </a:r>
            <a:r>
              <a:rPr sz="2400">
                <a:latin typeface="Calibri"/>
                <a:cs typeface="Calibri"/>
              </a:rPr>
              <a:t>the </a:t>
            </a:r>
            <a:r>
              <a:rPr sz="2400" spc="-15">
                <a:latin typeface="Calibri"/>
                <a:cs typeface="Calibri"/>
              </a:rPr>
              <a:t>k-folds </a:t>
            </a:r>
            <a:r>
              <a:rPr sz="2400" spc="-5">
                <a:latin typeface="Calibri"/>
                <a:cs typeface="Calibri"/>
              </a:rPr>
              <a:t>has </a:t>
            </a:r>
            <a:r>
              <a:rPr sz="2400" spc="-575">
                <a:latin typeface="Calibri"/>
                <a:cs typeface="Calibri"/>
              </a:rPr>
              <a:t> </a:t>
            </a:r>
            <a:r>
              <a:rPr sz="2400" spc="-5">
                <a:latin typeface="Calibri"/>
                <a:cs typeface="Calibri"/>
              </a:rPr>
              <a:t>served</a:t>
            </a:r>
            <a:r>
              <a:rPr sz="2400" spc="-40">
                <a:latin typeface="Calibri"/>
                <a:cs typeface="Calibri"/>
              </a:rPr>
              <a:t> </a:t>
            </a:r>
            <a:r>
              <a:rPr sz="2400">
                <a:latin typeface="Calibri"/>
                <a:cs typeface="Calibri"/>
              </a:rPr>
              <a:t>as the </a:t>
            </a:r>
            <a:r>
              <a:rPr sz="2400" spc="-15">
                <a:latin typeface="Calibri"/>
                <a:cs typeface="Calibri"/>
              </a:rPr>
              <a:t>test</a:t>
            </a:r>
            <a:r>
              <a:rPr sz="2400" spc="-40">
                <a:latin typeface="Calibri"/>
                <a:cs typeface="Calibri"/>
              </a:rPr>
              <a:t> </a:t>
            </a:r>
            <a:r>
              <a:rPr sz="2400" spc="-5">
                <a:latin typeface="Calibri"/>
                <a:cs typeface="Calibri"/>
              </a:rPr>
              <a:t>set</a:t>
            </a:r>
            <a:endParaRPr sz="2400">
              <a:latin typeface="Calibri"/>
              <a:cs typeface="Calibri"/>
            </a:endParaRPr>
          </a:p>
          <a:p>
            <a:pPr marL="241300" marR="5080" indent="-228600" algn="just">
              <a:lnSpc>
                <a:spcPct val="80000"/>
              </a:lnSpc>
              <a:spcBef>
                <a:spcPts val="1000"/>
              </a:spcBef>
              <a:buFont typeface="Arial MT"/>
              <a:buChar char="•"/>
              <a:tabLst>
                <a:tab pos="241300" algn="l"/>
              </a:tabLst>
            </a:pPr>
            <a:r>
              <a:rPr sz="2400" spc="-5">
                <a:latin typeface="Calibri"/>
                <a:cs typeface="Calibri"/>
              </a:rPr>
              <a:t>The</a:t>
            </a:r>
            <a:r>
              <a:rPr sz="2400" spc="-30">
                <a:latin typeface="Calibri"/>
                <a:cs typeface="Calibri"/>
              </a:rPr>
              <a:t> </a:t>
            </a:r>
            <a:r>
              <a:rPr sz="2400" spc="-25">
                <a:latin typeface="Calibri"/>
                <a:cs typeface="Calibri"/>
              </a:rPr>
              <a:t>average</a:t>
            </a:r>
            <a:r>
              <a:rPr sz="2400" spc="-10">
                <a:latin typeface="Calibri"/>
                <a:cs typeface="Calibri"/>
              </a:rPr>
              <a:t> </a:t>
            </a:r>
            <a:r>
              <a:rPr sz="2400" spc="-5">
                <a:latin typeface="Calibri"/>
                <a:cs typeface="Calibri"/>
              </a:rPr>
              <a:t>of</a:t>
            </a:r>
            <a:r>
              <a:rPr sz="2400" spc="-10">
                <a:latin typeface="Calibri"/>
                <a:cs typeface="Calibri"/>
              </a:rPr>
              <a:t> </a:t>
            </a:r>
            <a:r>
              <a:rPr sz="2400" spc="-15">
                <a:latin typeface="Calibri"/>
                <a:cs typeface="Calibri"/>
              </a:rPr>
              <a:t>your</a:t>
            </a:r>
            <a:r>
              <a:rPr sz="2400" spc="20">
                <a:latin typeface="Calibri"/>
                <a:cs typeface="Calibri"/>
              </a:rPr>
              <a:t> </a:t>
            </a:r>
            <a:r>
              <a:rPr sz="2400">
                <a:latin typeface="Calibri"/>
                <a:cs typeface="Calibri"/>
              </a:rPr>
              <a:t>k</a:t>
            </a:r>
            <a:r>
              <a:rPr sz="2400" spc="-5">
                <a:latin typeface="Calibri"/>
                <a:cs typeface="Calibri"/>
              </a:rPr>
              <a:t> </a:t>
            </a:r>
            <a:r>
              <a:rPr sz="2400" spc="-15">
                <a:latin typeface="Calibri"/>
                <a:cs typeface="Calibri"/>
              </a:rPr>
              <a:t>recorded</a:t>
            </a:r>
            <a:r>
              <a:rPr sz="2400" spc="-25">
                <a:latin typeface="Calibri"/>
                <a:cs typeface="Calibri"/>
              </a:rPr>
              <a:t> </a:t>
            </a:r>
            <a:r>
              <a:rPr sz="2400" spc="-15">
                <a:latin typeface="Calibri"/>
                <a:cs typeface="Calibri"/>
              </a:rPr>
              <a:t>errors</a:t>
            </a:r>
            <a:r>
              <a:rPr sz="2400" spc="-20">
                <a:latin typeface="Calibri"/>
                <a:cs typeface="Calibri"/>
              </a:rPr>
              <a:t> </a:t>
            </a:r>
            <a:r>
              <a:rPr sz="2400">
                <a:latin typeface="Calibri"/>
                <a:cs typeface="Calibri"/>
              </a:rPr>
              <a:t>is </a:t>
            </a:r>
            <a:r>
              <a:rPr sz="2400" spc="-570">
                <a:latin typeface="Calibri"/>
                <a:cs typeface="Calibri"/>
              </a:rPr>
              <a:t> </a:t>
            </a:r>
            <a:r>
              <a:rPr sz="2400" spc="-5">
                <a:latin typeface="Calibri"/>
                <a:cs typeface="Calibri"/>
              </a:rPr>
              <a:t>called</a:t>
            </a:r>
            <a:r>
              <a:rPr sz="2400" spc="-20">
                <a:latin typeface="Calibri"/>
                <a:cs typeface="Calibri"/>
              </a:rPr>
              <a:t> </a:t>
            </a:r>
            <a:r>
              <a:rPr sz="2400">
                <a:latin typeface="Calibri"/>
                <a:cs typeface="Calibri"/>
              </a:rPr>
              <a:t>the</a:t>
            </a:r>
            <a:r>
              <a:rPr sz="2400" spc="-5">
                <a:latin typeface="Calibri"/>
                <a:cs typeface="Calibri"/>
              </a:rPr>
              <a:t> </a:t>
            </a:r>
            <a:r>
              <a:rPr sz="2400" spc="-10">
                <a:latin typeface="Calibri"/>
                <a:cs typeface="Calibri"/>
              </a:rPr>
              <a:t>cross</a:t>
            </a:r>
            <a:r>
              <a:rPr sz="2400" spc="-30">
                <a:latin typeface="Calibri"/>
                <a:cs typeface="Calibri"/>
              </a:rPr>
              <a:t> </a:t>
            </a:r>
            <a:r>
              <a:rPr sz="2400" spc="-5">
                <a:latin typeface="Calibri"/>
                <a:cs typeface="Calibri"/>
              </a:rPr>
              <a:t>validation</a:t>
            </a:r>
            <a:r>
              <a:rPr sz="2400">
                <a:latin typeface="Calibri"/>
                <a:cs typeface="Calibri"/>
              </a:rPr>
              <a:t> </a:t>
            </a:r>
            <a:r>
              <a:rPr sz="2400" spc="-10">
                <a:latin typeface="Calibri"/>
                <a:cs typeface="Calibri"/>
              </a:rPr>
              <a:t>error </a:t>
            </a:r>
            <a:r>
              <a:rPr sz="2400">
                <a:latin typeface="Calibri"/>
                <a:cs typeface="Calibri"/>
              </a:rPr>
              <a:t>and</a:t>
            </a:r>
            <a:r>
              <a:rPr sz="2400" spc="-15">
                <a:latin typeface="Calibri"/>
                <a:cs typeface="Calibri"/>
              </a:rPr>
              <a:t> </a:t>
            </a:r>
            <a:r>
              <a:rPr sz="2400">
                <a:latin typeface="Calibri"/>
                <a:cs typeface="Calibri"/>
              </a:rPr>
              <a:t>will </a:t>
            </a:r>
            <a:r>
              <a:rPr sz="2400" spc="-575">
                <a:latin typeface="Calibri"/>
                <a:cs typeface="Calibri"/>
              </a:rPr>
              <a:t> </a:t>
            </a:r>
            <a:r>
              <a:rPr sz="2400" spc="-5">
                <a:latin typeface="Calibri"/>
                <a:cs typeface="Calibri"/>
              </a:rPr>
              <a:t>serve </a:t>
            </a:r>
            <a:r>
              <a:rPr sz="2400">
                <a:latin typeface="Calibri"/>
                <a:cs typeface="Calibri"/>
              </a:rPr>
              <a:t>as </a:t>
            </a:r>
            <a:r>
              <a:rPr sz="2400" spc="-15">
                <a:latin typeface="Calibri"/>
                <a:cs typeface="Calibri"/>
              </a:rPr>
              <a:t>your </a:t>
            </a:r>
            <a:r>
              <a:rPr sz="2400" spc="-10">
                <a:latin typeface="Calibri"/>
                <a:cs typeface="Calibri"/>
              </a:rPr>
              <a:t>performance </a:t>
            </a:r>
            <a:r>
              <a:rPr sz="2400" spc="-5">
                <a:latin typeface="Calibri"/>
                <a:cs typeface="Calibri"/>
              </a:rPr>
              <a:t>metric </a:t>
            </a:r>
            <a:r>
              <a:rPr sz="2400" spc="-25">
                <a:latin typeface="Calibri"/>
                <a:cs typeface="Calibri"/>
              </a:rPr>
              <a:t>for </a:t>
            </a:r>
            <a:r>
              <a:rPr sz="2400" spc="-20">
                <a:latin typeface="Calibri"/>
                <a:cs typeface="Calibri"/>
              </a:rPr>
              <a:t> </a:t>
            </a:r>
            <a:r>
              <a:rPr sz="2400">
                <a:latin typeface="Calibri"/>
                <a:cs typeface="Calibri"/>
              </a:rPr>
              <a:t>the</a:t>
            </a:r>
            <a:r>
              <a:rPr sz="2400" spc="-15">
                <a:latin typeface="Calibri"/>
                <a:cs typeface="Calibri"/>
              </a:rPr>
              <a:t> </a:t>
            </a:r>
            <a:r>
              <a:rPr sz="2400" spc="-5">
                <a:latin typeface="Calibri"/>
                <a:cs typeface="Calibri"/>
              </a:rPr>
              <a:t>model</a:t>
            </a:r>
            <a:endParaRPr sz="2400">
              <a:latin typeface="Calibri"/>
              <a:cs typeface="Calibri"/>
            </a:endParaRPr>
          </a:p>
        </p:txBody>
      </p:sp>
      <p:grpSp>
        <p:nvGrpSpPr>
          <p:cNvPr id="5" name="object 5"/>
          <p:cNvGrpSpPr/>
          <p:nvPr/>
        </p:nvGrpSpPr>
        <p:grpSpPr>
          <a:xfrm>
            <a:off x="6283829" y="1533158"/>
            <a:ext cx="5238750" cy="2813050"/>
            <a:chOff x="6283829" y="1533158"/>
            <a:chExt cx="5238750" cy="2813050"/>
          </a:xfrm>
        </p:grpSpPr>
        <p:pic>
          <p:nvPicPr>
            <p:cNvPr id="6" name="object 6"/>
            <p:cNvPicPr/>
            <p:nvPr/>
          </p:nvPicPr>
          <p:blipFill>
            <a:blip r:embed="rId2" cstate="print"/>
            <a:stretch>
              <a:fillRect/>
            </a:stretch>
          </p:blipFill>
          <p:spPr>
            <a:xfrm>
              <a:off x="6283829" y="1533158"/>
              <a:ext cx="5238376" cy="1867260"/>
            </a:xfrm>
            <a:prstGeom prst="rect">
              <a:avLst/>
            </a:prstGeom>
          </p:spPr>
        </p:pic>
        <p:sp>
          <p:nvSpPr>
            <p:cNvPr id="7" name="object 7"/>
            <p:cNvSpPr/>
            <p:nvPr/>
          </p:nvSpPr>
          <p:spPr>
            <a:xfrm>
              <a:off x="6597523" y="3392169"/>
              <a:ext cx="4556125" cy="954405"/>
            </a:xfrm>
            <a:custGeom>
              <a:avLst/>
              <a:gdLst/>
              <a:ahLst/>
              <a:cxnLst/>
              <a:rect l="l" t="t" r="r" b="b"/>
              <a:pathLst>
                <a:path w="4556125" h="954404">
                  <a:moveTo>
                    <a:pt x="927735" y="919480"/>
                  </a:moveTo>
                  <a:lnTo>
                    <a:pt x="913650" y="880110"/>
                  </a:lnTo>
                  <a:lnTo>
                    <a:pt x="899033" y="839216"/>
                  </a:lnTo>
                  <a:lnTo>
                    <a:pt x="877100" y="862152"/>
                  </a:lnTo>
                  <a:lnTo>
                    <a:pt x="8890" y="32258"/>
                  </a:lnTo>
                  <a:lnTo>
                    <a:pt x="0" y="41402"/>
                  </a:lnTo>
                  <a:lnTo>
                    <a:pt x="868286" y="871372"/>
                  </a:lnTo>
                  <a:lnTo>
                    <a:pt x="846328" y="894334"/>
                  </a:lnTo>
                  <a:lnTo>
                    <a:pt x="927735" y="919480"/>
                  </a:lnTo>
                  <a:close/>
                </a:path>
                <a:path w="4556125" h="954404">
                  <a:moveTo>
                    <a:pt x="1293749" y="918718"/>
                  </a:moveTo>
                  <a:lnTo>
                    <a:pt x="1281671" y="876173"/>
                  </a:lnTo>
                  <a:lnTo>
                    <a:pt x="1270508" y="836803"/>
                  </a:lnTo>
                  <a:lnTo>
                    <a:pt x="1247076" y="858164"/>
                  </a:lnTo>
                  <a:lnTo>
                    <a:pt x="547116" y="91948"/>
                  </a:lnTo>
                  <a:lnTo>
                    <a:pt x="537718" y="100584"/>
                  </a:lnTo>
                  <a:lnTo>
                    <a:pt x="1237653" y="866775"/>
                  </a:lnTo>
                  <a:lnTo>
                    <a:pt x="1214247" y="888111"/>
                  </a:lnTo>
                  <a:lnTo>
                    <a:pt x="1293749" y="918718"/>
                  </a:lnTo>
                  <a:close/>
                </a:path>
                <a:path w="4556125" h="954404">
                  <a:moveTo>
                    <a:pt x="1699895" y="919480"/>
                  </a:moveTo>
                  <a:lnTo>
                    <a:pt x="1691271" y="872490"/>
                  </a:lnTo>
                  <a:lnTo>
                    <a:pt x="1684528" y="835660"/>
                  </a:lnTo>
                  <a:lnTo>
                    <a:pt x="1659115" y="854722"/>
                  </a:lnTo>
                  <a:lnTo>
                    <a:pt x="1041273" y="33020"/>
                  </a:lnTo>
                  <a:lnTo>
                    <a:pt x="1031113" y="40640"/>
                  </a:lnTo>
                  <a:lnTo>
                    <a:pt x="1648955" y="862342"/>
                  </a:lnTo>
                  <a:lnTo>
                    <a:pt x="1623568" y="881380"/>
                  </a:lnTo>
                  <a:lnTo>
                    <a:pt x="1699895" y="919480"/>
                  </a:lnTo>
                  <a:close/>
                </a:path>
                <a:path w="4556125" h="954404">
                  <a:moveTo>
                    <a:pt x="2072259" y="953897"/>
                  </a:moveTo>
                  <a:lnTo>
                    <a:pt x="2068347" y="902589"/>
                  </a:lnTo>
                  <a:lnTo>
                    <a:pt x="2065782" y="868934"/>
                  </a:lnTo>
                  <a:lnTo>
                    <a:pt x="2038540" y="885228"/>
                  </a:lnTo>
                  <a:lnTo>
                    <a:pt x="1527810" y="33528"/>
                  </a:lnTo>
                  <a:lnTo>
                    <a:pt x="1516888" y="40132"/>
                  </a:lnTo>
                  <a:lnTo>
                    <a:pt x="2027643" y="891743"/>
                  </a:lnTo>
                  <a:lnTo>
                    <a:pt x="2000377" y="908050"/>
                  </a:lnTo>
                  <a:lnTo>
                    <a:pt x="2072259" y="953897"/>
                  </a:lnTo>
                  <a:close/>
                </a:path>
                <a:path w="4556125" h="954404">
                  <a:moveTo>
                    <a:pt x="2406015" y="835025"/>
                  </a:moveTo>
                  <a:lnTo>
                    <a:pt x="2375446" y="843876"/>
                  </a:lnTo>
                  <a:lnTo>
                    <a:pt x="2130425" y="0"/>
                  </a:lnTo>
                  <a:lnTo>
                    <a:pt x="2118233" y="3556"/>
                  </a:lnTo>
                  <a:lnTo>
                    <a:pt x="2363241" y="847407"/>
                  </a:lnTo>
                  <a:lnTo>
                    <a:pt x="2332736" y="856234"/>
                  </a:lnTo>
                  <a:lnTo>
                    <a:pt x="2390648" y="918845"/>
                  </a:lnTo>
                  <a:lnTo>
                    <a:pt x="2401519" y="859536"/>
                  </a:lnTo>
                  <a:lnTo>
                    <a:pt x="2406015" y="835025"/>
                  </a:lnTo>
                  <a:close/>
                </a:path>
                <a:path w="4556125" h="954404">
                  <a:moveTo>
                    <a:pt x="2687066" y="869061"/>
                  </a:moveTo>
                  <a:lnTo>
                    <a:pt x="2655239" y="868273"/>
                  </a:lnTo>
                  <a:lnTo>
                    <a:pt x="2674239" y="96393"/>
                  </a:lnTo>
                  <a:lnTo>
                    <a:pt x="2661539" y="96139"/>
                  </a:lnTo>
                  <a:lnTo>
                    <a:pt x="2642539" y="867956"/>
                  </a:lnTo>
                  <a:lnTo>
                    <a:pt x="2610866" y="867156"/>
                  </a:lnTo>
                  <a:lnTo>
                    <a:pt x="2647061" y="944245"/>
                  </a:lnTo>
                  <a:lnTo>
                    <a:pt x="2680779" y="880872"/>
                  </a:lnTo>
                  <a:lnTo>
                    <a:pt x="2687066" y="869061"/>
                  </a:lnTo>
                  <a:close/>
                </a:path>
                <a:path w="4556125" h="954404">
                  <a:moveTo>
                    <a:pt x="3173095" y="2794"/>
                  </a:moveTo>
                  <a:lnTo>
                    <a:pt x="3160649" y="762"/>
                  </a:lnTo>
                  <a:lnTo>
                    <a:pt x="3022130" y="834567"/>
                  </a:lnTo>
                  <a:lnTo>
                    <a:pt x="2990723" y="829310"/>
                  </a:lnTo>
                  <a:lnTo>
                    <a:pt x="3015869" y="910717"/>
                  </a:lnTo>
                  <a:lnTo>
                    <a:pt x="3060636" y="849122"/>
                  </a:lnTo>
                  <a:lnTo>
                    <a:pt x="3065907" y="841883"/>
                  </a:lnTo>
                  <a:lnTo>
                    <a:pt x="3034576" y="836650"/>
                  </a:lnTo>
                  <a:lnTo>
                    <a:pt x="3173095" y="2794"/>
                  </a:lnTo>
                  <a:close/>
                </a:path>
                <a:path w="4556125" h="954404">
                  <a:moveTo>
                    <a:pt x="3657219" y="3048"/>
                  </a:moveTo>
                  <a:lnTo>
                    <a:pt x="3644773" y="508"/>
                  </a:lnTo>
                  <a:lnTo>
                    <a:pt x="3473831" y="877201"/>
                  </a:lnTo>
                  <a:lnTo>
                    <a:pt x="3442589" y="871093"/>
                  </a:lnTo>
                  <a:lnTo>
                    <a:pt x="3465449" y="953262"/>
                  </a:lnTo>
                  <a:lnTo>
                    <a:pt x="3512502" y="892048"/>
                  </a:lnTo>
                  <a:lnTo>
                    <a:pt x="3517392" y="885698"/>
                  </a:lnTo>
                  <a:lnTo>
                    <a:pt x="3486277" y="879627"/>
                  </a:lnTo>
                  <a:lnTo>
                    <a:pt x="3657219" y="3048"/>
                  </a:lnTo>
                  <a:close/>
                </a:path>
                <a:path w="4556125" h="954404">
                  <a:moveTo>
                    <a:pt x="4113784" y="38735"/>
                  </a:moveTo>
                  <a:lnTo>
                    <a:pt x="4101719" y="34925"/>
                  </a:lnTo>
                  <a:lnTo>
                    <a:pt x="3853764" y="836701"/>
                  </a:lnTo>
                  <a:lnTo>
                    <a:pt x="3823462" y="827278"/>
                  </a:lnTo>
                  <a:lnTo>
                    <a:pt x="3837305" y="911352"/>
                  </a:lnTo>
                  <a:lnTo>
                    <a:pt x="3893667" y="852551"/>
                  </a:lnTo>
                  <a:lnTo>
                    <a:pt x="3896233" y="849884"/>
                  </a:lnTo>
                  <a:lnTo>
                    <a:pt x="3865816" y="840447"/>
                  </a:lnTo>
                  <a:lnTo>
                    <a:pt x="4113784" y="38735"/>
                  </a:lnTo>
                  <a:close/>
                </a:path>
                <a:path w="4556125" h="954404">
                  <a:moveTo>
                    <a:pt x="4555871" y="38989"/>
                  </a:moveTo>
                  <a:lnTo>
                    <a:pt x="4543933" y="34671"/>
                  </a:lnTo>
                  <a:lnTo>
                    <a:pt x="4254868" y="837514"/>
                  </a:lnTo>
                  <a:lnTo>
                    <a:pt x="4225036" y="826770"/>
                  </a:lnTo>
                  <a:lnTo>
                    <a:pt x="4235069" y="911352"/>
                  </a:lnTo>
                  <a:lnTo>
                    <a:pt x="4295330" y="853821"/>
                  </a:lnTo>
                  <a:lnTo>
                    <a:pt x="4296664" y="852551"/>
                  </a:lnTo>
                  <a:lnTo>
                    <a:pt x="4266819" y="841819"/>
                  </a:lnTo>
                  <a:lnTo>
                    <a:pt x="4555871" y="38989"/>
                  </a:lnTo>
                  <a:close/>
                </a:path>
              </a:pathLst>
            </a:custGeom>
            <a:solidFill>
              <a:srgbClr val="4471C4"/>
            </a:solidFill>
          </p:spPr>
          <p:txBody>
            <a:bodyPr wrap="square" lIns="0" tIns="0" rIns="0" bIns="0" rtlCol="0"/>
            <a:lstStyle/>
            <a:p>
              <a:endParaRPr/>
            </a:p>
          </p:txBody>
        </p:sp>
      </p:grpSp>
      <p:sp>
        <p:nvSpPr>
          <p:cNvPr id="8" name="object 8"/>
          <p:cNvSpPr txBox="1"/>
          <p:nvPr/>
        </p:nvSpPr>
        <p:spPr>
          <a:xfrm>
            <a:off x="7779511" y="4425188"/>
            <a:ext cx="2975610" cy="848360"/>
          </a:xfrm>
          <a:prstGeom prst="rect">
            <a:avLst/>
          </a:prstGeom>
        </p:spPr>
        <p:txBody>
          <a:bodyPr vert="horz" wrap="square" lIns="0" tIns="12700" rIns="0" bIns="0" rtlCol="0">
            <a:spAutoFit/>
          </a:bodyPr>
          <a:lstStyle/>
          <a:p>
            <a:pPr marL="12700" marR="5080" algn="ctr">
              <a:lnSpc>
                <a:spcPct val="100000"/>
              </a:lnSpc>
              <a:spcBef>
                <a:spcPts val="100"/>
              </a:spcBef>
            </a:pPr>
            <a:r>
              <a:rPr sz="1800" b="1" spc="-20">
                <a:latin typeface="Calibri"/>
                <a:cs typeface="Calibri"/>
              </a:rPr>
              <a:t>Average </a:t>
            </a:r>
            <a:r>
              <a:rPr sz="1800" b="1">
                <a:latin typeface="Calibri"/>
                <a:cs typeface="Calibri"/>
              </a:rPr>
              <a:t>of k </a:t>
            </a:r>
            <a:r>
              <a:rPr sz="1800" b="1" spc="-15">
                <a:latin typeface="Calibri"/>
                <a:cs typeface="Calibri"/>
              </a:rPr>
              <a:t>test </a:t>
            </a:r>
            <a:r>
              <a:rPr sz="1800" b="1" spc="-5">
                <a:latin typeface="Calibri"/>
                <a:cs typeface="Calibri"/>
              </a:rPr>
              <a:t>performances </a:t>
            </a:r>
            <a:r>
              <a:rPr sz="1800" b="1" spc="-400">
                <a:latin typeface="Calibri"/>
                <a:cs typeface="Calibri"/>
              </a:rPr>
              <a:t> </a:t>
            </a:r>
            <a:r>
              <a:rPr sz="1800" b="1" spc="-5">
                <a:latin typeface="Calibri"/>
                <a:cs typeface="Calibri"/>
              </a:rPr>
              <a:t>Or</a:t>
            </a:r>
            <a:endParaRPr sz="1800">
              <a:latin typeface="Calibri"/>
              <a:cs typeface="Calibri"/>
            </a:endParaRPr>
          </a:p>
          <a:p>
            <a:pPr algn="ctr">
              <a:lnSpc>
                <a:spcPct val="100000"/>
              </a:lnSpc>
            </a:pPr>
            <a:r>
              <a:rPr sz="1800" b="1" spc="-5">
                <a:latin typeface="Calibri"/>
                <a:cs typeface="Calibri"/>
              </a:rPr>
              <a:t>Best</a:t>
            </a:r>
            <a:r>
              <a:rPr sz="1800" b="1" spc="-20">
                <a:latin typeface="Calibri"/>
                <a:cs typeface="Calibri"/>
              </a:rPr>
              <a:t> </a:t>
            </a:r>
            <a:r>
              <a:rPr sz="1800" b="1">
                <a:latin typeface="Calibri"/>
                <a:cs typeface="Calibri"/>
              </a:rPr>
              <a:t>of</a:t>
            </a:r>
            <a:r>
              <a:rPr sz="1800" b="1" spc="-15">
                <a:latin typeface="Calibri"/>
                <a:cs typeface="Calibri"/>
              </a:rPr>
              <a:t> </a:t>
            </a:r>
            <a:r>
              <a:rPr sz="1800" b="1">
                <a:latin typeface="Calibri"/>
                <a:cs typeface="Calibri"/>
              </a:rPr>
              <a:t>k</a:t>
            </a:r>
            <a:r>
              <a:rPr sz="1800" b="1" spc="-25">
                <a:latin typeface="Calibri"/>
                <a:cs typeface="Calibri"/>
              </a:rPr>
              <a:t> </a:t>
            </a:r>
            <a:r>
              <a:rPr sz="1800" b="1" spc="-5">
                <a:latin typeface="Calibri"/>
                <a:cs typeface="Calibri"/>
              </a:rPr>
              <a:t>models</a:t>
            </a:r>
            <a:endParaRPr sz="1800">
              <a:latin typeface="Calibri"/>
              <a:cs typeface="Calibri"/>
            </a:endParaRPr>
          </a:p>
        </p:txBody>
      </p:sp>
      <p:sp>
        <p:nvSpPr>
          <p:cNvPr id="9" name="object 9"/>
          <p:cNvSpPr txBox="1"/>
          <p:nvPr/>
        </p:nvSpPr>
        <p:spPr>
          <a:xfrm>
            <a:off x="6597395" y="809244"/>
            <a:ext cx="932815" cy="378460"/>
          </a:xfrm>
          <a:prstGeom prst="rect">
            <a:avLst/>
          </a:prstGeom>
          <a:solidFill>
            <a:srgbClr val="A6A6A6"/>
          </a:solidFill>
        </p:spPr>
        <p:txBody>
          <a:bodyPr vert="horz" wrap="square" lIns="0" tIns="34925" rIns="0" bIns="0" rtlCol="0">
            <a:spAutoFit/>
          </a:bodyPr>
          <a:lstStyle/>
          <a:p>
            <a:pPr marL="96520">
              <a:lnSpc>
                <a:spcPct val="100000"/>
              </a:lnSpc>
              <a:spcBef>
                <a:spcPts val="275"/>
              </a:spcBef>
            </a:pPr>
            <a:r>
              <a:rPr sz="1800" spc="-25">
                <a:latin typeface="Calibri"/>
                <a:cs typeface="Calibri"/>
              </a:rPr>
              <a:t>Training</a:t>
            </a:r>
            <a:endParaRPr sz="1800">
              <a:latin typeface="Calibri"/>
              <a:cs typeface="Calibri"/>
            </a:endParaRPr>
          </a:p>
        </p:txBody>
      </p:sp>
      <p:sp>
        <p:nvSpPr>
          <p:cNvPr id="10" name="object 10"/>
          <p:cNvSpPr txBox="1"/>
          <p:nvPr/>
        </p:nvSpPr>
        <p:spPr>
          <a:xfrm>
            <a:off x="7831835" y="803148"/>
            <a:ext cx="1594485" cy="378460"/>
          </a:xfrm>
          <a:prstGeom prst="rect">
            <a:avLst/>
          </a:prstGeom>
          <a:solidFill>
            <a:srgbClr val="A9D08E"/>
          </a:solidFill>
        </p:spPr>
        <p:txBody>
          <a:bodyPr vert="horz" wrap="square" lIns="0" tIns="34925" rIns="0" bIns="0" rtlCol="0">
            <a:spAutoFit/>
          </a:bodyPr>
          <a:lstStyle/>
          <a:p>
            <a:pPr marL="96520">
              <a:lnSpc>
                <a:spcPct val="100000"/>
              </a:lnSpc>
              <a:spcBef>
                <a:spcPts val="275"/>
              </a:spcBef>
            </a:pPr>
            <a:r>
              <a:rPr sz="1800" spc="-25">
                <a:latin typeface="Calibri"/>
                <a:cs typeface="Calibri"/>
              </a:rPr>
              <a:t>Validation/Test</a:t>
            </a:r>
            <a:endParaRPr sz="1800">
              <a:latin typeface="Calibri"/>
              <a:cs typeface="Calibri"/>
            </a:endParaRPr>
          </a:p>
        </p:txBody>
      </p:sp>
      <p:sp>
        <p:nvSpPr>
          <p:cNvPr id="11" name="object 11"/>
          <p:cNvSpPr txBox="1"/>
          <p:nvPr/>
        </p:nvSpPr>
        <p:spPr>
          <a:xfrm>
            <a:off x="2364994" y="6350000"/>
            <a:ext cx="6969759" cy="208279"/>
          </a:xfrm>
          <a:prstGeom prst="rect">
            <a:avLst/>
          </a:prstGeom>
        </p:spPr>
        <p:txBody>
          <a:bodyPr vert="horz" wrap="square" lIns="0" tIns="12700" rIns="0" bIns="0" rtlCol="0">
            <a:spAutoFit/>
          </a:bodyPr>
          <a:lstStyle/>
          <a:p>
            <a:pPr marL="12700">
              <a:lnSpc>
                <a:spcPct val="100000"/>
              </a:lnSpc>
              <a:spcBef>
                <a:spcPts val="100"/>
              </a:spcBef>
            </a:pPr>
            <a:r>
              <a:rPr sz="1200" spc="-10">
                <a:latin typeface="Calibri"/>
                <a:cs typeface="Calibri"/>
              </a:rPr>
              <a:t>Ref:</a:t>
            </a:r>
            <a:r>
              <a:rPr sz="1200" spc="-30">
                <a:latin typeface="Calibri"/>
                <a:cs typeface="Calibri"/>
              </a:rPr>
              <a:t> </a:t>
            </a:r>
            <a:r>
              <a:rPr sz="1200" u="sng" spc="-5">
                <a:solidFill>
                  <a:srgbClr val="0462C1"/>
                </a:solidFill>
                <a:uFill>
                  <a:solidFill>
                    <a:srgbClr val="0462C1"/>
                  </a:solidFill>
                </a:uFill>
                <a:latin typeface="Calibri"/>
                <a:cs typeface="Calibri"/>
                <a:hlinkClick r:id="rId3"/>
              </a:rPr>
              <a:t>https://www.analyticsvidhya.com/blog/2018/05/improve-model-performance-cross-validation-in-python-r/</a:t>
            </a:r>
            <a:endParaRPr sz="12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5"/>
              <a:t>O</a:t>
            </a:r>
            <a:r>
              <a:rPr spc="-55"/>
              <a:t>v</a:t>
            </a:r>
            <a:r>
              <a:rPr spc="-5"/>
              <a:t>e</a:t>
            </a:r>
            <a:r>
              <a:rPr spc="40"/>
              <a:t>r</a:t>
            </a:r>
            <a:r>
              <a:t>vi</a:t>
            </a:r>
            <a:r>
              <a:rPr spc="-35"/>
              <a:t>e</a:t>
            </a:r>
            <a:r>
              <a:t>w</a:t>
            </a:r>
          </a:p>
        </p:txBody>
      </p:sp>
      <p:sp>
        <p:nvSpPr>
          <p:cNvPr id="3" name="object 3"/>
          <p:cNvSpPr txBox="1"/>
          <p:nvPr/>
        </p:nvSpPr>
        <p:spPr>
          <a:xfrm>
            <a:off x="934694" y="1076525"/>
            <a:ext cx="9194727" cy="3133550"/>
          </a:xfrm>
          <a:prstGeom prst="rect">
            <a:avLst/>
          </a:prstGeom>
        </p:spPr>
        <p:txBody>
          <a:bodyPr vert="horz" wrap="square" lIns="0" tIns="98425" rIns="0" bIns="0" rtlCol="0">
            <a:spAutoFit/>
          </a:bodyPr>
          <a:lstStyle/>
          <a:p>
            <a:pPr marL="241300" indent="-228600">
              <a:lnSpc>
                <a:spcPct val="100000"/>
              </a:lnSpc>
              <a:spcBef>
                <a:spcPts val="775"/>
              </a:spcBef>
              <a:buFont typeface="Arial MT"/>
              <a:buChar char="•"/>
              <a:tabLst>
                <a:tab pos="241300" algn="l"/>
              </a:tabLst>
            </a:pPr>
            <a:r>
              <a:rPr sz="2800" spc="-10">
                <a:latin typeface="Calibri"/>
                <a:cs typeface="Calibri"/>
              </a:rPr>
              <a:t>Overfitting </a:t>
            </a:r>
            <a:r>
              <a:rPr sz="2800" spc="-5">
                <a:latin typeface="Calibri"/>
                <a:cs typeface="Calibri"/>
              </a:rPr>
              <a:t>vs</a:t>
            </a:r>
            <a:r>
              <a:rPr sz="2800">
                <a:latin typeface="Calibri"/>
                <a:cs typeface="Calibri"/>
              </a:rPr>
              <a:t> </a:t>
            </a:r>
            <a:r>
              <a:rPr sz="2800" spc="-10">
                <a:latin typeface="Calibri"/>
                <a:cs typeface="Calibri"/>
              </a:rPr>
              <a:t>Underfitting</a:t>
            </a:r>
            <a:endParaRPr sz="2800">
              <a:latin typeface="Calibri"/>
              <a:cs typeface="Calibri"/>
            </a:endParaRPr>
          </a:p>
          <a:p>
            <a:pPr marL="241300" indent="-228600">
              <a:lnSpc>
                <a:spcPct val="100000"/>
              </a:lnSpc>
              <a:spcBef>
                <a:spcPts val="675"/>
              </a:spcBef>
              <a:buFont typeface="Arial MT"/>
              <a:buChar char="•"/>
              <a:tabLst>
                <a:tab pos="241300" algn="l"/>
              </a:tabLst>
            </a:pPr>
            <a:r>
              <a:rPr sz="2800" spc="-5">
                <a:latin typeface="Calibri"/>
                <a:cs typeface="Calibri"/>
              </a:rPr>
              <a:t>Underfitting</a:t>
            </a:r>
            <a:r>
              <a:rPr sz="2800" spc="20">
                <a:latin typeface="Calibri"/>
                <a:cs typeface="Calibri"/>
              </a:rPr>
              <a:t> </a:t>
            </a:r>
            <a:r>
              <a:rPr sz="2800" spc="-15">
                <a:latin typeface="Calibri"/>
                <a:cs typeface="Calibri"/>
              </a:rPr>
              <a:t>to</a:t>
            </a:r>
            <a:r>
              <a:rPr sz="2800">
                <a:latin typeface="Calibri"/>
                <a:cs typeface="Calibri"/>
              </a:rPr>
              <a:t> </a:t>
            </a:r>
            <a:r>
              <a:rPr sz="2800" spc="-10">
                <a:latin typeface="Calibri"/>
                <a:cs typeface="Calibri"/>
              </a:rPr>
              <a:t>Overfitting</a:t>
            </a:r>
            <a:r>
              <a:rPr sz="2800">
                <a:latin typeface="Calibri"/>
                <a:cs typeface="Calibri"/>
              </a:rPr>
              <a:t> </a:t>
            </a:r>
            <a:r>
              <a:rPr sz="2800" spc="-5">
                <a:latin typeface="Calibri"/>
                <a:cs typeface="Calibri"/>
              </a:rPr>
              <a:t>in</a:t>
            </a:r>
            <a:r>
              <a:rPr sz="2800" spc="20">
                <a:latin typeface="Calibri"/>
                <a:cs typeface="Calibri"/>
              </a:rPr>
              <a:t> </a:t>
            </a:r>
            <a:r>
              <a:rPr sz="2800" spc="-10">
                <a:latin typeface="Calibri"/>
                <a:cs typeface="Calibri"/>
              </a:rPr>
              <a:t>Prediction(Regression)</a:t>
            </a:r>
            <a:endParaRPr sz="2800">
              <a:latin typeface="Calibri"/>
              <a:cs typeface="Calibri"/>
            </a:endParaRPr>
          </a:p>
          <a:p>
            <a:pPr marL="241300" indent="-228600">
              <a:lnSpc>
                <a:spcPct val="100000"/>
              </a:lnSpc>
              <a:spcBef>
                <a:spcPts val="660"/>
              </a:spcBef>
              <a:buFont typeface="Arial MT"/>
              <a:buChar char="•"/>
              <a:tabLst>
                <a:tab pos="241300" algn="l"/>
              </a:tabLst>
            </a:pPr>
            <a:r>
              <a:rPr sz="2800" spc="-5">
                <a:latin typeface="Calibri"/>
                <a:cs typeface="Calibri"/>
              </a:rPr>
              <a:t>Underfitting</a:t>
            </a:r>
            <a:r>
              <a:rPr sz="2800" spc="10">
                <a:latin typeface="Calibri"/>
                <a:cs typeface="Calibri"/>
              </a:rPr>
              <a:t> </a:t>
            </a:r>
            <a:r>
              <a:rPr sz="2800" spc="-15">
                <a:latin typeface="Calibri"/>
                <a:cs typeface="Calibri"/>
              </a:rPr>
              <a:t>to</a:t>
            </a:r>
            <a:r>
              <a:rPr sz="2800" spc="-5">
                <a:latin typeface="Calibri"/>
                <a:cs typeface="Calibri"/>
              </a:rPr>
              <a:t> </a:t>
            </a:r>
            <a:r>
              <a:rPr sz="2800" spc="-10">
                <a:latin typeface="Calibri"/>
                <a:cs typeface="Calibri"/>
              </a:rPr>
              <a:t>Overfitting</a:t>
            </a:r>
            <a:r>
              <a:rPr sz="2800" spc="-15">
                <a:latin typeface="Calibri"/>
                <a:cs typeface="Calibri"/>
              </a:rPr>
              <a:t> </a:t>
            </a:r>
            <a:r>
              <a:rPr sz="2800" spc="-5">
                <a:latin typeface="Calibri"/>
                <a:cs typeface="Calibri"/>
              </a:rPr>
              <a:t>in</a:t>
            </a:r>
            <a:r>
              <a:rPr sz="2800" spc="15">
                <a:latin typeface="Calibri"/>
                <a:cs typeface="Calibri"/>
              </a:rPr>
              <a:t> </a:t>
            </a:r>
            <a:r>
              <a:rPr sz="2800" spc="-10">
                <a:latin typeface="Calibri"/>
                <a:cs typeface="Calibri"/>
              </a:rPr>
              <a:t>Classification</a:t>
            </a:r>
            <a:endParaRPr sz="2800">
              <a:latin typeface="Calibri"/>
              <a:cs typeface="Calibri"/>
            </a:endParaRPr>
          </a:p>
          <a:p>
            <a:pPr marL="241300" indent="-228600">
              <a:lnSpc>
                <a:spcPct val="100000"/>
              </a:lnSpc>
              <a:spcBef>
                <a:spcPts val="665"/>
              </a:spcBef>
              <a:buFont typeface="Arial MT"/>
              <a:buChar char="•"/>
              <a:tabLst>
                <a:tab pos="241300" algn="l"/>
              </a:tabLst>
            </a:pPr>
            <a:r>
              <a:rPr sz="2800" spc="-5">
                <a:latin typeface="Calibri"/>
                <a:cs typeface="Calibri"/>
              </a:rPr>
              <a:t>Impact</a:t>
            </a:r>
            <a:r>
              <a:rPr sz="2800">
                <a:latin typeface="Calibri"/>
                <a:cs typeface="Calibri"/>
              </a:rPr>
              <a:t> </a:t>
            </a:r>
            <a:r>
              <a:rPr sz="2800" spc="-5">
                <a:latin typeface="Calibri"/>
                <a:cs typeface="Calibri"/>
              </a:rPr>
              <a:t>of </a:t>
            </a:r>
            <a:r>
              <a:rPr sz="2800" spc="-10">
                <a:latin typeface="Calibri"/>
                <a:cs typeface="Calibri"/>
              </a:rPr>
              <a:t>Overfitting</a:t>
            </a:r>
            <a:r>
              <a:rPr sz="2800" spc="10">
                <a:latin typeface="Calibri"/>
                <a:cs typeface="Calibri"/>
              </a:rPr>
              <a:t> </a:t>
            </a:r>
            <a:r>
              <a:rPr sz="2800" spc="-5">
                <a:latin typeface="Calibri"/>
                <a:cs typeface="Calibri"/>
              </a:rPr>
              <a:t>on</a:t>
            </a:r>
            <a:r>
              <a:rPr sz="2800" spc="20">
                <a:latin typeface="Calibri"/>
                <a:cs typeface="Calibri"/>
              </a:rPr>
              <a:t> </a:t>
            </a:r>
            <a:r>
              <a:rPr sz="2800" spc="-20">
                <a:latin typeface="Calibri"/>
                <a:cs typeface="Calibri"/>
              </a:rPr>
              <a:t>Performance</a:t>
            </a:r>
            <a:endParaRPr sz="2800">
              <a:latin typeface="Calibri"/>
              <a:cs typeface="Calibri"/>
            </a:endParaRPr>
          </a:p>
          <a:p>
            <a:pPr marL="241300" indent="-228600">
              <a:lnSpc>
                <a:spcPct val="100000"/>
              </a:lnSpc>
              <a:spcBef>
                <a:spcPts val="670"/>
              </a:spcBef>
              <a:buFont typeface="Arial MT"/>
              <a:buChar char="•"/>
              <a:tabLst>
                <a:tab pos="241300" algn="l"/>
              </a:tabLst>
            </a:pPr>
            <a:r>
              <a:rPr sz="2800" spc="-10">
                <a:latin typeface="Calibri"/>
                <a:cs typeface="Calibri"/>
              </a:rPr>
              <a:t>Approaches</a:t>
            </a:r>
            <a:r>
              <a:rPr sz="2800" spc="30">
                <a:latin typeface="Calibri"/>
                <a:cs typeface="Calibri"/>
              </a:rPr>
              <a:t> </a:t>
            </a:r>
            <a:r>
              <a:rPr sz="2800" spc="-15">
                <a:latin typeface="Calibri"/>
                <a:cs typeface="Calibri"/>
              </a:rPr>
              <a:t>to</a:t>
            </a:r>
            <a:r>
              <a:rPr sz="2800" spc="-10">
                <a:latin typeface="Calibri"/>
                <a:cs typeface="Calibri"/>
              </a:rPr>
              <a:t> reduce</a:t>
            </a:r>
            <a:r>
              <a:rPr sz="2800" spc="20">
                <a:latin typeface="Calibri"/>
                <a:cs typeface="Calibri"/>
              </a:rPr>
              <a:t> </a:t>
            </a:r>
            <a:r>
              <a:rPr sz="2800" spc="-10">
                <a:latin typeface="Calibri"/>
                <a:cs typeface="Calibri"/>
              </a:rPr>
              <a:t>Overfitting</a:t>
            </a:r>
            <a:endParaRPr sz="2800">
              <a:latin typeface="Calibri"/>
              <a:cs typeface="Calibri"/>
            </a:endParaRPr>
          </a:p>
          <a:p>
            <a:pPr marL="241300" indent="-228600">
              <a:lnSpc>
                <a:spcPct val="100000"/>
              </a:lnSpc>
              <a:spcBef>
                <a:spcPts val="660"/>
              </a:spcBef>
              <a:buFont typeface="Arial MT"/>
              <a:buChar char="•"/>
              <a:tabLst>
                <a:tab pos="241300" algn="l"/>
              </a:tabLst>
            </a:pPr>
            <a:r>
              <a:rPr sz="2800" spc="-5">
                <a:latin typeface="Calibri"/>
                <a:cs typeface="Calibri"/>
              </a:rPr>
              <a:t>Summary</a:t>
            </a:r>
            <a:endParaRPr sz="2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571499" y="1137256"/>
            <a:ext cx="11209376" cy="4578176"/>
          </a:xfrm>
          <a:prstGeom prst="rect">
            <a:avLst/>
          </a:prstGeom>
        </p:spPr>
        <p:txBody>
          <a:bodyPr vert="horz" wrap="square" lIns="0" tIns="60960" rIns="0" bIns="0" rtlCol="0" anchor="t">
            <a:spAutoFit/>
          </a:bodyPr>
          <a:lstStyle/>
          <a:p>
            <a:pPr marL="497205" marR="100965">
              <a:lnSpc>
                <a:spcPts val="3020"/>
              </a:lnSpc>
              <a:spcBef>
                <a:spcPts val="480"/>
              </a:spcBef>
              <a:buFont typeface="Arial MT"/>
              <a:buChar char="•"/>
              <a:tabLst>
                <a:tab pos="497840" algn="l"/>
              </a:tabLst>
            </a:pPr>
            <a:r>
              <a:rPr sz="2400" spc="-5" dirty="0">
                <a:latin typeface="Georgia"/>
              </a:rPr>
              <a:t>On</a:t>
            </a:r>
            <a:r>
              <a:rPr sz="2400" dirty="0">
                <a:latin typeface="Georgia"/>
              </a:rPr>
              <a:t> </a:t>
            </a:r>
            <a:r>
              <a:rPr sz="2400" spc="-10" dirty="0">
                <a:latin typeface="Georgia"/>
              </a:rPr>
              <a:t>small</a:t>
            </a:r>
            <a:r>
              <a:rPr sz="2400" spc="-5" dirty="0">
                <a:latin typeface="Georgia"/>
              </a:rPr>
              <a:t> </a:t>
            </a:r>
            <a:r>
              <a:rPr sz="2400" spc="-15" dirty="0">
                <a:latin typeface="Georgia"/>
              </a:rPr>
              <a:t>datasets,</a:t>
            </a:r>
            <a:r>
              <a:rPr sz="2400" spc="10" dirty="0">
                <a:latin typeface="Georgia"/>
              </a:rPr>
              <a:t> </a:t>
            </a:r>
            <a:r>
              <a:rPr sz="2400" spc="-10" dirty="0">
                <a:latin typeface="Georgia"/>
              </a:rPr>
              <a:t>lower</a:t>
            </a:r>
            <a:r>
              <a:rPr sz="2400" dirty="0">
                <a:latin typeface="Georgia"/>
              </a:rPr>
              <a:t> </a:t>
            </a:r>
            <a:r>
              <a:rPr sz="2400" spc="-10" dirty="0">
                <a:latin typeface="Georgia"/>
              </a:rPr>
              <a:t>value</a:t>
            </a:r>
            <a:r>
              <a:rPr sz="2400" dirty="0">
                <a:latin typeface="Georgia"/>
              </a:rPr>
              <a:t> </a:t>
            </a:r>
            <a:r>
              <a:rPr sz="2400" spc="-5" dirty="0">
                <a:latin typeface="Georgia"/>
              </a:rPr>
              <a:t>of k</a:t>
            </a:r>
            <a:r>
              <a:rPr sz="2400" spc="5" dirty="0">
                <a:latin typeface="Georgia"/>
              </a:rPr>
              <a:t> </a:t>
            </a:r>
            <a:r>
              <a:rPr sz="2400" spc="-10" dirty="0">
                <a:latin typeface="Georgia"/>
              </a:rPr>
              <a:t>could</a:t>
            </a:r>
            <a:r>
              <a:rPr sz="2400" spc="30" dirty="0">
                <a:latin typeface="Georgia"/>
              </a:rPr>
              <a:t> </a:t>
            </a:r>
            <a:r>
              <a:rPr sz="2400" spc="-10" dirty="0">
                <a:latin typeface="Georgia"/>
              </a:rPr>
              <a:t>increase</a:t>
            </a:r>
            <a:r>
              <a:rPr sz="2400" spc="5" dirty="0">
                <a:latin typeface="Georgia"/>
              </a:rPr>
              <a:t> </a:t>
            </a:r>
            <a:r>
              <a:rPr sz="2400" spc="-10" dirty="0">
                <a:latin typeface="Georgia"/>
              </a:rPr>
              <a:t>bias</a:t>
            </a:r>
            <a:r>
              <a:rPr sz="2400" spc="5" dirty="0">
                <a:latin typeface="Georgia"/>
              </a:rPr>
              <a:t> </a:t>
            </a:r>
            <a:r>
              <a:rPr sz="2400" spc="-5" dirty="0">
                <a:latin typeface="Georgia"/>
              </a:rPr>
              <a:t>and</a:t>
            </a:r>
            <a:r>
              <a:rPr sz="2400" spc="25" dirty="0">
                <a:latin typeface="Georgia"/>
              </a:rPr>
              <a:t> </a:t>
            </a:r>
            <a:r>
              <a:rPr sz="2400" spc="-10" dirty="0">
                <a:latin typeface="Georgia"/>
              </a:rPr>
              <a:t>hence</a:t>
            </a:r>
            <a:r>
              <a:rPr sz="2400" spc="5" dirty="0">
                <a:latin typeface="Georgia"/>
              </a:rPr>
              <a:t> </a:t>
            </a:r>
            <a:r>
              <a:rPr sz="2400" spc="-10" dirty="0">
                <a:latin typeface="Georgia"/>
              </a:rPr>
              <a:t>not</a:t>
            </a:r>
            <a:r>
              <a:rPr lang="en-US" sz="2400" spc="-10" dirty="0">
                <a:latin typeface="Georgia"/>
              </a:rPr>
              <a:t> </a:t>
            </a:r>
            <a:r>
              <a:rPr sz="2400" spc="-5" dirty="0">
                <a:latin typeface="Georgia"/>
              </a:rPr>
              <a:t> </a:t>
            </a:r>
            <a:r>
              <a:rPr sz="2400" spc="-15" dirty="0">
                <a:latin typeface="Georgia"/>
              </a:rPr>
              <a:t>desirable</a:t>
            </a:r>
            <a:r>
              <a:rPr sz="2400" spc="20" dirty="0">
                <a:latin typeface="Georgia"/>
              </a:rPr>
              <a:t> </a:t>
            </a:r>
            <a:r>
              <a:rPr sz="2400" spc="-10" dirty="0">
                <a:latin typeface="Georgia"/>
              </a:rPr>
              <a:t>(similar</a:t>
            </a:r>
            <a:r>
              <a:rPr sz="2400" spc="20" dirty="0">
                <a:latin typeface="Georgia"/>
              </a:rPr>
              <a:t> </a:t>
            </a:r>
            <a:r>
              <a:rPr sz="2400" spc="-20" dirty="0">
                <a:latin typeface="Georgia"/>
              </a:rPr>
              <a:t>to</a:t>
            </a:r>
            <a:r>
              <a:rPr sz="2400" spc="5" dirty="0">
                <a:latin typeface="Georgia"/>
              </a:rPr>
              <a:t> </a:t>
            </a:r>
            <a:r>
              <a:rPr sz="2400" spc="-5" dirty="0">
                <a:latin typeface="Georgia"/>
              </a:rPr>
              <a:t>the</a:t>
            </a:r>
            <a:r>
              <a:rPr sz="2400" spc="20" dirty="0">
                <a:latin typeface="Georgia"/>
              </a:rPr>
              <a:t> </a:t>
            </a:r>
            <a:r>
              <a:rPr sz="2400" spc="-10" dirty="0">
                <a:latin typeface="Georgia"/>
              </a:rPr>
              <a:t>use</a:t>
            </a:r>
            <a:r>
              <a:rPr sz="2400" spc="15" dirty="0">
                <a:latin typeface="Georgia"/>
              </a:rPr>
              <a:t> </a:t>
            </a:r>
            <a:r>
              <a:rPr sz="2400" spc="-5" dirty="0">
                <a:latin typeface="Georgia"/>
              </a:rPr>
              <a:t>of</a:t>
            </a:r>
            <a:r>
              <a:rPr sz="2400" spc="5" dirty="0">
                <a:latin typeface="Georgia"/>
              </a:rPr>
              <a:t> </a:t>
            </a:r>
            <a:r>
              <a:rPr sz="2400" spc="-10" dirty="0">
                <a:latin typeface="Georgia"/>
              </a:rPr>
              <a:t>traditional</a:t>
            </a:r>
            <a:r>
              <a:rPr sz="2400" spc="25" dirty="0">
                <a:latin typeface="Georgia"/>
              </a:rPr>
              <a:t> </a:t>
            </a:r>
            <a:r>
              <a:rPr sz="2400" spc="-10" dirty="0">
                <a:latin typeface="Georgia"/>
              </a:rPr>
              <a:t>partitions</a:t>
            </a:r>
            <a:r>
              <a:rPr sz="2400" spc="100" dirty="0">
                <a:latin typeface="Georgia"/>
              </a:rPr>
              <a:t> </a:t>
            </a:r>
            <a:r>
              <a:rPr sz="2400" spc="-5" dirty="0">
                <a:latin typeface="Georgia"/>
              </a:rPr>
              <a:t>–</a:t>
            </a:r>
            <a:r>
              <a:rPr sz="2400" spc="20" dirty="0">
                <a:latin typeface="Georgia"/>
              </a:rPr>
              <a:t> </a:t>
            </a:r>
            <a:r>
              <a:rPr sz="2400" spc="-15" dirty="0">
                <a:latin typeface="Georgia"/>
              </a:rPr>
              <a:t>train/validation/test)</a:t>
            </a:r>
          </a:p>
          <a:p>
            <a:pPr marL="256540">
              <a:lnSpc>
                <a:spcPct val="100000"/>
              </a:lnSpc>
              <a:spcBef>
                <a:spcPts val="15"/>
              </a:spcBef>
              <a:buFont typeface="Arial MT"/>
              <a:buChar char="•"/>
            </a:pPr>
            <a:endParaRPr sz="3600"/>
          </a:p>
          <a:p>
            <a:pPr marL="497840" indent="-228600">
              <a:lnSpc>
                <a:spcPct val="100000"/>
              </a:lnSpc>
              <a:buFont typeface="Arial MT"/>
              <a:buChar char="•"/>
              <a:tabLst>
                <a:tab pos="497840" algn="l"/>
              </a:tabLst>
            </a:pPr>
            <a:r>
              <a:rPr sz="2400" spc="-5" dirty="0">
                <a:latin typeface="Georgia"/>
              </a:rPr>
              <a:t>Higher</a:t>
            </a:r>
            <a:r>
              <a:rPr sz="2400" spc="5" dirty="0">
                <a:latin typeface="Georgia"/>
              </a:rPr>
              <a:t> </a:t>
            </a:r>
            <a:r>
              <a:rPr sz="2400" spc="-10" dirty="0">
                <a:latin typeface="Georgia"/>
              </a:rPr>
              <a:t>values</a:t>
            </a:r>
            <a:r>
              <a:rPr sz="2400" dirty="0">
                <a:latin typeface="Georgia"/>
              </a:rPr>
              <a:t> of</a:t>
            </a:r>
            <a:r>
              <a:rPr sz="2400" spc="-5" dirty="0">
                <a:latin typeface="Georgia"/>
              </a:rPr>
              <a:t> k</a:t>
            </a:r>
            <a:r>
              <a:rPr sz="2400" spc="5" dirty="0">
                <a:latin typeface="Georgia"/>
              </a:rPr>
              <a:t> </a:t>
            </a:r>
            <a:r>
              <a:rPr sz="2400" spc="-10" dirty="0">
                <a:latin typeface="Georgia"/>
              </a:rPr>
              <a:t>reduces</a:t>
            </a:r>
            <a:r>
              <a:rPr sz="2400" spc="25" dirty="0">
                <a:latin typeface="Georgia"/>
              </a:rPr>
              <a:t> </a:t>
            </a:r>
            <a:r>
              <a:rPr sz="2400" spc="-10" dirty="0">
                <a:latin typeface="Georgia"/>
              </a:rPr>
              <a:t>bias,</a:t>
            </a:r>
            <a:r>
              <a:rPr sz="2400" spc="20" dirty="0">
                <a:latin typeface="Georgia"/>
              </a:rPr>
              <a:t> </a:t>
            </a:r>
            <a:r>
              <a:rPr sz="2400" spc="-10" dirty="0">
                <a:latin typeface="Georgia"/>
              </a:rPr>
              <a:t>but</a:t>
            </a:r>
            <a:r>
              <a:rPr sz="2400" spc="15" dirty="0">
                <a:latin typeface="Georgia"/>
              </a:rPr>
              <a:t> </a:t>
            </a:r>
            <a:r>
              <a:rPr sz="2400" spc="-10" dirty="0">
                <a:latin typeface="Georgia"/>
              </a:rPr>
              <a:t>increases</a:t>
            </a:r>
            <a:r>
              <a:rPr sz="2400" spc="20" dirty="0">
                <a:latin typeface="Georgia"/>
              </a:rPr>
              <a:t> </a:t>
            </a:r>
            <a:r>
              <a:rPr sz="2400" spc="-10" dirty="0">
                <a:latin typeface="Georgia"/>
              </a:rPr>
              <a:t>scope</a:t>
            </a:r>
            <a:r>
              <a:rPr sz="2400" spc="15" dirty="0">
                <a:latin typeface="Georgia"/>
              </a:rPr>
              <a:t> </a:t>
            </a:r>
            <a:r>
              <a:rPr sz="2400" spc="-25" dirty="0">
                <a:latin typeface="Georgia"/>
              </a:rPr>
              <a:t>for</a:t>
            </a:r>
            <a:r>
              <a:rPr sz="2400" dirty="0">
                <a:latin typeface="Georgia"/>
              </a:rPr>
              <a:t> </a:t>
            </a:r>
            <a:r>
              <a:rPr sz="2400" spc="-10" dirty="0">
                <a:latin typeface="Georgia"/>
              </a:rPr>
              <a:t>variability</a:t>
            </a:r>
          </a:p>
          <a:p>
            <a:pPr marL="256540">
              <a:lnSpc>
                <a:spcPct val="100000"/>
              </a:lnSpc>
              <a:spcBef>
                <a:spcPts val="55"/>
              </a:spcBef>
              <a:buFont typeface="Arial MT"/>
              <a:buChar char="•"/>
            </a:pPr>
            <a:endParaRPr sz="3600"/>
          </a:p>
          <a:p>
            <a:pPr marL="497840" indent="-228600">
              <a:lnSpc>
                <a:spcPts val="3190"/>
              </a:lnSpc>
              <a:buFont typeface="Arial MT"/>
              <a:buChar char="•"/>
              <a:tabLst>
                <a:tab pos="497840" algn="l"/>
              </a:tabLst>
            </a:pPr>
            <a:r>
              <a:rPr sz="2400" spc="-10" dirty="0">
                <a:latin typeface="Georgia"/>
              </a:rPr>
              <a:t>Special</a:t>
            </a:r>
            <a:r>
              <a:rPr sz="2400" spc="-5" dirty="0">
                <a:latin typeface="Georgia"/>
              </a:rPr>
              <a:t> </a:t>
            </a:r>
            <a:r>
              <a:rPr sz="2400" spc="-10" dirty="0">
                <a:latin typeface="Georgia"/>
              </a:rPr>
              <a:t>case</a:t>
            </a:r>
            <a:r>
              <a:rPr sz="2400" spc="-5" dirty="0">
                <a:latin typeface="Georgia"/>
              </a:rPr>
              <a:t> of</a:t>
            </a:r>
            <a:r>
              <a:rPr sz="2400" spc="-15" dirty="0">
                <a:latin typeface="Georgia"/>
              </a:rPr>
              <a:t> </a:t>
            </a:r>
            <a:r>
              <a:rPr sz="2400" spc="-5" dirty="0">
                <a:latin typeface="Georgia"/>
              </a:rPr>
              <a:t>k</a:t>
            </a:r>
            <a:r>
              <a:rPr sz="2400" spc="20" dirty="0">
                <a:latin typeface="Georgia"/>
              </a:rPr>
              <a:t> </a:t>
            </a:r>
            <a:r>
              <a:rPr sz="2400" spc="-5" dirty="0">
                <a:latin typeface="Georgia"/>
              </a:rPr>
              <a:t>=</a:t>
            </a:r>
            <a:r>
              <a:rPr sz="2400" spc="10" dirty="0">
                <a:latin typeface="Georgia"/>
              </a:rPr>
              <a:t> </a:t>
            </a:r>
            <a:r>
              <a:rPr sz="2400" spc="-5" dirty="0">
                <a:latin typeface="Georgia"/>
              </a:rPr>
              <a:t>n,</a:t>
            </a:r>
            <a:r>
              <a:rPr sz="2400" dirty="0">
                <a:latin typeface="Georgia"/>
              </a:rPr>
              <a:t> </a:t>
            </a:r>
            <a:r>
              <a:rPr sz="2400" spc="-25" dirty="0">
                <a:latin typeface="Georgia"/>
              </a:rPr>
              <a:t>referred</a:t>
            </a:r>
            <a:r>
              <a:rPr sz="2400" dirty="0">
                <a:latin typeface="Georgia"/>
              </a:rPr>
              <a:t> </a:t>
            </a:r>
            <a:r>
              <a:rPr sz="2400" spc="-20" dirty="0">
                <a:latin typeface="Georgia"/>
              </a:rPr>
              <a:t>to</a:t>
            </a:r>
            <a:r>
              <a:rPr sz="2400" dirty="0">
                <a:latin typeface="Georgia"/>
              </a:rPr>
              <a:t> as</a:t>
            </a:r>
            <a:r>
              <a:rPr sz="2400" spc="5" dirty="0">
                <a:latin typeface="Georgia"/>
              </a:rPr>
              <a:t> </a:t>
            </a:r>
            <a:r>
              <a:rPr sz="2400" spc="-15" dirty="0">
                <a:latin typeface="Georgia"/>
              </a:rPr>
              <a:t>‘Leave</a:t>
            </a:r>
            <a:r>
              <a:rPr sz="2400" dirty="0">
                <a:latin typeface="Georgia"/>
              </a:rPr>
              <a:t> </a:t>
            </a:r>
            <a:r>
              <a:rPr sz="2400" spc="-10" dirty="0">
                <a:latin typeface="Georgia"/>
              </a:rPr>
              <a:t>one</a:t>
            </a:r>
            <a:r>
              <a:rPr sz="2400" dirty="0">
                <a:latin typeface="Georgia"/>
              </a:rPr>
              <a:t> </a:t>
            </a:r>
            <a:r>
              <a:rPr sz="2400" spc="-10" dirty="0">
                <a:latin typeface="Georgia"/>
              </a:rPr>
              <a:t>out</a:t>
            </a:r>
            <a:r>
              <a:rPr sz="2400" spc="15" dirty="0">
                <a:latin typeface="Georgia"/>
              </a:rPr>
              <a:t> </a:t>
            </a:r>
            <a:r>
              <a:rPr sz="2400" spc="-15" dirty="0">
                <a:latin typeface="Georgia"/>
              </a:rPr>
              <a:t>cross</a:t>
            </a:r>
            <a:r>
              <a:rPr sz="2400" spc="20" dirty="0">
                <a:latin typeface="Georgia"/>
              </a:rPr>
              <a:t> </a:t>
            </a:r>
            <a:r>
              <a:rPr sz="2400" spc="-10" dirty="0">
                <a:latin typeface="Georgia"/>
              </a:rPr>
              <a:t>validation</a:t>
            </a:r>
            <a:r>
              <a:rPr sz="2400" dirty="0">
                <a:latin typeface="Georgia"/>
              </a:rPr>
              <a:t> </a:t>
            </a:r>
            <a:r>
              <a:rPr sz="2400" spc="-15" dirty="0">
                <a:latin typeface="Georgia"/>
              </a:rPr>
              <a:t>(LOOCV</a:t>
            </a:r>
            <a:r>
              <a:rPr lang="en-US" sz="2400" spc="-15" dirty="0">
                <a:latin typeface="Georgia"/>
              </a:rPr>
              <a:t>)’</a:t>
            </a:r>
            <a:r>
              <a:rPr lang="en-US" sz="2400" spc="-5" dirty="0">
                <a:latin typeface="Georgia"/>
              </a:rPr>
              <a:t>or</a:t>
            </a:r>
            <a:r>
              <a:rPr sz="2400" spc="-5" dirty="0">
                <a:latin typeface="Georgia"/>
              </a:rPr>
              <a:t> </a:t>
            </a:r>
            <a:r>
              <a:rPr sz="2400" spc="-15" dirty="0">
                <a:latin typeface="Georgia"/>
              </a:rPr>
              <a:t>n-fold</a:t>
            </a:r>
            <a:r>
              <a:rPr sz="2400" spc="25" dirty="0">
                <a:latin typeface="Georgia"/>
              </a:rPr>
              <a:t> </a:t>
            </a:r>
            <a:r>
              <a:rPr sz="2400" spc="-15" dirty="0">
                <a:latin typeface="Georgia"/>
              </a:rPr>
              <a:t>cross</a:t>
            </a:r>
            <a:r>
              <a:rPr sz="2400" spc="20" dirty="0">
                <a:latin typeface="Georgia"/>
              </a:rPr>
              <a:t> </a:t>
            </a:r>
            <a:r>
              <a:rPr sz="2400" spc="-10" dirty="0">
                <a:latin typeface="Georgia"/>
              </a:rPr>
              <a:t>validation</a:t>
            </a:r>
            <a:r>
              <a:rPr sz="2400" dirty="0">
                <a:latin typeface="Georgia"/>
              </a:rPr>
              <a:t> </a:t>
            </a:r>
            <a:r>
              <a:rPr sz="2400" spc="-15" dirty="0">
                <a:latin typeface="Georgia"/>
              </a:rPr>
              <a:t>(where</a:t>
            </a:r>
            <a:r>
              <a:rPr sz="2400" dirty="0">
                <a:latin typeface="Georgia"/>
              </a:rPr>
              <a:t> </a:t>
            </a:r>
            <a:r>
              <a:rPr sz="2400" spc="-5" dirty="0">
                <a:latin typeface="Georgia"/>
              </a:rPr>
              <a:t>n</a:t>
            </a:r>
            <a:r>
              <a:rPr sz="2400" spc="10" dirty="0">
                <a:latin typeface="Georgia"/>
              </a:rPr>
              <a:t> </a:t>
            </a:r>
            <a:r>
              <a:rPr sz="2400" spc="-5" dirty="0">
                <a:latin typeface="Georgia"/>
              </a:rPr>
              <a:t>=</a:t>
            </a:r>
            <a:r>
              <a:rPr sz="2400" spc="15" dirty="0">
                <a:latin typeface="Georgia"/>
              </a:rPr>
              <a:t> </a:t>
            </a:r>
            <a:r>
              <a:rPr sz="2400" spc="-10" dirty="0">
                <a:latin typeface="Georgia"/>
              </a:rPr>
              <a:t>number</a:t>
            </a:r>
            <a:r>
              <a:rPr sz="2400" spc="30" dirty="0">
                <a:latin typeface="Georgia"/>
              </a:rPr>
              <a:t> </a:t>
            </a:r>
            <a:r>
              <a:rPr sz="2400" spc="-5" dirty="0">
                <a:latin typeface="Georgia"/>
              </a:rPr>
              <a:t>of </a:t>
            </a:r>
            <a:r>
              <a:rPr sz="2400" spc="-15" dirty="0">
                <a:latin typeface="Georgia"/>
              </a:rPr>
              <a:t>training</a:t>
            </a:r>
            <a:r>
              <a:rPr sz="2400" spc="5" dirty="0">
                <a:latin typeface="Georgia"/>
              </a:rPr>
              <a:t> </a:t>
            </a:r>
            <a:r>
              <a:rPr sz="2400" spc="-10" dirty="0">
                <a:latin typeface="Georgia"/>
              </a:rPr>
              <a:t>samples)</a:t>
            </a:r>
          </a:p>
          <a:p>
            <a:pPr marL="955040" lvl="1" indent="-229870">
              <a:lnSpc>
                <a:spcPts val="2735"/>
              </a:lnSpc>
              <a:spcBef>
                <a:spcPts val="229"/>
              </a:spcBef>
              <a:buFont typeface="Arial MT"/>
              <a:buChar char="•"/>
              <a:tabLst>
                <a:tab pos="955675" algn="l"/>
              </a:tabLst>
            </a:pPr>
            <a:r>
              <a:rPr sz="2000" spc="-5" dirty="0">
                <a:latin typeface="Georgia"/>
              </a:rPr>
              <a:t>Reserve only one data point from the available dataset, and train the model on</a:t>
            </a:r>
            <a:r>
              <a:rPr sz="2000" spc="-5">
                <a:latin typeface="Georgia"/>
              </a:rPr>
              <a:t> the</a:t>
            </a:r>
            <a:r>
              <a:rPr lang="en-US" sz="2000" dirty="0">
                <a:latin typeface="Calibri"/>
                <a:cs typeface="Calibri"/>
              </a:rPr>
              <a:t> </a:t>
            </a:r>
            <a:r>
              <a:rPr sz="2000" spc="-15">
                <a:latin typeface="Georgia"/>
              </a:rPr>
              <a:t>rest</a:t>
            </a:r>
            <a:r>
              <a:rPr sz="2000" spc="-20" dirty="0">
                <a:latin typeface="Georgia"/>
              </a:rPr>
              <a:t> </a:t>
            </a:r>
            <a:r>
              <a:rPr sz="2000" spc="-5" dirty="0">
                <a:latin typeface="Georgia"/>
              </a:rPr>
              <a:t>of </a:t>
            </a:r>
            <a:r>
              <a:rPr sz="2000" dirty="0">
                <a:latin typeface="Georgia"/>
              </a:rPr>
              <a:t>the </a:t>
            </a:r>
            <a:r>
              <a:rPr sz="2000" spc="-15" dirty="0">
                <a:latin typeface="Georgia"/>
              </a:rPr>
              <a:t>data.</a:t>
            </a:r>
            <a:r>
              <a:rPr sz="2000" spc="-20" dirty="0">
                <a:latin typeface="Georgia"/>
              </a:rPr>
              <a:t> </a:t>
            </a:r>
            <a:r>
              <a:rPr sz="2000" spc="-5" dirty="0">
                <a:latin typeface="Georgia"/>
              </a:rPr>
              <a:t>This </a:t>
            </a:r>
            <a:r>
              <a:rPr sz="2000" spc="-10" dirty="0">
                <a:latin typeface="Georgia"/>
              </a:rPr>
              <a:t>process</a:t>
            </a:r>
            <a:r>
              <a:rPr sz="2000" spc="-25" dirty="0">
                <a:latin typeface="Georgia"/>
              </a:rPr>
              <a:t> </a:t>
            </a:r>
            <a:r>
              <a:rPr sz="2000" spc="-15" dirty="0">
                <a:latin typeface="Georgia"/>
              </a:rPr>
              <a:t>iterates</a:t>
            </a:r>
            <a:r>
              <a:rPr sz="2000" spc="-25" dirty="0">
                <a:latin typeface="Georgia"/>
              </a:rPr>
              <a:t> </a:t>
            </a:r>
            <a:r>
              <a:rPr sz="2000" spc="-20" dirty="0">
                <a:latin typeface="Georgia"/>
              </a:rPr>
              <a:t>for</a:t>
            </a:r>
            <a:r>
              <a:rPr sz="2000" spc="-5" dirty="0">
                <a:latin typeface="Georgia"/>
              </a:rPr>
              <a:t> </a:t>
            </a:r>
            <a:r>
              <a:rPr sz="2000" dirty="0">
                <a:latin typeface="Georgia"/>
              </a:rPr>
              <a:t>each</a:t>
            </a:r>
            <a:r>
              <a:rPr sz="2000" spc="-5" dirty="0">
                <a:latin typeface="Georgia"/>
              </a:rPr>
              <a:t> </a:t>
            </a:r>
            <a:r>
              <a:rPr sz="2000" spc="-15" dirty="0">
                <a:latin typeface="Georgia"/>
              </a:rPr>
              <a:t>data </a:t>
            </a:r>
            <a:r>
              <a:rPr sz="2000" spc="-10" dirty="0">
                <a:latin typeface="Georgia"/>
              </a:rPr>
              <a:t>point</a:t>
            </a:r>
            <a:r>
              <a:rPr sz="2000" dirty="0">
                <a:latin typeface="Georgia"/>
              </a:rPr>
              <a:t> and</a:t>
            </a:r>
            <a:r>
              <a:rPr sz="2000" spc="-10" dirty="0">
                <a:latin typeface="Georgia"/>
              </a:rPr>
              <a:t> </a:t>
            </a:r>
            <a:r>
              <a:rPr sz="2000" spc="-5" dirty="0">
                <a:latin typeface="Georgia"/>
              </a:rPr>
              <a:t>hence</a:t>
            </a:r>
            <a:r>
              <a:rPr sz="2000" spc="-10" dirty="0">
                <a:latin typeface="Georgia"/>
              </a:rPr>
              <a:t> </a:t>
            </a:r>
            <a:r>
              <a:rPr sz="2000" dirty="0">
                <a:latin typeface="Georgia"/>
              </a:rPr>
              <a:t>k=n.</a:t>
            </a:r>
          </a:p>
          <a:p>
            <a:pPr marL="955040" lvl="1" indent="-229870">
              <a:lnSpc>
                <a:spcPct val="100000"/>
              </a:lnSpc>
              <a:spcBef>
                <a:spcPts val="219"/>
              </a:spcBef>
              <a:buFont typeface="Arial MT"/>
              <a:buChar char="•"/>
              <a:tabLst>
                <a:tab pos="955675" algn="l"/>
              </a:tabLst>
            </a:pPr>
            <a:r>
              <a:rPr sz="2000" spc="-5" dirty="0">
                <a:latin typeface="Calibri"/>
                <a:cs typeface="Calibri"/>
              </a:rPr>
              <a:t>Computationally</a:t>
            </a:r>
            <a:r>
              <a:rPr sz="2000" spc="-80" dirty="0">
                <a:latin typeface="Calibri"/>
                <a:cs typeface="Calibri"/>
              </a:rPr>
              <a:t> </a:t>
            </a:r>
            <a:r>
              <a:rPr sz="2000" spc="-10" dirty="0">
                <a:latin typeface="Calibri"/>
                <a:cs typeface="Calibri"/>
              </a:rPr>
              <a:t>expensive</a:t>
            </a:r>
            <a:endParaRPr sz="2000" dirty="0">
              <a:latin typeface="Calibri"/>
              <a:cs typeface="Calibri"/>
            </a:endParaRPr>
          </a:p>
        </p:txBody>
      </p:sp>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30"/>
              <a:t>How</a:t>
            </a:r>
            <a:r>
              <a:rPr spc="-125"/>
              <a:t> </a:t>
            </a:r>
            <a:r>
              <a:rPr spc="-35"/>
              <a:t>to</a:t>
            </a:r>
            <a:r>
              <a:rPr spc="-75"/>
              <a:t> </a:t>
            </a:r>
            <a:r>
              <a:rPr spc="-30"/>
              <a:t>choose</a:t>
            </a:r>
            <a:r>
              <a:rPr spc="-110"/>
              <a:t> </a:t>
            </a:r>
            <a:r>
              <a:rPr spc="-35"/>
              <a:t>value</a:t>
            </a:r>
            <a:r>
              <a:rPr spc="-110"/>
              <a:t> </a:t>
            </a:r>
            <a:r>
              <a:rPr spc="-15"/>
              <a:t>of</a:t>
            </a:r>
            <a:r>
              <a:rPr spc="-75"/>
              <a:t> </a:t>
            </a:r>
            <a:r>
              <a:t>k</a:t>
            </a:r>
            <a:r>
              <a:rPr spc="-65"/>
              <a:t> </a:t>
            </a:r>
            <a:r>
              <a:rPr spc="-10"/>
              <a:t>in</a:t>
            </a:r>
            <a:r>
              <a:rPr spc="-90"/>
              <a:t> </a:t>
            </a:r>
            <a:r>
              <a:rPr spc="-35"/>
              <a:t>‘k-fold</a:t>
            </a:r>
            <a:r>
              <a:rPr spc="-110"/>
              <a:t> </a:t>
            </a:r>
            <a:r>
              <a:rPr spc="-40"/>
              <a:t>cross</a:t>
            </a:r>
            <a:r>
              <a:rPr spc="-100"/>
              <a:t> </a:t>
            </a:r>
            <a:r>
              <a:rPr spc="-40"/>
              <a:t>validation’</a:t>
            </a:r>
          </a:p>
        </p:txBody>
      </p:sp>
      <p:sp>
        <p:nvSpPr>
          <p:cNvPr id="4" name="object 4"/>
          <p:cNvSpPr txBox="1"/>
          <p:nvPr/>
        </p:nvSpPr>
        <p:spPr>
          <a:xfrm>
            <a:off x="2364994" y="6350000"/>
            <a:ext cx="6969759" cy="208279"/>
          </a:xfrm>
          <a:prstGeom prst="rect">
            <a:avLst/>
          </a:prstGeom>
        </p:spPr>
        <p:txBody>
          <a:bodyPr vert="horz" wrap="square" lIns="0" tIns="12700" rIns="0" bIns="0" rtlCol="0">
            <a:spAutoFit/>
          </a:bodyPr>
          <a:lstStyle/>
          <a:p>
            <a:pPr marL="12700">
              <a:lnSpc>
                <a:spcPct val="100000"/>
              </a:lnSpc>
              <a:spcBef>
                <a:spcPts val="100"/>
              </a:spcBef>
            </a:pPr>
            <a:r>
              <a:rPr sz="1200" spc="-10">
                <a:latin typeface="Calibri"/>
                <a:cs typeface="Calibri"/>
              </a:rPr>
              <a:t>Ref:</a:t>
            </a:r>
            <a:r>
              <a:rPr sz="1200" spc="-30">
                <a:latin typeface="Calibri"/>
                <a:cs typeface="Calibri"/>
              </a:rPr>
              <a:t> </a:t>
            </a:r>
            <a:r>
              <a:rPr sz="1200" u="sng" spc="-5">
                <a:solidFill>
                  <a:srgbClr val="0462C1"/>
                </a:solidFill>
                <a:uFill>
                  <a:solidFill>
                    <a:srgbClr val="0462C1"/>
                  </a:solidFill>
                </a:uFill>
                <a:latin typeface="Calibri"/>
                <a:cs typeface="Calibri"/>
                <a:hlinkClick r:id="rId2"/>
              </a:rPr>
              <a:t>https://www.analyticsvidhya.com/blog/2018/05/improve-model-performance-cross-validation-in-python-r/</a:t>
            </a:r>
            <a:endParaRPr sz="12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40"/>
              <a:t>k-fold</a:t>
            </a:r>
            <a:r>
              <a:rPr spc="-114"/>
              <a:t> </a:t>
            </a:r>
            <a:r>
              <a:rPr spc="-55"/>
              <a:t>Cross-Validation</a:t>
            </a:r>
            <a:r>
              <a:rPr spc="-105"/>
              <a:t> </a:t>
            </a:r>
            <a:r>
              <a:rPr spc="-50"/>
              <a:t>for</a:t>
            </a:r>
            <a:r>
              <a:rPr spc="-85"/>
              <a:t> </a:t>
            </a:r>
            <a:r>
              <a:rPr spc="-60"/>
              <a:t>Parameter</a:t>
            </a:r>
            <a:r>
              <a:rPr spc="-80"/>
              <a:t> Tuning</a:t>
            </a:r>
          </a:p>
        </p:txBody>
      </p:sp>
      <p:sp>
        <p:nvSpPr>
          <p:cNvPr id="3" name="object 3"/>
          <p:cNvSpPr txBox="1"/>
          <p:nvPr/>
        </p:nvSpPr>
        <p:spPr>
          <a:xfrm>
            <a:off x="916939" y="865758"/>
            <a:ext cx="10847705" cy="779145"/>
          </a:xfrm>
          <a:prstGeom prst="rect">
            <a:avLst/>
          </a:prstGeom>
        </p:spPr>
        <p:txBody>
          <a:bodyPr vert="horz" wrap="square" lIns="0" tIns="13335" rIns="0" bIns="0" rtlCol="0">
            <a:spAutoFit/>
          </a:bodyPr>
          <a:lstStyle/>
          <a:p>
            <a:pPr marL="241300" indent="-228600">
              <a:lnSpc>
                <a:spcPts val="2965"/>
              </a:lnSpc>
              <a:spcBef>
                <a:spcPts val="105"/>
              </a:spcBef>
              <a:buFont typeface="Arial MT"/>
              <a:buChar char="•"/>
              <a:tabLst>
                <a:tab pos="241300" algn="l"/>
              </a:tabLst>
            </a:pPr>
            <a:r>
              <a:rPr sz="2600" spc="-5">
                <a:latin typeface="Calibri"/>
                <a:cs typeface="Calibri"/>
              </a:rPr>
              <a:t>Sometimes</a:t>
            </a:r>
            <a:r>
              <a:rPr sz="2600" spc="-20">
                <a:latin typeface="Calibri"/>
                <a:cs typeface="Calibri"/>
              </a:rPr>
              <a:t> </a:t>
            </a:r>
            <a:r>
              <a:rPr sz="2600" spc="-10">
                <a:latin typeface="Calibri"/>
                <a:cs typeface="Calibri"/>
              </a:rPr>
              <a:t>cross</a:t>
            </a:r>
            <a:r>
              <a:rPr sz="2600">
                <a:latin typeface="Calibri"/>
                <a:cs typeface="Calibri"/>
              </a:rPr>
              <a:t> </a:t>
            </a:r>
            <a:r>
              <a:rPr sz="2600" spc="-5">
                <a:latin typeface="Calibri"/>
                <a:cs typeface="Calibri"/>
              </a:rPr>
              <a:t>validation </a:t>
            </a:r>
            <a:r>
              <a:rPr sz="2600">
                <a:latin typeface="Calibri"/>
                <a:cs typeface="Calibri"/>
              </a:rPr>
              <a:t>is</a:t>
            </a:r>
            <a:r>
              <a:rPr sz="2600" spc="5">
                <a:latin typeface="Calibri"/>
                <a:cs typeface="Calibri"/>
              </a:rPr>
              <a:t> </a:t>
            </a:r>
            <a:r>
              <a:rPr sz="2600" spc="-5">
                <a:latin typeface="Calibri"/>
                <a:cs typeface="Calibri"/>
              </a:rPr>
              <a:t>built </a:t>
            </a:r>
            <a:r>
              <a:rPr sz="2600" spc="-10">
                <a:latin typeface="Calibri"/>
                <a:cs typeface="Calibri"/>
              </a:rPr>
              <a:t>into</a:t>
            </a:r>
            <a:r>
              <a:rPr sz="2600" spc="-15">
                <a:latin typeface="Calibri"/>
                <a:cs typeface="Calibri"/>
              </a:rPr>
              <a:t> </a:t>
            </a:r>
            <a:r>
              <a:rPr sz="2600" spc="5">
                <a:latin typeface="Calibri"/>
                <a:cs typeface="Calibri"/>
              </a:rPr>
              <a:t>ML</a:t>
            </a:r>
            <a:r>
              <a:rPr sz="2600" spc="-5">
                <a:latin typeface="Calibri"/>
                <a:cs typeface="Calibri"/>
              </a:rPr>
              <a:t> algorithm</a:t>
            </a:r>
            <a:r>
              <a:rPr sz="2600">
                <a:latin typeface="Calibri"/>
                <a:cs typeface="Calibri"/>
              </a:rPr>
              <a:t> </a:t>
            </a:r>
            <a:r>
              <a:rPr sz="2600" spc="-5">
                <a:latin typeface="Calibri"/>
                <a:cs typeface="Calibri"/>
              </a:rPr>
              <a:t>implementation,</a:t>
            </a:r>
            <a:r>
              <a:rPr sz="2600" spc="-20">
                <a:latin typeface="Calibri"/>
                <a:cs typeface="Calibri"/>
              </a:rPr>
              <a:t> </a:t>
            </a:r>
            <a:r>
              <a:rPr sz="2600">
                <a:latin typeface="Calibri"/>
                <a:cs typeface="Calibri"/>
              </a:rPr>
              <a:t>with</a:t>
            </a:r>
            <a:r>
              <a:rPr sz="2600" spc="10">
                <a:latin typeface="Calibri"/>
                <a:cs typeface="Calibri"/>
              </a:rPr>
              <a:t> </a:t>
            </a:r>
            <a:r>
              <a:rPr sz="2600">
                <a:latin typeface="Calibri"/>
                <a:cs typeface="Calibri"/>
              </a:rPr>
              <a:t>the</a:t>
            </a:r>
          </a:p>
          <a:p>
            <a:pPr marL="241300">
              <a:lnSpc>
                <a:spcPts val="2965"/>
              </a:lnSpc>
            </a:pPr>
            <a:r>
              <a:rPr sz="2600" spc="-5">
                <a:latin typeface="Calibri"/>
                <a:cs typeface="Calibri"/>
              </a:rPr>
              <a:t>results</a:t>
            </a:r>
            <a:r>
              <a:rPr sz="2600" spc="-20">
                <a:latin typeface="Calibri"/>
                <a:cs typeface="Calibri"/>
              </a:rPr>
              <a:t> </a:t>
            </a:r>
            <a:r>
              <a:rPr sz="2600">
                <a:latin typeface="Calibri"/>
                <a:cs typeface="Calibri"/>
              </a:rPr>
              <a:t>of</a:t>
            </a:r>
            <a:r>
              <a:rPr sz="2600" spc="10">
                <a:latin typeface="Calibri"/>
                <a:cs typeface="Calibri"/>
              </a:rPr>
              <a:t> </a:t>
            </a:r>
            <a:r>
              <a:rPr sz="2600">
                <a:latin typeface="Calibri"/>
                <a:cs typeface="Calibri"/>
              </a:rPr>
              <a:t>the </a:t>
            </a:r>
            <a:r>
              <a:rPr sz="2600" spc="-10">
                <a:latin typeface="Calibri"/>
                <a:cs typeface="Calibri"/>
              </a:rPr>
              <a:t>cross</a:t>
            </a:r>
            <a:r>
              <a:rPr sz="2600" spc="-15">
                <a:latin typeface="Calibri"/>
                <a:cs typeface="Calibri"/>
              </a:rPr>
              <a:t> </a:t>
            </a:r>
            <a:r>
              <a:rPr sz="2600" spc="-5">
                <a:latin typeface="Calibri"/>
                <a:cs typeface="Calibri"/>
              </a:rPr>
              <a:t>validation</a:t>
            </a:r>
            <a:r>
              <a:rPr sz="2600" spc="10">
                <a:latin typeface="Calibri"/>
                <a:cs typeface="Calibri"/>
              </a:rPr>
              <a:t> </a:t>
            </a:r>
            <a:r>
              <a:rPr sz="2600">
                <a:latin typeface="Calibri"/>
                <a:cs typeface="Calibri"/>
              </a:rPr>
              <a:t>used</a:t>
            </a:r>
            <a:r>
              <a:rPr sz="2600" spc="-25">
                <a:latin typeface="Calibri"/>
                <a:cs typeface="Calibri"/>
              </a:rPr>
              <a:t> for</a:t>
            </a:r>
            <a:r>
              <a:rPr sz="2600" spc="15">
                <a:latin typeface="Calibri"/>
                <a:cs typeface="Calibri"/>
              </a:rPr>
              <a:t> </a:t>
            </a:r>
            <a:r>
              <a:rPr sz="2600">
                <a:latin typeface="Calibri"/>
                <a:cs typeface="Calibri"/>
              </a:rPr>
              <a:t>choosing the</a:t>
            </a:r>
            <a:r>
              <a:rPr sz="2600" spc="10">
                <a:latin typeface="Calibri"/>
                <a:cs typeface="Calibri"/>
              </a:rPr>
              <a:t> </a:t>
            </a:r>
            <a:r>
              <a:rPr sz="2600" spc="-20">
                <a:latin typeface="Calibri"/>
                <a:cs typeface="Calibri"/>
              </a:rPr>
              <a:t>algorithm’s</a:t>
            </a:r>
            <a:r>
              <a:rPr sz="2600">
                <a:latin typeface="Calibri"/>
                <a:cs typeface="Calibri"/>
              </a:rPr>
              <a:t> </a:t>
            </a:r>
            <a:r>
              <a:rPr sz="2600" spc="-15">
                <a:latin typeface="Calibri"/>
                <a:cs typeface="Calibri"/>
              </a:rPr>
              <a:t>parameters</a:t>
            </a:r>
            <a:endParaRPr sz="2600">
              <a:latin typeface="Calibri"/>
              <a:cs typeface="Calibri"/>
            </a:endParaRPr>
          </a:p>
        </p:txBody>
      </p:sp>
      <p:pic>
        <p:nvPicPr>
          <p:cNvPr id="4" name="object 4"/>
          <p:cNvPicPr/>
          <p:nvPr/>
        </p:nvPicPr>
        <p:blipFill>
          <a:blip r:embed="rId2" cstate="print"/>
          <a:stretch>
            <a:fillRect/>
          </a:stretch>
        </p:blipFill>
        <p:spPr>
          <a:xfrm>
            <a:off x="2353959" y="1644903"/>
            <a:ext cx="6735873" cy="4512861"/>
          </a:xfrm>
          <a:prstGeom prst="rect">
            <a:avLst/>
          </a:prstGeom>
        </p:spPr>
      </p:pic>
      <p:sp>
        <p:nvSpPr>
          <p:cNvPr id="5" name="object 5"/>
          <p:cNvSpPr txBox="1"/>
          <p:nvPr/>
        </p:nvSpPr>
        <p:spPr>
          <a:xfrm>
            <a:off x="1177239" y="6501180"/>
            <a:ext cx="9626600" cy="208279"/>
          </a:xfrm>
          <a:prstGeom prst="rect">
            <a:avLst/>
          </a:prstGeom>
        </p:spPr>
        <p:txBody>
          <a:bodyPr vert="horz" wrap="square" lIns="0" tIns="12700" rIns="0" bIns="0" rtlCol="0">
            <a:spAutoFit/>
          </a:bodyPr>
          <a:lstStyle/>
          <a:p>
            <a:pPr marL="12700">
              <a:lnSpc>
                <a:spcPct val="100000"/>
              </a:lnSpc>
              <a:spcBef>
                <a:spcPts val="100"/>
              </a:spcBef>
            </a:pPr>
            <a:r>
              <a:rPr sz="1200" spc="-5">
                <a:latin typeface="Calibri"/>
                <a:cs typeface="Calibri"/>
              </a:rPr>
              <a:t>Image</a:t>
            </a:r>
            <a:r>
              <a:rPr sz="1200" spc="-20">
                <a:latin typeface="Calibri"/>
                <a:cs typeface="Calibri"/>
              </a:rPr>
              <a:t> </a:t>
            </a:r>
            <a:r>
              <a:rPr sz="1200" spc="-5">
                <a:latin typeface="Calibri"/>
                <a:cs typeface="Calibri"/>
              </a:rPr>
              <a:t>Source:</a:t>
            </a:r>
            <a:r>
              <a:rPr sz="1200" spc="-30">
                <a:latin typeface="Calibri"/>
                <a:cs typeface="Calibri"/>
              </a:rPr>
              <a:t> </a:t>
            </a:r>
            <a:r>
              <a:rPr sz="1200" spc="-5">
                <a:latin typeface="Calibri"/>
                <a:cs typeface="Calibri"/>
              </a:rPr>
              <a:t>https://towardsdatascience.com/cross-validation-and-hyperparameter-tuning-how-to-optimise-your-machine-learning-model-13f005af9d7d</a:t>
            </a:r>
            <a:endParaRPr sz="12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cross-validation&#10;&#10;Description automatically generated">
            <a:extLst>
              <a:ext uri="{FF2B5EF4-FFF2-40B4-BE49-F238E27FC236}">
                <a16:creationId xmlns:a16="http://schemas.microsoft.com/office/drawing/2014/main" id="{05967D1A-60A8-0D67-ADDA-067300DCD1E5}"/>
              </a:ext>
            </a:extLst>
          </p:cNvPr>
          <p:cNvPicPr>
            <a:picLocks noChangeAspect="1"/>
          </p:cNvPicPr>
          <p:nvPr/>
        </p:nvPicPr>
        <p:blipFill>
          <a:blip r:embed="rId2"/>
          <a:stretch>
            <a:fillRect/>
          </a:stretch>
        </p:blipFill>
        <p:spPr>
          <a:xfrm>
            <a:off x="876936" y="275206"/>
            <a:ext cx="10438128" cy="6089283"/>
          </a:xfrm>
          <a:prstGeom prst="rect">
            <a:avLst/>
          </a:prstGeom>
        </p:spPr>
      </p:pic>
    </p:spTree>
    <p:extLst>
      <p:ext uri="{BB962C8B-B14F-4D97-AF65-F5344CB8AC3E}">
        <p14:creationId xmlns:p14="http://schemas.microsoft.com/office/powerpoint/2010/main" val="2033231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ata points&#10;&#10;Description automatically generated">
            <a:extLst>
              <a:ext uri="{FF2B5EF4-FFF2-40B4-BE49-F238E27FC236}">
                <a16:creationId xmlns:a16="http://schemas.microsoft.com/office/drawing/2014/main" id="{228B82C0-8531-5AEA-1627-3CEC40040F90}"/>
              </a:ext>
            </a:extLst>
          </p:cNvPr>
          <p:cNvPicPr>
            <a:picLocks noChangeAspect="1"/>
          </p:cNvPicPr>
          <p:nvPr/>
        </p:nvPicPr>
        <p:blipFill>
          <a:blip r:embed="rId2"/>
          <a:stretch>
            <a:fillRect/>
          </a:stretch>
        </p:blipFill>
        <p:spPr>
          <a:xfrm>
            <a:off x="457200" y="729645"/>
            <a:ext cx="11277600" cy="4990336"/>
          </a:xfrm>
          <a:prstGeom prst="rect">
            <a:avLst/>
          </a:prstGeom>
        </p:spPr>
      </p:pic>
    </p:spTree>
    <p:extLst>
      <p:ext uri="{BB962C8B-B14F-4D97-AF65-F5344CB8AC3E}">
        <p14:creationId xmlns:p14="http://schemas.microsoft.com/office/powerpoint/2010/main" val="2102291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5"/>
              <a:t>S</a:t>
            </a:r>
            <a:r>
              <a:rPr spc="-45"/>
              <a:t>u</a:t>
            </a:r>
            <a:r>
              <a:rPr spc="-65"/>
              <a:t>mm</a:t>
            </a:r>
            <a:r>
              <a:rPr spc="-45"/>
              <a:t>a</a:t>
            </a:r>
            <a:r>
              <a:t>ry</a:t>
            </a:r>
          </a:p>
        </p:txBody>
      </p:sp>
      <p:sp>
        <p:nvSpPr>
          <p:cNvPr id="3" name="object 3"/>
          <p:cNvSpPr txBox="1"/>
          <p:nvPr/>
        </p:nvSpPr>
        <p:spPr>
          <a:xfrm>
            <a:off x="866139" y="918413"/>
            <a:ext cx="10409555" cy="4581767"/>
          </a:xfrm>
          <a:prstGeom prst="rect">
            <a:avLst/>
          </a:prstGeom>
        </p:spPr>
        <p:txBody>
          <a:bodyPr vert="horz" wrap="square" lIns="0" tIns="12700" rIns="0" bIns="0" rtlCol="0" anchor="t">
            <a:spAutoFit/>
          </a:bodyPr>
          <a:lstStyle/>
          <a:p>
            <a:pPr marL="292100" indent="-228600" algn="just">
              <a:lnSpc>
                <a:spcPct val="150000"/>
              </a:lnSpc>
              <a:spcBef>
                <a:spcPts val="100"/>
              </a:spcBef>
              <a:buFont typeface="Arial MT"/>
              <a:buChar char="•"/>
              <a:tabLst>
                <a:tab pos="292100" algn="l"/>
              </a:tabLst>
            </a:pPr>
            <a:r>
              <a:rPr sz="2000" spc="-5" dirty="0">
                <a:latin typeface="Calibri"/>
                <a:cs typeface="Calibri"/>
              </a:rPr>
              <a:t>Partitioning</a:t>
            </a:r>
            <a:r>
              <a:rPr sz="2000" spc="-25" dirty="0">
                <a:latin typeface="Calibri"/>
                <a:cs typeface="Calibri"/>
              </a:rPr>
              <a:t> </a:t>
            </a:r>
            <a:r>
              <a:rPr sz="2000" spc="-10" dirty="0">
                <a:latin typeface="Calibri"/>
                <a:cs typeface="Calibri"/>
              </a:rPr>
              <a:t>available</a:t>
            </a:r>
            <a:r>
              <a:rPr sz="2000" spc="5" dirty="0">
                <a:latin typeface="Calibri"/>
                <a:cs typeface="Calibri"/>
              </a:rPr>
              <a:t> </a:t>
            </a:r>
            <a:r>
              <a:rPr sz="2000" spc="-15" dirty="0">
                <a:latin typeface="Calibri"/>
                <a:cs typeface="Calibri"/>
              </a:rPr>
              <a:t>data</a:t>
            </a:r>
            <a:r>
              <a:rPr sz="2000" spc="-10" dirty="0">
                <a:latin typeface="Calibri"/>
                <a:cs typeface="Calibri"/>
              </a:rPr>
              <a:t> </a:t>
            </a:r>
            <a:r>
              <a:rPr sz="2000" spc="-15" dirty="0">
                <a:latin typeface="Calibri"/>
                <a:cs typeface="Calibri"/>
              </a:rPr>
              <a:t>into</a:t>
            </a:r>
            <a:r>
              <a:rPr sz="2000" spc="5" dirty="0">
                <a:latin typeface="Calibri"/>
                <a:cs typeface="Calibri"/>
              </a:rPr>
              <a:t> </a:t>
            </a:r>
            <a:r>
              <a:rPr sz="2000" spc="-30" dirty="0">
                <a:latin typeface="Calibri"/>
                <a:cs typeface="Calibri"/>
              </a:rPr>
              <a:t>Training-Validation-Test</a:t>
            </a:r>
            <a:r>
              <a:rPr sz="2000" spc="10" dirty="0">
                <a:latin typeface="Calibri"/>
                <a:cs typeface="Calibri"/>
              </a:rPr>
              <a:t> </a:t>
            </a:r>
            <a:r>
              <a:rPr sz="2000" spc="-5" dirty="0">
                <a:latin typeface="Calibri"/>
                <a:cs typeface="Calibri"/>
              </a:rPr>
              <a:t>sets, </a:t>
            </a:r>
            <a:r>
              <a:rPr sz="2000" spc="-10" dirty="0">
                <a:latin typeface="Calibri"/>
                <a:cs typeface="Calibri"/>
              </a:rPr>
              <a:t>where</a:t>
            </a:r>
            <a:r>
              <a:rPr sz="2000" dirty="0">
                <a:latin typeface="Calibri"/>
                <a:cs typeface="Calibri"/>
              </a:rPr>
              <a:t> multiple</a:t>
            </a:r>
            <a:r>
              <a:rPr lang="en-US" sz="2000" dirty="0">
                <a:latin typeface="Calibri"/>
                <a:cs typeface="Calibri"/>
              </a:rPr>
              <a:t> </a:t>
            </a:r>
            <a:r>
              <a:rPr sz="2000" dirty="0">
                <a:latin typeface="Calibri"/>
                <a:cs typeface="Calibri"/>
              </a:rPr>
              <a:t>models </a:t>
            </a:r>
            <a:r>
              <a:rPr sz="2000" spc="-10" dirty="0">
                <a:latin typeface="Calibri"/>
                <a:cs typeface="Calibri"/>
              </a:rPr>
              <a:t>are </a:t>
            </a:r>
            <a:r>
              <a:rPr sz="2000" spc="-5" dirty="0">
                <a:latin typeface="Calibri"/>
                <a:cs typeface="Calibri"/>
              </a:rPr>
              <a:t>developed</a:t>
            </a:r>
            <a:r>
              <a:rPr sz="2000" spc="15" dirty="0">
                <a:latin typeface="Calibri"/>
                <a:cs typeface="Calibri"/>
              </a:rPr>
              <a:t> </a:t>
            </a:r>
            <a:r>
              <a:rPr sz="2000" spc="-5" dirty="0">
                <a:latin typeface="Calibri"/>
                <a:cs typeface="Calibri"/>
              </a:rPr>
              <a:t>using</a:t>
            </a:r>
            <a:r>
              <a:rPr sz="2000" spc="-15" dirty="0">
                <a:latin typeface="Calibri"/>
                <a:cs typeface="Calibri"/>
              </a:rPr>
              <a:t> </a:t>
            </a:r>
            <a:r>
              <a:rPr sz="2000" dirty="0">
                <a:latin typeface="Calibri"/>
                <a:cs typeface="Calibri"/>
              </a:rPr>
              <a:t>the</a:t>
            </a:r>
            <a:r>
              <a:rPr sz="2000" spc="5" dirty="0">
                <a:latin typeface="Calibri"/>
                <a:cs typeface="Calibri"/>
              </a:rPr>
              <a:t> </a:t>
            </a:r>
            <a:r>
              <a:rPr sz="2000" spc="-25" dirty="0">
                <a:latin typeface="Calibri"/>
                <a:cs typeface="Calibri"/>
              </a:rPr>
              <a:t>Training</a:t>
            </a:r>
            <a:r>
              <a:rPr sz="2000" dirty="0">
                <a:latin typeface="Calibri"/>
                <a:cs typeface="Calibri"/>
              </a:rPr>
              <a:t> </a:t>
            </a:r>
            <a:r>
              <a:rPr sz="2000" spc="-5" dirty="0">
                <a:latin typeface="Calibri"/>
                <a:cs typeface="Calibri"/>
              </a:rPr>
              <a:t>set,</a:t>
            </a:r>
            <a:r>
              <a:rPr sz="2000" spc="-15" dirty="0">
                <a:latin typeface="Calibri"/>
                <a:cs typeface="Calibri"/>
              </a:rPr>
              <a:t> </a:t>
            </a:r>
            <a:r>
              <a:rPr sz="2000" dirty="0">
                <a:latin typeface="Calibri"/>
                <a:cs typeface="Calibri"/>
              </a:rPr>
              <a:t>and </a:t>
            </a:r>
            <a:r>
              <a:rPr sz="2000" spc="-10" dirty="0">
                <a:latin typeface="Calibri"/>
                <a:cs typeface="Calibri"/>
              </a:rPr>
              <a:t>evaluated</a:t>
            </a:r>
            <a:r>
              <a:rPr sz="2000" dirty="0">
                <a:latin typeface="Calibri"/>
                <a:cs typeface="Calibri"/>
              </a:rPr>
              <a:t> </a:t>
            </a:r>
            <a:r>
              <a:rPr sz="2000" spc="-10" dirty="0">
                <a:latin typeface="Calibri"/>
                <a:cs typeface="Calibri"/>
              </a:rPr>
              <a:t>against </a:t>
            </a:r>
            <a:r>
              <a:rPr sz="2000" dirty="0">
                <a:latin typeface="Calibri"/>
                <a:cs typeface="Calibri"/>
              </a:rPr>
              <a:t>the</a:t>
            </a:r>
            <a:r>
              <a:rPr sz="2000" spc="5" dirty="0">
                <a:latin typeface="Calibri"/>
                <a:cs typeface="Calibri"/>
              </a:rPr>
              <a:t> </a:t>
            </a:r>
            <a:r>
              <a:rPr sz="2000" spc="-20" dirty="0">
                <a:latin typeface="Calibri"/>
                <a:cs typeface="Calibri"/>
              </a:rPr>
              <a:t>Validation</a:t>
            </a:r>
            <a:r>
              <a:rPr lang="en-US" sz="2000" spc="-20" dirty="0">
                <a:latin typeface="Calibri"/>
                <a:cs typeface="Calibri"/>
              </a:rPr>
              <a:t> </a:t>
            </a:r>
            <a:r>
              <a:rPr sz="2000" spc="-5" dirty="0">
                <a:latin typeface="Calibri"/>
                <a:cs typeface="Calibri"/>
              </a:rPr>
              <a:t>set,</a:t>
            </a:r>
            <a:r>
              <a:rPr sz="2000" spc="-20" dirty="0">
                <a:latin typeface="Calibri"/>
                <a:cs typeface="Calibri"/>
              </a:rPr>
              <a:t> </a:t>
            </a:r>
            <a:r>
              <a:rPr sz="2000" dirty="0">
                <a:latin typeface="Calibri"/>
                <a:cs typeface="Calibri"/>
              </a:rPr>
              <a:t>and</a:t>
            </a:r>
            <a:r>
              <a:rPr sz="2000" spc="5" dirty="0">
                <a:latin typeface="Calibri"/>
                <a:cs typeface="Calibri"/>
              </a:rPr>
              <a:t> </a:t>
            </a:r>
            <a:r>
              <a:rPr sz="2000" dirty="0">
                <a:latin typeface="Calibri"/>
                <a:cs typeface="Calibri"/>
              </a:rPr>
              <a:t>the</a:t>
            </a:r>
            <a:r>
              <a:rPr sz="2000" spc="-5" dirty="0">
                <a:latin typeface="Calibri"/>
                <a:cs typeface="Calibri"/>
              </a:rPr>
              <a:t> </a:t>
            </a:r>
            <a:r>
              <a:rPr sz="2000" spc="-10" dirty="0">
                <a:latin typeface="Calibri"/>
                <a:cs typeface="Calibri"/>
              </a:rPr>
              <a:t>best</a:t>
            </a:r>
            <a:r>
              <a:rPr sz="2000" spc="5" dirty="0">
                <a:latin typeface="Calibri"/>
                <a:cs typeface="Calibri"/>
              </a:rPr>
              <a:t> </a:t>
            </a:r>
            <a:r>
              <a:rPr sz="2000" dirty="0">
                <a:latin typeface="Calibri"/>
                <a:cs typeface="Calibri"/>
              </a:rPr>
              <a:t>model</a:t>
            </a:r>
            <a:r>
              <a:rPr sz="2000" spc="-15" dirty="0">
                <a:latin typeface="Calibri"/>
                <a:cs typeface="Calibri"/>
              </a:rPr>
              <a:t> </a:t>
            </a:r>
            <a:r>
              <a:rPr sz="2000" dirty="0">
                <a:latin typeface="Calibri"/>
                <a:cs typeface="Calibri"/>
              </a:rPr>
              <a:t>is </a:t>
            </a:r>
            <a:r>
              <a:rPr sz="2000" spc="-15" dirty="0">
                <a:latin typeface="Calibri"/>
                <a:cs typeface="Calibri"/>
              </a:rPr>
              <a:t>re-evaluated</a:t>
            </a:r>
            <a:r>
              <a:rPr sz="2000" spc="15" dirty="0">
                <a:latin typeface="Calibri"/>
                <a:cs typeface="Calibri"/>
              </a:rPr>
              <a:t> </a:t>
            </a:r>
            <a:r>
              <a:rPr sz="2000" spc="-15" dirty="0">
                <a:latin typeface="Calibri"/>
                <a:cs typeface="Calibri"/>
              </a:rPr>
              <a:t>against </a:t>
            </a:r>
            <a:r>
              <a:rPr sz="2000" dirty="0">
                <a:latin typeface="Calibri"/>
                <a:cs typeface="Calibri"/>
              </a:rPr>
              <a:t>the</a:t>
            </a:r>
            <a:r>
              <a:rPr sz="2000" spc="-10" dirty="0">
                <a:latin typeface="Calibri"/>
                <a:cs typeface="Calibri"/>
              </a:rPr>
              <a:t> </a:t>
            </a:r>
            <a:r>
              <a:rPr sz="2000" spc="-15" dirty="0">
                <a:latin typeface="Calibri"/>
                <a:cs typeface="Calibri"/>
              </a:rPr>
              <a:t>test</a:t>
            </a:r>
            <a:r>
              <a:rPr sz="2000" spc="-10" dirty="0">
                <a:latin typeface="Calibri"/>
                <a:cs typeface="Calibri"/>
              </a:rPr>
              <a:t> </a:t>
            </a:r>
            <a:r>
              <a:rPr sz="2000" spc="-5" dirty="0">
                <a:latin typeface="Calibri"/>
                <a:cs typeface="Calibri"/>
              </a:rPr>
              <a:t>set</a:t>
            </a:r>
            <a:r>
              <a:rPr sz="2000" dirty="0">
                <a:latin typeface="Calibri"/>
                <a:cs typeface="Calibri"/>
              </a:rPr>
              <a:t> </a:t>
            </a:r>
            <a:r>
              <a:rPr sz="2000" spc="-25" dirty="0">
                <a:latin typeface="Calibri"/>
                <a:cs typeface="Calibri"/>
              </a:rPr>
              <a:t>before</a:t>
            </a:r>
            <a:r>
              <a:rPr sz="2000" spc="10" dirty="0">
                <a:latin typeface="Calibri"/>
                <a:cs typeface="Calibri"/>
              </a:rPr>
              <a:t> </a:t>
            </a:r>
            <a:r>
              <a:rPr sz="2000" spc="-5" dirty="0">
                <a:latin typeface="Calibri"/>
                <a:cs typeface="Calibri"/>
              </a:rPr>
              <a:t>being</a:t>
            </a:r>
            <a:r>
              <a:rPr sz="2000" spc="-15" dirty="0">
                <a:latin typeface="Calibri"/>
                <a:cs typeface="Calibri"/>
              </a:rPr>
              <a:t> </a:t>
            </a:r>
            <a:r>
              <a:rPr sz="2000" dirty="0">
                <a:latin typeface="Calibri"/>
                <a:cs typeface="Calibri"/>
              </a:rPr>
              <a:t>applied</a:t>
            </a:r>
            <a:r>
              <a:rPr lang="en-US" sz="2000" dirty="0">
                <a:latin typeface="Calibri"/>
                <a:cs typeface="Calibri"/>
              </a:rPr>
              <a:t> </a:t>
            </a:r>
            <a:r>
              <a:rPr sz="2000" spc="-525" dirty="0">
                <a:latin typeface="Calibri"/>
                <a:cs typeface="Calibri"/>
              </a:rPr>
              <a:t> </a:t>
            </a:r>
            <a:r>
              <a:rPr sz="2000" spc="-5" dirty="0">
                <a:latin typeface="Calibri"/>
                <a:cs typeface="Calibri"/>
              </a:rPr>
              <a:t>on</a:t>
            </a:r>
            <a:r>
              <a:rPr sz="2000" spc="-10" dirty="0">
                <a:latin typeface="Calibri"/>
                <a:cs typeface="Calibri"/>
              </a:rPr>
              <a:t> fresh</a:t>
            </a:r>
            <a:r>
              <a:rPr sz="2000" spc="15" dirty="0">
                <a:latin typeface="Calibri"/>
                <a:cs typeface="Calibri"/>
              </a:rPr>
              <a:t> </a:t>
            </a:r>
            <a:r>
              <a:rPr sz="2000" spc="-15" dirty="0">
                <a:latin typeface="Calibri"/>
                <a:cs typeface="Calibri"/>
              </a:rPr>
              <a:t>data</a:t>
            </a:r>
            <a:endParaRPr sz="2800" dirty="0">
              <a:latin typeface="Calibri"/>
              <a:cs typeface="Calibri"/>
            </a:endParaRPr>
          </a:p>
          <a:p>
            <a:pPr marL="292100" marR="50800" indent="-228600" algn="just">
              <a:lnSpc>
                <a:spcPct val="150000"/>
              </a:lnSpc>
              <a:buFont typeface="Arial MT"/>
              <a:buChar char="•"/>
              <a:tabLst>
                <a:tab pos="292100" algn="l"/>
              </a:tabLst>
            </a:pPr>
            <a:r>
              <a:rPr sz="2000" spc="-10" dirty="0">
                <a:latin typeface="Calibri"/>
                <a:cs typeface="Calibri"/>
              </a:rPr>
              <a:t>Performance</a:t>
            </a:r>
            <a:r>
              <a:rPr sz="2000" spc="-5" dirty="0">
                <a:latin typeface="Calibri"/>
                <a:cs typeface="Calibri"/>
              </a:rPr>
              <a:t> might</a:t>
            </a:r>
            <a:r>
              <a:rPr sz="2000" spc="-15" dirty="0">
                <a:latin typeface="Calibri"/>
                <a:cs typeface="Calibri"/>
              </a:rPr>
              <a:t> </a:t>
            </a:r>
            <a:r>
              <a:rPr sz="2000" spc="-10" dirty="0">
                <a:latin typeface="Calibri"/>
                <a:cs typeface="Calibri"/>
              </a:rPr>
              <a:t>vary </a:t>
            </a:r>
            <a:r>
              <a:rPr sz="2000" dirty="0">
                <a:latin typeface="Calibri"/>
                <a:cs typeface="Calibri"/>
              </a:rPr>
              <a:t>if the</a:t>
            </a:r>
            <a:r>
              <a:rPr sz="2000" spc="5" dirty="0">
                <a:latin typeface="Calibri"/>
                <a:cs typeface="Calibri"/>
              </a:rPr>
              <a:t> </a:t>
            </a:r>
            <a:r>
              <a:rPr sz="2000" spc="-5" dirty="0">
                <a:latin typeface="Calibri"/>
                <a:cs typeface="Calibri"/>
              </a:rPr>
              <a:t>split</a:t>
            </a:r>
            <a:r>
              <a:rPr sz="2000" spc="-10" dirty="0">
                <a:latin typeface="Calibri"/>
                <a:cs typeface="Calibri"/>
              </a:rPr>
              <a:t> points</a:t>
            </a:r>
            <a:r>
              <a:rPr sz="2000" spc="5" dirty="0">
                <a:latin typeface="Calibri"/>
                <a:cs typeface="Calibri"/>
              </a:rPr>
              <a:t> </a:t>
            </a:r>
            <a:r>
              <a:rPr sz="2000" spc="-15" dirty="0">
                <a:latin typeface="Calibri"/>
                <a:cs typeface="Calibri"/>
              </a:rPr>
              <a:t>were</a:t>
            </a:r>
            <a:r>
              <a:rPr sz="2000" dirty="0">
                <a:latin typeface="Calibri"/>
                <a:cs typeface="Calibri"/>
              </a:rPr>
              <a:t> </a:t>
            </a:r>
            <a:r>
              <a:rPr sz="2000" spc="-20" dirty="0">
                <a:latin typeface="Calibri"/>
                <a:cs typeface="Calibri"/>
              </a:rPr>
              <a:t>different</a:t>
            </a:r>
            <a:r>
              <a:rPr sz="2000" spc="5" dirty="0">
                <a:latin typeface="Calibri"/>
                <a:cs typeface="Calibri"/>
              </a:rPr>
              <a:t> </a:t>
            </a:r>
            <a:r>
              <a:rPr sz="2000" dirty="0">
                <a:latin typeface="Calibri"/>
                <a:cs typeface="Calibri"/>
              </a:rPr>
              <a:t>and</a:t>
            </a:r>
            <a:r>
              <a:rPr sz="2000" spc="10" dirty="0">
                <a:latin typeface="Calibri"/>
                <a:cs typeface="Calibri"/>
              </a:rPr>
              <a:t> </a:t>
            </a:r>
            <a:r>
              <a:rPr sz="2000" spc="-5" dirty="0">
                <a:latin typeface="Calibri"/>
                <a:cs typeface="Calibri"/>
              </a:rPr>
              <a:t>training</a:t>
            </a:r>
            <a:r>
              <a:rPr sz="2000" spc="-25" dirty="0">
                <a:latin typeface="Calibri"/>
                <a:cs typeface="Calibri"/>
              </a:rPr>
              <a:t> </a:t>
            </a:r>
            <a:r>
              <a:rPr sz="2000" dirty="0">
                <a:latin typeface="Calibri"/>
                <a:cs typeface="Calibri"/>
              </a:rPr>
              <a:t>and</a:t>
            </a:r>
            <a:r>
              <a:rPr lang="en-US" sz="2000" dirty="0">
                <a:latin typeface="Calibri"/>
                <a:cs typeface="Calibri"/>
              </a:rPr>
              <a:t> </a:t>
            </a:r>
            <a:r>
              <a:rPr sz="2000" spc="5" dirty="0">
                <a:latin typeface="Calibri"/>
                <a:cs typeface="Calibri"/>
              </a:rPr>
              <a:t> </a:t>
            </a:r>
            <a:r>
              <a:rPr sz="2000" spc="-10" dirty="0">
                <a:latin typeface="Calibri"/>
                <a:cs typeface="Calibri"/>
              </a:rPr>
              <a:t>evaluation</a:t>
            </a:r>
            <a:r>
              <a:rPr sz="2000" spc="5" dirty="0">
                <a:latin typeface="Calibri"/>
                <a:cs typeface="Calibri"/>
              </a:rPr>
              <a:t> </a:t>
            </a:r>
            <a:r>
              <a:rPr sz="2000" spc="-15" dirty="0">
                <a:latin typeface="Calibri"/>
                <a:cs typeface="Calibri"/>
              </a:rPr>
              <a:t>were</a:t>
            </a:r>
            <a:r>
              <a:rPr sz="2000" spc="5" dirty="0">
                <a:latin typeface="Calibri"/>
                <a:cs typeface="Calibri"/>
              </a:rPr>
              <a:t> </a:t>
            </a:r>
            <a:r>
              <a:rPr sz="2000" spc="-5" dirty="0">
                <a:latin typeface="Calibri"/>
                <a:cs typeface="Calibri"/>
              </a:rPr>
              <a:t>on</a:t>
            </a:r>
            <a:r>
              <a:rPr sz="2000" spc="5" dirty="0">
                <a:latin typeface="Calibri"/>
                <a:cs typeface="Calibri"/>
              </a:rPr>
              <a:t> </a:t>
            </a:r>
            <a:r>
              <a:rPr sz="2000" spc="-15" dirty="0">
                <a:latin typeface="Calibri"/>
                <a:cs typeface="Calibri"/>
              </a:rPr>
              <a:t>different</a:t>
            </a:r>
            <a:r>
              <a:rPr sz="2000" spc="10" dirty="0">
                <a:latin typeface="Calibri"/>
                <a:cs typeface="Calibri"/>
              </a:rPr>
              <a:t> </a:t>
            </a:r>
            <a:r>
              <a:rPr sz="2000" spc="-5" dirty="0">
                <a:latin typeface="Calibri"/>
                <a:cs typeface="Calibri"/>
              </a:rPr>
              <a:t>subsets</a:t>
            </a:r>
            <a:r>
              <a:rPr sz="2000" spc="10" dirty="0">
                <a:latin typeface="Calibri"/>
                <a:cs typeface="Calibri"/>
              </a:rPr>
              <a:t> </a:t>
            </a:r>
            <a:r>
              <a:rPr sz="2000" spc="-5" dirty="0">
                <a:latin typeface="Calibri"/>
                <a:cs typeface="Calibri"/>
              </a:rPr>
              <a:t>of</a:t>
            </a:r>
            <a:r>
              <a:rPr sz="2000" spc="5" dirty="0">
                <a:latin typeface="Calibri"/>
                <a:cs typeface="Calibri"/>
              </a:rPr>
              <a:t> </a:t>
            </a:r>
            <a:r>
              <a:rPr sz="2000" dirty="0">
                <a:latin typeface="Calibri"/>
                <a:cs typeface="Calibri"/>
              </a:rPr>
              <a:t>the</a:t>
            </a:r>
            <a:r>
              <a:rPr sz="2000" spc="10" dirty="0">
                <a:latin typeface="Calibri"/>
                <a:cs typeface="Calibri"/>
              </a:rPr>
              <a:t> </a:t>
            </a:r>
            <a:r>
              <a:rPr sz="2000" spc="-5" dirty="0">
                <a:latin typeface="Calibri"/>
                <a:cs typeface="Calibri"/>
              </a:rPr>
              <a:t>same </a:t>
            </a:r>
            <a:r>
              <a:rPr sz="2000" spc="-10" dirty="0">
                <a:latin typeface="Calibri"/>
                <a:cs typeface="Calibri"/>
              </a:rPr>
              <a:t>dataset.</a:t>
            </a:r>
            <a:r>
              <a:rPr lang="en-US" sz="2000" spc="-15" dirty="0">
                <a:latin typeface="Calibri"/>
                <a:cs typeface="Calibri"/>
              </a:rPr>
              <a:t> </a:t>
            </a:r>
            <a:endParaRPr lang="en-US" sz="2800">
              <a:latin typeface="Calibri"/>
              <a:cs typeface="Calibri"/>
            </a:endParaRPr>
          </a:p>
          <a:p>
            <a:pPr marL="292100" marR="50800" indent="-228600" algn="just">
              <a:lnSpc>
                <a:spcPct val="150000"/>
              </a:lnSpc>
              <a:buFont typeface="Arial MT"/>
              <a:buChar char="•"/>
              <a:tabLst>
                <a:tab pos="292100" algn="l"/>
              </a:tabLst>
            </a:pPr>
            <a:r>
              <a:rPr sz="2000" spc="-15" dirty="0">
                <a:latin typeface="Calibri"/>
                <a:cs typeface="Calibri"/>
              </a:rPr>
              <a:t>k-fold </a:t>
            </a:r>
            <a:r>
              <a:rPr sz="2000" spc="-10" dirty="0">
                <a:latin typeface="Calibri"/>
                <a:cs typeface="Calibri"/>
              </a:rPr>
              <a:t>cross validation </a:t>
            </a:r>
            <a:r>
              <a:rPr sz="2000" spc="-15" dirty="0">
                <a:latin typeface="Calibri"/>
                <a:cs typeface="Calibri"/>
              </a:rPr>
              <a:t>involves </a:t>
            </a:r>
            <a:r>
              <a:rPr sz="2000" spc="-5" dirty="0">
                <a:latin typeface="Calibri"/>
                <a:cs typeface="Calibri"/>
              </a:rPr>
              <a:t>partitioning </a:t>
            </a:r>
            <a:r>
              <a:rPr sz="2000" spc="-15" dirty="0">
                <a:latin typeface="Calibri"/>
                <a:cs typeface="Calibri"/>
              </a:rPr>
              <a:t>data into </a:t>
            </a:r>
            <a:r>
              <a:rPr sz="2000" spc="-35" dirty="0">
                <a:latin typeface="Calibri"/>
                <a:cs typeface="Calibri"/>
              </a:rPr>
              <a:t>“folds,” </a:t>
            </a:r>
            <a:r>
              <a:rPr sz="2000" spc="-5" dirty="0">
                <a:latin typeface="Calibri"/>
                <a:cs typeface="Calibri"/>
              </a:rPr>
              <a:t>or non-overlapping</a:t>
            </a:r>
            <a:r>
              <a:rPr lang="en-US" sz="2000" spc="-5" dirty="0">
                <a:latin typeface="Calibri"/>
                <a:cs typeface="Calibri"/>
              </a:rPr>
              <a:t> </a:t>
            </a:r>
            <a:r>
              <a:rPr sz="2000" spc="-530" dirty="0">
                <a:latin typeface="Calibri"/>
                <a:cs typeface="Calibri"/>
              </a:rPr>
              <a:t> </a:t>
            </a:r>
            <a:r>
              <a:rPr sz="2000" spc="-5" dirty="0">
                <a:latin typeface="Calibri"/>
                <a:cs typeface="Calibri"/>
              </a:rPr>
              <a:t>(disjoint) </a:t>
            </a:r>
            <a:r>
              <a:rPr sz="2000" spc="-10" dirty="0">
                <a:latin typeface="Calibri"/>
                <a:cs typeface="Calibri"/>
              </a:rPr>
              <a:t>sub-samples </a:t>
            </a:r>
            <a:r>
              <a:rPr sz="2000" spc="-5" dirty="0">
                <a:latin typeface="Calibri"/>
                <a:cs typeface="Calibri"/>
              </a:rPr>
              <a:t>so </a:t>
            </a:r>
            <a:r>
              <a:rPr sz="2000" dirty="0">
                <a:latin typeface="Calibri"/>
                <a:cs typeface="Calibri"/>
              </a:rPr>
              <a:t>as </a:t>
            </a:r>
            <a:r>
              <a:rPr sz="2000" spc="-15" dirty="0">
                <a:latin typeface="Calibri"/>
                <a:cs typeface="Calibri"/>
              </a:rPr>
              <a:t>to </a:t>
            </a:r>
            <a:r>
              <a:rPr sz="2000" spc="-5" dirty="0">
                <a:latin typeface="Calibri"/>
                <a:cs typeface="Calibri"/>
              </a:rPr>
              <a:t>build </a:t>
            </a:r>
            <a:r>
              <a:rPr sz="2000" dirty="0">
                <a:latin typeface="Calibri"/>
                <a:cs typeface="Calibri"/>
              </a:rPr>
              <a:t>the model </a:t>
            </a:r>
            <a:r>
              <a:rPr sz="2000" spc="-5" dirty="0">
                <a:latin typeface="Calibri"/>
                <a:cs typeface="Calibri"/>
              </a:rPr>
              <a:t>on </a:t>
            </a:r>
            <a:r>
              <a:rPr sz="2000" dirty="0">
                <a:latin typeface="Calibri"/>
                <a:cs typeface="Calibri"/>
              </a:rPr>
              <a:t>k – 1 </a:t>
            </a:r>
            <a:r>
              <a:rPr sz="2000" spc="-15" dirty="0">
                <a:latin typeface="Calibri"/>
                <a:cs typeface="Calibri"/>
              </a:rPr>
              <a:t>folds </a:t>
            </a:r>
            <a:r>
              <a:rPr sz="2000" spc="-5" dirty="0">
                <a:latin typeface="Calibri"/>
                <a:cs typeface="Calibri"/>
              </a:rPr>
              <a:t>of </a:t>
            </a:r>
            <a:r>
              <a:rPr sz="2000" dirty="0">
                <a:latin typeface="Calibri"/>
                <a:cs typeface="Calibri"/>
              </a:rPr>
              <a:t>the </a:t>
            </a:r>
            <a:r>
              <a:rPr sz="2000" spc="-10" dirty="0">
                <a:latin typeface="Calibri"/>
                <a:cs typeface="Calibri"/>
              </a:rPr>
              <a:t>dataset </a:t>
            </a:r>
            <a:r>
              <a:rPr sz="2000" dirty="0">
                <a:latin typeface="Calibri"/>
                <a:cs typeface="Calibri"/>
              </a:rPr>
              <a:t>and</a:t>
            </a:r>
            <a:r>
              <a:rPr lang="en-US" sz="2000" dirty="0">
                <a:latin typeface="Calibri"/>
                <a:cs typeface="Calibri"/>
              </a:rPr>
              <a:t> </a:t>
            </a:r>
            <a:r>
              <a:rPr sz="2000" spc="5" dirty="0">
                <a:latin typeface="Calibri"/>
                <a:cs typeface="Calibri"/>
              </a:rPr>
              <a:t> </a:t>
            </a:r>
            <a:r>
              <a:rPr sz="2000" dirty="0">
                <a:latin typeface="Calibri"/>
                <a:cs typeface="Calibri"/>
              </a:rPr>
              <a:t>then</a:t>
            </a:r>
            <a:r>
              <a:rPr sz="2000" spc="-10" dirty="0">
                <a:latin typeface="Calibri"/>
                <a:cs typeface="Calibri"/>
              </a:rPr>
              <a:t> </a:t>
            </a:r>
            <a:r>
              <a:rPr sz="2000" spc="-15" dirty="0">
                <a:latin typeface="Calibri"/>
                <a:cs typeface="Calibri"/>
              </a:rPr>
              <a:t>test </a:t>
            </a:r>
            <a:r>
              <a:rPr sz="2000" dirty="0">
                <a:latin typeface="Calibri"/>
                <a:cs typeface="Calibri"/>
              </a:rPr>
              <a:t>the</a:t>
            </a:r>
            <a:r>
              <a:rPr sz="2000" spc="-5" dirty="0">
                <a:latin typeface="Calibri"/>
                <a:cs typeface="Calibri"/>
              </a:rPr>
              <a:t> </a:t>
            </a:r>
            <a:r>
              <a:rPr sz="2000" dirty="0">
                <a:latin typeface="Calibri"/>
                <a:cs typeface="Calibri"/>
              </a:rPr>
              <a:t>model </a:t>
            </a:r>
            <a:r>
              <a:rPr sz="2000" spc="-5" dirty="0">
                <a:latin typeface="Calibri"/>
                <a:cs typeface="Calibri"/>
              </a:rPr>
              <a:t>on </a:t>
            </a:r>
            <a:r>
              <a:rPr sz="2000" dirty="0">
                <a:latin typeface="Calibri"/>
                <a:cs typeface="Calibri"/>
              </a:rPr>
              <a:t>the</a:t>
            </a:r>
            <a:r>
              <a:rPr sz="2000" spc="-35" dirty="0">
                <a:latin typeface="Calibri"/>
                <a:cs typeface="Calibri"/>
              </a:rPr>
              <a:t> </a:t>
            </a:r>
            <a:r>
              <a:rPr sz="2000" spc="-5" dirty="0">
                <a:latin typeface="Calibri"/>
                <a:cs typeface="Calibri"/>
              </a:rPr>
              <a:t>k</a:t>
            </a:r>
            <a:r>
              <a:rPr sz="2000" spc="-7" baseline="24305" dirty="0">
                <a:latin typeface="Calibri"/>
                <a:cs typeface="Calibri"/>
              </a:rPr>
              <a:t>th</a:t>
            </a:r>
            <a:r>
              <a:rPr sz="2000" spc="247" baseline="24305" dirty="0">
                <a:latin typeface="Calibri"/>
                <a:cs typeface="Calibri"/>
              </a:rPr>
              <a:t> </a:t>
            </a:r>
            <a:r>
              <a:rPr sz="2000" spc="-15" dirty="0">
                <a:latin typeface="Calibri"/>
                <a:cs typeface="Calibri"/>
              </a:rPr>
              <a:t>fold.</a:t>
            </a:r>
            <a:endParaRPr sz="2800">
              <a:latin typeface="Calibri"/>
              <a:cs typeface="Calibri"/>
            </a:endParaRPr>
          </a:p>
          <a:p>
            <a:pPr marL="292100" marR="357505" indent="-228600" algn="just">
              <a:lnSpc>
                <a:spcPct val="150000"/>
              </a:lnSpc>
              <a:buFont typeface="Arial MT"/>
              <a:buChar char="•"/>
              <a:tabLst>
                <a:tab pos="292100" algn="l"/>
              </a:tabLst>
            </a:pPr>
            <a:r>
              <a:rPr sz="2000" spc="-15" dirty="0">
                <a:latin typeface="Calibri"/>
                <a:cs typeface="Calibri"/>
              </a:rPr>
              <a:t>k-fold </a:t>
            </a:r>
            <a:r>
              <a:rPr sz="2000" spc="-10" dirty="0">
                <a:latin typeface="Calibri"/>
                <a:cs typeface="Calibri"/>
              </a:rPr>
              <a:t>cross validation </a:t>
            </a:r>
            <a:r>
              <a:rPr sz="2000" dirty="0">
                <a:latin typeface="Calibri"/>
                <a:cs typeface="Calibri"/>
              </a:rPr>
              <a:t>is also </a:t>
            </a:r>
            <a:r>
              <a:rPr sz="2000" spc="-5" dirty="0">
                <a:latin typeface="Calibri"/>
                <a:cs typeface="Calibri"/>
              </a:rPr>
              <a:t>used </a:t>
            </a:r>
            <a:r>
              <a:rPr sz="2000" spc="-20" dirty="0">
                <a:latin typeface="Calibri"/>
                <a:cs typeface="Calibri"/>
              </a:rPr>
              <a:t>for </a:t>
            </a:r>
            <a:r>
              <a:rPr sz="2000" spc="-10" dirty="0">
                <a:latin typeface="Calibri"/>
                <a:cs typeface="Calibri"/>
              </a:rPr>
              <a:t>parameter </a:t>
            </a:r>
            <a:r>
              <a:rPr sz="2000" dirty="0">
                <a:latin typeface="Calibri"/>
                <a:cs typeface="Calibri"/>
              </a:rPr>
              <a:t>tuning </a:t>
            </a:r>
            <a:r>
              <a:rPr sz="2000" spc="-15" dirty="0">
                <a:latin typeface="Calibri"/>
                <a:cs typeface="Calibri"/>
              </a:rPr>
              <a:t>to </a:t>
            </a:r>
            <a:r>
              <a:rPr sz="2000" spc="-5" dirty="0">
                <a:latin typeface="Calibri"/>
                <a:cs typeface="Calibri"/>
              </a:rPr>
              <a:t>arrive </a:t>
            </a:r>
            <a:r>
              <a:rPr sz="2000" spc="-10" dirty="0">
                <a:latin typeface="Calibri"/>
                <a:cs typeface="Calibri"/>
              </a:rPr>
              <a:t>at </a:t>
            </a:r>
            <a:r>
              <a:rPr sz="2000" dirty="0">
                <a:latin typeface="Calibri"/>
                <a:cs typeface="Calibri"/>
              </a:rPr>
              <a:t>the </a:t>
            </a:r>
            <a:r>
              <a:rPr sz="2000" spc="-5" dirty="0">
                <a:latin typeface="Calibri"/>
                <a:cs typeface="Calibri"/>
              </a:rPr>
              <a:t>optimal</a:t>
            </a:r>
            <a:r>
              <a:rPr lang="en-US" sz="2000" spc="-5" dirty="0">
                <a:latin typeface="Calibri"/>
                <a:cs typeface="Calibri"/>
              </a:rPr>
              <a:t> </a:t>
            </a:r>
            <a:r>
              <a:rPr sz="2000" spc="-530" dirty="0">
                <a:latin typeface="Calibri"/>
                <a:cs typeface="Calibri"/>
              </a:rPr>
              <a:t> </a:t>
            </a:r>
            <a:r>
              <a:rPr sz="2000" spc="-10" dirty="0">
                <a:latin typeface="Calibri"/>
                <a:cs typeface="Calibri"/>
              </a:rPr>
              <a:t>values</a:t>
            </a:r>
            <a:r>
              <a:rPr sz="2000" dirty="0">
                <a:latin typeface="Calibri"/>
                <a:cs typeface="Calibri"/>
              </a:rPr>
              <a:t> </a:t>
            </a:r>
            <a:r>
              <a:rPr sz="2000" spc="-5" dirty="0">
                <a:latin typeface="Calibri"/>
                <a:cs typeface="Calibri"/>
              </a:rPr>
              <a:t>of</a:t>
            </a:r>
            <a:r>
              <a:rPr sz="2000" spc="10" dirty="0">
                <a:latin typeface="Calibri"/>
                <a:cs typeface="Calibri"/>
              </a:rPr>
              <a:t> </a:t>
            </a:r>
            <a:r>
              <a:rPr sz="2000" spc="-10" dirty="0">
                <a:latin typeface="Calibri"/>
                <a:cs typeface="Calibri"/>
              </a:rPr>
              <a:t>parameters</a:t>
            </a:r>
            <a:r>
              <a:rPr sz="2000" spc="-30" dirty="0">
                <a:latin typeface="Calibri"/>
                <a:cs typeface="Calibri"/>
              </a:rPr>
              <a:t> </a:t>
            </a:r>
            <a:r>
              <a:rPr sz="2000" spc="-5" dirty="0">
                <a:latin typeface="Calibri"/>
                <a:cs typeface="Calibri"/>
              </a:rPr>
              <a:t>of </a:t>
            </a:r>
            <a:r>
              <a:rPr sz="2000" dirty="0">
                <a:latin typeface="Calibri"/>
                <a:cs typeface="Calibri"/>
              </a:rPr>
              <a:t>a</a:t>
            </a:r>
            <a:r>
              <a:rPr sz="2000" spc="-5" dirty="0">
                <a:latin typeface="Calibri"/>
                <a:cs typeface="Calibri"/>
              </a:rPr>
              <a:t> </a:t>
            </a:r>
            <a:r>
              <a:rPr sz="2000" dirty="0">
                <a:latin typeface="Calibri"/>
                <a:cs typeface="Calibri"/>
              </a:rPr>
              <a:t>model</a:t>
            </a:r>
            <a:r>
              <a:rPr sz="2000" spc="-15" dirty="0">
                <a:latin typeface="Calibri"/>
                <a:cs typeface="Calibri"/>
              </a:rPr>
              <a:t> </a:t>
            </a:r>
            <a:r>
              <a:rPr sz="2000" spc="-20" dirty="0">
                <a:latin typeface="Calibri"/>
                <a:cs typeface="Calibri"/>
              </a:rPr>
              <a:t>before</a:t>
            </a:r>
            <a:r>
              <a:rPr sz="2000" spc="15" dirty="0">
                <a:latin typeface="Calibri"/>
                <a:cs typeface="Calibri"/>
              </a:rPr>
              <a:t> </a:t>
            </a:r>
            <a:r>
              <a:rPr sz="2000" spc="-5" dirty="0">
                <a:latin typeface="Calibri"/>
                <a:cs typeface="Calibri"/>
              </a:rPr>
              <a:t>applying</a:t>
            </a:r>
            <a:r>
              <a:rPr sz="2000" spc="-10" dirty="0">
                <a:latin typeface="Calibri"/>
                <a:cs typeface="Calibri"/>
              </a:rPr>
              <a:t> </a:t>
            </a:r>
            <a:r>
              <a:rPr sz="2000" dirty="0">
                <a:latin typeface="Calibri"/>
                <a:cs typeface="Calibri"/>
              </a:rPr>
              <a:t>it </a:t>
            </a:r>
            <a:r>
              <a:rPr sz="2000" spc="-5" dirty="0">
                <a:latin typeface="Calibri"/>
                <a:cs typeface="Calibri"/>
              </a:rPr>
              <a:t>on </a:t>
            </a:r>
            <a:r>
              <a:rPr sz="2000" spc="-15" dirty="0">
                <a:latin typeface="Calibri"/>
                <a:cs typeface="Calibri"/>
              </a:rPr>
              <a:t>test data</a:t>
            </a:r>
            <a:endParaRPr sz="2000" dirty="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65"/>
              <a:t>References</a:t>
            </a:r>
          </a:p>
        </p:txBody>
      </p:sp>
      <p:sp>
        <p:nvSpPr>
          <p:cNvPr id="3" name="object 3"/>
          <p:cNvSpPr txBox="1"/>
          <p:nvPr/>
        </p:nvSpPr>
        <p:spPr>
          <a:xfrm>
            <a:off x="837040" y="1224219"/>
            <a:ext cx="9907905" cy="4038600"/>
          </a:xfrm>
          <a:prstGeom prst="rect">
            <a:avLst/>
          </a:prstGeom>
        </p:spPr>
        <p:txBody>
          <a:bodyPr vert="horz" wrap="square" lIns="0" tIns="89535" rIns="0" bIns="0" rtlCol="0">
            <a:spAutoFit/>
          </a:bodyPr>
          <a:lstStyle/>
          <a:p>
            <a:pPr marL="241300" marR="5080" indent="-228600">
              <a:lnSpc>
                <a:spcPts val="2500"/>
              </a:lnSpc>
              <a:spcBef>
                <a:spcPts val="705"/>
              </a:spcBef>
              <a:buClr>
                <a:srgbClr val="000000"/>
              </a:buClr>
              <a:buFont typeface="Arial MT"/>
              <a:buChar char="•"/>
              <a:tabLst>
                <a:tab pos="241300" algn="l"/>
              </a:tabLst>
            </a:pPr>
            <a:r>
              <a:rPr sz="2600" u="heavy" spc="-10">
                <a:solidFill>
                  <a:srgbClr val="0462C1"/>
                </a:solidFill>
                <a:uFill>
                  <a:solidFill>
                    <a:srgbClr val="0462C1"/>
                  </a:solidFill>
                </a:uFill>
                <a:latin typeface="Calibri"/>
                <a:cs typeface="Calibri"/>
                <a:hlinkClick r:id="rId2"/>
              </a:rPr>
              <a:t>https://towardsdatascience.com/train-test-split-and-cross-validation-in- </a:t>
            </a:r>
            <a:r>
              <a:rPr sz="2600" spc="-575">
                <a:solidFill>
                  <a:srgbClr val="0462C1"/>
                </a:solidFill>
                <a:latin typeface="Calibri"/>
                <a:cs typeface="Calibri"/>
                <a:hlinkClick r:id="rId2"/>
              </a:rPr>
              <a:t> </a:t>
            </a:r>
            <a:r>
              <a:rPr sz="2600" u="heavy" spc="-5">
                <a:solidFill>
                  <a:srgbClr val="0462C1"/>
                </a:solidFill>
                <a:uFill>
                  <a:solidFill>
                    <a:srgbClr val="0462C1"/>
                  </a:solidFill>
                </a:uFill>
                <a:latin typeface="Calibri"/>
                <a:cs typeface="Calibri"/>
                <a:hlinkClick r:id="rId2"/>
              </a:rPr>
              <a:t>python-80b61beca4b6</a:t>
            </a:r>
            <a:endParaRPr sz="2600">
              <a:latin typeface="Calibri"/>
              <a:cs typeface="Calibri"/>
            </a:endParaRPr>
          </a:p>
          <a:p>
            <a:pPr>
              <a:lnSpc>
                <a:spcPct val="100000"/>
              </a:lnSpc>
              <a:spcBef>
                <a:spcPts val="40"/>
              </a:spcBef>
              <a:buFont typeface="Arial MT"/>
              <a:buChar char="•"/>
            </a:pPr>
            <a:endParaRPr sz="3650">
              <a:latin typeface="Calibri"/>
              <a:cs typeface="Calibri"/>
            </a:endParaRPr>
          </a:p>
          <a:p>
            <a:pPr marL="241300" marR="891540" indent="-228600">
              <a:lnSpc>
                <a:spcPts val="2500"/>
              </a:lnSpc>
              <a:buClr>
                <a:srgbClr val="000000"/>
              </a:buClr>
              <a:buFont typeface="Arial MT"/>
              <a:buChar char="•"/>
              <a:tabLst>
                <a:tab pos="241300" algn="l"/>
              </a:tabLst>
            </a:pPr>
            <a:r>
              <a:rPr sz="2600" u="heavy" spc="-10">
                <a:solidFill>
                  <a:srgbClr val="0462C1"/>
                </a:solidFill>
                <a:uFill>
                  <a:solidFill>
                    <a:srgbClr val="0462C1"/>
                  </a:solidFill>
                </a:uFill>
                <a:latin typeface="Calibri"/>
                <a:cs typeface="Calibri"/>
                <a:hlinkClick r:id="rId3"/>
              </a:rPr>
              <a:t>https://www.analyticsvidhya.com/blog/2018/05/improve-model- </a:t>
            </a:r>
            <a:r>
              <a:rPr sz="2600" spc="-575">
                <a:solidFill>
                  <a:srgbClr val="0462C1"/>
                </a:solidFill>
                <a:latin typeface="Calibri"/>
                <a:cs typeface="Calibri"/>
                <a:hlinkClick r:id="rId3"/>
              </a:rPr>
              <a:t> </a:t>
            </a:r>
            <a:r>
              <a:rPr sz="2600" u="heavy" spc="-5">
                <a:solidFill>
                  <a:srgbClr val="0462C1"/>
                </a:solidFill>
                <a:uFill>
                  <a:solidFill>
                    <a:srgbClr val="0462C1"/>
                  </a:solidFill>
                </a:uFill>
                <a:latin typeface="Calibri"/>
                <a:cs typeface="Calibri"/>
                <a:hlinkClick r:id="rId3"/>
              </a:rPr>
              <a:t>performance-cross-validation-in-python-r/</a:t>
            </a:r>
            <a:endParaRPr sz="2600">
              <a:latin typeface="Calibri"/>
              <a:cs typeface="Calibri"/>
            </a:endParaRPr>
          </a:p>
          <a:p>
            <a:pPr>
              <a:lnSpc>
                <a:spcPct val="100000"/>
              </a:lnSpc>
              <a:spcBef>
                <a:spcPts val="35"/>
              </a:spcBef>
              <a:buFont typeface="Arial MT"/>
              <a:buChar char="•"/>
            </a:pPr>
            <a:endParaRPr sz="3150">
              <a:latin typeface="Calibri"/>
              <a:cs typeface="Calibri"/>
            </a:endParaRPr>
          </a:p>
          <a:p>
            <a:pPr marL="241300" indent="-228600">
              <a:lnSpc>
                <a:spcPct val="100000"/>
              </a:lnSpc>
              <a:buClr>
                <a:srgbClr val="000000"/>
              </a:buClr>
              <a:buFont typeface="Arial MT"/>
              <a:buChar char="•"/>
              <a:tabLst>
                <a:tab pos="241300" algn="l"/>
              </a:tabLst>
            </a:pPr>
            <a:r>
              <a:rPr sz="2600" u="heavy" spc="-10">
                <a:solidFill>
                  <a:srgbClr val="0462C1"/>
                </a:solidFill>
                <a:uFill>
                  <a:solidFill>
                    <a:srgbClr val="0462C1"/>
                  </a:solidFill>
                </a:uFill>
                <a:latin typeface="Calibri"/>
                <a:cs typeface="Calibri"/>
                <a:hlinkClick r:id="rId4"/>
              </a:rPr>
              <a:t>https://machinelearningmastery.com/k-fold-cross-validation/</a:t>
            </a:r>
            <a:endParaRPr sz="2600">
              <a:latin typeface="Calibri"/>
              <a:cs typeface="Calibri"/>
            </a:endParaRPr>
          </a:p>
          <a:p>
            <a:pPr>
              <a:lnSpc>
                <a:spcPct val="100000"/>
              </a:lnSpc>
              <a:spcBef>
                <a:spcPts val="50"/>
              </a:spcBef>
              <a:buFont typeface="Arial MT"/>
              <a:buChar char="•"/>
            </a:pPr>
            <a:endParaRPr sz="3650">
              <a:latin typeface="Calibri"/>
              <a:cs typeface="Calibri"/>
            </a:endParaRPr>
          </a:p>
          <a:p>
            <a:pPr marL="241300" marR="83820" indent="-228600">
              <a:lnSpc>
                <a:spcPct val="80000"/>
              </a:lnSpc>
              <a:buClr>
                <a:srgbClr val="000000"/>
              </a:buClr>
              <a:buFont typeface="Arial MT"/>
              <a:buChar char="•"/>
              <a:tabLst>
                <a:tab pos="241300" algn="l"/>
              </a:tabLst>
            </a:pPr>
            <a:r>
              <a:rPr sz="2600" u="heavy" spc="-10">
                <a:solidFill>
                  <a:srgbClr val="0462C1"/>
                </a:solidFill>
                <a:uFill>
                  <a:solidFill>
                    <a:srgbClr val="0462C1"/>
                  </a:solidFill>
                </a:uFill>
                <a:latin typeface="Calibri"/>
                <a:cs typeface="Calibri"/>
                <a:hlinkClick r:id="rId5"/>
              </a:rPr>
              <a:t>https://towardsdatascience.com/cross-validation-and-hyperparameter- </a:t>
            </a:r>
            <a:r>
              <a:rPr sz="2600" spc="-575">
                <a:solidFill>
                  <a:srgbClr val="0462C1"/>
                </a:solidFill>
                <a:latin typeface="Calibri"/>
                <a:cs typeface="Calibri"/>
                <a:hlinkClick r:id="rId5"/>
              </a:rPr>
              <a:t> </a:t>
            </a:r>
            <a:r>
              <a:rPr sz="2600" u="heavy" spc="-5">
                <a:solidFill>
                  <a:srgbClr val="0462C1"/>
                </a:solidFill>
                <a:uFill>
                  <a:solidFill>
                    <a:srgbClr val="0462C1"/>
                  </a:solidFill>
                </a:uFill>
                <a:latin typeface="Calibri"/>
                <a:cs typeface="Calibri"/>
                <a:hlinkClick r:id="rId5"/>
              </a:rPr>
              <a:t>tuning-how-to-optimise-your-machine-learning-model-13f005af9d7d</a:t>
            </a:r>
            <a:endParaRPr sz="26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499" y="328029"/>
            <a:ext cx="11209376" cy="505267"/>
          </a:xfrm>
          <a:prstGeom prst="rect">
            <a:avLst/>
          </a:prstGeom>
        </p:spPr>
        <p:txBody>
          <a:bodyPr vert="horz" wrap="square" lIns="0" tIns="12700" rIns="0" bIns="0" rtlCol="0">
            <a:spAutoFit/>
          </a:bodyPr>
          <a:lstStyle/>
          <a:p>
            <a:pPr marL="12700">
              <a:lnSpc>
                <a:spcPct val="100000"/>
              </a:lnSpc>
              <a:spcBef>
                <a:spcPts val="100"/>
              </a:spcBef>
            </a:pPr>
            <a:r>
              <a:rPr spc="-10"/>
              <a:t>What</a:t>
            </a:r>
            <a:r>
              <a:rPr spc="-20"/>
              <a:t> </a:t>
            </a:r>
            <a:r>
              <a:t>is</a:t>
            </a:r>
            <a:r>
              <a:rPr spc="-15"/>
              <a:t> Overfitting</a:t>
            </a:r>
            <a:r>
              <a:rPr lang="en-US" spc="-15"/>
              <a:t>?</a:t>
            </a:r>
            <a:endParaRPr spc="-15"/>
          </a:p>
        </p:txBody>
      </p:sp>
      <p:sp>
        <p:nvSpPr>
          <p:cNvPr id="3" name="object 3"/>
          <p:cNvSpPr txBox="1"/>
          <p:nvPr/>
        </p:nvSpPr>
        <p:spPr>
          <a:xfrm>
            <a:off x="1101647" y="893826"/>
            <a:ext cx="5956101" cy="915315"/>
          </a:xfrm>
          <a:prstGeom prst="rect">
            <a:avLst/>
          </a:prstGeom>
        </p:spPr>
        <p:txBody>
          <a:bodyPr vert="horz" wrap="square" lIns="0" tIns="121920" rIns="0" bIns="0" rtlCol="0">
            <a:spAutoFit/>
          </a:bodyPr>
          <a:lstStyle/>
          <a:p>
            <a:pPr marL="469265" marR="5080" indent="-457200" algn="just">
              <a:lnSpc>
                <a:spcPct val="70000"/>
              </a:lnSpc>
              <a:spcBef>
                <a:spcPts val="960"/>
              </a:spcBef>
              <a:buFont typeface="Arial MT"/>
              <a:buChar char="•"/>
              <a:tabLst>
                <a:tab pos="469900" algn="l"/>
              </a:tabLst>
            </a:pPr>
            <a:r>
              <a:rPr sz="2400">
                <a:latin typeface="Calibri"/>
                <a:cs typeface="Calibri"/>
              </a:rPr>
              <a:t>ML</a:t>
            </a:r>
            <a:r>
              <a:rPr sz="2400" spc="5">
                <a:latin typeface="Calibri"/>
                <a:cs typeface="Calibri"/>
              </a:rPr>
              <a:t> </a:t>
            </a:r>
            <a:r>
              <a:rPr sz="2400">
                <a:latin typeface="Calibri"/>
                <a:cs typeface="Calibri"/>
              </a:rPr>
              <a:t>models</a:t>
            </a:r>
            <a:r>
              <a:rPr sz="2400" spc="5">
                <a:latin typeface="Calibri"/>
                <a:cs typeface="Calibri"/>
              </a:rPr>
              <a:t> </a:t>
            </a:r>
            <a:r>
              <a:rPr sz="2400" spc="-10">
                <a:latin typeface="Calibri"/>
                <a:cs typeface="Calibri"/>
              </a:rPr>
              <a:t>can</a:t>
            </a:r>
            <a:r>
              <a:rPr sz="2400" spc="-5">
                <a:latin typeface="Calibri"/>
                <a:cs typeface="Calibri"/>
              </a:rPr>
              <a:t> </a:t>
            </a:r>
            <a:r>
              <a:rPr sz="2400" spc="-15">
                <a:latin typeface="Calibri"/>
                <a:cs typeface="Calibri"/>
              </a:rPr>
              <a:t>generalize</a:t>
            </a:r>
            <a:r>
              <a:rPr sz="2400" spc="-10">
                <a:latin typeface="Calibri"/>
                <a:cs typeface="Calibri"/>
              </a:rPr>
              <a:t> </a:t>
            </a:r>
            <a:r>
              <a:rPr sz="2400">
                <a:latin typeface="Calibri"/>
                <a:cs typeface="Calibri"/>
              </a:rPr>
              <a:t>and</a:t>
            </a:r>
            <a:r>
              <a:rPr sz="2400" spc="5">
                <a:latin typeface="Calibri"/>
                <a:cs typeface="Calibri"/>
              </a:rPr>
              <a:t> </a:t>
            </a:r>
            <a:r>
              <a:rPr sz="2400" spc="-10">
                <a:latin typeface="Calibri"/>
                <a:cs typeface="Calibri"/>
              </a:rPr>
              <a:t>produce </a:t>
            </a:r>
            <a:r>
              <a:rPr sz="2400" spc="-5">
                <a:latin typeface="Calibri"/>
                <a:cs typeface="Calibri"/>
              </a:rPr>
              <a:t> </a:t>
            </a:r>
            <a:r>
              <a:rPr sz="2400" spc="-10">
                <a:latin typeface="Calibri"/>
                <a:cs typeface="Calibri"/>
              </a:rPr>
              <a:t>relationships</a:t>
            </a:r>
            <a:r>
              <a:rPr sz="2400" spc="-5">
                <a:latin typeface="Calibri"/>
                <a:cs typeface="Calibri"/>
              </a:rPr>
              <a:t> </a:t>
            </a:r>
            <a:r>
              <a:rPr sz="2400" spc="-10">
                <a:latin typeface="Calibri"/>
                <a:cs typeface="Calibri"/>
              </a:rPr>
              <a:t>(models)</a:t>
            </a:r>
            <a:r>
              <a:rPr sz="2400" spc="-5">
                <a:latin typeface="Calibri"/>
                <a:cs typeface="Calibri"/>
              </a:rPr>
              <a:t> between</a:t>
            </a:r>
            <a:r>
              <a:rPr sz="2400">
                <a:latin typeface="Calibri"/>
                <a:cs typeface="Calibri"/>
              </a:rPr>
              <a:t> </a:t>
            </a:r>
            <a:r>
              <a:rPr sz="2400" spc="-10">
                <a:latin typeface="Calibri"/>
                <a:cs typeface="Calibri"/>
              </a:rPr>
              <a:t>predictor </a:t>
            </a:r>
            <a:r>
              <a:rPr sz="2400" spc="-5">
                <a:latin typeface="Calibri"/>
                <a:cs typeface="Calibri"/>
              </a:rPr>
              <a:t> </a:t>
            </a:r>
            <a:r>
              <a:rPr sz="2400" spc="-10">
                <a:latin typeface="Calibri"/>
                <a:cs typeface="Calibri"/>
              </a:rPr>
              <a:t>where</a:t>
            </a:r>
            <a:r>
              <a:rPr sz="2400" spc="-5">
                <a:latin typeface="Calibri"/>
                <a:cs typeface="Calibri"/>
              </a:rPr>
              <a:t> </a:t>
            </a:r>
            <a:r>
              <a:rPr sz="2400">
                <a:latin typeface="Calibri"/>
                <a:cs typeface="Calibri"/>
              </a:rPr>
              <a:t>the </a:t>
            </a:r>
            <a:r>
              <a:rPr sz="2400" spc="15">
                <a:latin typeface="Calibri"/>
                <a:cs typeface="Calibri"/>
              </a:rPr>
              <a:t>‘fit’</a:t>
            </a:r>
            <a:r>
              <a:rPr sz="2400" spc="-20">
                <a:latin typeface="Calibri"/>
                <a:cs typeface="Calibri"/>
              </a:rPr>
              <a:t> </a:t>
            </a:r>
            <a:r>
              <a:rPr sz="2400" spc="-10">
                <a:latin typeface="Calibri"/>
                <a:cs typeface="Calibri"/>
              </a:rPr>
              <a:t>maybe excellent.</a:t>
            </a:r>
            <a:endParaRPr sz="2400">
              <a:latin typeface="Calibri"/>
              <a:cs typeface="Calibri"/>
            </a:endParaRPr>
          </a:p>
        </p:txBody>
      </p:sp>
      <p:sp>
        <p:nvSpPr>
          <p:cNvPr id="4" name="object 4"/>
          <p:cNvSpPr txBox="1"/>
          <p:nvPr/>
        </p:nvSpPr>
        <p:spPr>
          <a:xfrm>
            <a:off x="7202805" y="893826"/>
            <a:ext cx="4257040" cy="647700"/>
          </a:xfrm>
          <a:prstGeom prst="rect">
            <a:avLst/>
          </a:prstGeom>
        </p:spPr>
        <p:txBody>
          <a:bodyPr vert="horz" wrap="square" lIns="0" tIns="121920" rIns="0" bIns="0" rtlCol="0">
            <a:spAutoFit/>
          </a:bodyPr>
          <a:lstStyle/>
          <a:p>
            <a:pPr marL="12700" marR="5080" indent="27305">
              <a:lnSpc>
                <a:spcPct val="70000"/>
              </a:lnSpc>
              <a:spcBef>
                <a:spcPts val="960"/>
              </a:spcBef>
              <a:tabLst>
                <a:tab pos="981710" algn="l"/>
                <a:tab pos="1300480" algn="l"/>
                <a:tab pos="1949450" algn="l"/>
                <a:tab pos="2221230" algn="l"/>
                <a:tab pos="3260725" algn="l"/>
                <a:tab pos="3989070" algn="l"/>
              </a:tabLst>
            </a:pPr>
            <a:r>
              <a:rPr sz="2400" spc="-5">
                <a:latin typeface="Calibri"/>
                <a:cs typeface="Calibri"/>
              </a:rPr>
              <a:t>highl</a:t>
            </a:r>
            <a:r>
              <a:rPr sz="2400">
                <a:latin typeface="Calibri"/>
                <a:cs typeface="Calibri"/>
              </a:rPr>
              <a:t>y	</a:t>
            </a:r>
            <a:r>
              <a:rPr sz="2400" spc="-20">
                <a:latin typeface="Calibri"/>
                <a:cs typeface="Calibri"/>
              </a:rPr>
              <a:t>c</a:t>
            </a:r>
            <a:r>
              <a:rPr sz="2400" spc="-5">
                <a:latin typeface="Calibri"/>
                <a:cs typeface="Calibri"/>
              </a:rPr>
              <a:t>omp</a:t>
            </a:r>
            <a:r>
              <a:rPr sz="2400" spc="-20">
                <a:latin typeface="Calibri"/>
                <a:cs typeface="Calibri"/>
              </a:rPr>
              <a:t>l</a:t>
            </a:r>
            <a:r>
              <a:rPr sz="2400" spc="-35">
                <a:latin typeface="Calibri"/>
                <a:cs typeface="Calibri"/>
              </a:rPr>
              <a:t>e</a:t>
            </a:r>
            <a:r>
              <a:rPr sz="2400">
                <a:latin typeface="Calibri"/>
                <a:cs typeface="Calibri"/>
              </a:rPr>
              <a:t>x	</a:t>
            </a:r>
            <a:r>
              <a:rPr sz="2400" spc="-35">
                <a:latin typeface="Calibri"/>
                <a:cs typeface="Calibri"/>
              </a:rPr>
              <a:t>e</a:t>
            </a:r>
            <a:r>
              <a:rPr sz="2400" spc="-5">
                <a:latin typeface="Calibri"/>
                <a:cs typeface="Calibri"/>
              </a:rPr>
              <a:t>xpl</a:t>
            </a:r>
            <a:r>
              <a:rPr sz="2400">
                <a:latin typeface="Calibri"/>
                <a:cs typeface="Calibri"/>
              </a:rPr>
              <a:t>a</a:t>
            </a:r>
            <a:r>
              <a:rPr sz="2400" spc="-5">
                <a:latin typeface="Calibri"/>
                <a:cs typeface="Calibri"/>
              </a:rPr>
              <a:t>n</a:t>
            </a:r>
            <a:r>
              <a:rPr sz="2400" spc="-35">
                <a:latin typeface="Calibri"/>
                <a:cs typeface="Calibri"/>
              </a:rPr>
              <a:t>a</a:t>
            </a:r>
            <a:r>
              <a:rPr sz="2400" spc="-15">
                <a:latin typeface="Calibri"/>
                <a:cs typeface="Calibri"/>
              </a:rPr>
              <a:t>t</a:t>
            </a:r>
            <a:r>
              <a:rPr sz="2400">
                <a:latin typeface="Calibri"/>
                <a:cs typeface="Calibri"/>
              </a:rPr>
              <a:t>ions	</a:t>
            </a:r>
            <a:r>
              <a:rPr sz="2400" spc="-10">
                <a:latin typeface="Calibri"/>
                <a:cs typeface="Calibri"/>
              </a:rPr>
              <a:t>of  </a:t>
            </a:r>
            <a:r>
              <a:rPr sz="2400" spc="-40">
                <a:latin typeface="Calibri"/>
                <a:cs typeface="Calibri"/>
              </a:rPr>
              <a:t>v</a:t>
            </a:r>
            <a:r>
              <a:rPr sz="2400">
                <a:latin typeface="Calibri"/>
                <a:cs typeface="Calibri"/>
              </a:rPr>
              <a:t>aria</a:t>
            </a:r>
            <a:r>
              <a:rPr sz="2400" spc="-5">
                <a:latin typeface="Calibri"/>
                <a:cs typeface="Calibri"/>
              </a:rPr>
              <a:t>ble</a:t>
            </a:r>
            <a:r>
              <a:rPr sz="2400">
                <a:latin typeface="Calibri"/>
                <a:cs typeface="Calibri"/>
              </a:rPr>
              <a:t>s	a</a:t>
            </a:r>
            <a:r>
              <a:rPr sz="2400" spc="-10">
                <a:latin typeface="Calibri"/>
                <a:cs typeface="Calibri"/>
              </a:rPr>
              <a:t>n</a:t>
            </a:r>
            <a:r>
              <a:rPr sz="2400">
                <a:latin typeface="Calibri"/>
                <a:cs typeface="Calibri"/>
              </a:rPr>
              <a:t>d	</a:t>
            </a:r>
            <a:r>
              <a:rPr sz="2400" spc="-35">
                <a:latin typeface="Calibri"/>
                <a:cs typeface="Calibri"/>
              </a:rPr>
              <a:t>r</a:t>
            </a:r>
            <a:r>
              <a:rPr sz="2400">
                <a:latin typeface="Calibri"/>
                <a:cs typeface="Calibri"/>
              </a:rPr>
              <a:t>esponse	</a:t>
            </a:r>
            <a:r>
              <a:rPr sz="2400" spc="-40">
                <a:latin typeface="Calibri"/>
                <a:cs typeface="Calibri"/>
              </a:rPr>
              <a:t>v</a:t>
            </a:r>
            <a:r>
              <a:rPr sz="2400">
                <a:latin typeface="Calibri"/>
                <a:cs typeface="Calibri"/>
              </a:rPr>
              <a:t>aria</a:t>
            </a:r>
            <a:r>
              <a:rPr sz="2400" spc="-5">
                <a:latin typeface="Calibri"/>
                <a:cs typeface="Calibri"/>
              </a:rPr>
              <a:t>ble</a:t>
            </a:r>
            <a:endParaRPr sz="2400">
              <a:latin typeface="Calibri"/>
              <a:cs typeface="Calibri"/>
            </a:endParaRPr>
          </a:p>
        </p:txBody>
      </p:sp>
      <p:sp>
        <p:nvSpPr>
          <p:cNvPr id="5" name="object 5"/>
          <p:cNvSpPr txBox="1"/>
          <p:nvPr/>
        </p:nvSpPr>
        <p:spPr>
          <a:xfrm>
            <a:off x="1099185" y="1809141"/>
            <a:ext cx="10360660" cy="4483100"/>
          </a:xfrm>
          <a:prstGeom prst="rect">
            <a:avLst/>
          </a:prstGeom>
        </p:spPr>
        <p:txBody>
          <a:bodyPr vert="horz" wrap="square" lIns="0" tIns="121920" rIns="0" bIns="0" rtlCol="0">
            <a:spAutoFit/>
          </a:bodyPr>
          <a:lstStyle/>
          <a:p>
            <a:pPr marL="469265" marR="6350" indent="-457200" algn="just">
              <a:lnSpc>
                <a:spcPct val="70000"/>
              </a:lnSpc>
              <a:spcBef>
                <a:spcPts val="960"/>
              </a:spcBef>
              <a:buFont typeface="Arial MT"/>
              <a:buChar char="•"/>
              <a:tabLst>
                <a:tab pos="469900" algn="l"/>
              </a:tabLst>
            </a:pPr>
            <a:r>
              <a:rPr sz="2400" spc="-35">
                <a:latin typeface="Calibri"/>
                <a:cs typeface="Calibri"/>
              </a:rPr>
              <a:t>However,</a:t>
            </a:r>
            <a:r>
              <a:rPr sz="2400" spc="-30">
                <a:latin typeface="Calibri"/>
                <a:cs typeface="Calibri"/>
              </a:rPr>
              <a:t> </a:t>
            </a:r>
            <a:r>
              <a:rPr sz="2400">
                <a:latin typeface="Calibri"/>
                <a:cs typeface="Calibri"/>
              </a:rPr>
              <a:t>when </a:t>
            </a:r>
            <a:r>
              <a:rPr sz="2400" spc="-5">
                <a:latin typeface="Calibri"/>
                <a:cs typeface="Calibri"/>
              </a:rPr>
              <a:t>used </a:t>
            </a:r>
            <a:r>
              <a:rPr sz="2400">
                <a:latin typeface="Calibri"/>
                <a:cs typeface="Calibri"/>
              </a:rPr>
              <a:t>with </a:t>
            </a:r>
            <a:r>
              <a:rPr sz="2400" spc="-5">
                <a:latin typeface="Calibri"/>
                <a:cs typeface="Calibri"/>
              </a:rPr>
              <a:t>new unseen </a:t>
            </a:r>
            <a:r>
              <a:rPr sz="2400" spc="-15">
                <a:latin typeface="Calibri"/>
                <a:cs typeface="Calibri"/>
              </a:rPr>
              <a:t>data, </a:t>
            </a:r>
            <a:r>
              <a:rPr sz="2400" spc="-5">
                <a:latin typeface="Calibri"/>
                <a:cs typeface="Calibri"/>
              </a:rPr>
              <a:t>models of </a:t>
            </a:r>
            <a:r>
              <a:rPr sz="2400" spc="-10">
                <a:latin typeface="Calibri"/>
                <a:cs typeface="Calibri"/>
              </a:rPr>
              <a:t>great </a:t>
            </a:r>
            <a:r>
              <a:rPr sz="2400" spc="-15">
                <a:latin typeface="Calibri"/>
                <a:cs typeface="Calibri"/>
              </a:rPr>
              <a:t>complexity</a:t>
            </a:r>
            <a:r>
              <a:rPr sz="2400" spc="509">
                <a:latin typeface="Calibri"/>
                <a:cs typeface="Calibri"/>
              </a:rPr>
              <a:t> </a:t>
            </a:r>
            <a:r>
              <a:rPr sz="2400" spc="-20">
                <a:latin typeface="Calibri"/>
                <a:cs typeface="Calibri"/>
              </a:rPr>
              <a:t>may </a:t>
            </a:r>
            <a:r>
              <a:rPr sz="2400" spc="-15">
                <a:latin typeface="Calibri"/>
                <a:cs typeface="Calibri"/>
              </a:rPr>
              <a:t> </a:t>
            </a:r>
            <a:r>
              <a:rPr sz="2400" spc="-5">
                <a:latin typeface="Calibri"/>
                <a:cs typeface="Calibri"/>
              </a:rPr>
              <a:t>not</a:t>
            </a:r>
            <a:r>
              <a:rPr sz="2400" spc="-15">
                <a:latin typeface="Calibri"/>
                <a:cs typeface="Calibri"/>
              </a:rPr>
              <a:t> </a:t>
            </a:r>
            <a:r>
              <a:rPr sz="2400" spc="-5">
                <a:latin typeface="Calibri"/>
                <a:cs typeface="Calibri"/>
              </a:rPr>
              <a:t>do</a:t>
            </a:r>
            <a:r>
              <a:rPr sz="2400" spc="-10">
                <a:latin typeface="Calibri"/>
                <a:cs typeface="Calibri"/>
              </a:rPr>
              <a:t> </a:t>
            </a:r>
            <a:r>
              <a:rPr sz="2400" spc="-5">
                <a:latin typeface="Calibri"/>
                <a:cs typeface="Calibri"/>
              </a:rPr>
              <a:t>so</a:t>
            </a:r>
            <a:r>
              <a:rPr sz="2400" spc="-10">
                <a:latin typeface="Calibri"/>
                <a:cs typeface="Calibri"/>
              </a:rPr>
              <a:t> </a:t>
            </a:r>
            <a:r>
              <a:rPr sz="2400" spc="-5">
                <a:latin typeface="Calibri"/>
                <a:cs typeface="Calibri"/>
              </a:rPr>
              <a:t>well!</a:t>
            </a:r>
            <a:endParaRPr sz="2400">
              <a:latin typeface="Calibri"/>
              <a:cs typeface="Calibri"/>
            </a:endParaRPr>
          </a:p>
          <a:p>
            <a:pPr algn="just">
              <a:lnSpc>
                <a:spcPct val="100000"/>
              </a:lnSpc>
              <a:spcBef>
                <a:spcPts val="45"/>
              </a:spcBef>
              <a:buFont typeface="Arial MT"/>
              <a:buChar char="•"/>
            </a:pPr>
            <a:endParaRPr sz="3250">
              <a:latin typeface="Calibri"/>
              <a:cs typeface="Calibri"/>
            </a:endParaRPr>
          </a:p>
          <a:p>
            <a:pPr marL="469265" marR="5715" indent="-457200" algn="just">
              <a:lnSpc>
                <a:spcPct val="70000"/>
              </a:lnSpc>
              <a:buFont typeface="Arial MT"/>
              <a:buChar char="•"/>
              <a:tabLst>
                <a:tab pos="469900" algn="l"/>
              </a:tabLst>
            </a:pPr>
            <a:r>
              <a:rPr sz="2400" spc="-10">
                <a:latin typeface="Calibri"/>
                <a:cs typeface="Calibri"/>
              </a:rPr>
              <a:t>Overfitting</a:t>
            </a:r>
            <a:r>
              <a:rPr sz="2400" spc="-5">
                <a:latin typeface="Calibri"/>
                <a:cs typeface="Calibri"/>
              </a:rPr>
              <a:t> happens</a:t>
            </a:r>
            <a:r>
              <a:rPr sz="2400">
                <a:latin typeface="Calibri"/>
                <a:cs typeface="Calibri"/>
              </a:rPr>
              <a:t> when</a:t>
            </a:r>
            <a:r>
              <a:rPr sz="2400" spc="5">
                <a:latin typeface="Calibri"/>
                <a:cs typeface="Calibri"/>
              </a:rPr>
              <a:t> </a:t>
            </a:r>
            <a:r>
              <a:rPr sz="2400">
                <a:latin typeface="Calibri"/>
                <a:cs typeface="Calibri"/>
              </a:rPr>
              <a:t>a</a:t>
            </a:r>
            <a:r>
              <a:rPr sz="2400" spc="5">
                <a:latin typeface="Calibri"/>
                <a:cs typeface="Calibri"/>
              </a:rPr>
              <a:t> </a:t>
            </a:r>
            <a:r>
              <a:rPr sz="2400">
                <a:latin typeface="Calibri"/>
                <a:cs typeface="Calibri"/>
              </a:rPr>
              <a:t>model</a:t>
            </a:r>
            <a:r>
              <a:rPr sz="2400" spc="5">
                <a:latin typeface="Calibri"/>
                <a:cs typeface="Calibri"/>
              </a:rPr>
              <a:t> </a:t>
            </a:r>
            <a:r>
              <a:rPr sz="2400">
                <a:latin typeface="Calibri"/>
                <a:cs typeface="Calibri"/>
              </a:rPr>
              <a:t>learns the</a:t>
            </a:r>
            <a:r>
              <a:rPr sz="2400" spc="5">
                <a:latin typeface="Calibri"/>
                <a:cs typeface="Calibri"/>
              </a:rPr>
              <a:t> </a:t>
            </a:r>
            <a:r>
              <a:rPr sz="2400" spc="-5">
                <a:latin typeface="Calibri"/>
                <a:cs typeface="Calibri"/>
              </a:rPr>
              <a:t>details</a:t>
            </a:r>
            <a:r>
              <a:rPr sz="2400">
                <a:latin typeface="Calibri"/>
                <a:cs typeface="Calibri"/>
              </a:rPr>
              <a:t> </a:t>
            </a:r>
            <a:r>
              <a:rPr sz="2400" spc="-5">
                <a:latin typeface="Calibri"/>
                <a:cs typeface="Calibri"/>
              </a:rPr>
              <a:t>and</a:t>
            </a:r>
            <a:r>
              <a:rPr sz="2400">
                <a:latin typeface="Calibri"/>
                <a:cs typeface="Calibri"/>
              </a:rPr>
              <a:t> also </a:t>
            </a:r>
            <a:r>
              <a:rPr sz="2400" spc="-5">
                <a:latin typeface="Calibri"/>
                <a:cs typeface="Calibri"/>
              </a:rPr>
              <a:t>noise</a:t>
            </a:r>
            <a:r>
              <a:rPr sz="2400">
                <a:latin typeface="Calibri"/>
                <a:cs typeface="Calibri"/>
              </a:rPr>
              <a:t> in the </a:t>
            </a:r>
            <a:r>
              <a:rPr sz="2400" spc="5">
                <a:latin typeface="Calibri"/>
                <a:cs typeface="Calibri"/>
              </a:rPr>
              <a:t> </a:t>
            </a:r>
            <a:r>
              <a:rPr sz="2400" spc="-10">
                <a:latin typeface="Calibri"/>
                <a:cs typeface="Calibri"/>
              </a:rPr>
              <a:t>training </a:t>
            </a:r>
            <a:r>
              <a:rPr sz="2400" spc="-20">
                <a:latin typeface="Calibri"/>
                <a:cs typeface="Calibri"/>
              </a:rPr>
              <a:t>data </a:t>
            </a:r>
            <a:r>
              <a:rPr sz="2400" spc="-15">
                <a:latin typeface="Calibri"/>
                <a:cs typeface="Calibri"/>
              </a:rPr>
              <a:t>to </a:t>
            </a:r>
            <a:r>
              <a:rPr sz="2400">
                <a:latin typeface="Calibri"/>
                <a:cs typeface="Calibri"/>
              </a:rPr>
              <a:t>the </a:t>
            </a:r>
            <a:r>
              <a:rPr sz="2400" spc="-15">
                <a:latin typeface="Calibri"/>
                <a:cs typeface="Calibri"/>
              </a:rPr>
              <a:t>extent </a:t>
            </a:r>
            <a:r>
              <a:rPr sz="2400" spc="-5">
                <a:latin typeface="Calibri"/>
                <a:cs typeface="Calibri"/>
              </a:rPr>
              <a:t>that </a:t>
            </a:r>
            <a:r>
              <a:rPr sz="2400">
                <a:latin typeface="Calibri"/>
                <a:cs typeface="Calibri"/>
              </a:rPr>
              <a:t>it </a:t>
            </a:r>
            <a:r>
              <a:rPr sz="2400" spc="-15">
                <a:latin typeface="Calibri"/>
                <a:cs typeface="Calibri"/>
              </a:rPr>
              <a:t>negatively </a:t>
            </a:r>
            <a:r>
              <a:rPr sz="2400">
                <a:latin typeface="Calibri"/>
                <a:cs typeface="Calibri"/>
              </a:rPr>
              <a:t>impacts the </a:t>
            </a:r>
            <a:r>
              <a:rPr sz="2400" spc="-10">
                <a:latin typeface="Calibri"/>
                <a:cs typeface="Calibri"/>
              </a:rPr>
              <a:t>performance </a:t>
            </a:r>
            <a:r>
              <a:rPr sz="2400" spc="-5">
                <a:latin typeface="Calibri"/>
                <a:cs typeface="Calibri"/>
              </a:rPr>
              <a:t>of </a:t>
            </a:r>
            <a:r>
              <a:rPr sz="2400">
                <a:latin typeface="Calibri"/>
                <a:cs typeface="Calibri"/>
              </a:rPr>
              <a:t>the </a:t>
            </a:r>
            <a:r>
              <a:rPr sz="2400" spc="5">
                <a:latin typeface="Calibri"/>
                <a:cs typeface="Calibri"/>
              </a:rPr>
              <a:t> </a:t>
            </a:r>
            <a:r>
              <a:rPr sz="2400">
                <a:latin typeface="Calibri"/>
                <a:cs typeface="Calibri"/>
              </a:rPr>
              <a:t>model </a:t>
            </a:r>
            <a:r>
              <a:rPr sz="2400" spc="-5">
                <a:latin typeface="Calibri"/>
                <a:cs typeface="Calibri"/>
              </a:rPr>
              <a:t>on new </a:t>
            </a:r>
            <a:r>
              <a:rPr sz="2400" spc="-15">
                <a:latin typeface="Calibri"/>
                <a:cs typeface="Calibri"/>
              </a:rPr>
              <a:t>data. (excellent </a:t>
            </a:r>
            <a:r>
              <a:rPr sz="2400" spc="-10">
                <a:latin typeface="Calibri"/>
                <a:cs typeface="Calibri"/>
              </a:rPr>
              <a:t>performance </a:t>
            </a:r>
            <a:r>
              <a:rPr sz="2400" spc="-5">
                <a:latin typeface="Calibri"/>
                <a:cs typeface="Calibri"/>
              </a:rPr>
              <a:t>on training, </a:t>
            </a:r>
            <a:r>
              <a:rPr sz="2400" spc="-10">
                <a:latin typeface="Calibri"/>
                <a:cs typeface="Calibri"/>
              </a:rPr>
              <a:t>but poor </a:t>
            </a:r>
            <a:r>
              <a:rPr sz="2400" spc="-15">
                <a:latin typeface="Calibri"/>
                <a:cs typeface="Calibri"/>
              </a:rPr>
              <a:t>generalization </a:t>
            </a:r>
            <a:r>
              <a:rPr sz="2400" spc="-530">
                <a:latin typeface="Calibri"/>
                <a:cs typeface="Calibri"/>
              </a:rPr>
              <a:t> </a:t>
            </a:r>
            <a:r>
              <a:rPr sz="2400" spc="-5">
                <a:latin typeface="Calibri"/>
                <a:cs typeface="Calibri"/>
              </a:rPr>
              <a:t>on</a:t>
            </a:r>
            <a:r>
              <a:rPr sz="2400" spc="-10">
                <a:latin typeface="Calibri"/>
                <a:cs typeface="Calibri"/>
              </a:rPr>
              <a:t> </a:t>
            </a:r>
            <a:r>
              <a:rPr sz="2400" spc="-5">
                <a:latin typeface="Calibri"/>
                <a:cs typeface="Calibri"/>
              </a:rPr>
              <a:t>new</a:t>
            </a:r>
            <a:r>
              <a:rPr sz="2400">
                <a:latin typeface="Calibri"/>
                <a:cs typeface="Calibri"/>
              </a:rPr>
              <a:t> </a:t>
            </a:r>
            <a:r>
              <a:rPr sz="2400" spc="-10">
                <a:latin typeface="Calibri"/>
                <a:cs typeface="Calibri"/>
              </a:rPr>
              <a:t>data).</a:t>
            </a:r>
            <a:endParaRPr sz="2400">
              <a:latin typeface="Calibri"/>
              <a:cs typeface="Calibri"/>
            </a:endParaRPr>
          </a:p>
          <a:p>
            <a:pPr algn="just">
              <a:lnSpc>
                <a:spcPct val="100000"/>
              </a:lnSpc>
              <a:spcBef>
                <a:spcPts val="55"/>
              </a:spcBef>
              <a:buFont typeface="Arial MT"/>
              <a:buChar char="•"/>
            </a:pPr>
            <a:endParaRPr sz="3250">
              <a:latin typeface="Calibri"/>
              <a:cs typeface="Calibri"/>
            </a:endParaRPr>
          </a:p>
          <a:p>
            <a:pPr marL="469265" marR="7620" indent="-457200" algn="just">
              <a:lnSpc>
                <a:spcPct val="70000"/>
              </a:lnSpc>
              <a:buFont typeface="Arial MT"/>
              <a:buChar char="•"/>
              <a:tabLst>
                <a:tab pos="469900" algn="l"/>
              </a:tabLst>
            </a:pPr>
            <a:r>
              <a:rPr sz="2400" spc="-10">
                <a:latin typeface="Calibri"/>
                <a:cs typeface="Calibri"/>
              </a:rPr>
              <a:t>Overfitting produces poor predictive performance </a:t>
            </a:r>
            <a:r>
              <a:rPr sz="2400">
                <a:latin typeface="Calibri"/>
                <a:cs typeface="Calibri"/>
              </a:rPr>
              <a:t>– </a:t>
            </a:r>
            <a:r>
              <a:rPr sz="2400" spc="-15">
                <a:latin typeface="Calibri"/>
                <a:cs typeface="Calibri"/>
              </a:rPr>
              <a:t>past </a:t>
            </a:r>
            <a:r>
              <a:rPr sz="2400">
                <a:latin typeface="Calibri"/>
                <a:cs typeface="Calibri"/>
              </a:rPr>
              <a:t>a </a:t>
            </a:r>
            <a:r>
              <a:rPr sz="2400" spc="-10">
                <a:latin typeface="Calibri"/>
                <a:cs typeface="Calibri"/>
              </a:rPr>
              <a:t>certain point, </a:t>
            </a:r>
            <a:r>
              <a:rPr sz="2400">
                <a:latin typeface="Calibri"/>
                <a:cs typeface="Calibri"/>
              </a:rPr>
              <a:t>the </a:t>
            </a:r>
            <a:r>
              <a:rPr sz="2400" spc="5">
                <a:latin typeface="Calibri"/>
                <a:cs typeface="Calibri"/>
              </a:rPr>
              <a:t> </a:t>
            </a:r>
            <a:r>
              <a:rPr sz="2400" spc="-10">
                <a:latin typeface="Calibri"/>
                <a:cs typeface="Calibri"/>
              </a:rPr>
              <a:t>error</a:t>
            </a:r>
            <a:r>
              <a:rPr sz="2400" spc="-20">
                <a:latin typeface="Calibri"/>
                <a:cs typeface="Calibri"/>
              </a:rPr>
              <a:t> </a:t>
            </a:r>
            <a:r>
              <a:rPr sz="2400" spc="-25">
                <a:latin typeface="Calibri"/>
                <a:cs typeface="Calibri"/>
              </a:rPr>
              <a:t>rate</a:t>
            </a:r>
            <a:r>
              <a:rPr sz="2400" spc="-10">
                <a:latin typeface="Calibri"/>
                <a:cs typeface="Calibri"/>
              </a:rPr>
              <a:t> </a:t>
            </a:r>
            <a:r>
              <a:rPr sz="2400" spc="-5">
                <a:latin typeface="Calibri"/>
                <a:cs typeface="Calibri"/>
              </a:rPr>
              <a:t>on new </a:t>
            </a:r>
            <a:r>
              <a:rPr sz="2400" spc="-15">
                <a:latin typeface="Calibri"/>
                <a:cs typeface="Calibri"/>
              </a:rPr>
              <a:t>data </a:t>
            </a:r>
            <a:r>
              <a:rPr sz="2400" spc="-10">
                <a:latin typeface="Calibri"/>
                <a:cs typeface="Calibri"/>
              </a:rPr>
              <a:t>starts</a:t>
            </a:r>
            <a:r>
              <a:rPr sz="2400" spc="-25">
                <a:latin typeface="Calibri"/>
                <a:cs typeface="Calibri"/>
              </a:rPr>
              <a:t> </a:t>
            </a:r>
            <a:r>
              <a:rPr sz="2400" spc="-15">
                <a:latin typeface="Calibri"/>
                <a:cs typeface="Calibri"/>
              </a:rPr>
              <a:t>to </a:t>
            </a:r>
            <a:r>
              <a:rPr sz="2400" spc="-5">
                <a:latin typeface="Calibri"/>
                <a:cs typeface="Calibri"/>
              </a:rPr>
              <a:t>increase</a:t>
            </a:r>
            <a:endParaRPr sz="2400">
              <a:latin typeface="Calibri"/>
              <a:cs typeface="Calibri"/>
            </a:endParaRPr>
          </a:p>
          <a:p>
            <a:pPr algn="just">
              <a:lnSpc>
                <a:spcPct val="100000"/>
              </a:lnSpc>
              <a:spcBef>
                <a:spcPts val="55"/>
              </a:spcBef>
              <a:buFont typeface="Arial MT"/>
              <a:buChar char="•"/>
            </a:pPr>
            <a:endParaRPr sz="3250">
              <a:latin typeface="Calibri"/>
              <a:cs typeface="Calibri"/>
            </a:endParaRPr>
          </a:p>
          <a:p>
            <a:pPr marL="469265" marR="5080" indent="-457200" algn="just">
              <a:lnSpc>
                <a:spcPct val="70000"/>
              </a:lnSpc>
              <a:buFont typeface="Arial MT"/>
              <a:buChar char="•"/>
              <a:tabLst>
                <a:tab pos="469900" algn="l"/>
              </a:tabLst>
            </a:pPr>
            <a:r>
              <a:rPr sz="2400" spc="-30">
                <a:latin typeface="Calibri"/>
                <a:cs typeface="Calibri"/>
              </a:rPr>
              <a:t>Conversely, </a:t>
            </a:r>
            <a:r>
              <a:rPr sz="2400" spc="-5">
                <a:latin typeface="Calibri"/>
                <a:cs typeface="Calibri"/>
              </a:rPr>
              <a:t>Underfitting </a:t>
            </a:r>
            <a:r>
              <a:rPr sz="2400" spc="-10">
                <a:latin typeface="Calibri"/>
                <a:cs typeface="Calibri"/>
              </a:rPr>
              <a:t>occurs </a:t>
            </a:r>
            <a:r>
              <a:rPr sz="2400">
                <a:latin typeface="Calibri"/>
                <a:cs typeface="Calibri"/>
              </a:rPr>
              <a:t>when the model </a:t>
            </a:r>
            <a:r>
              <a:rPr sz="2400" spc="-10">
                <a:latin typeface="Calibri"/>
                <a:cs typeface="Calibri"/>
              </a:rPr>
              <a:t>fails </a:t>
            </a:r>
            <a:r>
              <a:rPr sz="2400" spc="-15">
                <a:latin typeface="Calibri"/>
                <a:cs typeface="Calibri"/>
              </a:rPr>
              <a:t>to capture </a:t>
            </a:r>
            <a:r>
              <a:rPr sz="2400" spc="-5">
                <a:latin typeface="Calibri"/>
                <a:cs typeface="Calibri"/>
              </a:rPr>
              <a:t>or </a:t>
            </a:r>
            <a:r>
              <a:rPr sz="2400" spc="-15">
                <a:latin typeface="Calibri"/>
                <a:cs typeface="Calibri"/>
              </a:rPr>
              <a:t>generalize </a:t>
            </a:r>
            <a:r>
              <a:rPr sz="2400" spc="-10">
                <a:latin typeface="Calibri"/>
                <a:cs typeface="Calibri"/>
              </a:rPr>
              <a:t> </a:t>
            </a:r>
            <a:r>
              <a:rPr sz="2400">
                <a:latin typeface="Calibri"/>
                <a:cs typeface="Calibri"/>
              </a:rPr>
              <a:t>the </a:t>
            </a:r>
            <a:r>
              <a:rPr sz="2400" spc="-5">
                <a:latin typeface="Calibri"/>
                <a:cs typeface="Calibri"/>
              </a:rPr>
              <a:t>underlying </a:t>
            </a:r>
            <a:r>
              <a:rPr sz="2400" spc="-15">
                <a:latin typeface="Calibri"/>
                <a:cs typeface="Calibri"/>
              </a:rPr>
              <a:t>pattern </a:t>
            </a:r>
            <a:r>
              <a:rPr sz="2400">
                <a:latin typeface="Calibri"/>
                <a:cs typeface="Calibri"/>
              </a:rPr>
              <a:t>in the </a:t>
            </a:r>
            <a:r>
              <a:rPr sz="2400" spc="-15">
                <a:latin typeface="Calibri"/>
                <a:cs typeface="Calibri"/>
              </a:rPr>
              <a:t>data, </a:t>
            </a:r>
            <a:r>
              <a:rPr sz="2400" spc="-5">
                <a:latin typeface="Calibri"/>
                <a:cs typeface="Calibri"/>
              </a:rPr>
              <a:t>mostly due </a:t>
            </a:r>
            <a:r>
              <a:rPr sz="2400" spc="-15">
                <a:latin typeface="Calibri"/>
                <a:cs typeface="Calibri"/>
              </a:rPr>
              <a:t>to </a:t>
            </a:r>
            <a:r>
              <a:rPr sz="2400" spc="-10">
                <a:latin typeface="Calibri"/>
                <a:cs typeface="Calibri"/>
              </a:rPr>
              <a:t>over-simplicity </a:t>
            </a:r>
            <a:r>
              <a:rPr sz="2400" spc="-5">
                <a:latin typeface="Calibri"/>
                <a:cs typeface="Calibri"/>
              </a:rPr>
              <a:t>of </a:t>
            </a:r>
            <a:r>
              <a:rPr sz="2400">
                <a:latin typeface="Calibri"/>
                <a:cs typeface="Calibri"/>
              </a:rPr>
              <a:t>the model. </a:t>
            </a:r>
            <a:r>
              <a:rPr sz="2400" spc="5">
                <a:latin typeface="Calibri"/>
                <a:cs typeface="Calibri"/>
              </a:rPr>
              <a:t> </a:t>
            </a:r>
            <a:r>
              <a:rPr sz="2400" spc="-5">
                <a:latin typeface="Calibri"/>
                <a:cs typeface="Calibri"/>
              </a:rPr>
              <a:t>(poor</a:t>
            </a:r>
            <a:r>
              <a:rPr sz="2400" spc="-10">
                <a:latin typeface="Calibri"/>
                <a:cs typeface="Calibri"/>
              </a:rPr>
              <a:t> performance</a:t>
            </a:r>
            <a:r>
              <a:rPr sz="2400">
                <a:latin typeface="Calibri"/>
                <a:cs typeface="Calibri"/>
              </a:rPr>
              <a:t> </a:t>
            </a:r>
            <a:r>
              <a:rPr sz="2400" spc="-5">
                <a:latin typeface="Calibri"/>
                <a:cs typeface="Calibri"/>
              </a:rPr>
              <a:t>on</a:t>
            </a:r>
            <a:r>
              <a:rPr sz="2400" spc="5">
                <a:latin typeface="Calibri"/>
                <a:cs typeface="Calibri"/>
              </a:rPr>
              <a:t> </a:t>
            </a:r>
            <a:r>
              <a:rPr sz="2400" spc="-10">
                <a:latin typeface="Calibri"/>
                <a:cs typeface="Calibri"/>
              </a:rPr>
              <a:t>training</a:t>
            </a:r>
            <a:r>
              <a:rPr sz="2400" spc="-15">
                <a:latin typeface="Calibri"/>
                <a:cs typeface="Calibri"/>
              </a:rPr>
              <a:t> </a:t>
            </a:r>
            <a:r>
              <a:rPr sz="2400">
                <a:latin typeface="Calibri"/>
                <a:cs typeface="Calibri"/>
              </a:rPr>
              <a:t>as</a:t>
            </a:r>
            <a:r>
              <a:rPr sz="2400" spc="-20">
                <a:latin typeface="Calibri"/>
                <a:cs typeface="Calibri"/>
              </a:rPr>
              <a:t> </a:t>
            </a:r>
            <a:r>
              <a:rPr sz="2400" spc="-10">
                <a:latin typeface="Calibri"/>
                <a:cs typeface="Calibri"/>
              </a:rPr>
              <a:t>well</a:t>
            </a:r>
            <a:r>
              <a:rPr sz="2400">
                <a:latin typeface="Calibri"/>
                <a:cs typeface="Calibri"/>
              </a:rPr>
              <a:t> as</a:t>
            </a:r>
            <a:r>
              <a:rPr sz="2400" spc="-20">
                <a:latin typeface="Calibri"/>
                <a:cs typeface="Calibri"/>
              </a:rPr>
              <a:t> </a:t>
            </a:r>
            <a:r>
              <a:rPr sz="2400" spc="-10">
                <a:latin typeface="Calibri"/>
                <a:cs typeface="Calibri"/>
              </a:rPr>
              <a:t>poor</a:t>
            </a:r>
            <a:r>
              <a:rPr sz="2400" spc="15">
                <a:latin typeface="Calibri"/>
                <a:cs typeface="Calibri"/>
              </a:rPr>
              <a:t> </a:t>
            </a:r>
            <a:r>
              <a:rPr sz="2400" spc="-10">
                <a:latin typeface="Calibri"/>
                <a:cs typeface="Calibri"/>
              </a:rPr>
              <a:t>generalization</a:t>
            </a:r>
            <a:r>
              <a:rPr sz="2400" spc="-15">
                <a:latin typeface="Calibri"/>
                <a:cs typeface="Calibri"/>
              </a:rPr>
              <a:t> </a:t>
            </a:r>
            <a:r>
              <a:rPr sz="2400" spc="-5">
                <a:latin typeface="Calibri"/>
                <a:cs typeface="Calibri"/>
              </a:rPr>
              <a:t>on new </a:t>
            </a:r>
            <a:r>
              <a:rPr sz="2400" spc="-15">
                <a:latin typeface="Calibri"/>
                <a:cs typeface="Calibri"/>
              </a:rPr>
              <a:t>data)</a:t>
            </a:r>
            <a:endParaRPr sz="24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078E-BF5A-AD05-DD71-429E88E95674}"/>
              </a:ext>
            </a:extLst>
          </p:cNvPr>
          <p:cNvSpPr>
            <a:spLocks noGrp="1"/>
          </p:cNvSpPr>
          <p:nvPr>
            <p:ph type="title"/>
          </p:nvPr>
        </p:nvSpPr>
        <p:spPr/>
        <p:txBody>
          <a:bodyPr/>
          <a:lstStyle/>
          <a:p>
            <a:r>
              <a:rPr lang="en-US" dirty="0">
                <a:latin typeface="Georgia"/>
              </a:rPr>
              <a:t>Bias and Variance</a:t>
            </a:r>
            <a:endParaRPr lang="en-US" dirty="0"/>
          </a:p>
        </p:txBody>
      </p:sp>
      <p:sp>
        <p:nvSpPr>
          <p:cNvPr id="3" name="Content Placeholder 2">
            <a:extLst>
              <a:ext uri="{FF2B5EF4-FFF2-40B4-BE49-F238E27FC236}">
                <a16:creationId xmlns:a16="http://schemas.microsoft.com/office/drawing/2014/main" id="{B9EF5FFB-AC12-3BEB-0552-631511D88536}"/>
              </a:ext>
            </a:extLst>
          </p:cNvPr>
          <p:cNvSpPr>
            <a:spLocks noGrp="1"/>
          </p:cNvSpPr>
          <p:nvPr>
            <p:ph idx="1"/>
          </p:nvPr>
        </p:nvSpPr>
        <p:spPr>
          <a:xfrm>
            <a:off x="571499" y="1137256"/>
            <a:ext cx="11296186" cy="5216740"/>
          </a:xfrm>
        </p:spPr>
        <p:txBody>
          <a:bodyPr vert="horz" lIns="91440" tIns="45720" rIns="91440" bIns="45720" rtlCol="0" anchor="t">
            <a:noAutofit/>
          </a:bodyPr>
          <a:lstStyle/>
          <a:p>
            <a:pPr algn="just"/>
            <a:r>
              <a:rPr lang="en-US" sz="1800" dirty="0">
                <a:latin typeface="Georgia"/>
              </a:rPr>
              <a:t>Bias is simply defined as the inability of the model because of that there is some difference or error occurring between the model’s predicted value and the actual value. These differences between actual or expected values and the predicted values are known as error or bias error or error due to bias. Bias is a systematic error that occurs due to wrong assumptions in the machine learning process. </a:t>
            </a:r>
          </a:p>
          <a:p>
            <a:pPr algn="just"/>
            <a:r>
              <a:rPr lang="en-US" sz="1800" dirty="0">
                <a:latin typeface="Georgia"/>
              </a:rPr>
              <a:t>Variance is the amount by which the performance of a predictive model changes when it is trained on different subsets of the training data. More specifically, variance is the variability of the model that how much it is sensitive to another subset of the training dataset. i.e. how much it can adjust on the new subset of the training dataset.</a:t>
            </a:r>
          </a:p>
          <a:p>
            <a:pPr algn="just"/>
            <a:r>
              <a:rPr lang="en-US" sz="1800" dirty="0">
                <a:latin typeface="Georgia"/>
              </a:rPr>
              <a:t>There can be four combinations between bias and variance.</a:t>
            </a:r>
          </a:p>
          <a:p>
            <a:pPr lvl="1" algn="just">
              <a:buFont typeface="Courier New" panose="020B0604020202020204" pitchFamily="34" charset="0"/>
              <a:buChar char="o"/>
            </a:pPr>
            <a:r>
              <a:rPr lang="en-US" sz="1800" b="1" dirty="0">
                <a:latin typeface="Georgia"/>
              </a:rPr>
              <a:t>High Bias, Low Variance:</a:t>
            </a:r>
            <a:r>
              <a:rPr lang="en-US" sz="1800" dirty="0">
                <a:latin typeface="Georgia"/>
              </a:rPr>
              <a:t> A model with high bias and low variance is said to be underfitting.</a:t>
            </a:r>
            <a:endParaRPr lang="en-US" sz="1800" dirty="0"/>
          </a:p>
          <a:p>
            <a:pPr lvl="1" algn="just">
              <a:buFont typeface="Courier New" panose="020B0604020202020204" pitchFamily="34" charset="0"/>
              <a:buChar char="o"/>
            </a:pPr>
            <a:r>
              <a:rPr lang="en-US" sz="1800" b="1" dirty="0">
                <a:latin typeface="Georgia"/>
              </a:rPr>
              <a:t>High Variance, Low Bias: </a:t>
            </a:r>
            <a:r>
              <a:rPr lang="en-US" sz="1800" dirty="0">
                <a:latin typeface="Georgia"/>
              </a:rPr>
              <a:t>A model with high variance and low bias is said to be overfitting.</a:t>
            </a:r>
            <a:endParaRPr lang="en-US" sz="1800"/>
          </a:p>
          <a:p>
            <a:pPr lvl="1" algn="just">
              <a:buFont typeface="Courier New" panose="020B0604020202020204" pitchFamily="34" charset="0"/>
              <a:buChar char="o"/>
            </a:pPr>
            <a:r>
              <a:rPr lang="en-US" sz="1800" b="1" dirty="0">
                <a:latin typeface="Georgia"/>
              </a:rPr>
              <a:t>High-Bias, High-Variance:</a:t>
            </a:r>
            <a:r>
              <a:rPr lang="en-US" sz="1800" dirty="0">
                <a:latin typeface="Georgia"/>
              </a:rPr>
              <a:t> A model has both high bias and high variance, which means that the model is not able to capture the underlying patterns in the data (high bias) and is also too sensitive to changes in the training data (high variance). As a result, the model will produce inconsistent and inaccurate predictions on average.</a:t>
            </a:r>
            <a:endParaRPr lang="en-US" sz="1800"/>
          </a:p>
          <a:p>
            <a:pPr lvl="1" algn="just">
              <a:buFont typeface="Courier New" panose="020B0604020202020204" pitchFamily="34" charset="0"/>
              <a:buChar char="o"/>
            </a:pPr>
            <a:r>
              <a:rPr lang="en-US" sz="1800" b="1" dirty="0">
                <a:latin typeface="Georgia"/>
              </a:rPr>
              <a:t>Low Bias, Low Variance:</a:t>
            </a:r>
            <a:r>
              <a:rPr lang="en-US" sz="1800" dirty="0">
                <a:latin typeface="Georgia"/>
              </a:rPr>
              <a:t> A model that has low bias and low variance means that the model is able to capture the underlying patterns in the data (low bias) and is not too sensitive to changes in the training data (low variance). This is the ideal scenario for a machine learning model</a:t>
            </a:r>
            <a:endParaRPr lang="en-US" sz="1800" dirty="0"/>
          </a:p>
          <a:p>
            <a:pPr algn="just"/>
            <a:endParaRPr lang="en-US" sz="1800" dirty="0">
              <a:latin typeface="Georgia"/>
            </a:endParaRPr>
          </a:p>
        </p:txBody>
      </p:sp>
    </p:spTree>
    <p:extLst>
      <p:ext uri="{BB962C8B-B14F-4D97-AF65-F5344CB8AC3E}">
        <p14:creationId xmlns:p14="http://schemas.microsoft.com/office/powerpoint/2010/main" val="2148239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ts val="5270"/>
              </a:lnSpc>
              <a:spcBef>
                <a:spcPts val="100"/>
              </a:spcBef>
            </a:pPr>
            <a:r>
              <a:rPr spc="-5"/>
              <a:t>Underfitting</a:t>
            </a:r>
            <a:r>
              <a:rPr spc="-20"/>
              <a:t> </a:t>
            </a:r>
            <a:r>
              <a:rPr spc="-25"/>
              <a:t>to</a:t>
            </a:r>
            <a:r>
              <a:rPr spc="-5"/>
              <a:t> </a:t>
            </a:r>
            <a:r>
              <a:rPr spc="-15"/>
              <a:t>Overfitting</a:t>
            </a:r>
            <a:r>
              <a:t> – </a:t>
            </a:r>
            <a:r>
              <a:rPr spc="-15"/>
              <a:t>Prediction</a:t>
            </a:r>
            <a:r>
              <a:rPr spc="-5"/>
              <a:t> </a:t>
            </a:r>
            <a:r>
              <a:rPr spc="-15"/>
              <a:t>(Regression)</a:t>
            </a:r>
          </a:p>
          <a:p>
            <a:pPr marL="370840">
              <a:lnSpc>
                <a:spcPts val="2150"/>
              </a:lnSpc>
            </a:pPr>
            <a:r>
              <a:rPr sz="1800" b="1" spc="-5">
                <a:latin typeface="Calibri"/>
                <a:cs typeface="Calibri"/>
              </a:rPr>
              <a:t>Given</a:t>
            </a:r>
            <a:r>
              <a:rPr sz="1800" b="1" spc="-45">
                <a:latin typeface="Calibri"/>
                <a:cs typeface="Calibri"/>
              </a:rPr>
              <a:t> </a:t>
            </a:r>
            <a:r>
              <a:rPr sz="1800" b="1">
                <a:latin typeface="Calibri"/>
                <a:cs typeface="Calibri"/>
              </a:rPr>
              <a:t>a </a:t>
            </a:r>
            <a:r>
              <a:rPr sz="1800" b="1" spc="-10">
                <a:latin typeface="Calibri"/>
                <a:cs typeface="Calibri"/>
              </a:rPr>
              <a:t>dataset,</a:t>
            </a:r>
            <a:r>
              <a:rPr sz="1800" b="1" spc="-45">
                <a:latin typeface="Calibri"/>
                <a:cs typeface="Calibri"/>
              </a:rPr>
              <a:t> </a:t>
            </a:r>
            <a:r>
              <a:rPr sz="1800" b="1" spc="-10">
                <a:latin typeface="Calibri"/>
                <a:cs typeface="Calibri"/>
              </a:rPr>
              <a:t>where</a:t>
            </a:r>
            <a:endParaRPr sz="1800">
              <a:latin typeface="Calibri"/>
              <a:cs typeface="Calibri"/>
            </a:endParaRPr>
          </a:p>
        </p:txBody>
      </p:sp>
      <p:pic>
        <p:nvPicPr>
          <p:cNvPr id="3" name="object 3"/>
          <p:cNvPicPr/>
          <p:nvPr/>
        </p:nvPicPr>
        <p:blipFill>
          <a:blip r:embed="rId2" cstate="print"/>
          <a:stretch>
            <a:fillRect/>
          </a:stretch>
        </p:blipFill>
        <p:spPr>
          <a:xfrm>
            <a:off x="392138" y="1977770"/>
            <a:ext cx="3381375" cy="2257424"/>
          </a:xfrm>
          <a:prstGeom prst="rect">
            <a:avLst/>
          </a:prstGeom>
        </p:spPr>
      </p:pic>
      <p:pic>
        <p:nvPicPr>
          <p:cNvPr id="4" name="object 4"/>
          <p:cNvPicPr/>
          <p:nvPr/>
        </p:nvPicPr>
        <p:blipFill>
          <a:blip r:embed="rId3" cstate="print"/>
          <a:stretch>
            <a:fillRect/>
          </a:stretch>
        </p:blipFill>
        <p:spPr>
          <a:xfrm>
            <a:off x="4061459" y="1977770"/>
            <a:ext cx="3381374" cy="2257424"/>
          </a:xfrm>
          <a:prstGeom prst="rect">
            <a:avLst/>
          </a:prstGeom>
        </p:spPr>
      </p:pic>
      <p:sp>
        <p:nvSpPr>
          <p:cNvPr id="5" name="object 5"/>
          <p:cNvSpPr txBox="1"/>
          <p:nvPr/>
        </p:nvSpPr>
        <p:spPr>
          <a:xfrm>
            <a:off x="1323047" y="3971364"/>
            <a:ext cx="1252220" cy="833755"/>
          </a:xfrm>
          <a:prstGeom prst="rect">
            <a:avLst/>
          </a:prstGeom>
        </p:spPr>
        <p:txBody>
          <a:bodyPr vert="horz" wrap="square" lIns="0" tIns="142240" rIns="0" bIns="0" rtlCol="0">
            <a:spAutoFit/>
          </a:bodyPr>
          <a:lstStyle/>
          <a:p>
            <a:pPr marL="94615" algn="ctr">
              <a:lnSpc>
                <a:spcPct val="100000"/>
              </a:lnSpc>
              <a:spcBef>
                <a:spcPts val="1120"/>
              </a:spcBef>
            </a:pPr>
            <a:r>
              <a:rPr sz="1800">
                <a:latin typeface="Calibri"/>
                <a:cs typeface="Calibri"/>
              </a:rPr>
              <a:t>X</a:t>
            </a:r>
          </a:p>
          <a:p>
            <a:pPr marL="12700">
              <a:lnSpc>
                <a:spcPct val="100000"/>
              </a:lnSpc>
              <a:spcBef>
                <a:spcPts val="1025"/>
              </a:spcBef>
            </a:pPr>
            <a:r>
              <a:rPr sz="1800" spc="-5">
                <a:solidFill>
                  <a:srgbClr val="FFC000"/>
                </a:solidFill>
                <a:latin typeface="Calibri"/>
                <a:cs typeface="Calibri"/>
              </a:rPr>
              <a:t>Linear</a:t>
            </a:r>
            <a:r>
              <a:rPr sz="1800" spc="-65">
                <a:solidFill>
                  <a:srgbClr val="FFC000"/>
                </a:solidFill>
                <a:latin typeface="Calibri"/>
                <a:cs typeface="Calibri"/>
              </a:rPr>
              <a:t> </a:t>
            </a:r>
            <a:r>
              <a:rPr sz="1800">
                <a:solidFill>
                  <a:srgbClr val="FFC000"/>
                </a:solidFill>
                <a:latin typeface="Calibri"/>
                <a:cs typeface="Calibri"/>
              </a:rPr>
              <a:t>Model</a:t>
            </a:r>
            <a:endParaRPr sz="1800">
              <a:latin typeface="Calibri"/>
              <a:cs typeface="Calibri"/>
            </a:endParaRPr>
          </a:p>
        </p:txBody>
      </p:sp>
      <p:sp>
        <p:nvSpPr>
          <p:cNvPr id="6" name="object 6"/>
          <p:cNvSpPr txBox="1"/>
          <p:nvPr/>
        </p:nvSpPr>
        <p:spPr>
          <a:xfrm>
            <a:off x="4758816" y="4021999"/>
            <a:ext cx="1591945" cy="764540"/>
          </a:xfrm>
          <a:prstGeom prst="rect">
            <a:avLst/>
          </a:prstGeom>
        </p:spPr>
        <p:txBody>
          <a:bodyPr vert="horz" wrap="square" lIns="0" tIns="107314" rIns="0" bIns="0" rtlCol="0">
            <a:spAutoFit/>
          </a:bodyPr>
          <a:lstStyle/>
          <a:p>
            <a:pPr marL="1023619">
              <a:lnSpc>
                <a:spcPct val="100000"/>
              </a:lnSpc>
              <a:spcBef>
                <a:spcPts val="844"/>
              </a:spcBef>
            </a:pPr>
            <a:r>
              <a:rPr sz="1800">
                <a:latin typeface="Calibri"/>
                <a:cs typeface="Calibri"/>
              </a:rPr>
              <a:t>X</a:t>
            </a:r>
          </a:p>
          <a:p>
            <a:pPr marL="12700">
              <a:lnSpc>
                <a:spcPct val="100000"/>
              </a:lnSpc>
              <a:spcBef>
                <a:spcPts val="750"/>
              </a:spcBef>
            </a:pPr>
            <a:r>
              <a:rPr sz="1800" spc="-10">
                <a:solidFill>
                  <a:srgbClr val="538235"/>
                </a:solidFill>
                <a:latin typeface="Calibri"/>
                <a:cs typeface="Calibri"/>
              </a:rPr>
              <a:t>Quadratic</a:t>
            </a:r>
            <a:r>
              <a:rPr sz="1800" spc="-60">
                <a:solidFill>
                  <a:srgbClr val="538235"/>
                </a:solidFill>
                <a:latin typeface="Calibri"/>
                <a:cs typeface="Calibri"/>
              </a:rPr>
              <a:t> </a:t>
            </a:r>
            <a:r>
              <a:rPr sz="1800">
                <a:solidFill>
                  <a:srgbClr val="538235"/>
                </a:solidFill>
                <a:latin typeface="Calibri"/>
                <a:cs typeface="Calibri"/>
              </a:rPr>
              <a:t>Model</a:t>
            </a:r>
            <a:endParaRPr sz="1800">
              <a:latin typeface="Calibri"/>
              <a:cs typeface="Calibri"/>
            </a:endParaRPr>
          </a:p>
        </p:txBody>
      </p:sp>
      <p:sp>
        <p:nvSpPr>
          <p:cNvPr id="7" name="object 7"/>
          <p:cNvSpPr txBox="1"/>
          <p:nvPr/>
        </p:nvSpPr>
        <p:spPr>
          <a:xfrm>
            <a:off x="1287487" y="5368505"/>
            <a:ext cx="1590675" cy="299720"/>
          </a:xfrm>
          <a:prstGeom prst="rect">
            <a:avLst/>
          </a:prstGeom>
        </p:spPr>
        <p:txBody>
          <a:bodyPr vert="horz" wrap="square" lIns="0" tIns="12700" rIns="0" bIns="0" rtlCol="0">
            <a:spAutoFit/>
          </a:bodyPr>
          <a:lstStyle/>
          <a:p>
            <a:pPr marL="12700">
              <a:lnSpc>
                <a:spcPct val="100000"/>
              </a:lnSpc>
              <a:spcBef>
                <a:spcPts val="100"/>
              </a:spcBef>
            </a:pPr>
            <a:r>
              <a:rPr sz="1800" spc="-10">
                <a:solidFill>
                  <a:srgbClr val="FFC000"/>
                </a:solidFill>
                <a:latin typeface="Calibri"/>
                <a:cs typeface="Calibri"/>
              </a:rPr>
              <a:t>Accuracy:</a:t>
            </a:r>
            <a:r>
              <a:rPr sz="1800" spc="-15">
                <a:solidFill>
                  <a:srgbClr val="FFC000"/>
                </a:solidFill>
                <a:latin typeface="Calibri"/>
                <a:cs typeface="Calibri"/>
              </a:rPr>
              <a:t> </a:t>
            </a:r>
            <a:r>
              <a:rPr sz="1800">
                <a:solidFill>
                  <a:srgbClr val="FFC000"/>
                </a:solidFill>
                <a:latin typeface="Calibri"/>
                <a:cs typeface="Calibri"/>
              </a:rPr>
              <a:t>89.5</a:t>
            </a:r>
            <a:r>
              <a:rPr sz="1800" spc="-30">
                <a:solidFill>
                  <a:srgbClr val="FFC000"/>
                </a:solidFill>
                <a:latin typeface="Calibri"/>
                <a:cs typeface="Calibri"/>
              </a:rPr>
              <a:t> </a:t>
            </a:r>
            <a:r>
              <a:rPr sz="1800">
                <a:solidFill>
                  <a:srgbClr val="FFC000"/>
                </a:solidFill>
                <a:latin typeface="Calibri"/>
                <a:cs typeface="Calibri"/>
              </a:rPr>
              <a:t>%</a:t>
            </a:r>
            <a:endParaRPr sz="1800">
              <a:latin typeface="Calibri"/>
              <a:cs typeface="Calibri"/>
            </a:endParaRPr>
          </a:p>
        </p:txBody>
      </p:sp>
      <p:sp>
        <p:nvSpPr>
          <p:cNvPr id="8" name="object 8"/>
          <p:cNvSpPr txBox="1"/>
          <p:nvPr/>
        </p:nvSpPr>
        <p:spPr>
          <a:xfrm>
            <a:off x="4930965" y="5272098"/>
            <a:ext cx="1365250" cy="299720"/>
          </a:xfrm>
          <a:prstGeom prst="rect">
            <a:avLst/>
          </a:prstGeom>
        </p:spPr>
        <p:txBody>
          <a:bodyPr vert="horz" wrap="square" lIns="0" tIns="12700" rIns="0" bIns="0" rtlCol="0">
            <a:spAutoFit/>
          </a:bodyPr>
          <a:lstStyle/>
          <a:p>
            <a:pPr marL="12700">
              <a:lnSpc>
                <a:spcPct val="100000"/>
              </a:lnSpc>
              <a:spcBef>
                <a:spcPts val="100"/>
              </a:spcBef>
            </a:pPr>
            <a:r>
              <a:rPr sz="1800" spc="-10">
                <a:solidFill>
                  <a:srgbClr val="538235"/>
                </a:solidFill>
                <a:latin typeface="Calibri"/>
                <a:cs typeface="Calibri"/>
              </a:rPr>
              <a:t>Accuracy:</a:t>
            </a:r>
            <a:r>
              <a:rPr sz="1800" spc="-40">
                <a:solidFill>
                  <a:srgbClr val="538235"/>
                </a:solidFill>
                <a:latin typeface="Calibri"/>
                <a:cs typeface="Calibri"/>
              </a:rPr>
              <a:t> </a:t>
            </a:r>
            <a:r>
              <a:rPr sz="1800">
                <a:solidFill>
                  <a:srgbClr val="538235"/>
                </a:solidFill>
                <a:latin typeface="Calibri"/>
                <a:cs typeface="Calibri"/>
              </a:rPr>
              <a:t>93%</a:t>
            </a:r>
            <a:endParaRPr sz="1800">
              <a:latin typeface="Calibri"/>
              <a:cs typeface="Calibri"/>
            </a:endParaRPr>
          </a:p>
        </p:txBody>
      </p:sp>
      <p:sp>
        <p:nvSpPr>
          <p:cNvPr id="9" name="object 9"/>
          <p:cNvSpPr txBox="1"/>
          <p:nvPr/>
        </p:nvSpPr>
        <p:spPr>
          <a:xfrm>
            <a:off x="8875601" y="5269883"/>
            <a:ext cx="1654810" cy="299720"/>
          </a:xfrm>
          <a:prstGeom prst="rect">
            <a:avLst/>
          </a:prstGeom>
        </p:spPr>
        <p:txBody>
          <a:bodyPr vert="horz" wrap="square" lIns="0" tIns="12700" rIns="0" bIns="0" rtlCol="0">
            <a:spAutoFit/>
          </a:bodyPr>
          <a:lstStyle/>
          <a:p>
            <a:pPr marL="12700">
              <a:lnSpc>
                <a:spcPct val="100000"/>
              </a:lnSpc>
              <a:spcBef>
                <a:spcPts val="100"/>
              </a:spcBef>
            </a:pPr>
            <a:r>
              <a:rPr sz="1800" spc="-10">
                <a:solidFill>
                  <a:srgbClr val="FF0000"/>
                </a:solidFill>
                <a:latin typeface="Calibri"/>
                <a:cs typeface="Calibri"/>
              </a:rPr>
              <a:t>Accuracy:</a:t>
            </a:r>
            <a:r>
              <a:rPr sz="1800" spc="-40">
                <a:solidFill>
                  <a:srgbClr val="FF0000"/>
                </a:solidFill>
                <a:latin typeface="Calibri"/>
                <a:cs typeface="Calibri"/>
              </a:rPr>
              <a:t> </a:t>
            </a:r>
            <a:r>
              <a:rPr sz="1800">
                <a:solidFill>
                  <a:srgbClr val="FF0000"/>
                </a:solidFill>
                <a:latin typeface="Calibri"/>
                <a:cs typeface="Calibri"/>
              </a:rPr>
              <a:t>99.99%</a:t>
            </a:r>
            <a:endParaRPr sz="1800">
              <a:latin typeface="Calibri"/>
              <a:cs typeface="Calibri"/>
            </a:endParaRPr>
          </a:p>
        </p:txBody>
      </p:sp>
      <p:sp>
        <p:nvSpPr>
          <p:cNvPr id="10" name="object 10"/>
          <p:cNvSpPr txBox="1"/>
          <p:nvPr/>
        </p:nvSpPr>
        <p:spPr>
          <a:xfrm>
            <a:off x="982369" y="5846796"/>
            <a:ext cx="2200910" cy="299720"/>
          </a:xfrm>
          <a:prstGeom prst="rect">
            <a:avLst/>
          </a:prstGeom>
        </p:spPr>
        <p:txBody>
          <a:bodyPr vert="horz" wrap="square" lIns="0" tIns="12700" rIns="0" bIns="0" rtlCol="0">
            <a:spAutoFit/>
          </a:bodyPr>
          <a:lstStyle/>
          <a:p>
            <a:pPr marL="12700">
              <a:lnSpc>
                <a:spcPct val="100000"/>
              </a:lnSpc>
              <a:spcBef>
                <a:spcPts val="100"/>
              </a:spcBef>
            </a:pPr>
            <a:r>
              <a:rPr sz="1800" spc="-5">
                <a:solidFill>
                  <a:srgbClr val="FFC000"/>
                </a:solidFill>
                <a:latin typeface="Calibri"/>
                <a:cs typeface="Calibri"/>
              </a:rPr>
              <a:t>Underfitting</a:t>
            </a:r>
            <a:r>
              <a:rPr sz="1800" spc="-30">
                <a:solidFill>
                  <a:srgbClr val="FFC000"/>
                </a:solidFill>
                <a:latin typeface="Calibri"/>
                <a:cs typeface="Calibri"/>
              </a:rPr>
              <a:t> </a:t>
            </a:r>
            <a:r>
              <a:rPr sz="1800" spc="-5">
                <a:solidFill>
                  <a:srgbClr val="FFC000"/>
                </a:solidFill>
                <a:latin typeface="Calibri"/>
                <a:cs typeface="Calibri"/>
              </a:rPr>
              <a:t>(High</a:t>
            </a:r>
            <a:r>
              <a:rPr sz="1800" spc="-15">
                <a:solidFill>
                  <a:srgbClr val="FFC000"/>
                </a:solidFill>
                <a:latin typeface="Calibri"/>
                <a:cs typeface="Calibri"/>
              </a:rPr>
              <a:t> </a:t>
            </a:r>
            <a:r>
              <a:rPr sz="1800">
                <a:solidFill>
                  <a:srgbClr val="FFC000"/>
                </a:solidFill>
                <a:latin typeface="Calibri"/>
                <a:cs typeface="Calibri"/>
              </a:rPr>
              <a:t>Bias)</a:t>
            </a:r>
            <a:endParaRPr sz="1800">
              <a:latin typeface="Calibri"/>
              <a:cs typeface="Calibri"/>
            </a:endParaRPr>
          </a:p>
        </p:txBody>
      </p:sp>
      <p:sp>
        <p:nvSpPr>
          <p:cNvPr id="11" name="object 11"/>
          <p:cNvSpPr txBox="1"/>
          <p:nvPr/>
        </p:nvSpPr>
        <p:spPr>
          <a:xfrm>
            <a:off x="5418136" y="5829685"/>
            <a:ext cx="668020" cy="299720"/>
          </a:xfrm>
          <a:prstGeom prst="rect">
            <a:avLst/>
          </a:prstGeom>
        </p:spPr>
        <p:txBody>
          <a:bodyPr vert="horz" wrap="square" lIns="0" tIns="12700" rIns="0" bIns="0" rtlCol="0">
            <a:spAutoFit/>
          </a:bodyPr>
          <a:lstStyle/>
          <a:p>
            <a:pPr marL="12700">
              <a:lnSpc>
                <a:spcPct val="100000"/>
              </a:lnSpc>
              <a:spcBef>
                <a:spcPts val="100"/>
              </a:spcBef>
            </a:pPr>
            <a:r>
              <a:rPr sz="1800" spc="-5">
                <a:solidFill>
                  <a:srgbClr val="538235"/>
                </a:solidFill>
                <a:latin typeface="Calibri"/>
                <a:cs typeface="Calibri"/>
              </a:rPr>
              <a:t>Just</a:t>
            </a:r>
            <a:r>
              <a:rPr sz="1800" spc="-75">
                <a:solidFill>
                  <a:srgbClr val="538235"/>
                </a:solidFill>
                <a:latin typeface="Calibri"/>
                <a:cs typeface="Calibri"/>
              </a:rPr>
              <a:t> </a:t>
            </a:r>
            <a:r>
              <a:rPr sz="1800" spc="-5">
                <a:solidFill>
                  <a:srgbClr val="538235"/>
                </a:solidFill>
                <a:latin typeface="Calibri"/>
                <a:cs typeface="Calibri"/>
              </a:rPr>
              <a:t>Fit</a:t>
            </a:r>
            <a:endParaRPr sz="1800">
              <a:latin typeface="Calibri"/>
              <a:cs typeface="Calibri"/>
            </a:endParaRPr>
          </a:p>
        </p:txBody>
      </p:sp>
      <p:sp>
        <p:nvSpPr>
          <p:cNvPr id="12" name="object 12"/>
          <p:cNvSpPr txBox="1"/>
          <p:nvPr/>
        </p:nvSpPr>
        <p:spPr>
          <a:xfrm>
            <a:off x="8875601" y="5838851"/>
            <a:ext cx="2487930" cy="299720"/>
          </a:xfrm>
          <a:prstGeom prst="rect">
            <a:avLst/>
          </a:prstGeom>
        </p:spPr>
        <p:txBody>
          <a:bodyPr vert="horz" wrap="square" lIns="0" tIns="12700" rIns="0" bIns="0" rtlCol="0">
            <a:spAutoFit/>
          </a:bodyPr>
          <a:lstStyle/>
          <a:p>
            <a:pPr marL="12700">
              <a:lnSpc>
                <a:spcPct val="100000"/>
              </a:lnSpc>
              <a:spcBef>
                <a:spcPts val="100"/>
              </a:spcBef>
            </a:pPr>
            <a:r>
              <a:rPr sz="1800" spc="-10">
                <a:solidFill>
                  <a:srgbClr val="FF0000"/>
                </a:solidFill>
                <a:latin typeface="Calibri"/>
                <a:cs typeface="Calibri"/>
              </a:rPr>
              <a:t>Overfitting</a:t>
            </a:r>
            <a:r>
              <a:rPr sz="1800" spc="-15">
                <a:solidFill>
                  <a:srgbClr val="FF0000"/>
                </a:solidFill>
                <a:latin typeface="Calibri"/>
                <a:cs typeface="Calibri"/>
              </a:rPr>
              <a:t> </a:t>
            </a:r>
            <a:r>
              <a:rPr sz="1800" spc="-5">
                <a:solidFill>
                  <a:srgbClr val="FF0000"/>
                </a:solidFill>
                <a:latin typeface="Calibri"/>
                <a:cs typeface="Calibri"/>
              </a:rPr>
              <a:t>(High</a:t>
            </a:r>
            <a:r>
              <a:rPr sz="1800" spc="15">
                <a:solidFill>
                  <a:srgbClr val="FF0000"/>
                </a:solidFill>
                <a:latin typeface="Calibri"/>
                <a:cs typeface="Calibri"/>
              </a:rPr>
              <a:t> </a:t>
            </a:r>
            <a:r>
              <a:rPr sz="1800" spc="-15">
                <a:solidFill>
                  <a:srgbClr val="FF0000"/>
                </a:solidFill>
                <a:latin typeface="Calibri"/>
                <a:cs typeface="Calibri"/>
              </a:rPr>
              <a:t>Variance)</a:t>
            </a:r>
            <a:endParaRPr sz="1800">
              <a:latin typeface="Calibri"/>
              <a:cs typeface="Calibri"/>
            </a:endParaRPr>
          </a:p>
        </p:txBody>
      </p:sp>
      <p:sp>
        <p:nvSpPr>
          <p:cNvPr id="13" name="object 13"/>
          <p:cNvSpPr txBox="1"/>
          <p:nvPr/>
        </p:nvSpPr>
        <p:spPr>
          <a:xfrm>
            <a:off x="1482013" y="4855994"/>
            <a:ext cx="891540" cy="299720"/>
          </a:xfrm>
          <a:prstGeom prst="rect">
            <a:avLst/>
          </a:prstGeom>
        </p:spPr>
        <p:txBody>
          <a:bodyPr vert="horz" wrap="square" lIns="0" tIns="12700" rIns="0" bIns="0" rtlCol="0">
            <a:spAutoFit/>
          </a:bodyPr>
          <a:lstStyle/>
          <a:p>
            <a:pPr marL="12700">
              <a:lnSpc>
                <a:spcPct val="100000"/>
              </a:lnSpc>
              <a:spcBef>
                <a:spcPts val="100"/>
              </a:spcBef>
            </a:pPr>
            <a:r>
              <a:rPr sz="1800">
                <a:solidFill>
                  <a:srgbClr val="FFC000"/>
                </a:solidFill>
                <a:latin typeface="Calibri"/>
                <a:cs typeface="Calibri"/>
              </a:rPr>
              <a:t>y</a:t>
            </a:r>
            <a:r>
              <a:rPr sz="1800" spc="-25">
                <a:solidFill>
                  <a:srgbClr val="FFC000"/>
                </a:solidFill>
                <a:latin typeface="Calibri"/>
                <a:cs typeface="Calibri"/>
              </a:rPr>
              <a:t> </a:t>
            </a:r>
            <a:r>
              <a:rPr sz="1800">
                <a:solidFill>
                  <a:srgbClr val="FFC000"/>
                </a:solidFill>
                <a:latin typeface="Calibri"/>
                <a:cs typeface="Calibri"/>
              </a:rPr>
              <a:t>=</a:t>
            </a:r>
            <a:r>
              <a:rPr sz="1800" spc="-20">
                <a:solidFill>
                  <a:srgbClr val="FFC000"/>
                </a:solidFill>
                <a:latin typeface="Calibri"/>
                <a:cs typeface="Calibri"/>
              </a:rPr>
              <a:t> </a:t>
            </a:r>
            <a:r>
              <a:rPr sz="1800">
                <a:solidFill>
                  <a:srgbClr val="FFC000"/>
                </a:solidFill>
                <a:latin typeface="Calibri"/>
                <a:cs typeface="Calibri"/>
              </a:rPr>
              <a:t>aX</a:t>
            </a:r>
            <a:r>
              <a:rPr sz="1800" spc="-15">
                <a:solidFill>
                  <a:srgbClr val="FFC000"/>
                </a:solidFill>
                <a:latin typeface="Calibri"/>
                <a:cs typeface="Calibri"/>
              </a:rPr>
              <a:t> </a:t>
            </a:r>
            <a:r>
              <a:rPr sz="1800">
                <a:solidFill>
                  <a:srgbClr val="FFC000"/>
                </a:solidFill>
                <a:latin typeface="Calibri"/>
                <a:cs typeface="Calibri"/>
              </a:rPr>
              <a:t>+</a:t>
            </a:r>
            <a:r>
              <a:rPr sz="1800" spc="-25">
                <a:solidFill>
                  <a:srgbClr val="FFC000"/>
                </a:solidFill>
                <a:latin typeface="Calibri"/>
                <a:cs typeface="Calibri"/>
              </a:rPr>
              <a:t> </a:t>
            </a:r>
            <a:r>
              <a:rPr sz="1800">
                <a:solidFill>
                  <a:srgbClr val="FFC000"/>
                </a:solidFill>
                <a:latin typeface="Calibri"/>
                <a:cs typeface="Calibri"/>
              </a:rPr>
              <a:t>c</a:t>
            </a:r>
            <a:endParaRPr sz="1800">
              <a:latin typeface="Calibri"/>
              <a:cs typeface="Calibri"/>
            </a:endParaRPr>
          </a:p>
        </p:txBody>
      </p:sp>
      <p:sp>
        <p:nvSpPr>
          <p:cNvPr id="14" name="object 14"/>
          <p:cNvSpPr txBox="1"/>
          <p:nvPr/>
        </p:nvSpPr>
        <p:spPr>
          <a:xfrm>
            <a:off x="4758816" y="4852236"/>
            <a:ext cx="1623695" cy="300355"/>
          </a:xfrm>
          <a:prstGeom prst="rect">
            <a:avLst/>
          </a:prstGeom>
        </p:spPr>
        <p:txBody>
          <a:bodyPr vert="horz" wrap="square" lIns="0" tIns="12700" rIns="0" bIns="0" rtlCol="0">
            <a:spAutoFit/>
          </a:bodyPr>
          <a:lstStyle/>
          <a:p>
            <a:pPr marL="38100">
              <a:lnSpc>
                <a:spcPct val="100000"/>
              </a:lnSpc>
              <a:spcBef>
                <a:spcPts val="100"/>
              </a:spcBef>
            </a:pPr>
            <a:r>
              <a:rPr sz="1800">
                <a:solidFill>
                  <a:srgbClr val="538235"/>
                </a:solidFill>
                <a:latin typeface="Calibri"/>
                <a:cs typeface="Calibri"/>
              </a:rPr>
              <a:t>y</a:t>
            </a:r>
            <a:r>
              <a:rPr sz="1800" spc="-15">
                <a:solidFill>
                  <a:srgbClr val="538235"/>
                </a:solidFill>
                <a:latin typeface="Calibri"/>
                <a:cs typeface="Calibri"/>
              </a:rPr>
              <a:t> </a:t>
            </a:r>
            <a:r>
              <a:rPr sz="1800">
                <a:solidFill>
                  <a:srgbClr val="538235"/>
                </a:solidFill>
                <a:latin typeface="Calibri"/>
                <a:cs typeface="Calibri"/>
              </a:rPr>
              <a:t>=</a:t>
            </a:r>
            <a:r>
              <a:rPr sz="1800" spc="-10">
                <a:solidFill>
                  <a:srgbClr val="538235"/>
                </a:solidFill>
                <a:latin typeface="Calibri"/>
                <a:cs typeface="Calibri"/>
              </a:rPr>
              <a:t> </a:t>
            </a:r>
            <a:r>
              <a:rPr sz="1800">
                <a:solidFill>
                  <a:srgbClr val="538235"/>
                </a:solidFill>
                <a:latin typeface="Calibri"/>
                <a:cs typeface="Calibri"/>
              </a:rPr>
              <a:t>a</a:t>
            </a:r>
            <a:r>
              <a:rPr sz="1800" baseline="-20833">
                <a:solidFill>
                  <a:srgbClr val="538235"/>
                </a:solidFill>
                <a:latin typeface="Calibri"/>
                <a:cs typeface="Calibri"/>
              </a:rPr>
              <a:t>1</a:t>
            </a:r>
            <a:r>
              <a:rPr sz="1800">
                <a:solidFill>
                  <a:srgbClr val="538235"/>
                </a:solidFill>
                <a:latin typeface="Calibri"/>
                <a:cs typeface="Calibri"/>
              </a:rPr>
              <a:t>X</a:t>
            </a:r>
            <a:r>
              <a:rPr sz="1800" spc="-5">
                <a:solidFill>
                  <a:srgbClr val="538235"/>
                </a:solidFill>
                <a:latin typeface="Calibri"/>
                <a:cs typeface="Calibri"/>
              </a:rPr>
              <a:t> </a:t>
            </a:r>
            <a:r>
              <a:rPr sz="1800">
                <a:solidFill>
                  <a:srgbClr val="538235"/>
                </a:solidFill>
                <a:latin typeface="Calibri"/>
                <a:cs typeface="Calibri"/>
              </a:rPr>
              <a:t>+</a:t>
            </a:r>
            <a:r>
              <a:rPr sz="1800" spc="-10">
                <a:solidFill>
                  <a:srgbClr val="538235"/>
                </a:solidFill>
                <a:latin typeface="Calibri"/>
                <a:cs typeface="Calibri"/>
              </a:rPr>
              <a:t> </a:t>
            </a:r>
            <a:r>
              <a:rPr sz="1800">
                <a:solidFill>
                  <a:srgbClr val="538235"/>
                </a:solidFill>
                <a:latin typeface="Calibri"/>
                <a:cs typeface="Calibri"/>
              </a:rPr>
              <a:t>a</a:t>
            </a:r>
            <a:r>
              <a:rPr sz="1800" baseline="-20833">
                <a:solidFill>
                  <a:srgbClr val="538235"/>
                </a:solidFill>
                <a:latin typeface="Calibri"/>
                <a:cs typeface="Calibri"/>
              </a:rPr>
              <a:t>2</a:t>
            </a:r>
            <a:r>
              <a:rPr sz="1800">
                <a:solidFill>
                  <a:srgbClr val="538235"/>
                </a:solidFill>
                <a:latin typeface="Calibri"/>
                <a:cs typeface="Calibri"/>
              </a:rPr>
              <a:t>X</a:t>
            </a:r>
            <a:r>
              <a:rPr sz="1800" baseline="25462">
                <a:solidFill>
                  <a:srgbClr val="538235"/>
                </a:solidFill>
                <a:latin typeface="Calibri"/>
                <a:cs typeface="Calibri"/>
              </a:rPr>
              <a:t>2</a:t>
            </a:r>
            <a:r>
              <a:rPr sz="1800" spc="209" baseline="25462">
                <a:solidFill>
                  <a:srgbClr val="538235"/>
                </a:solidFill>
                <a:latin typeface="Calibri"/>
                <a:cs typeface="Calibri"/>
              </a:rPr>
              <a:t> </a:t>
            </a:r>
            <a:r>
              <a:rPr sz="1800">
                <a:solidFill>
                  <a:srgbClr val="538235"/>
                </a:solidFill>
                <a:latin typeface="Calibri"/>
                <a:cs typeface="Calibri"/>
              </a:rPr>
              <a:t>+</a:t>
            </a:r>
            <a:r>
              <a:rPr sz="1800" spc="-15">
                <a:solidFill>
                  <a:srgbClr val="538235"/>
                </a:solidFill>
                <a:latin typeface="Calibri"/>
                <a:cs typeface="Calibri"/>
              </a:rPr>
              <a:t> </a:t>
            </a:r>
            <a:r>
              <a:rPr sz="1800">
                <a:solidFill>
                  <a:srgbClr val="538235"/>
                </a:solidFill>
                <a:latin typeface="Calibri"/>
                <a:cs typeface="Calibri"/>
              </a:rPr>
              <a:t>c</a:t>
            </a:r>
            <a:endParaRPr sz="1800">
              <a:latin typeface="Calibri"/>
              <a:cs typeface="Calibri"/>
            </a:endParaRPr>
          </a:p>
        </p:txBody>
      </p:sp>
      <p:sp>
        <p:nvSpPr>
          <p:cNvPr id="15" name="object 15"/>
          <p:cNvSpPr txBox="1"/>
          <p:nvPr/>
        </p:nvSpPr>
        <p:spPr>
          <a:xfrm>
            <a:off x="661822" y="1293698"/>
            <a:ext cx="4042410" cy="574675"/>
          </a:xfrm>
          <a:prstGeom prst="rect">
            <a:avLst/>
          </a:prstGeom>
        </p:spPr>
        <p:txBody>
          <a:bodyPr vert="horz" wrap="square" lIns="0" tIns="12700" rIns="0" bIns="0" rtlCol="0">
            <a:spAutoFit/>
          </a:bodyPr>
          <a:lstStyle/>
          <a:p>
            <a:pPr marL="12700">
              <a:lnSpc>
                <a:spcPct val="100000"/>
              </a:lnSpc>
              <a:spcBef>
                <a:spcPts val="100"/>
              </a:spcBef>
              <a:tabLst>
                <a:tab pos="1269365" algn="l"/>
                <a:tab pos="1601470" algn="l"/>
                <a:tab pos="1931670" algn="l"/>
                <a:tab pos="2317115" algn="l"/>
                <a:tab pos="2647950" algn="l"/>
                <a:tab pos="2979420" algn="l"/>
              </a:tabLst>
            </a:pPr>
            <a:r>
              <a:rPr sz="1800" b="1">
                <a:latin typeface="Calibri"/>
                <a:cs typeface="Calibri"/>
              </a:rPr>
              <a:t>X = [1, 2,</a:t>
            </a:r>
            <a:r>
              <a:rPr sz="1800" b="1" spc="409">
                <a:latin typeface="Calibri"/>
                <a:cs typeface="Calibri"/>
              </a:rPr>
              <a:t> </a:t>
            </a:r>
            <a:r>
              <a:rPr sz="1800" b="1">
                <a:latin typeface="Calibri"/>
                <a:cs typeface="Calibri"/>
              </a:rPr>
              <a:t>3,	4,	5,	6,	7,	8,	9,</a:t>
            </a:r>
            <a:r>
              <a:rPr sz="1800" b="1" spc="365">
                <a:latin typeface="Calibri"/>
                <a:cs typeface="Calibri"/>
              </a:rPr>
              <a:t> </a:t>
            </a:r>
            <a:r>
              <a:rPr sz="1800" b="1">
                <a:latin typeface="Calibri"/>
                <a:cs typeface="Calibri"/>
              </a:rPr>
              <a:t>10]</a:t>
            </a:r>
            <a:r>
              <a:rPr sz="1800" b="1" spc="375">
                <a:latin typeface="Calibri"/>
                <a:cs typeface="Calibri"/>
              </a:rPr>
              <a:t> </a:t>
            </a:r>
            <a:r>
              <a:rPr sz="1800" b="1">
                <a:latin typeface="Calibri"/>
                <a:cs typeface="Calibri"/>
              </a:rPr>
              <a:t>and</a:t>
            </a:r>
            <a:endParaRPr sz="1800">
              <a:latin typeface="Calibri"/>
              <a:cs typeface="Calibri"/>
            </a:endParaRPr>
          </a:p>
          <a:p>
            <a:pPr marL="12700">
              <a:lnSpc>
                <a:spcPct val="100000"/>
              </a:lnSpc>
              <a:spcBef>
                <a:spcPts val="5"/>
              </a:spcBef>
            </a:pPr>
            <a:r>
              <a:rPr sz="1800" b="1">
                <a:latin typeface="Calibri"/>
                <a:cs typeface="Calibri"/>
              </a:rPr>
              <a:t>y</a:t>
            </a:r>
            <a:r>
              <a:rPr sz="1800" b="1" spc="-10">
                <a:latin typeface="Calibri"/>
                <a:cs typeface="Calibri"/>
              </a:rPr>
              <a:t> </a:t>
            </a:r>
            <a:r>
              <a:rPr sz="1800" b="1">
                <a:latin typeface="Calibri"/>
                <a:cs typeface="Calibri"/>
              </a:rPr>
              <a:t>= [6,</a:t>
            </a:r>
            <a:r>
              <a:rPr sz="1800" b="1" spc="-15">
                <a:latin typeface="Calibri"/>
                <a:cs typeface="Calibri"/>
              </a:rPr>
              <a:t> </a:t>
            </a:r>
            <a:r>
              <a:rPr sz="1800" b="1">
                <a:latin typeface="Calibri"/>
                <a:cs typeface="Calibri"/>
              </a:rPr>
              <a:t>7,</a:t>
            </a:r>
            <a:r>
              <a:rPr sz="1800" b="1" spc="-10">
                <a:latin typeface="Calibri"/>
                <a:cs typeface="Calibri"/>
              </a:rPr>
              <a:t> </a:t>
            </a:r>
            <a:r>
              <a:rPr sz="1800" b="1">
                <a:latin typeface="Calibri"/>
                <a:cs typeface="Calibri"/>
              </a:rPr>
              <a:t>11, 14,</a:t>
            </a:r>
            <a:r>
              <a:rPr sz="1800" b="1" spc="-10">
                <a:latin typeface="Calibri"/>
                <a:cs typeface="Calibri"/>
              </a:rPr>
              <a:t> </a:t>
            </a:r>
            <a:r>
              <a:rPr sz="1800" b="1">
                <a:latin typeface="Calibri"/>
                <a:cs typeface="Calibri"/>
              </a:rPr>
              <a:t>17,</a:t>
            </a:r>
            <a:r>
              <a:rPr sz="1800" b="1" spc="-5">
                <a:latin typeface="Calibri"/>
                <a:cs typeface="Calibri"/>
              </a:rPr>
              <a:t> </a:t>
            </a:r>
            <a:r>
              <a:rPr sz="1800" b="1">
                <a:latin typeface="Calibri"/>
                <a:cs typeface="Calibri"/>
              </a:rPr>
              <a:t>15,</a:t>
            </a:r>
            <a:r>
              <a:rPr sz="1800" b="1" spc="-5">
                <a:latin typeface="Calibri"/>
                <a:cs typeface="Calibri"/>
              </a:rPr>
              <a:t> </a:t>
            </a:r>
            <a:r>
              <a:rPr sz="1800" b="1">
                <a:latin typeface="Calibri"/>
                <a:cs typeface="Calibri"/>
              </a:rPr>
              <a:t>19,</a:t>
            </a:r>
            <a:r>
              <a:rPr sz="1800" b="1" spc="-5">
                <a:latin typeface="Calibri"/>
                <a:cs typeface="Calibri"/>
              </a:rPr>
              <a:t> </a:t>
            </a:r>
            <a:r>
              <a:rPr sz="1800" b="1">
                <a:latin typeface="Calibri"/>
                <a:cs typeface="Calibri"/>
              </a:rPr>
              <a:t>17,</a:t>
            </a:r>
            <a:r>
              <a:rPr sz="1800" b="1" spc="-10">
                <a:latin typeface="Calibri"/>
                <a:cs typeface="Calibri"/>
              </a:rPr>
              <a:t> </a:t>
            </a:r>
            <a:r>
              <a:rPr sz="1800" b="1">
                <a:latin typeface="Calibri"/>
                <a:cs typeface="Calibri"/>
              </a:rPr>
              <a:t>22, 21]</a:t>
            </a:r>
            <a:endParaRPr sz="1800">
              <a:latin typeface="Calibri"/>
              <a:cs typeface="Calibri"/>
            </a:endParaRPr>
          </a:p>
        </p:txBody>
      </p:sp>
      <p:sp>
        <p:nvSpPr>
          <p:cNvPr id="16" name="object 16"/>
          <p:cNvSpPr/>
          <p:nvPr/>
        </p:nvSpPr>
        <p:spPr>
          <a:xfrm>
            <a:off x="842124" y="5731174"/>
            <a:ext cx="11184890" cy="78105"/>
          </a:xfrm>
          <a:custGeom>
            <a:avLst/>
            <a:gdLst/>
            <a:ahLst/>
            <a:cxnLst/>
            <a:rect l="l" t="t" r="r" b="b"/>
            <a:pathLst>
              <a:path w="11184890" h="78104">
                <a:moveTo>
                  <a:pt x="11107039" y="0"/>
                </a:moveTo>
                <a:lnTo>
                  <a:pt x="11107039" y="77724"/>
                </a:lnTo>
                <a:lnTo>
                  <a:pt x="11158855" y="51816"/>
                </a:lnTo>
                <a:lnTo>
                  <a:pt x="11120119" y="51816"/>
                </a:lnTo>
                <a:lnTo>
                  <a:pt x="11120119" y="25908"/>
                </a:lnTo>
                <a:lnTo>
                  <a:pt x="11158855" y="25908"/>
                </a:lnTo>
                <a:lnTo>
                  <a:pt x="11107039" y="0"/>
                </a:lnTo>
                <a:close/>
              </a:path>
              <a:path w="11184890" h="78104">
                <a:moveTo>
                  <a:pt x="11107039" y="25908"/>
                </a:moveTo>
                <a:lnTo>
                  <a:pt x="0" y="25908"/>
                </a:lnTo>
                <a:lnTo>
                  <a:pt x="0" y="51816"/>
                </a:lnTo>
                <a:lnTo>
                  <a:pt x="11107039" y="51816"/>
                </a:lnTo>
                <a:lnTo>
                  <a:pt x="11107039" y="25908"/>
                </a:lnTo>
                <a:close/>
              </a:path>
              <a:path w="11184890" h="78104">
                <a:moveTo>
                  <a:pt x="11158855" y="25908"/>
                </a:moveTo>
                <a:lnTo>
                  <a:pt x="11120119" y="25908"/>
                </a:lnTo>
                <a:lnTo>
                  <a:pt x="11120119" y="51816"/>
                </a:lnTo>
                <a:lnTo>
                  <a:pt x="11158855" y="51816"/>
                </a:lnTo>
                <a:lnTo>
                  <a:pt x="11184763" y="38862"/>
                </a:lnTo>
                <a:lnTo>
                  <a:pt x="11158855" y="25908"/>
                </a:lnTo>
                <a:close/>
              </a:path>
            </a:pathLst>
          </a:custGeom>
          <a:solidFill>
            <a:srgbClr val="FF0000"/>
          </a:solidFill>
        </p:spPr>
        <p:txBody>
          <a:bodyPr wrap="square" lIns="0" tIns="0" rIns="0" bIns="0" rtlCol="0"/>
          <a:lstStyle/>
          <a:p>
            <a:endParaRPr/>
          </a:p>
        </p:txBody>
      </p:sp>
      <p:pic>
        <p:nvPicPr>
          <p:cNvPr id="17" name="object 17"/>
          <p:cNvPicPr/>
          <p:nvPr/>
        </p:nvPicPr>
        <p:blipFill>
          <a:blip r:embed="rId4" cstate="print"/>
          <a:stretch>
            <a:fillRect/>
          </a:stretch>
        </p:blipFill>
        <p:spPr>
          <a:xfrm>
            <a:off x="7965947" y="1977770"/>
            <a:ext cx="3381375" cy="2257424"/>
          </a:xfrm>
          <a:prstGeom prst="rect">
            <a:avLst/>
          </a:prstGeom>
        </p:spPr>
      </p:pic>
      <p:sp>
        <p:nvSpPr>
          <p:cNvPr id="18" name="object 18"/>
          <p:cNvSpPr txBox="1"/>
          <p:nvPr/>
        </p:nvSpPr>
        <p:spPr>
          <a:xfrm>
            <a:off x="9003918" y="4029548"/>
            <a:ext cx="1706880" cy="759460"/>
          </a:xfrm>
          <a:prstGeom prst="rect">
            <a:avLst/>
          </a:prstGeom>
        </p:spPr>
        <p:txBody>
          <a:bodyPr vert="horz" wrap="square" lIns="0" tIns="105410" rIns="0" bIns="0" rtlCol="0">
            <a:spAutoFit/>
          </a:bodyPr>
          <a:lstStyle/>
          <a:p>
            <a:pPr marL="558800">
              <a:lnSpc>
                <a:spcPct val="100000"/>
              </a:lnSpc>
              <a:spcBef>
                <a:spcPts val="830"/>
              </a:spcBef>
            </a:pPr>
            <a:r>
              <a:rPr sz="1800">
                <a:latin typeface="Calibri"/>
                <a:cs typeface="Calibri"/>
              </a:rPr>
              <a:t>X</a:t>
            </a:r>
          </a:p>
          <a:p>
            <a:pPr marL="12700">
              <a:lnSpc>
                <a:spcPct val="100000"/>
              </a:lnSpc>
              <a:spcBef>
                <a:spcPts val="730"/>
              </a:spcBef>
            </a:pPr>
            <a:r>
              <a:rPr sz="1800" spc="-10">
                <a:solidFill>
                  <a:srgbClr val="FF0000"/>
                </a:solidFill>
                <a:latin typeface="Calibri"/>
                <a:cs typeface="Calibri"/>
              </a:rPr>
              <a:t>Polynomial</a:t>
            </a:r>
            <a:r>
              <a:rPr sz="1800" spc="-45">
                <a:solidFill>
                  <a:srgbClr val="FF0000"/>
                </a:solidFill>
                <a:latin typeface="Calibri"/>
                <a:cs typeface="Calibri"/>
              </a:rPr>
              <a:t> </a:t>
            </a:r>
            <a:r>
              <a:rPr sz="1800">
                <a:solidFill>
                  <a:srgbClr val="FF0000"/>
                </a:solidFill>
                <a:latin typeface="Calibri"/>
                <a:cs typeface="Calibri"/>
              </a:rPr>
              <a:t>Model</a:t>
            </a:r>
            <a:endParaRPr sz="1800">
              <a:latin typeface="Calibri"/>
              <a:cs typeface="Calibri"/>
            </a:endParaRPr>
          </a:p>
        </p:txBody>
      </p:sp>
      <p:sp>
        <p:nvSpPr>
          <p:cNvPr id="19" name="object 19"/>
          <p:cNvSpPr txBox="1"/>
          <p:nvPr/>
        </p:nvSpPr>
        <p:spPr>
          <a:xfrm>
            <a:off x="150977" y="2843910"/>
            <a:ext cx="128905" cy="299720"/>
          </a:xfrm>
          <a:prstGeom prst="rect">
            <a:avLst/>
          </a:prstGeom>
        </p:spPr>
        <p:txBody>
          <a:bodyPr vert="horz" wrap="square" lIns="0" tIns="12700" rIns="0" bIns="0" rtlCol="0">
            <a:spAutoFit/>
          </a:bodyPr>
          <a:lstStyle/>
          <a:p>
            <a:pPr marL="12700">
              <a:lnSpc>
                <a:spcPct val="100000"/>
              </a:lnSpc>
              <a:spcBef>
                <a:spcPts val="100"/>
              </a:spcBef>
            </a:pPr>
            <a:r>
              <a:rPr sz="1800">
                <a:latin typeface="Calibri"/>
                <a:cs typeface="Calibri"/>
              </a:rPr>
              <a:t>y</a:t>
            </a:r>
          </a:p>
        </p:txBody>
      </p:sp>
      <p:sp>
        <p:nvSpPr>
          <p:cNvPr id="20" name="object 20"/>
          <p:cNvSpPr txBox="1"/>
          <p:nvPr/>
        </p:nvSpPr>
        <p:spPr>
          <a:xfrm>
            <a:off x="235901" y="5813172"/>
            <a:ext cx="671195" cy="299720"/>
          </a:xfrm>
          <a:prstGeom prst="rect">
            <a:avLst/>
          </a:prstGeom>
        </p:spPr>
        <p:txBody>
          <a:bodyPr vert="horz" wrap="square" lIns="0" tIns="12700" rIns="0" bIns="0" rtlCol="0">
            <a:spAutoFit/>
          </a:bodyPr>
          <a:lstStyle/>
          <a:p>
            <a:pPr marL="12700">
              <a:lnSpc>
                <a:spcPct val="100000"/>
              </a:lnSpc>
              <a:spcBef>
                <a:spcPts val="100"/>
              </a:spcBef>
            </a:pPr>
            <a:r>
              <a:rPr sz="1800" b="1">
                <a:latin typeface="Calibri"/>
                <a:cs typeface="Calibri"/>
              </a:rPr>
              <a:t>Sim</a:t>
            </a:r>
            <a:r>
              <a:rPr sz="1800" b="1" spc="5">
                <a:latin typeface="Calibri"/>
                <a:cs typeface="Calibri"/>
              </a:rPr>
              <a:t>p</a:t>
            </a:r>
            <a:r>
              <a:rPr sz="1800" b="1">
                <a:latin typeface="Calibri"/>
                <a:cs typeface="Calibri"/>
              </a:rPr>
              <a:t>le</a:t>
            </a:r>
            <a:endParaRPr sz="1800">
              <a:latin typeface="Calibri"/>
              <a:cs typeface="Calibri"/>
            </a:endParaRPr>
          </a:p>
        </p:txBody>
      </p:sp>
      <p:sp>
        <p:nvSpPr>
          <p:cNvPr id="21" name="object 21"/>
          <p:cNvSpPr txBox="1"/>
          <p:nvPr/>
        </p:nvSpPr>
        <p:spPr>
          <a:xfrm>
            <a:off x="11339195" y="5818767"/>
            <a:ext cx="852805" cy="299720"/>
          </a:xfrm>
          <a:prstGeom prst="rect">
            <a:avLst/>
          </a:prstGeom>
        </p:spPr>
        <p:txBody>
          <a:bodyPr vert="horz" wrap="square" lIns="0" tIns="12700" rIns="0" bIns="0" rtlCol="0">
            <a:spAutoFit/>
          </a:bodyPr>
          <a:lstStyle/>
          <a:p>
            <a:pPr marL="12700">
              <a:lnSpc>
                <a:spcPct val="100000"/>
              </a:lnSpc>
              <a:spcBef>
                <a:spcPts val="100"/>
              </a:spcBef>
            </a:pPr>
            <a:r>
              <a:rPr sz="1800" b="1" spc="-5">
                <a:latin typeface="Calibri"/>
                <a:cs typeface="Calibri"/>
              </a:rPr>
              <a:t>Com</a:t>
            </a:r>
            <a:r>
              <a:rPr sz="1800" b="1">
                <a:latin typeface="Calibri"/>
                <a:cs typeface="Calibri"/>
              </a:rPr>
              <a:t>pl</a:t>
            </a:r>
            <a:r>
              <a:rPr sz="1800" b="1" spc="-20">
                <a:latin typeface="Calibri"/>
                <a:cs typeface="Calibri"/>
              </a:rPr>
              <a:t>e</a:t>
            </a:r>
            <a:r>
              <a:rPr sz="1800" b="1">
                <a:latin typeface="Calibri"/>
                <a:cs typeface="Calibri"/>
              </a:rPr>
              <a:t>x</a:t>
            </a:r>
            <a:endParaRPr sz="1800">
              <a:latin typeface="Calibri"/>
              <a:cs typeface="Calibri"/>
            </a:endParaRPr>
          </a:p>
        </p:txBody>
      </p:sp>
      <p:grpSp>
        <p:nvGrpSpPr>
          <p:cNvPr id="22" name="object 22"/>
          <p:cNvGrpSpPr/>
          <p:nvPr/>
        </p:nvGrpSpPr>
        <p:grpSpPr>
          <a:xfrm>
            <a:off x="10709878" y="5080152"/>
            <a:ext cx="1097915" cy="576580"/>
            <a:chOff x="10611622" y="5462208"/>
            <a:chExt cx="1097915" cy="576580"/>
          </a:xfrm>
        </p:grpSpPr>
        <p:sp>
          <p:nvSpPr>
            <p:cNvPr id="23" name="object 23"/>
            <p:cNvSpPr/>
            <p:nvPr/>
          </p:nvSpPr>
          <p:spPr>
            <a:xfrm>
              <a:off x="10617718" y="5468304"/>
              <a:ext cx="1085850" cy="490855"/>
            </a:xfrm>
            <a:custGeom>
              <a:avLst/>
              <a:gdLst/>
              <a:ahLst/>
              <a:cxnLst/>
              <a:rect l="l" t="t" r="r" b="b"/>
              <a:pathLst>
                <a:path w="1085850" h="490854">
                  <a:moveTo>
                    <a:pt x="670006" y="0"/>
                  </a:moveTo>
                  <a:lnTo>
                    <a:pt x="628290" y="3347"/>
                  </a:lnTo>
                  <a:lnTo>
                    <a:pt x="591671" y="16101"/>
                  </a:lnTo>
                  <a:lnTo>
                    <a:pt x="564886" y="37272"/>
                  </a:lnTo>
                  <a:lnTo>
                    <a:pt x="557700" y="33248"/>
                  </a:lnTo>
                  <a:lnTo>
                    <a:pt x="550074" y="29557"/>
                  </a:lnTo>
                  <a:lnTo>
                    <a:pt x="542043" y="26199"/>
                  </a:lnTo>
                  <a:lnTo>
                    <a:pt x="533644" y="23175"/>
                  </a:lnTo>
                  <a:lnTo>
                    <a:pt x="482590" y="13850"/>
                  </a:lnTo>
                  <a:lnTo>
                    <a:pt x="431440" y="17158"/>
                  </a:lnTo>
                  <a:lnTo>
                    <a:pt x="386054" y="32015"/>
                  </a:lnTo>
                  <a:lnTo>
                    <a:pt x="352288" y="57338"/>
                  </a:lnTo>
                  <a:lnTo>
                    <a:pt x="326763" y="49825"/>
                  </a:lnTo>
                  <a:lnTo>
                    <a:pt x="299725" y="45051"/>
                  </a:lnTo>
                  <a:lnTo>
                    <a:pt x="271760" y="43086"/>
                  </a:lnTo>
                  <a:lnTo>
                    <a:pt x="243449" y="44003"/>
                  </a:lnTo>
                  <a:lnTo>
                    <a:pt x="191420" y="53709"/>
                  </a:lnTo>
                  <a:lnTo>
                    <a:pt x="148481" y="72244"/>
                  </a:lnTo>
                  <a:lnTo>
                    <a:pt x="117014" y="97677"/>
                  </a:lnTo>
                  <a:lnTo>
                    <a:pt x="98034" y="161516"/>
                  </a:lnTo>
                  <a:lnTo>
                    <a:pt x="97145" y="163040"/>
                  </a:lnTo>
                  <a:lnTo>
                    <a:pt x="49186" y="173435"/>
                  </a:lnTo>
                  <a:lnTo>
                    <a:pt x="14087" y="196098"/>
                  </a:lnTo>
                  <a:lnTo>
                    <a:pt x="0" y="221461"/>
                  </a:lnTo>
                  <a:lnTo>
                    <a:pt x="2641" y="247295"/>
                  </a:lnTo>
                  <a:lnTo>
                    <a:pt x="20784" y="270629"/>
                  </a:lnTo>
                  <a:lnTo>
                    <a:pt x="53203" y="288491"/>
                  </a:lnTo>
                  <a:lnTo>
                    <a:pt x="38838" y="300227"/>
                  </a:lnTo>
                  <a:lnTo>
                    <a:pt x="29057" y="313430"/>
                  </a:lnTo>
                  <a:lnTo>
                    <a:pt x="24110" y="327610"/>
                  </a:lnTo>
                  <a:lnTo>
                    <a:pt x="24247" y="342275"/>
                  </a:lnTo>
                  <a:lnTo>
                    <a:pt x="37812" y="367645"/>
                  </a:lnTo>
                  <a:lnTo>
                    <a:pt x="65236" y="387189"/>
                  </a:lnTo>
                  <a:lnTo>
                    <a:pt x="102614" y="399007"/>
                  </a:lnTo>
                  <a:lnTo>
                    <a:pt x="146040" y="401203"/>
                  </a:lnTo>
                  <a:lnTo>
                    <a:pt x="147310" y="402638"/>
                  </a:lnTo>
                  <a:lnTo>
                    <a:pt x="180605" y="428442"/>
                  </a:lnTo>
                  <a:lnTo>
                    <a:pt x="221271" y="446741"/>
                  </a:lnTo>
                  <a:lnTo>
                    <a:pt x="267531" y="457867"/>
                  </a:lnTo>
                  <a:lnTo>
                    <a:pt x="316850" y="461431"/>
                  </a:lnTo>
                  <a:lnTo>
                    <a:pt x="366691" y="457041"/>
                  </a:lnTo>
                  <a:lnTo>
                    <a:pt x="414518" y="444307"/>
                  </a:lnTo>
                  <a:lnTo>
                    <a:pt x="432814" y="458381"/>
                  </a:lnTo>
                  <a:lnTo>
                    <a:pt x="454586" y="470232"/>
                  </a:lnTo>
                  <a:lnTo>
                    <a:pt x="479311" y="479624"/>
                  </a:lnTo>
                  <a:lnTo>
                    <a:pt x="506466" y="486319"/>
                  </a:lnTo>
                  <a:lnTo>
                    <a:pt x="560366" y="490797"/>
                  </a:lnTo>
                  <a:lnTo>
                    <a:pt x="611993" y="484900"/>
                  </a:lnTo>
                  <a:lnTo>
                    <a:pt x="657854" y="469776"/>
                  </a:lnTo>
                  <a:lnTo>
                    <a:pt x="694454" y="446578"/>
                  </a:lnTo>
                  <a:lnTo>
                    <a:pt x="718302" y="416456"/>
                  </a:lnTo>
                  <a:lnTo>
                    <a:pt x="735970" y="422242"/>
                  </a:lnTo>
                  <a:lnTo>
                    <a:pt x="754687" y="426462"/>
                  </a:lnTo>
                  <a:lnTo>
                    <a:pt x="774166" y="429070"/>
                  </a:lnTo>
                  <a:lnTo>
                    <a:pt x="794121" y="430020"/>
                  </a:lnTo>
                  <a:lnTo>
                    <a:pt x="850866" y="423275"/>
                  </a:lnTo>
                  <a:lnTo>
                    <a:pt x="897372" y="404351"/>
                  </a:lnTo>
                  <a:lnTo>
                    <a:pt x="928923" y="376100"/>
                  </a:lnTo>
                  <a:lnTo>
                    <a:pt x="940806" y="341374"/>
                  </a:lnTo>
                  <a:lnTo>
                    <a:pt x="962269" y="338617"/>
                  </a:lnTo>
                  <a:lnTo>
                    <a:pt x="1002385" y="328242"/>
                  </a:lnTo>
                  <a:lnTo>
                    <a:pt x="1064966" y="289392"/>
                  </a:lnTo>
                  <a:lnTo>
                    <a:pt x="1085665" y="251315"/>
                  </a:lnTo>
                  <a:lnTo>
                    <a:pt x="1081623" y="211242"/>
                  </a:lnTo>
                  <a:lnTo>
                    <a:pt x="1051804" y="173899"/>
                  </a:lnTo>
                  <a:lnTo>
                    <a:pt x="1054344" y="170368"/>
                  </a:lnTo>
                  <a:lnTo>
                    <a:pt x="1056376" y="166749"/>
                  </a:lnTo>
                  <a:lnTo>
                    <a:pt x="1058027" y="163040"/>
                  </a:lnTo>
                  <a:lnTo>
                    <a:pt x="1061555" y="130324"/>
                  </a:lnTo>
                  <a:lnTo>
                    <a:pt x="1045009" y="100332"/>
                  </a:lnTo>
                  <a:lnTo>
                    <a:pt x="1011414" y="76349"/>
                  </a:lnTo>
                  <a:lnTo>
                    <a:pt x="963793" y="61656"/>
                  </a:lnTo>
                  <a:lnTo>
                    <a:pt x="958308" y="49147"/>
                  </a:lnTo>
                  <a:lnTo>
                    <a:pt x="922518" y="17714"/>
                  </a:lnTo>
                  <a:lnTo>
                    <a:pt x="880056" y="3385"/>
                  </a:lnTo>
                  <a:lnTo>
                    <a:pt x="833522" y="236"/>
                  </a:lnTo>
                  <a:lnTo>
                    <a:pt x="788465" y="8016"/>
                  </a:lnTo>
                  <a:lnTo>
                    <a:pt x="750433" y="26477"/>
                  </a:lnTo>
                  <a:lnTo>
                    <a:pt x="742207" y="20601"/>
                  </a:lnTo>
                  <a:lnTo>
                    <a:pt x="733018" y="15380"/>
                  </a:lnTo>
                  <a:lnTo>
                    <a:pt x="722947" y="10850"/>
                  </a:lnTo>
                  <a:lnTo>
                    <a:pt x="712079" y="7046"/>
                  </a:lnTo>
                  <a:lnTo>
                    <a:pt x="670006" y="0"/>
                  </a:lnTo>
                  <a:close/>
                </a:path>
              </a:pathLst>
            </a:custGeom>
            <a:solidFill>
              <a:srgbClr val="BE9000"/>
            </a:solidFill>
          </p:spPr>
          <p:txBody>
            <a:bodyPr wrap="square" lIns="0" tIns="0" rIns="0" bIns="0" rtlCol="0"/>
            <a:lstStyle/>
            <a:p>
              <a:endParaRPr/>
            </a:p>
          </p:txBody>
        </p:sp>
        <p:pic>
          <p:nvPicPr>
            <p:cNvPr id="24" name="object 24"/>
            <p:cNvPicPr/>
            <p:nvPr/>
          </p:nvPicPr>
          <p:blipFill>
            <a:blip r:embed="rId5" cstate="print"/>
            <a:stretch>
              <a:fillRect/>
            </a:stretch>
          </p:blipFill>
          <p:spPr>
            <a:xfrm>
              <a:off x="10920222" y="5921159"/>
              <a:ext cx="97027" cy="111125"/>
            </a:xfrm>
            <a:prstGeom prst="rect">
              <a:avLst/>
            </a:prstGeom>
          </p:spPr>
        </p:pic>
        <p:sp>
          <p:nvSpPr>
            <p:cNvPr id="25" name="object 25"/>
            <p:cNvSpPr/>
            <p:nvPr/>
          </p:nvSpPr>
          <p:spPr>
            <a:xfrm>
              <a:off x="10617718" y="5468304"/>
              <a:ext cx="1085850" cy="564515"/>
            </a:xfrm>
            <a:custGeom>
              <a:avLst/>
              <a:gdLst/>
              <a:ahLst/>
              <a:cxnLst/>
              <a:rect l="l" t="t" r="r" b="b"/>
              <a:pathLst>
                <a:path w="1085850" h="564514">
                  <a:moveTo>
                    <a:pt x="98034" y="161516"/>
                  </a:moveTo>
                  <a:lnTo>
                    <a:pt x="117014" y="97677"/>
                  </a:lnTo>
                  <a:lnTo>
                    <a:pt x="148481" y="72244"/>
                  </a:lnTo>
                  <a:lnTo>
                    <a:pt x="191420" y="53709"/>
                  </a:lnTo>
                  <a:lnTo>
                    <a:pt x="243449" y="44003"/>
                  </a:lnTo>
                  <a:lnTo>
                    <a:pt x="271760" y="43086"/>
                  </a:lnTo>
                  <a:lnTo>
                    <a:pt x="299725" y="45051"/>
                  </a:lnTo>
                  <a:lnTo>
                    <a:pt x="326763" y="49825"/>
                  </a:lnTo>
                  <a:lnTo>
                    <a:pt x="352288" y="57338"/>
                  </a:lnTo>
                  <a:lnTo>
                    <a:pt x="386054" y="32015"/>
                  </a:lnTo>
                  <a:lnTo>
                    <a:pt x="431440" y="17158"/>
                  </a:lnTo>
                  <a:lnTo>
                    <a:pt x="482590" y="13850"/>
                  </a:lnTo>
                  <a:lnTo>
                    <a:pt x="533644" y="23175"/>
                  </a:lnTo>
                  <a:lnTo>
                    <a:pt x="542043" y="26199"/>
                  </a:lnTo>
                  <a:lnTo>
                    <a:pt x="550074" y="29557"/>
                  </a:lnTo>
                  <a:lnTo>
                    <a:pt x="557700" y="33248"/>
                  </a:lnTo>
                  <a:lnTo>
                    <a:pt x="564886" y="37272"/>
                  </a:lnTo>
                  <a:lnTo>
                    <a:pt x="591671" y="16101"/>
                  </a:lnTo>
                  <a:lnTo>
                    <a:pt x="628290" y="3347"/>
                  </a:lnTo>
                  <a:lnTo>
                    <a:pt x="670006" y="0"/>
                  </a:lnTo>
                  <a:lnTo>
                    <a:pt x="712079" y="7046"/>
                  </a:lnTo>
                  <a:lnTo>
                    <a:pt x="722947" y="10850"/>
                  </a:lnTo>
                  <a:lnTo>
                    <a:pt x="733018" y="15380"/>
                  </a:lnTo>
                  <a:lnTo>
                    <a:pt x="742207" y="20601"/>
                  </a:lnTo>
                  <a:lnTo>
                    <a:pt x="750433" y="26477"/>
                  </a:lnTo>
                  <a:lnTo>
                    <a:pt x="788465" y="8016"/>
                  </a:lnTo>
                  <a:lnTo>
                    <a:pt x="833522" y="236"/>
                  </a:lnTo>
                  <a:lnTo>
                    <a:pt x="880056" y="3385"/>
                  </a:lnTo>
                  <a:lnTo>
                    <a:pt x="922518" y="17714"/>
                  </a:lnTo>
                  <a:lnTo>
                    <a:pt x="937432" y="26937"/>
                  </a:lnTo>
                  <a:lnTo>
                    <a:pt x="949442" y="37494"/>
                  </a:lnTo>
                  <a:lnTo>
                    <a:pt x="958308" y="49147"/>
                  </a:lnTo>
                  <a:lnTo>
                    <a:pt x="963793" y="61656"/>
                  </a:lnTo>
                  <a:lnTo>
                    <a:pt x="1011414" y="76349"/>
                  </a:lnTo>
                  <a:lnTo>
                    <a:pt x="1045009" y="100332"/>
                  </a:lnTo>
                  <a:lnTo>
                    <a:pt x="1061555" y="130324"/>
                  </a:lnTo>
                  <a:lnTo>
                    <a:pt x="1058027" y="163040"/>
                  </a:lnTo>
                  <a:lnTo>
                    <a:pt x="1056376" y="166749"/>
                  </a:lnTo>
                  <a:lnTo>
                    <a:pt x="1054344" y="170368"/>
                  </a:lnTo>
                  <a:lnTo>
                    <a:pt x="1051804" y="173899"/>
                  </a:lnTo>
                  <a:lnTo>
                    <a:pt x="1081623" y="211242"/>
                  </a:lnTo>
                  <a:lnTo>
                    <a:pt x="1085665" y="251315"/>
                  </a:lnTo>
                  <a:lnTo>
                    <a:pt x="1064966" y="289392"/>
                  </a:lnTo>
                  <a:lnTo>
                    <a:pt x="1020562" y="320749"/>
                  </a:lnTo>
                  <a:lnTo>
                    <a:pt x="982874" y="334219"/>
                  </a:lnTo>
                  <a:lnTo>
                    <a:pt x="940806" y="341374"/>
                  </a:lnTo>
                  <a:lnTo>
                    <a:pt x="928923" y="376100"/>
                  </a:lnTo>
                  <a:lnTo>
                    <a:pt x="897372" y="404351"/>
                  </a:lnTo>
                  <a:lnTo>
                    <a:pt x="850866" y="423275"/>
                  </a:lnTo>
                  <a:lnTo>
                    <a:pt x="794121" y="430020"/>
                  </a:lnTo>
                  <a:lnTo>
                    <a:pt x="774166" y="429070"/>
                  </a:lnTo>
                  <a:lnTo>
                    <a:pt x="754687" y="426462"/>
                  </a:lnTo>
                  <a:lnTo>
                    <a:pt x="735970" y="422242"/>
                  </a:lnTo>
                  <a:lnTo>
                    <a:pt x="718302" y="416456"/>
                  </a:lnTo>
                  <a:lnTo>
                    <a:pt x="694454" y="446578"/>
                  </a:lnTo>
                  <a:lnTo>
                    <a:pt x="657854" y="469776"/>
                  </a:lnTo>
                  <a:lnTo>
                    <a:pt x="611993" y="484900"/>
                  </a:lnTo>
                  <a:lnTo>
                    <a:pt x="560366" y="490797"/>
                  </a:lnTo>
                  <a:lnTo>
                    <a:pt x="506466" y="486319"/>
                  </a:lnTo>
                  <a:lnTo>
                    <a:pt x="479311" y="479624"/>
                  </a:lnTo>
                  <a:lnTo>
                    <a:pt x="454586" y="470232"/>
                  </a:lnTo>
                  <a:lnTo>
                    <a:pt x="432814" y="458381"/>
                  </a:lnTo>
                  <a:lnTo>
                    <a:pt x="414518" y="444307"/>
                  </a:lnTo>
                  <a:lnTo>
                    <a:pt x="366691" y="457041"/>
                  </a:lnTo>
                  <a:lnTo>
                    <a:pt x="316850" y="461431"/>
                  </a:lnTo>
                  <a:lnTo>
                    <a:pt x="267531" y="457867"/>
                  </a:lnTo>
                  <a:lnTo>
                    <a:pt x="221271" y="446741"/>
                  </a:lnTo>
                  <a:lnTo>
                    <a:pt x="180605" y="428442"/>
                  </a:lnTo>
                  <a:lnTo>
                    <a:pt x="148072" y="403362"/>
                  </a:lnTo>
                  <a:lnTo>
                    <a:pt x="146040" y="401203"/>
                  </a:lnTo>
                  <a:lnTo>
                    <a:pt x="102614" y="399007"/>
                  </a:lnTo>
                  <a:lnTo>
                    <a:pt x="65236" y="387189"/>
                  </a:lnTo>
                  <a:lnTo>
                    <a:pt x="37812" y="367645"/>
                  </a:lnTo>
                  <a:lnTo>
                    <a:pt x="24247" y="342275"/>
                  </a:lnTo>
                  <a:lnTo>
                    <a:pt x="24110" y="327610"/>
                  </a:lnTo>
                  <a:lnTo>
                    <a:pt x="29057" y="313430"/>
                  </a:lnTo>
                  <a:lnTo>
                    <a:pt x="38838" y="300227"/>
                  </a:lnTo>
                  <a:lnTo>
                    <a:pt x="53203" y="288491"/>
                  </a:lnTo>
                  <a:lnTo>
                    <a:pt x="20784" y="270629"/>
                  </a:lnTo>
                  <a:lnTo>
                    <a:pt x="2641" y="247295"/>
                  </a:lnTo>
                  <a:lnTo>
                    <a:pt x="0" y="221461"/>
                  </a:lnTo>
                  <a:lnTo>
                    <a:pt x="14087" y="196098"/>
                  </a:lnTo>
                  <a:lnTo>
                    <a:pt x="29583" y="183411"/>
                  </a:lnTo>
                  <a:lnTo>
                    <a:pt x="49186" y="173435"/>
                  </a:lnTo>
                  <a:lnTo>
                    <a:pt x="72005" y="166527"/>
                  </a:lnTo>
                  <a:lnTo>
                    <a:pt x="97145" y="163040"/>
                  </a:lnTo>
                  <a:lnTo>
                    <a:pt x="98034" y="161516"/>
                  </a:lnTo>
                  <a:close/>
                </a:path>
                <a:path w="1085850" h="564514">
                  <a:moveTo>
                    <a:pt x="330571" y="550352"/>
                  </a:moveTo>
                  <a:lnTo>
                    <a:pt x="330571" y="557883"/>
                  </a:lnTo>
                  <a:lnTo>
                    <a:pt x="324475" y="563979"/>
                  </a:lnTo>
                  <a:lnTo>
                    <a:pt x="316982" y="563979"/>
                  </a:lnTo>
                  <a:lnTo>
                    <a:pt x="309362" y="563979"/>
                  </a:lnTo>
                  <a:lnTo>
                    <a:pt x="303266" y="557883"/>
                  </a:lnTo>
                  <a:lnTo>
                    <a:pt x="303266" y="550352"/>
                  </a:lnTo>
                  <a:lnTo>
                    <a:pt x="303266" y="542821"/>
                  </a:lnTo>
                  <a:lnTo>
                    <a:pt x="309362" y="536725"/>
                  </a:lnTo>
                  <a:lnTo>
                    <a:pt x="316982" y="536725"/>
                  </a:lnTo>
                  <a:lnTo>
                    <a:pt x="324475" y="536725"/>
                  </a:lnTo>
                  <a:lnTo>
                    <a:pt x="330571" y="542821"/>
                  </a:lnTo>
                  <a:lnTo>
                    <a:pt x="330571" y="550352"/>
                  </a:lnTo>
                  <a:close/>
                </a:path>
                <a:path w="1085850" h="564514">
                  <a:moveTo>
                    <a:pt x="356987" y="533017"/>
                  </a:moveTo>
                  <a:lnTo>
                    <a:pt x="354845" y="543631"/>
                  </a:lnTo>
                  <a:lnTo>
                    <a:pt x="349001" y="552298"/>
                  </a:lnTo>
                  <a:lnTo>
                    <a:pt x="340324" y="558141"/>
                  </a:lnTo>
                  <a:lnTo>
                    <a:pt x="329682" y="560283"/>
                  </a:lnTo>
                  <a:lnTo>
                    <a:pt x="319113" y="558141"/>
                  </a:lnTo>
                  <a:lnTo>
                    <a:pt x="310473" y="552298"/>
                  </a:lnTo>
                  <a:lnTo>
                    <a:pt x="304643" y="543631"/>
                  </a:lnTo>
                  <a:lnTo>
                    <a:pt x="302504" y="533017"/>
                  </a:lnTo>
                  <a:lnTo>
                    <a:pt x="304643" y="522409"/>
                  </a:lnTo>
                  <a:lnTo>
                    <a:pt x="310473" y="513746"/>
                  </a:lnTo>
                  <a:lnTo>
                    <a:pt x="319113" y="507904"/>
                  </a:lnTo>
                  <a:lnTo>
                    <a:pt x="329682" y="505762"/>
                  </a:lnTo>
                  <a:lnTo>
                    <a:pt x="340324" y="507904"/>
                  </a:lnTo>
                  <a:lnTo>
                    <a:pt x="349001" y="513746"/>
                  </a:lnTo>
                  <a:lnTo>
                    <a:pt x="354845" y="522409"/>
                  </a:lnTo>
                  <a:lnTo>
                    <a:pt x="356987" y="533017"/>
                  </a:lnTo>
                  <a:close/>
                </a:path>
                <a:path w="1085850" h="564514">
                  <a:moveTo>
                    <a:pt x="399532" y="493748"/>
                  </a:moveTo>
                  <a:lnTo>
                    <a:pt x="396321" y="509669"/>
                  </a:lnTo>
                  <a:lnTo>
                    <a:pt x="387562" y="522668"/>
                  </a:lnTo>
                  <a:lnTo>
                    <a:pt x="374564" y="531430"/>
                  </a:lnTo>
                  <a:lnTo>
                    <a:pt x="358638" y="534642"/>
                  </a:lnTo>
                  <a:lnTo>
                    <a:pt x="342765" y="531430"/>
                  </a:lnTo>
                  <a:lnTo>
                    <a:pt x="329761" y="522668"/>
                  </a:lnTo>
                  <a:lnTo>
                    <a:pt x="320972" y="509669"/>
                  </a:lnTo>
                  <a:lnTo>
                    <a:pt x="317744" y="493748"/>
                  </a:lnTo>
                  <a:lnTo>
                    <a:pt x="320972" y="477832"/>
                  </a:lnTo>
                  <a:lnTo>
                    <a:pt x="329761" y="464833"/>
                  </a:lnTo>
                  <a:lnTo>
                    <a:pt x="342765" y="456068"/>
                  </a:lnTo>
                  <a:lnTo>
                    <a:pt x="358638" y="452854"/>
                  </a:lnTo>
                  <a:lnTo>
                    <a:pt x="374564" y="456068"/>
                  </a:lnTo>
                  <a:lnTo>
                    <a:pt x="387562" y="464833"/>
                  </a:lnTo>
                  <a:lnTo>
                    <a:pt x="396321" y="477832"/>
                  </a:lnTo>
                  <a:lnTo>
                    <a:pt x="399532" y="493748"/>
                  </a:lnTo>
                  <a:close/>
                </a:path>
                <a:path w="1085850" h="564514">
                  <a:moveTo>
                    <a:pt x="117973" y="295641"/>
                  </a:moveTo>
                  <a:lnTo>
                    <a:pt x="101351" y="295655"/>
                  </a:lnTo>
                  <a:lnTo>
                    <a:pt x="85016" y="294123"/>
                  </a:lnTo>
                  <a:lnTo>
                    <a:pt x="69252" y="291087"/>
                  </a:lnTo>
                  <a:lnTo>
                    <a:pt x="54346" y="286586"/>
                  </a:lnTo>
                </a:path>
                <a:path w="1085850" h="564514">
                  <a:moveTo>
                    <a:pt x="174234" y="394714"/>
                  </a:moveTo>
                  <a:lnTo>
                    <a:pt x="167477" y="396215"/>
                  </a:lnTo>
                  <a:lnTo>
                    <a:pt x="160565" y="397441"/>
                  </a:lnTo>
                  <a:lnTo>
                    <a:pt x="153535" y="398385"/>
                  </a:lnTo>
                  <a:lnTo>
                    <a:pt x="146421" y="399044"/>
                  </a:lnTo>
                </a:path>
                <a:path w="1085850" h="564514">
                  <a:moveTo>
                    <a:pt x="414518" y="442326"/>
                  </a:moveTo>
                  <a:lnTo>
                    <a:pt x="409664" y="437598"/>
                  </a:lnTo>
                  <a:lnTo>
                    <a:pt x="405215" y="432720"/>
                  </a:lnTo>
                  <a:lnTo>
                    <a:pt x="401194" y="427701"/>
                  </a:lnTo>
                  <a:lnTo>
                    <a:pt x="397627" y="422552"/>
                  </a:lnTo>
                </a:path>
                <a:path w="1085850" h="564514">
                  <a:moveTo>
                    <a:pt x="725033" y="393037"/>
                  </a:moveTo>
                  <a:lnTo>
                    <a:pt x="724144" y="400390"/>
                  </a:lnTo>
                  <a:lnTo>
                    <a:pt x="721858" y="407655"/>
                  </a:lnTo>
                  <a:lnTo>
                    <a:pt x="718429" y="414729"/>
                  </a:lnTo>
                </a:path>
                <a:path w="1085850" h="564514">
                  <a:moveTo>
                    <a:pt x="858383" y="259027"/>
                  </a:moveTo>
                  <a:lnTo>
                    <a:pt x="892504" y="273214"/>
                  </a:lnTo>
                  <a:lnTo>
                    <a:pt x="918374" y="292299"/>
                  </a:lnTo>
                  <a:lnTo>
                    <a:pt x="934696" y="315010"/>
                  </a:lnTo>
                  <a:lnTo>
                    <a:pt x="940171" y="340078"/>
                  </a:lnTo>
                </a:path>
                <a:path w="1085850" h="564514">
                  <a:moveTo>
                    <a:pt x="1051296" y="172692"/>
                  </a:moveTo>
                  <a:lnTo>
                    <a:pt x="1044406" y="181231"/>
                  </a:lnTo>
                  <a:lnTo>
                    <a:pt x="1035992" y="189194"/>
                  </a:lnTo>
                  <a:lnTo>
                    <a:pt x="1026150" y="196508"/>
                  </a:lnTo>
                  <a:lnTo>
                    <a:pt x="1014974" y="203096"/>
                  </a:lnTo>
                </a:path>
                <a:path w="1085850" h="564514">
                  <a:moveTo>
                    <a:pt x="963920" y="59878"/>
                  </a:moveTo>
                  <a:lnTo>
                    <a:pt x="965317" y="64704"/>
                  </a:lnTo>
                  <a:lnTo>
                    <a:pt x="965952" y="69403"/>
                  </a:lnTo>
                  <a:lnTo>
                    <a:pt x="965825" y="74229"/>
                  </a:lnTo>
                </a:path>
                <a:path w="1085850" h="564514">
                  <a:moveTo>
                    <a:pt x="731383" y="43114"/>
                  </a:moveTo>
                  <a:lnTo>
                    <a:pt x="735210" y="38256"/>
                  </a:lnTo>
                  <a:lnTo>
                    <a:pt x="739622" y="33589"/>
                  </a:lnTo>
                  <a:lnTo>
                    <a:pt x="744581" y="29112"/>
                  </a:lnTo>
                  <a:lnTo>
                    <a:pt x="750052" y="24826"/>
                  </a:lnTo>
                </a:path>
                <a:path w="1085850" h="564514">
                  <a:moveTo>
                    <a:pt x="556885" y="51877"/>
                  </a:moveTo>
                  <a:lnTo>
                    <a:pt x="558790" y="46416"/>
                  </a:lnTo>
                  <a:lnTo>
                    <a:pt x="561838" y="41082"/>
                  </a:lnTo>
                  <a:lnTo>
                    <a:pt x="565902" y="36129"/>
                  </a:lnTo>
                </a:path>
                <a:path w="1085850" h="564514">
                  <a:moveTo>
                    <a:pt x="352161" y="57211"/>
                  </a:moveTo>
                  <a:lnTo>
                    <a:pt x="360868" y="60612"/>
                  </a:lnTo>
                  <a:lnTo>
                    <a:pt x="369242" y="64323"/>
                  </a:lnTo>
                  <a:lnTo>
                    <a:pt x="377235" y="68320"/>
                  </a:lnTo>
                  <a:lnTo>
                    <a:pt x="384800" y="72578"/>
                  </a:lnTo>
                </a:path>
                <a:path w="1085850" h="564514">
                  <a:moveTo>
                    <a:pt x="103749" y="177632"/>
                  </a:moveTo>
                  <a:lnTo>
                    <a:pt x="101209" y="172362"/>
                  </a:lnTo>
                  <a:lnTo>
                    <a:pt x="99304" y="166977"/>
                  </a:lnTo>
                  <a:lnTo>
                    <a:pt x="98034" y="161516"/>
                  </a:lnTo>
                </a:path>
              </a:pathLst>
            </a:custGeom>
            <a:ln w="12192">
              <a:solidFill>
                <a:srgbClr val="000000"/>
              </a:solidFill>
            </a:ln>
          </p:spPr>
          <p:txBody>
            <a:bodyPr wrap="square" lIns="0" tIns="0" rIns="0" bIns="0" rtlCol="0"/>
            <a:lstStyle/>
            <a:p>
              <a:endParaRPr/>
            </a:p>
          </p:txBody>
        </p:sp>
      </p:grpSp>
      <p:sp>
        <p:nvSpPr>
          <p:cNvPr id="26" name="object 26"/>
          <p:cNvSpPr txBox="1"/>
          <p:nvPr/>
        </p:nvSpPr>
        <p:spPr>
          <a:xfrm>
            <a:off x="7144130" y="4753568"/>
            <a:ext cx="4956810" cy="561340"/>
          </a:xfrm>
          <a:prstGeom prst="rect">
            <a:avLst/>
          </a:prstGeom>
        </p:spPr>
        <p:txBody>
          <a:bodyPr vert="horz" wrap="square" lIns="0" tIns="59690" rIns="0" bIns="0" rtlCol="0">
            <a:spAutoFit/>
          </a:bodyPr>
          <a:lstStyle/>
          <a:p>
            <a:pPr marL="38100">
              <a:lnSpc>
                <a:spcPct val="100000"/>
              </a:lnSpc>
              <a:spcBef>
                <a:spcPts val="470"/>
              </a:spcBef>
            </a:pPr>
            <a:r>
              <a:rPr sz="1800">
                <a:solidFill>
                  <a:srgbClr val="FF0000"/>
                </a:solidFill>
                <a:latin typeface="Calibri"/>
                <a:cs typeface="Calibri"/>
              </a:rPr>
              <a:t>y</a:t>
            </a:r>
            <a:r>
              <a:rPr sz="1800" spc="-25">
                <a:solidFill>
                  <a:srgbClr val="FF0000"/>
                </a:solidFill>
                <a:latin typeface="Calibri"/>
                <a:cs typeface="Calibri"/>
              </a:rPr>
              <a:t> </a:t>
            </a:r>
            <a:r>
              <a:rPr sz="1800">
                <a:solidFill>
                  <a:srgbClr val="FF0000"/>
                </a:solidFill>
                <a:latin typeface="Calibri"/>
                <a:cs typeface="Calibri"/>
              </a:rPr>
              <a:t>=</a:t>
            </a:r>
            <a:r>
              <a:rPr sz="1800" spc="-20">
                <a:solidFill>
                  <a:srgbClr val="FF0000"/>
                </a:solidFill>
                <a:latin typeface="Calibri"/>
                <a:cs typeface="Calibri"/>
              </a:rPr>
              <a:t> </a:t>
            </a:r>
            <a:r>
              <a:rPr sz="1800">
                <a:solidFill>
                  <a:srgbClr val="FF0000"/>
                </a:solidFill>
                <a:latin typeface="Calibri"/>
                <a:cs typeface="Calibri"/>
              </a:rPr>
              <a:t>a</a:t>
            </a:r>
            <a:r>
              <a:rPr sz="1800" baseline="-20833">
                <a:solidFill>
                  <a:srgbClr val="FF0000"/>
                </a:solidFill>
                <a:latin typeface="Calibri"/>
                <a:cs typeface="Calibri"/>
              </a:rPr>
              <a:t>1</a:t>
            </a:r>
            <a:r>
              <a:rPr sz="1800">
                <a:solidFill>
                  <a:srgbClr val="FF0000"/>
                </a:solidFill>
                <a:latin typeface="Calibri"/>
                <a:cs typeface="Calibri"/>
              </a:rPr>
              <a:t>X+a</a:t>
            </a:r>
            <a:r>
              <a:rPr sz="1800" baseline="-20833">
                <a:solidFill>
                  <a:srgbClr val="FF0000"/>
                </a:solidFill>
                <a:latin typeface="Calibri"/>
                <a:cs typeface="Calibri"/>
              </a:rPr>
              <a:t>2</a:t>
            </a:r>
            <a:r>
              <a:rPr sz="1800">
                <a:solidFill>
                  <a:srgbClr val="FF0000"/>
                </a:solidFill>
                <a:latin typeface="Calibri"/>
                <a:cs typeface="Calibri"/>
              </a:rPr>
              <a:t>X</a:t>
            </a:r>
            <a:r>
              <a:rPr sz="1800" baseline="25462">
                <a:solidFill>
                  <a:srgbClr val="FF0000"/>
                </a:solidFill>
                <a:latin typeface="Calibri"/>
                <a:cs typeface="Calibri"/>
              </a:rPr>
              <a:t>2</a:t>
            </a:r>
            <a:r>
              <a:rPr sz="1800">
                <a:solidFill>
                  <a:srgbClr val="FF0000"/>
                </a:solidFill>
                <a:latin typeface="Calibri"/>
                <a:cs typeface="Calibri"/>
              </a:rPr>
              <a:t>+a</a:t>
            </a:r>
            <a:r>
              <a:rPr sz="1800" baseline="-20833">
                <a:solidFill>
                  <a:srgbClr val="FF0000"/>
                </a:solidFill>
                <a:latin typeface="Calibri"/>
                <a:cs typeface="Calibri"/>
              </a:rPr>
              <a:t>3</a:t>
            </a:r>
            <a:r>
              <a:rPr sz="1800">
                <a:solidFill>
                  <a:srgbClr val="FF0000"/>
                </a:solidFill>
                <a:latin typeface="Calibri"/>
                <a:cs typeface="Calibri"/>
              </a:rPr>
              <a:t>X</a:t>
            </a:r>
            <a:r>
              <a:rPr sz="1800" baseline="25462">
                <a:solidFill>
                  <a:srgbClr val="FF0000"/>
                </a:solidFill>
                <a:latin typeface="Calibri"/>
                <a:cs typeface="Calibri"/>
              </a:rPr>
              <a:t>3</a:t>
            </a:r>
            <a:r>
              <a:rPr sz="1800">
                <a:solidFill>
                  <a:srgbClr val="FF0000"/>
                </a:solidFill>
                <a:latin typeface="Calibri"/>
                <a:cs typeface="Calibri"/>
              </a:rPr>
              <a:t>+a</a:t>
            </a:r>
            <a:r>
              <a:rPr sz="1800" baseline="-20833">
                <a:solidFill>
                  <a:srgbClr val="FF0000"/>
                </a:solidFill>
                <a:latin typeface="Calibri"/>
                <a:cs typeface="Calibri"/>
              </a:rPr>
              <a:t>4</a:t>
            </a:r>
            <a:r>
              <a:rPr sz="1800">
                <a:solidFill>
                  <a:srgbClr val="FF0000"/>
                </a:solidFill>
                <a:latin typeface="Calibri"/>
                <a:cs typeface="Calibri"/>
              </a:rPr>
              <a:t>X</a:t>
            </a:r>
            <a:r>
              <a:rPr sz="1800" baseline="25462">
                <a:solidFill>
                  <a:srgbClr val="FF0000"/>
                </a:solidFill>
                <a:latin typeface="Calibri"/>
                <a:cs typeface="Calibri"/>
              </a:rPr>
              <a:t>4</a:t>
            </a:r>
            <a:r>
              <a:rPr sz="1800">
                <a:solidFill>
                  <a:srgbClr val="FF0000"/>
                </a:solidFill>
                <a:latin typeface="Calibri"/>
                <a:cs typeface="Calibri"/>
              </a:rPr>
              <a:t>+a</a:t>
            </a:r>
            <a:r>
              <a:rPr sz="1800" baseline="-20833">
                <a:solidFill>
                  <a:srgbClr val="FF0000"/>
                </a:solidFill>
                <a:latin typeface="Calibri"/>
                <a:cs typeface="Calibri"/>
              </a:rPr>
              <a:t>5</a:t>
            </a:r>
            <a:r>
              <a:rPr sz="1800">
                <a:solidFill>
                  <a:srgbClr val="FF0000"/>
                </a:solidFill>
                <a:latin typeface="Calibri"/>
                <a:cs typeface="Calibri"/>
              </a:rPr>
              <a:t>X</a:t>
            </a:r>
            <a:r>
              <a:rPr sz="1800" baseline="25462">
                <a:solidFill>
                  <a:srgbClr val="FF0000"/>
                </a:solidFill>
                <a:latin typeface="Calibri"/>
                <a:cs typeface="Calibri"/>
              </a:rPr>
              <a:t>5</a:t>
            </a:r>
            <a:r>
              <a:rPr sz="1800">
                <a:solidFill>
                  <a:srgbClr val="FF0000"/>
                </a:solidFill>
                <a:latin typeface="Calibri"/>
                <a:cs typeface="Calibri"/>
              </a:rPr>
              <a:t>+a</a:t>
            </a:r>
            <a:r>
              <a:rPr sz="1800" baseline="-20833">
                <a:solidFill>
                  <a:srgbClr val="FF0000"/>
                </a:solidFill>
                <a:latin typeface="Calibri"/>
                <a:cs typeface="Calibri"/>
              </a:rPr>
              <a:t>6</a:t>
            </a:r>
            <a:r>
              <a:rPr sz="1800">
                <a:solidFill>
                  <a:srgbClr val="FF0000"/>
                </a:solidFill>
                <a:latin typeface="Calibri"/>
                <a:cs typeface="Calibri"/>
              </a:rPr>
              <a:t>X</a:t>
            </a:r>
            <a:r>
              <a:rPr sz="1800" baseline="25462">
                <a:solidFill>
                  <a:srgbClr val="FF0000"/>
                </a:solidFill>
                <a:latin typeface="Calibri"/>
                <a:cs typeface="Calibri"/>
              </a:rPr>
              <a:t>6</a:t>
            </a:r>
            <a:r>
              <a:rPr sz="1800">
                <a:solidFill>
                  <a:srgbClr val="FF0000"/>
                </a:solidFill>
                <a:latin typeface="Calibri"/>
                <a:cs typeface="Calibri"/>
              </a:rPr>
              <a:t>+a</a:t>
            </a:r>
            <a:r>
              <a:rPr sz="1800" baseline="-20833">
                <a:solidFill>
                  <a:srgbClr val="FF0000"/>
                </a:solidFill>
                <a:latin typeface="Calibri"/>
                <a:cs typeface="Calibri"/>
              </a:rPr>
              <a:t>7</a:t>
            </a:r>
            <a:r>
              <a:rPr sz="1800">
                <a:solidFill>
                  <a:srgbClr val="FF0000"/>
                </a:solidFill>
                <a:latin typeface="Calibri"/>
                <a:cs typeface="Calibri"/>
              </a:rPr>
              <a:t>X</a:t>
            </a:r>
            <a:r>
              <a:rPr sz="1800" baseline="25462">
                <a:solidFill>
                  <a:srgbClr val="FF0000"/>
                </a:solidFill>
                <a:latin typeface="Calibri"/>
                <a:cs typeface="Calibri"/>
              </a:rPr>
              <a:t>7</a:t>
            </a:r>
            <a:r>
              <a:rPr sz="1800">
                <a:solidFill>
                  <a:srgbClr val="FF0000"/>
                </a:solidFill>
                <a:latin typeface="Calibri"/>
                <a:cs typeface="Calibri"/>
              </a:rPr>
              <a:t>+a</a:t>
            </a:r>
            <a:r>
              <a:rPr sz="1800" baseline="-20833">
                <a:solidFill>
                  <a:srgbClr val="FF0000"/>
                </a:solidFill>
                <a:latin typeface="Calibri"/>
                <a:cs typeface="Calibri"/>
              </a:rPr>
              <a:t>8</a:t>
            </a:r>
            <a:r>
              <a:rPr sz="1800">
                <a:solidFill>
                  <a:srgbClr val="FF0000"/>
                </a:solidFill>
                <a:latin typeface="Calibri"/>
                <a:cs typeface="Calibri"/>
              </a:rPr>
              <a:t>X</a:t>
            </a:r>
            <a:r>
              <a:rPr sz="1800" baseline="25462">
                <a:solidFill>
                  <a:srgbClr val="FF0000"/>
                </a:solidFill>
                <a:latin typeface="Calibri"/>
                <a:cs typeface="Calibri"/>
              </a:rPr>
              <a:t>8</a:t>
            </a:r>
            <a:r>
              <a:rPr sz="1800">
                <a:solidFill>
                  <a:srgbClr val="FF0000"/>
                </a:solidFill>
                <a:latin typeface="Calibri"/>
                <a:cs typeface="Calibri"/>
              </a:rPr>
              <a:t>+</a:t>
            </a:r>
            <a:r>
              <a:rPr sz="1800" spc="-15">
                <a:solidFill>
                  <a:srgbClr val="FF0000"/>
                </a:solidFill>
                <a:latin typeface="Calibri"/>
                <a:cs typeface="Calibri"/>
              </a:rPr>
              <a:t> </a:t>
            </a:r>
            <a:r>
              <a:rPr sz="1800">
                <a:solidFill>
                  <a:srgbClr val="FF0000"/>
                </a:solidFill>
                <a:latin typeface="Calibri"/>
                <a:cs typeface="Calibri"/>
              </a:rPr>
              <a:t>a</a:t>
            </a:r>
            <a:r>
              <a:rPr sz="1800" baseline="-20833">
                <a:solidFill>
                  <a:srgbClr val="FF0000"/>
                </a:solidFill>
                <a:latin typeface="Calibri"/>
                <a:cs typeface="Calibri"/>
              </a:rPr>
              <a:t>8</a:t>
            </a:r>
            <a:r>
              <a:rPr sz="1800">
                <a:solidFill>
                  <a:srgbClr val="FF0000"/>
                </a:solidFill>
                <a:latin typeface="Calibri"/>
                <a:cs typeface="Calibri"/>
              </a:rPr>
              <a:t>X</a:t>
            </a:r>
            <a:r>
              <a:rPr sz="1800" baseline="25462">
                <a:solidFill>
                  <a:srgbClr val="FF0000"/>
                </a:solidFill>
                <a:latin typeface="Calibri"/>
                <a:cs typeface="Calibri"/>
              </a:rPr>
              <a:t>8</a:t>
            </a:r>
            <a:r>
              <a:rPr sz="1800">
                <a:solidFill>
                  <a:srgbClr val="FF0000"/>
                </a:solidFill>
                <a:latin typeface="Calibri"/>
                <a:cs typeface="Calibri"/>
              </a:rPr>
              <a:t>+c</a:t>
            </a:r>
            <a:endParaRPr sz="1800">
              <a:latin typeface="Calibri"/>
              <a:cs typeface="Calibri"/>
            </a:endParaRPr>
          </a:p>
          <a:p>
            <a:pPr marR="713740" algn="r">
              <a:lnSpc>
                <a:spcPct val="100000"/>
              </a:lnSpc>
              <a:spcBef>
                <a:spcPts val="245"/>
              </a:spcBef>
            </a:pPr>
            <a:r>
              <a:rPr sz="1200">
                <a:latin typeface="Calibri"/>
                <a:cs typeface="Calibri"/>
              </a:rPr>
              <a:t>`</a:t>
            </a:r>
            <a:r>
              <a:rPr sz="1200" spc="-45">
                <a:latin typeface="Calibri"/>
                <a:cs typeface="Calibri"/>
              </a:rPr>
              <a:t> </a:t>
            </a:r>
            <a:r>
              <a:rPr sz="1200" spc="-10">
                <a:latin typeface="Calibri"/>
                <a:cs typeface="Calibri"/>
              </a:rPr>
              <a:t>Zero</a:t>
            </a:r>
            <a:endParaRPr sz="1200">
              <a:latin typeface="Calibri"/>
              <a:cs typeface="Calibri"/>
            </a:endParaRPr>
          </a:p>
        </p:txBody>
      </p:sp>
      <p:sp>
        <p:nvSpPr>
          <p:cNvPr id="27" name="object 27"/>
          <p:cNvSpPr txBox="1"/>
          <p:nvPr/>
        </p:nvSpPr>
        <p:spPr>
          <a:xfrm>
            <a:off x="11087100" y="5316242"/>
            <a:ext cx="337185" cy="208279"/>
          </a:xfrm>
          <a:prstGeom prst="rect">
            <a:avLst/>
          </a:prstGeom>
        </p:spPr>
        <p:txBody>
          <a:bodyPr vert="horz" wrap="square" lIns="0" tIns="12700" rIns="0" bIns="0" rtlCol="0">
            <a:spAutoFit/>
          </a:bodyPr>
          <a:lstStyle/>
          <a:p>
            <a:pPr marL="12700">
              <a:lnSpc>
                <a:spcPct val="100000"/>
              </a:lnSpc>
              <a:spcBef>
                <a:spcPts val="100"/>
              </a:spcBef>
            </a:pPr>
            <a:r>
              <a:rPr sz="1200" spc="-5">
                <a:latin typeface="Calibri"/>
                <a:cs typeface="Calibri"/>
              </a:rPr>
              <a:t>Er</a:t>
            </a:r>
            <a:r>
              <a:rPr sz="1200" spc="-20">
                <a:latin typeface="Calibri"/>
                <a:cs typeface="Calibri"/>
              </a:rPr>
              <a:t>r</a:t>
            </a:r>
            <a:r>
              <a:rPr sz="1200" spc="-5">
                <a:latin typeface="Calibri"/>
                <a:cs typeface="Calibri"/>
              </a:rPr>
              <a:t>or</a:t>
            </a:r>
            <a:endParaRPr sz="1200">
              <a:latin typeface="Calibri"/>
              <a:cs typeface="Calibri"/>
            </a:endParaRPr>
          </a:p>
        </p:txBody>
      </p:sp>
      <p:pic>
        <p:nvPicPr>
          <p:cNvPr id="28" name="object 28"/>
          <p:cNvPicPr/>
          <p:nvPr/>
        </p:nvPicPr>
        <p:blipFill>
          <a:blip r:embed="rId6" cstate="print"/>
          <a:stretch>
            <a:fillRect/>
          </a:stretch>
        </p:blipFill>
        <p:spPr>
          <a:xfrm>
            <a:off x="11041380" y="2561844"/>
            <a:ext cx="91440" cy="97536"/>
          </a:xfrm>
          <a:prstGeom prst="rect">
            <a:avLst/>
          </a:prstGeom>
        </p:spPr>
      </p:pic>
      <p:pic>
        <p:nvPicPr>
          <p:cNvPr id="29" name="object 29"/>
          <p:cNvPicPr/>
          <p:nvPr/>
        </p:nvPicPr>
        <p:blipFill>
          <a:blip r:embed="rId7" cstate="print"/>
          <a:stretch>
            <a:fillRect/>
          </a:stretch>
        </p:blipFill>
        <p:spPr>
          <a:xfrm>
            <a:off x="7353300" y="2570988"/>
            <a:ext cx="91440" cy="97536"/>
          </a:xfrm>
          <a:prstGeom prst="rect">
            <a:avLst/>
          </a:prstGeom>
        </p:spPr>
      </p:pic>
      <p:pic>
        <p:nvPicPr>
          <p:cNvPr id="30" name="object 30"/>
          <p:cNvPicPr/>
          <p:nvPr/>
        </p:nvPicPr>
        <p:blipFill>
          <a:blip r:embed="rId8" cstate="print"/>
          <a:stretch>
            <a:fillRect/>
          </a:stretch>
        </p:blipFill>
        <p:spPr>
          <a:xfrm>
            <a:off x="3720084" y="2564892"/>
            <a:ext cx="91440" cy="960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5"/>
              <a:t>Underfitting</a:t>
            </a:r>
            <a:r>
              <a:rPr spc="-30"/>
              <a:t> </a:t>
            </a:r>
            <a:r>
              <a:rPr spc="-20"/>
              <a:t>to</a:t>
            </a:r>
            <a:r>
              <a:rPr spc="-15"/>
              <a:t> </a:t>
            </a:r>
            <a:r>
              <a:rPr spc="-10"/>
              <a:t>Overfitting</a:t>
            </a:r>
            <a:r>
              <a:rPr spc="-30"/>
              <a:t> </a:t>
            </a:r>
            <a:r>
              <a:t>–</a:t>
            </a:r>
            <a:r>
              <a:rPr spc="-10"/>
              <a:t> Classification</a:t>
            </a:r>
          </a:p>
        </p:txBody>
      </p:sp>
      <p:grpSp>
        <p:nvGrpSpPr>
          <p:cNvPr id="3" name="object 3"/>
          <p:cNvGrpSpPr/>
          <p:nvPr/>
        </p:nvGrpSpPr>
        <p:grpSpPr>
          <a:xfrm>
            <a:off x="231647" y="1862327"/>
            <a:ext cx="3506470" cy="3084830"/>
            <a:chOff x="231647" y="1862327"/>
            <a:chExt cx="3506470" cy="3084830"/>
          </a:xfrm>
        </p:grpSpPr>
        <p:sp>
          <p:nvSpPr>
            <p:cNvPr id="4" name="object 4"/>
            <p:cNvSpPr/>
            <p:nvPr/>
          </p:nvSpPr>
          <p:spPr>
            <a:xfrm>
              <a:off x="244601" y="2274569"/>
              <a:ext cx="2110740" cy="2660015"/>
            </a:xfrm>
            <a:custGeom>
              <a:avLst/>
              <a:gdLst/>
              <a:ahLst/>
              <a:cxnLst/>
              <a:rect l="l" t="t" r="r" b="b"/>
              <a:pathLst>
                <a:path w="2110740" h="2660015">
                  <a:moveTo>
                    <a:pt x="0" y="0"/>
                  </a:moveTo>
                  <a:lnTo>
                    <a:pt x="2110359" y="2659634"/>
                  </a:lnTo>
                </a:path>
              </a:pathLst>
            </a:custGeom>
            <a:ln w="25908">
              <a:solidFill>
                <a:srgbClr val="FFC000"/>
              </a:solidFill>
              <a:prstDash val="sysDash"/>
            </a:ln>
          </p:spPr>
          <p:txBody>
            <a:bodyPr wrap="square" lIns="0" tIns="0" rIns="0" bIns="0" rtlCol="0"/>
            <a:lstStyle/>
            <a:p>
              <a:endParaRPr/>
            </a:p>
          </p:txBody>
        </p:sp>
        <p:sp>
          <p:nvSpPr>
            <p:cNvPr id="5" name="object 5"/>
            <p:cNvSpPr/>
            <p:nvPr/>
          </p:nvSpPr>
          <p:spPr>
            <a:xfrm>
              <a:off x="246888" y="1862327"/>
              <a:ext cx="3491229" cy="3042285"/>
            </a:xfrm>
            <a:custGeom>
              <a:avLst/>
              <a:gdLst/>
              <a:ahLst/>
              <a:cxnLst/>
              <a:rect l="l" t="t" r="r" b="b"/>
              <a:pathLst>
                <a:path w="3491229" h="3042285">
                  <a:moveTo>
                    <a:pt x="633984" y="710184"/>
                  </a:moveTo>
                  <a:lnTo>
                    <a:pt x="461772" y="416052"/>
                  </a:lnTo>
                  <a:lnTo>
                    <a:pt x="289560" y="710184"/>
                  </a:lnTo>
                  <a:lnTo>
                    <a:pt x="633984" y="710184"/>
                  </a:lnTo>
                  <a:close/>
                </a:path>
                <a:path w="3491229" h="3042285">
                  <a:moveTo>
                    <a:pt x="3490849" y="3003804"/>
                  </a:moveTo>
                  <a:lnTo>
                    <a:pt x="3478149" y="2997454"/>
                  </a:lnTo>
                  <a:lnTo>
                    <a:pt x="3414649" y="2965704"/>
                  </a:lnTo>
                  <a:lnTo>
                    <a:pt x="3414649" y="2997454"/>
                  </a:lnTo>
                  <a:lnTo>
                    <a:pt x="44450" y="2997454"/>
                  </a:lnTo>
                  <a:lnTo>
                    <a:pt x="44450" y="76200"/>
                  </a:lnTo>
                  <a:lnTo>
                    <a:pt x="76200" y="76200"/>
                  </a:lnTo>
                  <a:lnTo>
                    <a:pt x="69850" y="63500"/>
                  </a:lnTo>
                  <a:lnTo>
                    <a:pt x="38100" y="0"/>
                  </a:lnTo>
                  <a:lnTo>
                    <a:pt x="0" y="76200"/>
                  </a:lnTo>
                  <a:lnTo>
                    <a:pt x="31750" y="76200"/>
                  </a:lnTo>
                  <a:lnTo>
                    <a:pt x="31750" y="3003296"/>
                  </a:lnTo>
                  <a:lnTo>
                    <a:pt x="38100" y="3003296"/>
                  </a:lnTo>
                  <a:lnTo>
                    <a:pt x="38100" y="3010154"/>
                  </a:lnTo>
                  <a:lnTo>
                    <a:pt x="3414649" y="3010154"/>
                  </a:lnTo>
                  <a:lnTo>
                    <a:pt x="3414649" y="3041904"/>
                  </a:lnTo>
                  <a:lnTo>
                    <a:pt x="3478149" y="3010154"/>
                  </a:lnTo>
                  <a:lnTo>
                    <a:pt x="3490849" y="3003804"/>
                  </a:lnTo>
                  <a:close/>
                </a:path>
              </a:pathLst>
            </a:custGeom>
            <a:solidFill>
              <a:srgbClr val="4471C4"/>
            </a:solidFill>
          </p:spPr>
          <p:txBody>
            <a:bodyPr wrap="square" lIns="0" tIns="0" rIns="0" bIns="0" rtlCol="0"/>
            <a:lstStyle/>
            <a:p>
              <a:endParaRPr/>
            </a:p>
          </p:txBody>
        </p:sp>
        <p:sp>
          <p:nvSpPr>
            <p:cNvPr id="6" name="object 6"/>
            <p:cNvSpPr/>
            <p:nvPr/>
          </p:nvSpPr>
          <p:spPr>
            <a:xfrm>
              <a:off x="536447" y="2278379"/>
              <a:ext cx="344805" cy="294640"/>
            </a:xfrm>
            <a:custGeom>
              <a:avLst/>
              <a:gdLst/>
              <a:ahLst/>
              <a:cxnLst/>
              <a:rect l="l" t="t" r="r" b="b"/>
              <a:pathLst>
                <a:path w="344805" h="294639">
                  <a:moveTo>
                    <a:pt x="0" y="294132"/>
                  </a:moveTo>
                  <a:lnTo>
                    <a:pt x="172211" y="0"/>
                  </a:lnTo>
                  <a:lnTo>
                    <a:pt x="344423" y="294132"/>
                  </a:lnTo>
                  <a:lnTo>
                    <a:pt x="0" y="294132"/>
                  </a:lnTo>
                  <a:close/>
                </a:path>
              </a:pathLst>
            </a:custGeom>
            <a:ln w="12192">
              <a:solidFill>
                <a:srgbClr val="2E528F"/>
              </a:solidFill>
            </a:ln>
          </p:spPr>
          <p:txBody>
            <a:bodyPr wrap="square" lIns="0" tIns="0" rIns="0" bIns="0" rtlCol="0"/>
            <a:lstStyle/>
            <a:p>
              <a:endParaRPr/>
            </a:p>
          </p:txBody>
        </p:sp>
        <p:sp>
          <p:nvSpPr>
            <p:cNvPr id="7" name="object 7"/>
            <p:cNvSpPr/>
            <p:nvPr/>
          </p:nvSpPr>
          <p:spPr>
            <a:xfrm>
              <a:off x="469391" y="2776727"/>
              <a:ext cx="346075" cy="294640"/>
            </a:xfrm>
            <a:custGeom>
              <a:avLst/>
              <a:gdLst/>
              <a:ahLst/>
              <a:cxnLst/>
              <a:rect l="l" t="t" r="r" b="b"/>
              <a:pathLst>
                <a:path w="346075" h="294639">
                  <a:moveTo>
                    <a:pt x="172973" y="0"/>
                  </a:moveTo>
                  <a:lnTo>
                    <a:pt x="0" y="294132"/>
                  </a:lnTo>
                  <a:lnTo>
                    <a:pt x="345948" y="294132"/>
                  </a:lnTo>
                  <a:lnTo>
                    <a:pt x="172973" y="0"/>
                  </a:lnTo>
                  <a:close/>
                </a:path>
              </a:pathLst>
            </a:custGeom>
            <a:solidFill>
              <a:srgbClr val="4471C4"/>
            </a:solidFill>
          </p:spPr>
          <p:txBody>
            <a:bodyPr wrap="square" lIns="0" tIns="0" rIns="0" bIns="0" rtlCol="0"/>
            <a:lstStyle/>
            <a:p>
              <a:endParaRPr/>
            </a:p>
          </p:txBody>
        </p:sp>
        <p:sp>
          <p:nvSpPr>
            <p:cNvPr id="8" name="object 8"/>
            <p:cNvSpPr/>
            <p:nvPr/>
          </p:nvSpPr>
          <p:spPr>
            <a:xfrm>
              <a:off x="469391" y="2776727"/>
              <a:ext cx="346075" cy="294640"/>
            </a:xfrm>
            <a:custGeom>
              <a:avLst/>
              <a:gdLst/>
              <a:ahLst/>
              <a:cxnLst/>
              <a:rect l="l" t="t" r="r" b="b"/>
              <a:pathLst>
                <a:path w="346075" h="294639">
                  <a:moveTo>
                    <a:pt x="0" y="294132"/>
                  </a:moveTo>
                  <a:lnTo>
                    <a:pt x="172973" y="0"/>
                  </a:lnTo>
                  <a:lnTo>
                    <a:pt x="345948" y="294132"/>
                  </a:lnTo>
                  <a:lnTo>
                    <a:pt x="0" y="294132"/>
                  </a:lnTo>
                  <a:close/>
                </a:path>
              </a:pathLst>
            </a:custGeom>
            <a:ln w="12192">
              <a:solidFill>
                <a:srgbClr val="2E528F"/>
              </a:solidFill>
            </a:ln>
          </p:spPr>
          <p:txBody>
            <a:bodyPr wrap="square" lIns="0" tIns="0" rIns="0" bIns="0" rtlCol="0"/>
            <a:lstStyle/>
            <a:p>
              <a:endParaRPr/>
            </a:p>
          </p:txBody>
        </p:sp>
        <p:sp>
          <p:nvSpPr>
            <p:cNvPr id="9" name="object 9"/>
            <p:cNvSpPr/>
            <p:nvPr/>
          </p:nvSpPr>
          <p:spPr>
            <a:xfrm>
              <a:off x="957071" y="2731008"/>
              <a:ext cx="346075" cy="295910"/>
            </a:xfrm>
            <a:custGeom>
              <a:avLst/>
              <a:gdLst/>
              <a:ahLst/>
              <a:cxnLst/>
              <a:rect l="l" t="t" r="r" b="b"/>
              <a:pathLst>
                <a:path w="346075" h="295910">
                  <a:moveTo>
                    <a:pt x="172974" y="0"/>
                  </a:moveTo>
                  <a:lnTo>
                    <a:pt x="0" y="295655"/>
                  </a:lnTo>
                  <a:lnTo>
                    <a:pt x="345947" y="295655"/>
                  </a:lnTo>
                  <a:lnTo>
                    <a:pt x="172974" y="0"/>
                  </a:lnTo>
                  <a:close/>
                </a:path>
              </a:pathLst>
            </a:custGeom>
            <a:solidFill>
              <a:srgbClr val="4471C4"/>
            </a:solidFill>
          </p:spPr>
          <p:txBody>
            <a:bodyPr wrap="square" lIns="0" tIns="0" rIns="0" bIns="0" rtlCol="0"/>
            <a:lstStyle/>
            <a:p>
              <a:endParaRPr/>
            </a:p>
          </p:txBody>
        </p:sp>
        <p:sp>
          <p:nvSpPr>
            <p:cNvPr id="10" name="object 10"/>
            <p:cNvSpPr/>
            <p:nvPr/>
          </p:nvSpPr>
          <p:spPr>
            <a:xfrm>
              <a:off x="957071" y="2731008"/>
              <a:ext cx="346075" cy="295910"/>
            </a:xfrm>
            <a:custGeom>
              <a:avLst/>
              <a:gdLst/>
              <a:ahLst/>
              <a:cxnLst/>
              <a:rect l="l" t="t" r="r" b="b"/>
              <a:pathLst>
                <a:path w="346075" h="295910">
                  <a:moveTo>
                    <a:pt x="0" y="295655"/>
                  </a:moveTo>
                  <a:lnTo>
                    <a:pt x="172974" y="0"/>
                  </a:lnTo>
                  <a:lnTo>
                    <a:pt x="345947" y="295655"/>
                  </a:lnTo>
                  <a:lnTo>
                    <a:pt x="0" y="295655"/>
                  </a:lnTo>
                  <a:close/>
                </a:path>
              </a:pathLst>
            </a:custGeom>
            <a:ln w="12192">
              <a:solidFill>
                <a:srgbClr val="2E528F"/>
              </a:solidFill>
            </a:ln>
          </p:spPr>
          <p:txBody>
            <a:bodyPr wrap="square" lIns="0" tIns="0" rIns="0" bIns="0" rtlCol="0"/>
            <a:lstStyle/>
            <a:p>
              <a:endParaRPr/>
            </a:p>
          </p:txBody>
        </p:sp>
        <p:sp>
          <p:nvSpPr>
            <p:cNvPr id="11" name="object 11"/>
            <p:cNvSpPr/>
            <p:nvPr/>
          </p:nvSpPr>
          <p:spPr>
            <a:xfrm>
              <a:off x="1060703" y="3793235"/>
              <a:ext cx="346075" cy="294640"/>
            </a:xfrm>
            <a:custGeom>
              <a:avLst/>
              <a:gdLst/>
              <a:ahLst/>
              <a:cxnLst/>
              <a:rect l="l" t="t" r="r" b="b"/>
              <a:pathLst>
                <a:path w="346075" h="294639">
                  <a:moveTo>
                    <a:pt x="172974" y="0"/>
                  </a:moveTo>
                  <a:lnTo>
                    <a:pt x="0" y="294131"/>
                  </a:lnTo>
                  <a:lnTo>
                    <a:pt x="345948" y="294131"/>
                  </a:lnTo>
                  <a:lnTo>
                    <a:pt x="172974" y="0"/>
                  </a:lnTo>
                  <a:close/>
                </a:path>
              </a:pathLst>
            </a:custGeom>
            <a:solidFill>
              <a:srgbClr val="4471C4"/>
            </a:solidFill>
          </p:spPr>
          <p:txBody>
            <a:bodyPr wrap="square" lIns="0" tIns="0" rIns="0" bIns="0" rtlCol="0"/>
            <a:lstStyle/>
            <a:p>
              <a:endParaRPr/>
            </a:p>
          </p:txBody>
        </p:sp>
        <p:sp>
          <p:nvSpPr>
            <p:cNvPr id="12" name="object 12"/>
            <p:cNvSpPr/>
            <p:nvPr/>
          </p:nvSpPr>
          <p:spPr>
            <a:xfrm>
              <a:off x="1060703" y="3793235"/>
              <a:ext cx="346075" cy="294640"/>
            </a:xfrm>
            <a:custGeom>
              <a:avLst/>
              <a:gdLst/>
              <a:ahLst/>
              <a:cxnLst/>
              <a:rect l="l" t="t" r="r" b="b"/>
              <a:pathLst>
                <a:path w="346075" h="294639">
                  <a:moveTo>
                    <a:pt x="0" y="294131"/>
                  </a:moveTo>
                  <a:lnTo>
                    <a:pt x="172974" y="0"/>
                  </a:lnTo>
                  <a:lnTo>
                    <a:pt x="345948" y="294131"/>
                  </a:lnTo>
                  <a:lnTo>
                    <a:pt x="0" y="294131"/>
                  </a:lnTo>
                  <a:close/>
                </a:path>
              </a:pathLst>
            </a:custGeom>
            <a:ln w="12192">
              <a:solidFill>
                <a:srgbClr val="2E528F"/>
              </a:solidFill>
            </a:ln>
          </p:spPr>
          <p:txBody>
            <a:bodyPr wrap="square" lIns="0" tIns="0" rIns="0" bIns="0" rtlCol="0"/>
            <a:lstStyle/>
            <a:p>
              <a:endParaRPr/>
            </a:p>
          </p:txBody>
        </p:sp>
        <p:sp>
          <p:nvSpPr>
            <p:cNvPr id="13" name="object 13"/>
            <p:cNvSpPr/>
            <p:nvPr/>
          </p:nvSpPr>
          <p:spPr>
            <a:xfrm>
              <a:off x="536447" y="3820667"/>
              <a:ext cx="344805" cy="295910"/>
            </a:xfrm>
            <a:custGeom>
              <a:avLst/>
              <a:gdLst/>
              <a:ahLst/>
              <a:cxnLst/>
              <a:rect l="l" t="t" r="r" b="b"/>
              <a:pathLst>
                <a:path w="344805" h="295910">
                  <a:moveTo>
                    <a:pt x="172211" y="0"/>
                  </a:moveTo>
                  <a:lnTo>
                    <a:pt x="0" y="295655"/>
                  </a:lnTo>
                  <a:lnTo>
                    <a:pt x="344423" y="295655"/>
                  </a:lnTo>
                  <a:lnTo>
                    <a:pt x="172211" y="0"/>
                  </a:lnTo>
                  <a:close/>
                </a:path>
              </a:pathLst>
            </a:custGeom>
            <a:solidFill>
              <a:srgbClr val="4471C4"/>
            </a:solidFill>
          </p:spPr>
          <p:txBody>
            <a:bodyPr wrap="square" lIns="0" tIns="0" rIns="0" bIns="0" rtlCol="0"/>
            <a:lstStyle/>
            <a:p>
              <a:endParaRPr/>
            </a:p>
          </p:txBody>
        </p:sp>
        <p:sp>
          <p:nvSpPr>
            <p:cNvPr id="14" name="object 14"/>
            <p:cNvSpPr/>
            <p:nvPr/>
          </p:nvSpPr>
          <p:spPr>
            <a:xfrm>
              <a:off x="536447" y="3820667"/>
              <a:ext cx="344805" cy="295910"/>
            </a:xfrm>
            <a:custGeom>
              <a:avLst/>
              <a:gdLst/>
              <a:ahLst/>
              <a:cxnLst/>
              <a:rect l="l" t="t" r="r" b="b"/>
              <a:pathLst>
                <a:path w="344805" h="295910">
                  <a:moveTo>
                    <a:pt x="0" y="295655"/>
                  </a:moveTo>
                  <a:lnTo>
                    <a:pt x="172211" y="0"/>
                  </a:lnTo>
                  <a:lnTo>
                    <a:pt x="344423" y="295655"/>
                  </a:lnTo>
                  <a:lnTo>
                    <a:pt x="0" y="295655"/>
                  </a:lnTo>
                  <a:close/>
                </a:path>
              </a:pathLst>
            </a:custGeom>
            <a:ln w="12191">
              <a:solidFill>
                <a:srgbClr val="2E528F"/>
              </a:solidFill>
            </a:ln>
          </p:spPr>
          <p:txBody>
            <a:bodyPr wrap="square" lIns="0" tIns="0" rIns="0" bIns="0" rtlCol="0"/>
            <a:lstStyle/>
            <a:p>
              <a:endParaRPr/>
            </a:p>
          </p:txBody>
        </p:sp>
        <p:sp>
          <p:nvSpPr>
            <p:cNvPr id="15" name="object 15"/>
            <p:cNvSpPr/>
            <p:nvPr/>
          </p:nvSpPr>
          <p:spPr>
            <a:xfrm>
              <a:off x="297179" y="3240024"/>
              <a:ext cx="344805" cy="295910"/>
            </a:xfrm>
            <a:custGeom>
              <a:avLst/>
              <a:gdLst/>
              <a:ahLst/>
              <a:cxnLst/>
              <a:rect l="l" t="t" r="r" b="b"/>
              <a:pathLst>
                <a:path w="344805" h="295910">
                  <a:moveTo>
                    <a:pt x="172212" y="0"/>
                  </a:moveTo>
                  <a:lnTo>
                    <a:pt x="0" y="295655"/>
                  </a:lnTo>
                  <a:lnTo>
                    <a:pt x="344424" y="295655"/>
                  </a:lnTo>
                  <a:lnTo>
                    <a:pt x="172212" y="0"/>
                  </a:lnTo>
                  <a:close/>
                </a:path>
              </a:pathLst>
            </a:custGeom>
            <a:solidFill>
              <a:srgbClr val="4471C4"/>
            </a:solidFill>
          </p:spPr>
          <p:txBody>
            <a:bodyPr wrap="square" lIns="0" tIns="0" rIns="0" bIns="0" rtlCol="0"/>
            <a:lstStyle/>
            <a:p>
              <a:endParaRPr/>
            </a:p>
          </p:txBody>
        </p:sp>
        <p:sp>
          <p:nvSpPr>
            <p:cNvPr id="16" name="object 16"/>
            <p:cNvSpPr/>
            <p:nvPr/>
          </p:nvSpPr>
          <p:spPr>
            <a:xfrm>
              <a:off x="297179" y="3240024"/>
              <a:ext cx="344805" cy="295910"/>
            </a:xfrm>
            <a:custGeom>
              <a:avLst/>
              <a:gdLst/>
              <a:ahLst/>
              <a:cxnLst/>
              <a:rect l="l" t="t" r="r" b="b"/>
              <a:pathLst>
                <a:path w="344805" h="295910">
                  <a:moveTo>
                    <a:pt x="0" y="295655"/>
                  </a:moveTo>
                  <a:lnTo>
                    <a:pt x="172212" y="0"/>
                  </a:lnTo>
                  <a:lnTo>
                    <a:pt x="344424" y="295655"/>
                  </a:lnTo>
                  <a:lnTo>
                    <a:pt x="0" y="295655"/>
                  </a:lnTo>
                  <a:close/>
                </a:path>
              </a:pathLst>
            </a:custGeom>
            <a:ln w="12191">
              <a:solidFill>
                <a:srgbClr val="2E528F"/>
              </a:solidFill>
            </a:ln>
          </p:spPr>
          <p:txBody>
            <a:bodyPr wrap="square" lIns="0" tIns="0" rIns="0" bIns="0" rtlCol="0"/>
            <a:lstStyle/>
            <a:p>
              <a:endParaRPr/>
            </a:p>
          </p:txBody>
        </p:sp>
        <p:sp>
          <p:nvSpPr>
            <p:cNvPr id="17" name="object 17"/>
            <p:cNvSpPr/>
            <p:nvPr/>
          </p:nvSpPr>
          <p:spPr>
            <a:xfrm>
              <a:off x="1406651" y="4029455"/>
              <a:ext cx="344805" cy="295910"/>
            </a:xfrm>
            <a:custGeom>
              <a:avLst/>
              <a:gdLst/>
              <a:ahLst/>
              <a:cxnLst/>
              <a:rect l="l" t="t" r="r" b="b"/>
              <a:pathLst>
                <a:path w="344805" h="295910">
                  <a:moveTo>
                    <a:pt x="172211" y="0"/>
                  </a:moveTo>
                  <a:lnTo>
                    <a:pt x="0" y="295656"/>
                  </a:lnTo>
                  <a:lnTo>
                    <a:pt x="344423" y="295656"/>
                  </a:lnTo>
                  <a:lnTo>
                    <a:pt x="172211" y="0"/>
                  </a:lnTo>
                  <a:close/>
                </a:path>
              </a:pathLst>
            </a:custGeom>
            <a:solidFill>
              <a:srgbClr val="4471C4"/>
            </a:solidFill>
          </p:spPr>
          <p:txBody>
            <a:bodyPr wrap="square" lIns="0" tIns="0" rIns="0" bIns="0" rtlCol="0"/>
            <a:lstStyle/>
            <a:p>
              <a:endParaRPr/>
            </a:p>
          </p:txBody>
        </p:sp>
        <p:sp>
          <p:nvSpPr>
            <p:cNvPr id="18" name="object 18"/>
            <p:cNvSpPr/>
            <p:nvPr/>
          </p:nvSpPr>
          <p:spPr>
            <a:xfrm>
              <a:off x="1406651" y="4029455"/>
              <a:ext cx="344805" cy="295910"/>
            </a:xfrm>
            <a:custGeom>
              <a:avLst/>
              <a:gdLst/>
              <a:ahLst/>
              <a:cxnLst/>
              <a:rect l="l" t="t" r="r" b="b"/>
              <a:pathLst>
                <a:path w="344805" h="295910">
                  <a:moveTo>
                    <a:pt x="0" y="295656"/>
                  </a:moveTo>
                  <a:lnTo>
                    <a:pt x="172211" y="0"/>
                  </a:lnTo>
                  <a:lnTo>
                    <a:pt x="344423" y="295656"/>
                  </a:lnTo>
                  <a:lnTo>
                    <a:pt x="0" y="295656"/>
                  </a:lnTo>
                  <a:close/>
                </a:path>
              </a:pathLst>
            </a:custGeom>
            <a:ln w="12192">
              <a:solidFill>
                <a:srgbClr val="2E528F"/>
              </a:solidFill>
            </a:ln>
          </p:spPr>
          <p:txBody>
            <a:bodyPr wrap="square" lIns="0" tIns="0" rIns="0" bIns="0" rtlCol="0"/>
            <a:lstStyle/>
            <a:p>
              <a:endParaRPr/>
            </a:p>
          </p:txBody>
        </p:sp>
        <p:sp>
          <p:nvSpPr>
            <p:cNvPr id="19" name="object 19"/>
            <p:cNvSpPr/>
            <p:nvPr/>
          </p:nvSpPr>
          <p:spPr>
            <a:xfrm>
              <a:off x="1691639" y="4273295"/>
              <a:ext cx="344805" cy="295910"/>
            </a:xfrm>
            <a:custGeom>
              <a:avLst/>
              <a:gdLst/>
              <a:ahLst/>
              <a:cxnLst/>
              <a:rect l="l" t="t" r="r" b="b"/>
              <a:pathLst>
                <a:path w="344805" h="295910">
                  <a:moveTo>
                    <a:pt x="172212" y="0"/>
                  </a:moveTo>
                  <a:lnTo>
                    <a:pt x="0" y="295655"/>
                  </a:lnTo>
                  <a:lnTo>
                    <a:pt x="344424" y="295655"/>
                  </a:lnTo>
                  <a:lnTo>
                    <a:pt x="172212" y="0"/>
                  </a:lnTo>
                  <a:close/>
                </a:path>
              </a:pathLst>
            </a:custGeom>
            <a:solidFill>
              <a:srgbClr val="4471C4"/>
            </a:solidFill>
          </p:spPr>
          <p:txBody>
            <a:bodyPr wrap="square" lIns="0" tIns="0" rIns="0" bIns="0" rtlCol="0"/>
            <a:lstStyle/>
            <a:p>
              <a:endParaRPr/>
            </a:p>
          </p:txBody>
        </p:sp>
        <p:sp>
          <p:nvSpPr>
            <p:cNvPr id="20" name="object 20"/>
            <p:cNvSpPr/>
            <p:nvPr/>
          </p:nvSpPr>
          <p:spPr>
            <a:xfrm>
              <a:off x="1691639" y="4273295"/>
              <a:ext cx="344805" cy="295910"/>
            </a:xfrm>
            <a:custGeom>
              <a:avLst/>
              <a:gdLst/>
              <a:ahLst/>
              <a:cxnLst/>
              <a:rect l="l" t="t" r="r" b="b"/>
              <a:pathLst>
                <a:path w="344805" h="295910">
                  <a:moveTo>
                    <a:pt x="0" y="295655"/>
                  </a:moveTo>
                  <a:lnTo>
                    <a:pt x="172212" y="0"/>
                  </a:lnTo>
                  <a:lnTo>
                    <a:pt x="344424" y="295655"/>
                  </a:lnTo>
                  <a:lnTo>
                    <a:pt x="0" y="295655"/>
                  </a:lnTo>
                  <a:close/>
                </a:path>
              </a:pathLst>
            </a:custGeom>
            <a:ln w="12192">
              <a:solidFill>
                <a:srgbClr val="2E528F"/>
              </a:solidFill>
            </a:ln>
          </p:spPr>
          <p:txBody>
            <a:bodyPr wrap="square" lIns="0" tIns="0" rIns="0" bIns="0" rtlCol="0"/>
            <a:lstStyle/>
            <a:p>
              <a:endParaRPr/>
            </a:p>
          </p:txBody>
        </p:sp>
        <p:sp>
          <p:nvSpPr>
            <p:cNvPr id="21" name="object 21"/>
            <p:cNvSpPr/>
            <p:nvPr/>
          </p:nvSpPr>
          <p:spPr>
            <a:xfrm>
              <a:off x="1691639" y="3240024"/>
              <a:ext cx="344805" cy="295910"/>
            </a:xfrm>
            <a:custGeom>
              <a:avLst/>
              <a:gdLst/>
              <a:ahLst/>
              <a:cxnLst/>
              <a:rect l="l" t="t" r="r" b="b"/>
              <a:pathLst>
                <a:path w="344805" h="295910">
                  <a:moveTo>
                    <a:pt x="172212" y="0"/>
                  </a:moveTo>
                  <a:lnTo>
                    <a:pt x="117774" y="7534"/>
                  </a:lnTo>
                  <a:lnTo>
                    <a:pt x="70500" y="28517"/>
                  </a:lnTo>
                  <a:lnTo>
                    <a:pt x="33223" y="60514"/>
                  </a:lnTo>
                  <a:lnTo>
                    <a:pt x="8778" y="101096"/>
                  </a:lnTo>
                  <a:lnTo>
                    <a:pt x="0" y="147827"/>
                  </a:lnTo>
                  <a:lnTo>
                    <a:pt x="8778" y="194559"/>
                  </a:lnTo>
                  <a:lnTo>
                    <a:pt x="33223" y="235141"/>
                  </a:lnTo>
                  <a:lnTo>
                    <a:pt x="70500" y="267138"/>
                  </a:lnTo>
                  <a:lnTo>
                    <a:pt x="117774" y="288121"/>
                  </a:lnTo>
                  <a:lnTo>
                    <a:pt x="172212" y="295655"/>
                  </a:lnTo>
                  <a:lnTo>
                    <a:pt x="226649" y="288121"/>
                  </a:lnTo>
                  <a:lnTo>
                    <a:pt x="273923" y="267138"/>
                  </a:lnTo>
                  <a:lnTo>
                    <a:pt x="311200" y="235141"/>
                  </a:lnTo>
                  <a:lnTo>
                    <a:pt x="335645" y="194559"/>
                  </a:lnTo>
                  <a:lnTo>
                    <a:pt x="344424" y="147827"/>
                  </a:lnTo>
                  <a:lnTo>
                    <a:pt x="335645" y="101096"/>
                  </a:lnTo>
                  <a:lnTo>
                    <a:pt x="311200" y="60514"/>
                  </a:lnTo>
                  <a:lnTo>
                    <a:pt x="273923" y="28517"/>
                  </a:lnTo>
                  <a:lnTo>
                    <a:pt x="226649" y="7534"/>
                  </a:lnTo>
                  <a:lnTo>
                    <a:pt x="172212" y="0"/>
                  </a:lnTo>
                  <a:close/>
                </a:path>
              </a:pathLst>
            </a:custGeom>
            <a:solidFill>
              <a:srgbClr val="FF0000"/>
            </a:solidFill>
          </p:spPr>
          <p:txBody>
            <a:bodyPr wrap="square" lIns="0" tIns="0" rIns="0" bIns="0" rtlCol="0"/>
            <a:lstStyle/>
            <a:p>
              <a:endParaRPr/>
            </a:p>
          </p:txBody>
        </p:sp>
        <p:sp>
          <p:nvSpPr>
            <p:cNvPr id="22" name="object 22"/>
            <p:cNvSpPr/>
            <p:nvPr/>
          </p:nvSpPr>
          <p:spPr>
            <a:xfrm>
              <a:off x="1691639" y="3240024"/>
              <a:ext cx="344805" cy="295910"/>
            </a:xfrm>
            <a:custGeom>
              <a:avLst/>
              <a:gdLst/>
              <a:ahLst/>
              <a:cxnLst/>
              <a:rect l="l" t="t" r="r" b="b"/>
              <a:pathLst>
                <a:path w="344805" h="295910">
                  <a:moveTo>
                    <a:pt x="0" y="147827"/>
                  </a:moveTo>
                  <a:lnTo>
                    <a:pt x="8778" y="101096"/>
                  </a:lnTo>
                  <a:lnTo>
                    <a:pt x="33223" y="60514"/>
                  </a:lnTo>
                  <a:lnTo>
                    <a:pt x="70500" y="28517"/>
                  </a:lnTo>
                  <a:lnTo>
                    <a:pt x="117774" y="7534"/>
                  </a:lnTo>
                  <a:lnTo>
                    <a:pt x="172212" y="0"/>
                  </a:lnTo>
                  <a:lnTo>
                    <a:pt x="226649" y="7534"/>
                  </a:lnTo>
                  <a:lnTo>
                    <a:pt x="273923" y="28517"/>
                  </a:lnTo>
                  <a:lnTo>
                    <a:pt x="311200" y="60514"/>
                  </a:lnTo>
                  <a:lnTo>
                    <a:pt x="335645" y="101096"/>
                  </a:lnTo>
                  <a:lnTo>
                    <a:pt x="344424" y="147827"/>
                  </a:lnTo>
                  <a:lnTo>
                    <a:pt x="335645" y="194559"/>
                  </a:lnTo>
                  <a:lnTo>
                    <a:pt x="311200" y="235141"/>
                  </a:lnTo>
                  <a:lnTo>
                    <a:pt x="273923" y="267138"/>
                  </a:lnTo>
                  <a:lnTo>
                    <a:pt x="226649" y="288121"/>
                  </a:lnTo>
                  <a:lnTo>
                    <a:pt x="172212" y="295655"/>
                  </a:lnTo>
                  <a:lnTo>
                    <a:pt x="117774" y="288121"/>
                  </a:lnTo>
                  <a:lnTo>
                    <a:pt x="70500" y="267138"/>
                  </a:lnTo>
                  <a:lnTo>
                    <a:pt x="33223" y="235141"/>
                  </a:lnTo>
                  <a:lnTo>
                    <a:pt x="8778" y="194559"/>
                  </a:lnTo>
                  <a:lnTo>
                    <a:pt x="0" y="147827"/>
                  </a:lnTo>
                  <a:close/>
                </a:path>
              </a:pathLst>
            </a:custGeom>
            <a:ln w="12191">
              <a:solidFill>
                <a:srgbClr val="2E528F"/>
              </a:solidFill>
            </a:ln>
          </p:spPr>
          <p:txBody>
            <a:bodyPr wrap="square" lIns="0" tIns="0" rIns="0" bIns="0" rtlCol="0"/>
            <a:lstStyle/>
            <a:p>
              <a:endParaRPr/>
            </a:p>
          </p:txBody>
        </p:sp>
        <p:sp>
          <p:nvSpPr>
            <p:cNvPr id="23" name="object 23"/>
            <p:cNvSpPr/>
            <p:nvPr/>
          </p:nvSpPr>
          <p:spPr>
            <a:xfrm>
              <a:off x="1976627" y="3483863"/>
              <a:ext cx="344805" cy="294640"/>
            </a:xfrm>
            <a:custGeom>
              <a:avLst/>
              <a:gdLst/>
              <a:ahLst/>
              <a:cxnLst/>
              <a:rect l="l" t="t" r="r" b="b"/>
              <a:pathLst>
                <a:path w="344805" h="294639">
                  <a:moveTo>
                    <a:pt x="172212" y="0"/>
                  </a:moveTo>
                  <a:lnTo>
                    <a:pt x="117774" y="7491"/>
                  </a:lnTo>
                  <a:lnTo>
                    <a:pt x="70500" y="28358"/>
                  </a:lnTo>
                  <a:lnTo>
                    <a:pt x="33223" y="60185"/>
                  </a:lnTo>
                  <a:lnTo>
                    <a:pt x="8778" y="100559"/>
                  </a:lnTo>
                  <a:lnTo>
                    <a:pt x="0" y="147066"/>
                  </a:lnTo>
                  <a:lnTo>
                    <a:pt x="8778" y="193572"/>
                  </a:lnTo>
                  <a:lnTo>
                    <a:pt x="33223" y="233946"/>
                  </a:lnTo>
                  <a:lnTo>
                    <a:pt x="70500" y="265773"/>
                  </a:lnTo>
                  <a:lnTo>
                    <a:pt x="117774" y="286640"/>
                  </a:lnTo>
                  <a:lnTo>
                    <a:pt x="172212" y="294131"/>
                  </a:lnTo>
                  <a:lnTo>
                    <a:pt x="226649" y="286640"/>
                  </a:lnTo>
                  <a:lnTo>
                    <a:pt x="273923" y="265773"/>
                  </a:lnTo>
                  <a:lnTo>
                    <a:pt x="311200" y="233946"/>
                  </a:lnTo>
                  <a:lnTo>
                    <a:pt x="335645" y="193572"/>
                  </a:lnTo>
                  <a:lnTo>
                    <a:pt x="344424" y="147066"/>
                  </a:lnTo>
                  <a:lnTo>
                    <a:pt x="335645" y="100559"/>
                  </a:lnTo>
                  <a:lnTo>
                    <a:pt x="311200" y="60185"/>
                  </a:lnTo>
                  <a:lnTo>
                    <a:pt x="273923" y="28358"/>
                  </a:lnTo>
                  <a:lnTo>
                    <a:pt x="226649" y="7491"/>
                  </a:lnTo>
                  <a:lnTo>
                    <a:pt x="172212" y="0"/>
                  </a:lnTo>
                  <a:close/>
                </a:path>
              </a:pathLst>
            </a:custGeom>
            <a:solidFill>
              <a:srgbClr val="FF0000"/>
            </a:solidFill>
          </p:spPr>
          <p:txBody>
            <a:bodyPr wrap="square" lIns="0" tIns="0" rIns="0" bIns="0" rtlCol="0"/>
            <a:lstStyle/>
            <a:p>
              <a:endParaRPr/>
            </a:p>
          </p:txBody>
        </p:sp>
        <p:sp>
          <p:nvSpPr>
            <p:cNvPr id="24" name="object 24"/>
            <p:cNvSpPr/>
            <p:nvPr/>
          </p:nvSpPr>
          <p:spPr>
            <a:xfrm>
              <a:off x="1976627" y="3483863"/>
              <a:ext cx="344805" cy="294640"/>
            </a:xfrm>
            <a:custGeom>
              <a:avLst/>
              <a:gdLst/>
              <a:ahLst/>
              <a:cxnLst/>
              <a:rect l="l" t="t" r="r" b="b"/>
              <a:pathLst>
                <a:path w="344805" h="294639">
                  <a:moveTo>
                    <a:pt x="0" y="147066"/>
                  </a:moveTo>
                  <a:lnTo>
                    <a:pt x="8778" y="100559"/>
                  </a:lnTo>
                  <a:lnTo>
                    <a:pt x="33223" y="60185"/>
                  </a:lnTo>
                  <a:lnTo>
                    <a:pt x="70500" y="28358"/>
                  </a:lnTo>
                  <a:lnTo>
                    <a:pt x="117774" y="7491"/>
                  </a:lnTo>
                  <a:lnTo>
                    <a:pt x="172212" y="0"/>
                  </a:lnTo>
                  <a:lnTo>
                    <a:pt x="226649" y="7491"/>
                  </a:lnTo>
                  <a:lnTo>
                    <a:pt x="273923" y="28358"/>
                  </a:lnTo>
                  <a:lnTo>
                    <a:pt x="311200" y="60185"/>
                  </a:lnTo>
                  <a:lnTo>
                    <a:pt x="335645" y="100559"/>
                  </a:lnTo>
                  <a:lnTo>
                    <a:pt x="344424" y="147066"/>
                  </a:lnTo>
                  <a:lnTo>
                    <a:pt x="335645" y="193572"/>
                  </a:lnTo>
                  <a:lnTo>
                    <a:pt x="311200" y="233946"/>
                  </a:lnTo>
                  <a:lnTo>
                    <a:pt x="273923" y="265773"/>
                  </a:lnTo>
                  <a:lnTo>
                    <a:pt x="226649" y="286640"/>
                  </a:lnTo>
                  <a:lnTo>
                    <a:pt x="172212" y="294131"/>
                  </a:lnTo>
                  <a:lnTo>
                    <a:pt x="117774" y="286640"/>
                  </a:lnTo>
                  <a:lnTo>
                    <a:pt x="70500" y="265773"/>
                  </a:lnTo>
                  <a:lnTo>
                    <a:pt x="33223" y="233946"/>
                  </a:lnTo>
                  <a:lnTo>
                    <a:pt x="8778" y="193572"/>
                  </a:lnTo>
                  <a:lnTo>
                    <a:pt x="0" y="147066"/>
                  </a:lnTo>
                  <a:close/>
                </a:path>
              </a:pathLst>
            </a:custGeom>
            <a:ln w="12192">
              <a:solidFill>
                <a:srgbClr val="2E528F"/>
              </a:solidFill>
            </a:ln>
          </p:spPr>
          <p:txBody>
            <a:bodyPr wrap="square" lIns="0" tIns="0" rIns="0" bIns="0" rtlCol="0"/>
            <a:lstStyle/>
            <a:p>
              <a:endParaRPr/>
            </a:p>
          </p:txBody>
        </p:sp>
        <p:sp>
          <p:nvSpPr>
            <p:cNvPr id="25" name="object 25"/>
            <p:cNvSpPr/>
            <p:nvPr/>
          </p:nvSpPr>
          <p:spPr>
            <a:xfrm>
              <a:off x="1232915" y="3105911"/>
              <a:ext cx="344805" cy="295910"/>
            </a:xfrm>
            <a:custGeom>
              <a:avLst/>
              <a:gdLst/>
              <a:ahLst/>
              <a:cxnLst/>
              <a:rect l="l" t="t" r="r" b="b"/>
              <a:pathLst>
                <a:path w="344805" h="295910">
                  <a:moveTo>
                    <a:pt x="172212" y="0"/>
                  </a:moveTo>
                  <a:lnTo>
                    <a:pt x="117774" y="7534"/>
                  </a:lnTo>
                  <a:lnTo>
                    <a:pt x="70500" y="28517"/>
                  </a:lnTo>
                  <a:lnTo>
                    <a:pt x="33223" y="60514"/>
                  </a:lnTo>
                  <a:lnTo>
                    <a:pt x="8778" y="101096"/>
                  </a:lnTo>
                  <a:lnTo>
                    <a:pt x="0" y="147827"/>
                  </a:lnTo>
                  <a:lnTo>
                    <a:pt x="8778" y="194559"/>
                  </a:lnTo>
                  <a:lnTo>
                    <a:pt x="33223" y="235141"/>
                  </a:lnTo>
                  <a:lnTo>
                    <a:pt x="70500" y="267138"/>
                  </a:lnTo>
                  <a:lnTo>
                    <a:pt x="117774" y="288121"/>
                  </a:lnTo>
                  <a:lnTo>
                    <a:pt x="172212" y="295655"/>
                  </a:lnTo>
                  <a:lnTo>
                    <a:pt x="226649" y="288121"/>
                  </a:lnTo>
                  <a:lnTo>
                    <a:pt x="273923" y="267138"/>
                  </a:lnTo>
                  <a:lnTo>
                    <a:pt x="311200" y="235141"/>
                  </a:lnTo>
                  <a:lnTo>
                    <a:pt x="335645" y="194559"/>
                  </a:lnTo>
                  <a:lnTo>
                    <a:pt x="344424" y="147827"/>
                  </a:lnTo>
                  <a:lnTo>
                    <a:pt x="335645" y="101096"/>
                  </a:lnTo>
                  <a:lnTo>
                    <a:pt x="311200" y="60514"/>
                  </a:lnTo>
                  <a:lnTo>
                    <a:pt x="273923" y="28517"/>
                  </a:lnTo>
                  <a:lnTo>
                    <a:pt x="226649" y="7534"/>
                  </a:lnTo>
                  <a:lnTo>
                    <a:pt x="172212" y="0"/>
                  </a:lnTo>
                  <a:close/>
                </a:path>
              </a:pathLst>
            </a:custGeom>
            <a:solidFill>
              <a:srgbClr val="FF0000"/>
            </a:solidFill>
          </p:spPr>
          <p:txBody>
            <a:bodyPr wrap="square" lIns="0" tIns="0" rIns="0" bIns="0" rtlCol="0"/>
            <a:lstStyle/>
            <a:p>
              <a:endParaRPr/>
            </a:p>
          </p:txBody>
        </p:sp>
        <p:sp>
          <p:nvSpPr>
            <p:cNvPr id="26" name="object 26"/>
            <p:cNvSpPr/>
            <p:nvPr/>
          </p:nvSpPr>
          <p:spPr>
            <a:xfrm>
              <a:off x="1232915" y="3105911"/>
              <a:ext cx="344805" cy="295910"/>
            </a:xfrm>
            <a:custGeom>
              <a:avLst/>
              <a:gdLst/>
              <a:ahLst/>
              <a:cxnLst/>
              <a:rect l="l" t="t" r="r" b="b"/>
              <a:pathLst>
                <a:path w="344805" h="295910">
                  <a:moveTo>
                    <a:pt x="0" y="147827"/>
                  </a:moveTo>
                  <a:lnTo>
                    <a:pt x="8778" y="101096"/>
                  </a:lnTo>
                  <a:lnTo>
                    <a:pt x="33223" y="60514"/>
                  </a:lnTo>
                  <a:lnTo>
                    <a:pt x="70500" y="28517"/>
                  </a:lnTo>
                  <a:lnTo>
                    <a:pt x="117774" y="7534"/>
                  </a:lnTo>
                  <a:lnTo>
                    <a:pt x="172212" y="0"/>
                  </a:lnTo>
                  <a:lnTo>
                    <a:pt x="226649" y="7534"/>
                  </a:lnTo>
                  <a:lnTo>
                    <a:pt x="273923" y="28517"/>
                  </a:lnTo>
                  <a:lnTo>
                    <a:pt x="311200" y="60514"/>
                  </a:lnTo>
                  <a:lnTo>
                    <a:pt x="335645" y="101096"/>
                  </a:lnTo>
                  <a:lnTo>
                    <a:pt x="344424" y="147827"/>
                  </a:lnTo>
                  <a:lnTo>
                    <a:pt x="335645" y="194559"/>
                  </a:lnTo>
                  <a:lnTo>
                    <a:pt x="311200" y="235141"/>
                  </a:lnTo>
                  <a:lnTo>
                    <a:pt x="273923" y="267138"/>
                  </a:lnTo>
                  <a:lnTo>
                    <a:pt x="226649" y="288121"/>
                  </a:lnTo>
                  <a:lnTo>
                    <a:pt x="172212" y="295655"/>
                  </a:lnTo>
                  <a:lnTo>
                    <a:pt x="117774" y="288121"/>
                  </a:lnTo>
                  <a:lnTo>
                    <a:pt x="70500" y="267138"/>
                  </a:lnTo>
                  <a:lnTo>
                    <a:pt x="33223" y="235141"/>
                  </a:lnTo>
                  <a:lnTo>
                    <a:pt x="8778" y="194559"/>
                  </a:lnTo>
                  <a:lnTo>
                    <a:pt x="0" y="147827"/>
                  </a:lnTo>
                  <a:close/>
                </a:path>
              </a:pathLst>
            </a:custGeom>
            <a:ln w="12191">
              <a:solidFill>
                <a:srgbClr val="2E528F"/>
              </a:solidFill>
            </a:ln>
          </p:spPr>
          <p:txBody>
            <a:bodyPr wrap="square" lIns="0" tIns="0" rIns="0" bIns="0" rtlCol="0"/>
            <a:lstStyle/>
            <a:p>
              <a:endParaRPr/>
            </a:p>
          </p:txBody>
        </p:sp>
        <p:sp>
          <p:nvSpPr>
            <p:cNvPr id="27" name="object 27"/>
            <p:cNvSpPr/>
            <p:nvPr/>
          </p:nvSpPr>
          <p:spPr>
            <a:xfrm>
              <a:off x="1278636" y="3430524"/>
              <a:ext cx="344805" cy="295910"/>
            </a:xfrm>
            <a:custGeom>
              <a:avLst/>
              <a:gdLst/>
              <a:ahLst/>
              <a:cxnLst/>
              <a:rect l="l" t="t" r="r" b="b"/>
              <a:pathLst>
                <a:path w="344805" h="295910">
                  <a:moveTo>
                    <a:pt x="172211" y="0"/>
                  </a:moveTo>
                  <a:lnTo>
                    <a:pt x="117774" y="7534"/>
                  </a:lnTo>
                  <a:lnTo>
                    <a:pt x="70500" y="28517"/>
                  </a:lnTo>
                  <a:lnTo>
                    <a:pt x="33223" y="60514"/>
                  </a:lnTo>
                  <a:lnTo>
                    <a:pt x="8778" y="101096"/>
                  </a:lnTo>
                  <a:lnTo>
                    <a:pt x="0" y="147827"/>
                  </a:lnTo>
                  <a:lnTo>
                    <a:pt x="8778" y="194559"/>
                  </a:lnTo>
                  <a:lnTo>
                    <a:pt x="33223" y="235141"/>
                  </a:lnTo>
                  <a:lnTo>
                    <a:pt x="70500" y="267138"/>
                  </a:lnTo>
                  <a:lnTo>
                    <a:pt x="117774" y="288121"/>
                  </a:lnTo>
                  <a:lnTo>
                    <a:pt x="172211" y="295656"/>
                  </a:lnTo>
                  <a:lnTo>
                    <a:pt x="226649" y="288121"/>
                  </a:lnTo>
                  <a:lnTo>
                    <a:pt x="273923" y="267138"/>
                  </a:lnTo>
                  <a:lnTo>
                    <a:pt x="311200" y="235141"/>
                  </a:lnTo>
                  <a:lnTo>
                    <a:pt x="335645" y="194559"/>
                  </a:lnTo>
                  <a:lnTo>
                    <a:pt x="344423" y="147827"/>
                  </a:lnTo>
                  <a:lnTo>
                    <a:pt x="335645" y="101096"/>
                  </a:lnTo>
                  <a:lnTo>
                    <a:pt x="311200" y="60514"/>
                  </a:lnTo>
                  <a:lnTo>
                    <a:pt x="273923" y="28517"/>
                  </a:lnTo>
                  <a:lnTo>
                    <a:pt x="226649" y="7534"/>
                  </a:lnTo>
                  <a:lnTo>
                    <a:pt x="172211" y="0"/>
                  </a:lnTo>
                  <a:close/>
                </a:path>
              </a:pathLst>
            </a:custGeom>
            <a:solidFill>
              <a:srgbClr val="FF0000"/>
            </a:solidFill>
          </p:spPr>
          <p:txBody>
            <a:bodyPr wrap="square" lIns="0" tIns="0" rIns="0" bIns="0" rtlCol="0"/>
            <a:lstStyle/>
            <a:p>
              <a:endParaRPr/>
            </a:p>
          </p:txBody>
        </p:sp>
        <p:sp>
          <p:nvSpPr>
            <p:cNvPr id="28" name="object 28"/>
            <p:cNvSpPr/>
            <p:nvPr/>
          </p:nvSpPr>
          <p:spPr>
            <a:xfrm>
              <a:off x="1278636" y="3430524"/>
              <a:ext cx="344805" cy="295910"/>
            </a:xfrm>
            <a:custGeom>
              <a:avLst/>
              <a:gdLst/>
              <a:ahLst/>
              <a:cxnLst/>
              <a:rect l="l" t="t" r="r" b="b"/>
              <a:pathLst>
                <a:path w="344805" h="295910">
                  <a:moveTo>
                    <a:pt x="0" y="147827"/>
                  </a:moveTo>
                  <a:lnTo>
                    <a:pt x="8778" y="101096"/>
                  </a:lnTo>
                  <a:lnTo>
                    <a:pt x="33223" y="60514"/>
                  </a:lnTo>
                  <a:lnTo>
                    <a:pt x="70500" y="28517"/>
                  </a:lnTo>
                  <a:lnTo>
                    <a:pt x="117774" y="7534"/>
                  </a:lnTo>
                  <a:lnTo>
                    <a:pt x="172211" y="0"/>
                  </a:lnTo>
                  <a:lnTo>
                    <a:pt x="226649" y="7534"/>
                  </a:lnTo>
                  <a:lnTo>
                    <a:pt x="273923" y="28517"/>
                  </a:lnTo>
                  <a:lnTo>
                    <a:pt x="311200" y="60514"/>
                  </a:lnTo>
                  <a:lnTo>
                    <a:pt x="335645" y="101096"/>
                  </a:lnTo>
                  <a:lnTo>
                    <a:pt x="344423" y="147827"/>
                  </a:lnTo>
                  <a:lnTo>
                    <a:pt x="335645" y="194559"/>
                  </a:lnTo>
                  <a:lnTo>
                    <a:pt x="311200" y="235141"/>
                  </a:lnTo>
                  <a:lnTo>
                    <a:pt x="273923" y="267138"/>
                  </a:lnTo>
                  <a:lnTo>
                    <a:pt x="226649" y="288121"/>
                  </a:lnTo>
                  <a:lnTo>
                    <a:pt x="172211" y="295656"/>
                  </a:lnTo>
                  <a:lnTo>
                    <a:pt x="117774" y="288121"/>
                  </a:lnTo>
                  <a:lnTo>
                    <a:pt x="70500" y="267138"/>
                  </a:lnTo>
                  <a:lnTo>
                    <a:pt x="33223" y="235141"/>
                  </a:lnTo>
                  <a:lnTo>
                    <a:pt x="8778" y="194559"/>
                  </a:lnTo>
                  <a:lnTo>
                    <a:pt x="0" y="147827"/>
                  </a:lnTo>
                  <a:close/>
                </a:path>
              </a:pathLst>
            </a:custGeom>
            <a:ln w="12192">
              <a:solidFill>
                <a:srgbClr val="2E528F"/>
              </a:solidFill>
            </a:ln>
          </p:spPr>
          <p:txBody>
            <a:bodyPr wrap="square" lIns="0" tIns="0" rIns="0" bIns="0" rtlCol="0"/>
            <a:lstStyle/>
            <a:p>
              <a:endParaRPr/>
            </a:p>
          </p:txBody>
        </p:sp>
        <p:sp>
          <p:nvSpPr>
            <p:cNvPr id="29" name="object 29"/>
            <p:cNvSpPr/>
            <p:nvPr/>
          </p:nvSpPr>
          <p:spPr>
            <a:xfrm>
              <a:off x="1955292" y="2703575"/>
              <a:ext cx="346075" cy="294640"/>
            </a:xfrm>
            <a:custGeom>
              <a:avLst/>
              <a:gdLst/>
              <a:ahLst/>
              <a:cxnLst/>
              <a:rect l="l" t="t" r="r" b="b"/>
              <a:pathLst>
                <a:path w="346075" h="294639">
                  <a:moveTo>
                    <a:pt x="172974" y="0"/>
                  </a:moveTo>
                  <a:lnTo>
                    <a:pt x="118311" y="7491"/>
                  </a:lnTo>
                  <a:lnTo>
                    <a:pt x="70829" y="28358"/>
                  </a:lnTo>
                  <a:lnTo>
                    <a:pt x="33381" y="60185"/>
                  </a:lnTo>
                  <a:lnTo>
                    <a:pt x="8820" y="100559"/>
                  </a:lnTo>
                  <a:lnTo>
                    <a:pt x="0" y="147065"/>
                  </a:lnTo>
                  <a:lnTo>
                    <a:pt x="8820" y="193572"/>
                  </a:lnTo>
                  <a:lnTo>
                    <a:pt x="33381" y="233946"/>
                  </a:lnTo>
                  <a:lnTo>
                    <a:pt x="70829" y="265773"/>
                  </a:lnTo>
                  <a:lnTo>
                    <a:pt x="118311" y="286640"/>
                  </a:lnTo>
                  <a:lnTo>
                    <a:pt x="172974" y="294132"/>
                  </a:lnTo>
                  <a:lnTo>
                    <a:pt x="227636" y="286640"/>
                  </a:lnTo>
                  <a:lnTo>
                    <a:pt x="275118" y="265773"/>
                  </a:lnTo>
                  <a:lnTo>
                    <a:pt x="312566" y="233946"/>
                  </a:lnTo>
                  <a:lnTo>
                    <a:pt x="337127" y="193572"/>
                  </a:lnTo>
                  <a:lnTo>
                    <a:pt x="345947" y="147065"/>
                  </a:lnTo>
                  <a:lnTo>
                    <a:pt x="337127" y="100559"/>
                  </a:lnTo>
                  <a:lnTo>
                    <a:pt x="312566" y="60185"/>
                  </a:lnTo>
                  <a:lnTo>
                    <a:pt x="275118" y="28358"/>
                  </a:lnTo>
                  <a:lnTo>
                    <a:pt x="227636" y="7491"/>
                  </a:lnTo>
                  <a:lnTo>
                    <a:pt x="172974" y="0"/>
                  </a:lnTo>
                  <a:close/>
                </a:path>
              </a:pathLst>
            </a:custGeom>
            <a:solidFill>
              <a:srgbClr val="FF0000"/>
            </a:solidFill>
          </p:spPr>
          <p:txBody>
            <a:bodyPr wrap="square" lIns="0" tIns="0" rIns="0" bIns="0" rtlCol="0"/>
            <a:lstStyle/>
            <a:p>
              <a:endParaRPr/>
            </a:p>
          </p:txBody>
        </p:sp>
        <p:sp>
          <p:nvSpPr>
            <p:cNvPr id="30" name="object 30"/>
            <p:cNvSpPr/>
            <p:nvPr/>
          </p:nvSpPr>
          <p:spPr>
            <a:xfrm>
              <a:off x="1955292" y="2703575"/>
              <a:ext cx="346075" cy="294640"/>
            </a:xfrm>
            <a:custGeom>
              <a:avLst/>
              <a:gdLst/>
              <a:ahLst/>
              <a:cxnLst/>
              <a:rect l="l" t="t" r="r" b="b"/>
              <a:pathLst>
                <a:path w="346075" h="294639">
                  <a:moveTo>
                    <a:pt x="0" y="147065"/>
                  </a:moveTo>
                  <a:lnTo>
                    <a:pt x="8820" y="100559"/>
                  </a:lnTo>
                  <a:lnTo>
                    <a:pt x="33381" y="60185"/>
                  </a:lnTo>
                  <a:lnTo>
                    <a:pt x="70829" y="28358"/>
                  </a:lnTo>
                  <a:lnTo>
                    <a:pt x="118311" y="7491"/>
                  </a:lnTo>
                  <a:lnTo>
                    <a:pt x="172974" y="0"/>
                  </a:lnTo>
                  <a:lnTo>
                    <a:pt x="227636" y="7491"/>
                  </a:lnTo>
                  <a:lnTo>
                    <a:pt x="275118" y="28358"/>
                  </a:lnTo>
                  <a:lnTo>
                    <a:pt x="312566" y="60185"/>
                  </a:lnTo>
                  <a:lnTo>
                    <a:pt x="337127" y="100559"/>
                  </a:lnTo>
                  <a:lnTo>
                    <a:pt x="345947" y="147065"/>
                  </a:lnTo>
                  <a:lnTo>
                    <a:pt x="337127" y="193572"/>
                  </a:lnTo>
                  <a:lnTo>
                    <a:pt x="312566" y="233946"/>
                  </a:lnTo>
                  <a:lnTo>
                    <a:pt x="275118" y="265773"/>
                  </a:lnTo>
                  <a:lnTo>
                    <a:pt x="227636" y="286640"/>
                  </a:lnTo>
                  <a:lnTo>
                    <a:pt x="172974" y="294132"/>
                  </a:lnTo>
                  <a:lnTo>
                    <a:pt x="118311" y="286640"/>
                  </a:lnTo>
                  <a:lnTo>
                    <a:pt x="70829" y="265773"/>
                  </a:lnTo>
                  <a:lnTo>
                    <a:pt x="33381" y="233946"/>
                  </a:lnTo>
                  <a:lnTo>
                    <a:pt x="8820" y="193572"/>
                  </a:lnTo>
                  <a:lnTo>
                    <a:pt x="0" y="147065"/>
                  </a:lnTo>
                  <a:close/>
                </a:path>
              </a:pathLst>
            </a:custGeom>
            <a:ln w="12192">
              <a:solidFill>
                <a:srgbClr val="2E528F"/>
              </a:solidFill>
            </a:ln>
          </p:spPr>
          <p:txBody>
            <a:bodyPr wrap="square" lIns="0" tIns="0" rIns="0" bIns="0" rtlCol="0"/>
            <a:lstStyle/>
            <a:p>
              <a:endParaRPr/>
            </a:p>
          </p:txBody>
        </p:sp>
        <p:sp>
          <p:nvSpPr>
            <p:cNvPr id="31" name="object 31"/>
            <p:cNvSpPr/>
            <p:nvPr/>
          </p:nvSpPr>
          <p:spPr>
            <a:xfrm>
              <a:off x="2261615" y="3727704"/>
              <a:ext cx="344805" cy="294640"/>
            </a:xfrm>
            <a:custGeom>
              <a:avLst/>
              <a:gdLst/>
              <a:ahLst/>
              <a:cxnLst/>
              <a:rect l="l" t="t" r="r" b="b"/>
              <a:pathLst>
                <a:path w="344805" h="294639">
                  <a:moveTo>
                    <a:pt x="172211" y="0"/>
                  </a:moveTo>
                  <a:lnTo>
                    <a:pt x="117774" y="7491"/>
                  </a:lnTo>
                  <a:lnTo>
                    <a:pt x="70500" y="28358"/>
                  </a:lnTo>
                  <a:lnTo>
                    <a:pt x="33223" y="60185"/>
                  </a:lnTo>
                  <a:lnTo>
                    <a:pt x="8778" y="100559"/>
                  </a:lnTo>
                  <a:lnTo>
                    <a:pt x="0" y="147066"/>
                  </a:lnTo>
                  <a:lnTo>
                    <a:pt x="8778" y="193572"/>
                  </a:lnTo>
                  <a:lnTo>
                    <a:pt x="33223" y="233946"/>
                  </a:lnTo>
                  <a:lnTo>
                    <a:pt x="70500" y="265773"/>
                  </a:lnTo>
                  <a:lnTo>
                    <a:pt x="117774" y="286640"/>
                  </a:lnTo>
                  <a:lnTo>
                    <a:pt x="172211" y="294132"/>
                  </a:lnTo>
                  <a:lnTo>
                    <a:pt x="226649" y="286640"/>
                  </a:lnTo>
                  <a:lnTo>
                    <a:pt x="273923" y="265773"/>
                  </a:lnTo>
                  <a:lnTo>
                    <a:pt x="311200" y="233946"/>
                  </a:lnTo>
                  <a:lnTo>
                    <a:pt x="335645" y="193572"/>
                  </a:lnTo>
                  <a:lnTo>
                    <a:pt x="344423" y="147066"/>
                  </a:lnTo>
                  <a:lnTo>
                    <a:pt x="335645" y="100559"/>
                  </a:lnTo>
                  <a:lnTo>
                    <a:pt x="311200" y="60185"/>
                  </a:lnTo>
                  <a:lnTo>
                    <a:pt x="273923" y="28358"/>
                  </a:lnTo>
                  <a:lnTo>
                    <a:pt x="226649" y="7491"/>
                  </a:lnTo>
                  <a:lnTo>
                    <a:pt x="172211" y="0"/>
                  </a:lnTo>
                  <a:close/>
                </a:path>
              </a:pathLst>
            </a:custGeom>
            <a:solidFill>
              <a:srgbClr val="FF0000"/>
            </a:solidFill>
          </p:spPr>
          <p:txBody>
            <a:bodyPr wrap="square" lIns="0" tIns="0" rIns="0" bIns="0" rtlCol="0"/>
            <a:lstStyle/>
            <a:p>
              <a:endParaRPr/>
            </a:p>
          </p:txBody>
        </p:sp>
        <p:sp>
          <p:nvSpPr>
            <p:cNvPr id="32" name="object 32"/>
            <p:cNvSpPr/>
            <p:nvPr/>
          </p:nvSpPr>
          <p:spPr>
            <a:xfrm>
              <a:off x="2261615" y="3727704"/>
              <a:ext cx="344805" cy="294640"/>
            </a:xfrm>
            <a:custGeom>
              <a:avLst/>
              <a:gdLst/>
              <a:ahLst/>
              <a:cxnLst/>
              <a:rect l="l" t="t" r="r" b="b"/>
              <a:pathLst>
                <a:path w="344805" h="294639">
                  <a:moveTo>
                    <a:pt x="0" y="147066"/>
                  </a:moveTo>
                  <a:lnTo>
                    <a:pt x="8778" y="100559"/>
                  </a:lnTo>
                  <a:lnTo>
                    <a:pt x="33223" y="60185"/>
                  </a:lnTo>
                  <a:lnTo>
                    <a:pt x="70500" y="28358"/>
                  </a:lnTo>
                  <a:lnTo>
                    <a:pt x="117774" y="7491"/>
                  </a:lnTo>
                  <a:lnTo>
                    <a:pt x="172211" y="0"/>
                  </a:lnTo>
                  <a:lnTo>
                    <a:pt x="226649" y="7491"/>
                  </a:lnTo>
                  <a:lnTo>
                    <a:pt x="273923" y="28358"/>
                  </a:lnTo>
                  <a:lnTo>
                    <a:pt x="311200" y="60185"/>
                  </a:lnTo>
                  <a:lnTo>
                    <a:pt x="335645" y="100559"/>
                  </a:lnTo>
                  <a:lnTo>
                    <a:pt x="344423" y="147066"/>
                  </a:lnTo>
                  <a:lnTo>
                    <a:pt x="335645" y="193572"/>
                  </a:lnTo>
                  <a:lnTo>
                    <a:pt x="311200" y="233946"/>
                  </a:lnTo>
                  <a:lnTo>
                    <a:pt x="273923" y="265773"/>
                  </a:lnTo>
                  <a:lnTo>
                    <a:pt x="226649" y="286640"/>
                  </a:lnTo>
                  <a:lnTo>
                    <a:pt x="172211" y="294132"/>
                  </a:lnTo>
                  <a:lnTo>
                    <a:pt x="117774" y="286640"/>
                  </a:lnTo>
                  <a:lnTo>
                    <a:pt x="70500" y="265773"/>
                  </a:lnTo>
                  <a:lnTo>
                    <a:pt x="33223" y="233946"/>
                  </a:lnTo>
                  <a:lnTo>
                    <a:pt x="8778" y="193572"/>
                  </a:lnTo>
                  <a:lnTo>
                    <a:pt x="0" y="147066"/>
                  </a:lnTo>
                  <a:close/>
                </a:path>
              </a:pathLst>
            </a:custGeom>
            <a:ln w="12192">
              <a:solidFill>
                <a:srgbClr val="2E528F"/>
              </a:solidFill>
            </a:ln>
          </p:spPr>
          <p:txBody>
            <a:bodyPr wrap="square" lIns="0" tIns="0" rIns="0" bIns="0" rtlCol="0"/>
            <a:lstStyle/>
            <a:p>
              <a:endParaRPr/>
            </a:p>
          </p:txBody>
        </p:sp>
        <p:sp>
          <p:nvSpPr>
            <p:cNvPr id="33" name="object 33"/>
            <p:cNvSpPr/>
            <p:nvPr/>
          </p:nvSpPr>
          <p:spPr>
            <a:xfrm>
              <a:off x="1600200" y="3755135"/>
              <a:ext cx="346075" cy="294640"/>
            </a:xfrm>
            <a:custGeom>
              <a:avLst/>
              <a:gdLst/>
              <a:ahLst/>
              <a:cxnLst/>
              <a:rect l="l" t="t" r="r" b="b"/>
              <a:pathLst>
                <a:path w="346075" h="294639">
                  <a:moveTo>
                    <a:pt x="172974" y="0"/>
                  </a:moveTo>
                  <a:lnTo>
                    <a:pt x="118311" y="7491"/>
                  </a:lnTo>
                  <a:lnTo>
                    <a:pt x="70829" y="28358"/>
                  </a:lnTo>
                  <a:lnTo>
                    <a:pt x="33381" y="60185"/>
                  </a:lnTo>
                  <a:lnTo>
                    <a:pt x="8820" y="100559"/>
                  </a:lnTo>
                  <a:lnTo>
                    <a:pt x="0" y="147065"/>
                  </a:lnTo>
                  <a:lnTo>
                    <a:pt x="8820" y="193572"/>
                  </a:lnTo>
                  <a:lnTo>
                    <a:pt x="33381" y="233946"/>
                  </a:lnTo>
                  <a:lnTo>
                    <a:pt x="70829" y="265773"/>
                  </a:lnTo>
                  <a:lnTo>
                    <a:pt x="118311" y="286640"/>
                  </a:lnTo>
                  <a:lnTo>
                    <a:pt x="172974" y="294131"/>
                  </a:lnTo>
                  <a:lnTo>
                    <a:pt x="227636" y="286640"/>
                  </a:lnTo>
                  <a:lnTo>
                    <a:pt x="275118" y="265773"/>
                  </a:lnTo>
                  <a:lnTo>
                    <a:pt x="312566" y="233946"/>
                  </a:lnTo>
                  <a:lnTo>
                    <a:pt x="337127" y="193572"/>
                  </a:lnTo>
                  <a:lnTo>
                    <a:pt x="345948" y="147065"/>
                  </a:lnTo>
                  <a:lnTo>
                    <a:pt x="337127" y="100559"/>
                  </a:lnTo>
                  <a:lnTo>
                    <a:pt x="312566" y="60185"/>
                  </a:lnTo>
                  <a:lnTo>
                    <a:pt x="275118" y="28358"/>
                  </a:lnTo>
                  <a:lnTo>
                    <a:pt x="227636" y="7491"/>
                  </a:lnTo>
                  <a:lnTo>
                    <a:pt x="172974" y="0"/>
                  </a:lnTo>
                  <a:close/>
                </a:path>
              </a:pathLst>
            </a:custGeom>
            <a:solidFill>
              <a:srgbClr val="FF0000"/>
            </a:solidFill>
          </p:spPr>
          <p:txBody>
            <a:bodyPr wrap="square" lIns="0" tIns="0" rIns="0" bIns="0" rtlCol="0"/>
            <a:lstStyle/>
            <a:p>
              <a:endParaRPr/>
            </a:p>
          </p:txBody>
        </p:sp>
        <p:sp>
          <p:nvSpPr>
            <p:cNvPr id="34" name="object 34"/>
            <p:cNvSpPr/>
            <p:nvPr/>
          </p:nvSpPr>
          <p:spPr>
            <a:xfrm>
              <a:off x="1600200" y="3755135"/>
              <a:ext cx="346075" cy="294640"/>
            </a:xfrm>
            <a:custGeom>
              <a:avLst/>
              <a:gdLst/>
              <a:ahLst/>
              <a:cxnLst/>
              <a:rect l="l" t="t" r="r" b="b"/>
              <a:pathLst>
                <a:path w="346075" h="294639">
                  <a:moveTo>
                    <a:pt x="0" y="147065"/>
                  </a:moveTo>
                  <a:lnTo>
                    <a:pt x="8820" y="100559"/>
                  </a:lnTo>
                  <a:lnTo>
                    <a:pt x="33381" y="60185"/>
                  </a:lnTo>
                  <a:lnTo>
                    <a:pt x="70829" y="28358"/>
                  </a:lnTo>
                  <a:lnTo>
                    <a:pt x="118311" y="7491"/>
                  </a:lnTo>
                  <a:lnTo>
                    <a:pt x="172974" y="0"/>
                  </a:lnTo>
                  <a:lnTo>
                    <a:pt x="227636" y="7491"/>
                  </a:lnTo>
                  <a:lnTo>
                    <a:pt x="275118" y="28358"/>
                  </a:lnTo>
                  <a:lnTo>
                    <a:pt x="312566" y="60185"/>
                  </a:lnTo>
                  <a:lnTo>
                    <a:pt x="337127" y="100559"/>
                  </a:lnTo>
                  <a:lnTo>
                    <a:pt x="345948" y="147065"/>
                  </a:lnTo>
                  <a:lnTo>
                    <a:pt x="337127" y="193572"/>
                  </a:lnTo>
                  <a:lnTo>
                    <a:pt x="312566" y="233946"/>
                  </a:lnTo>
                  <a:lnTo>
                    <a:pt x="275118" y="265773"/>
                  </a:lnTo>
                  <a:lnTo>
                    <a:pt x="227636" y="286640"/>
                  </a:lnTo>
                  <a:lnTo>
                    <a:pt x="172974" y="294131"/>
                  </a:lnTo>
                  <a:lnTo>
                    <a:pt x="118311" y="286640"/>
                  </a:lnTo>
                  <a:lnTo>
                    <a:pt x="70829" y="265773"/>
                  </a:lnTo>
                  <a:lnTo>
                    <a:pt x="33381" y="233946"/>
                  </a:lnTo>
                  <a:lnTo>
                    <a:pt x="8820" y="193572"/>
                  </a:lnTo>
                  <a:lnTo>
                    <a:pt x="0" y="147065"/>
                  </a:lnTo>
                  <a:close/>
                </a:path>
              </a:pathLst>
            </a:custGeom>
            <a:ln w="12192">
              <a:solidFill>
                <a:srgbClr val="2E528F"/>
              </a:solidFill>
            </a:ln>
          </p:spPr>
          <p:txBody>
            <a:bodyPr wrap="square" lIns="0" tIns="0" rIns="0" bIns="0" rtlCol="0"/>
            <a:lstStyle/>
            <a:p>
              <a:endParaRPr/>
            </a:p>
          </p:txBody>
        </p:sp>
        <p:sp>
          <p:nvSpPr>
            <p:cNvPr id="35" name="object 35"/>
            <p:cNvSpPr/>
            <p:nvPr/>
          </p:nvSpPr>
          <p:spPr>
            <a:xfrm>
              <a:off x="2424683" y="3140963"/>
              <a:ext cx="344805" cy="295910"/>
            </a:xfrm>
            <a:custGeom>
              <a:avLst/>
              <a:gdLst/>
              <a:ahLst/>
              <a:cxnLst/>
              <a:rect l="l" t="t" r="r" b="b"/>
              <a:pathLst>
                <a:path w="344805" h="295910">
                  <a:moveTo>
                    <a:pt x="172212" y="0"/>
                  </a:moveTo>
                  <a:lnTo>
                    <a:pt x="117774" y="7534"/>
                  </a:lnTo>
                  <a:lnTo>
                    <a:pt x="70500" y="28517"/>
                  </a:lnTo>
                  <a:lnTo>
                    <a:pt x="33223" y="60514"/>
                  </a:lnTo>
                  <a:lnTo>
                    <a:pt x="8778" y="101096"/>
                  </a:lnTo>
                  <a:lnTo>
                    <a:pt x="0" y="147827"/>
                  </a:lnTo>
                  <a:lnTo>
                    <a:pt x="8778" y="194559"/>
                  </a:lnTo>
                  <a:lnTo>
                    <a:pt x="33223" y="235141"/>
                  </a:lnTo>
                  <a:lnTo>
                    <a:pt x="70500" y="267138"/>
                  </a:lnTo>
                  <a:lnTo>
                    <a:pt x="117774" y="288121"/>
                  </a:lnTo>
                  <a:lnTo>
                    <a:pt x="172212" y="295656"/>
                  </a:lnTo>
                  <a:lnTo>
                    <a:pt x="226649" y="288121"/>
                  </a:lnTo>
                  <a:lnTo>
                    <a:pt x="273923" y="267138"/>
                  </a:lnTo>
                  <a:lnTo>
                    <a:pt x="311200" y="235141"/>
                  </a:lnTo>
                  <a:lnTo>
                    <a:pt x="335645" y="194559"/>
                  </a:lnTo>
                  <a:lnTo>
                    <a:pt x="344424" y="147827"/>
                  </a:lnTo>
                  <a:lnTo>
                    <a:pt x="335645" y="101096"/>
                  </a:lnTo>
                  <a:lnTo>
                    <a:pt x="311200" y="60514"/>
                  </a:lnTo>
                  <a:lnTo>
                    <a:pt x="273923" y="28517"/>
                  </a:lnTo>
                  <a:lnTo>
                    <a:pt x="226649" y="7534"/>
                  </a:lnTo>
                  <a:lnTo>
                    <a:pt x="172212" y="0"/>
                  </a:lnTo>
                  <a:close/>
                </a:path>
              </a:pathLst>
            </a:custGeom>
            <a:solidFill>
              <a:srgbClr val="FF0000"/>
            </a:solidFill>
          </p:spPr>
          <p:txBody>
            <a:bodyPr wrap="square" lIns="0" tIns="0" rIns="0" bIns="0" rtlCol="0"/>
            <a:lstStyle/>
            <a:p>
              <a:endParaRPr/>
            </a:p>
          </p:txBody>
        </p:sp>
        <p:sp>
          <p:nvSpPr>
            <p:cNvPr id="36" name="object 36"/>
            <p:cNvSpPr/>
            <p:nvPr/>
          </p:nvSpPr>
          <p:spPr>
            <a:xfrm>
              <a:off x="2424683" y="3140963"/>
              <a:ext cx="344805" cy="295910"/>
            </a:xfrm>
            <a:custGeom>
              <a:avLst/>
              <a:gdLst/>
              <a:ahLst/>
              <a:cxnLst/>
              <a:rect l="l" t="t" r="r" b="b"/>
              <a:pathLst>
                <a:path w="344805" h="295910">
                  <a:moveTo>
                    <a:pt x="0" y="147827"/>
                  </a:moveTo>
                  <a:lnTo>
                    <a:pt x="8778" y="101096"/>
                  </a:lnTo>
                  <a:lnTo>
                    <a:pt x="33223" y="60514"/>
                  </a:lnTo>
                  <a:lnTo>
                    <a:pt x="70500" y="28517"/>
                  </a:lnTo>
                  <a:lnTo>
                    <a:pt x="117774" y="7534"/>
                  </a:lnTo>
                  <a:lnTo>
                    <a:pt x="172212" y="0"/>
                  </a:lnTo>
                  <a:lnTo>
                    <a:pt x="226649" y="7534"/>
                  </a:lnTo>
                  <a:lnTo>
                    <a:pt x="273923" y="28517"/>
                  </a:lnTo>
                  <a:lnTo>
                    <a:pt x="311200" y="60514"/>
                  </a:lnTo>
                  <a:lnTo>
                    <a:pt x="335645" y="101096"/>
                  </a:lnTo>
                  <a:lnTo>
                    <a:pt x="344424" y="147827"/>
                  </a:lnTo>
                  <a:lnTo>
                    <a:pt x="335645" y="194559"/>
                  </a:lnTo>
                  <a:lnTo>
                    <a:pt x="311200" y="235141"/>
                  </a:lnTo>
                  <a:lnTo>
                    <a:pt x="273923" y="267138"/>
                  </a:lnTo>
                  <a:lnTo>
                    <a:pt x="226649" y="288121"/>
                  </a:lnTo>
                  <a:lnTo>
                    <a:pt x="172212" y="295656"/>
                  </a:lnTo>
                  <a:lnTo>
                    <a:pt x="117774" y="288121"/>
                  </a:lnTo>
                  <a:lnTo>
                    <a:pt x="70500" y="267138"/>
                  </a:lnTo>
                  <a:lnTo>
                    <a:pt x="33223" y="235141"/>
                  </a:lnTo>
                  <a:lnTo>
                    <a:pt x="8778" y="194559"/>
                  </a:lnTo>
                  <a:lnTo>
                    <a:pt x="0" y="147827"/>
                  </a:lnTo>
                  <a:close/>
                </a:path>
              </a:pathLst>
            </a:custGeom>
            <a:ln w="12192">
              <a:solidFill>
                <a:srgbClr val="2E528F"/>
              </a:solidFill>
            </a:ln>
          </p:spPr>
          <p:txBody>
            <a:bodyPr wrap="square" lIns="0" tIns="0" rIns="0" bIns="0" rtlCol="0"/>
            <a:lstStyle/>
            <a:p>
              <a:endParaRPr/>
            </a:p>
          </p:txBody>
        </p:sp>
        <p:sp>
          <p:nvSpPr>
            <p:cNvPr id="37" name="object 37"/>
            <p:cNvSpPr/>
            <p:nvPr/>
          </p:nvSpPr>
          <p:spPr>
            <a:xfrm>
              <a:off x="2546603" y="3970020"/>
              <a:ext cx="346075" cy="295910"/>
            </a:xfrm>
            <a:custGeom>
              <a:avLst/>
              <a:gdLst/>
              <a:ahLst/>
              <a:cxnLst/>
              <a:rect l="l" t="t" r="r" b="b"/>
              <a:pathLst>
                <a:path w="346075" h="295910">
                  <a:moveTo>
                    <a:pt x="172973" y="0"/>
                  </a:moveTo>
                  <a:lnTo>
                    <a:pt x="118311" y="7534"/>
                  </a:lnTo>
                  <a:lnTo>
                    <a:pt x="70829" y="28517"/>
                  </a:lnTo>
                  <a:lnTo>
                    <a:pt x="33381" y="60514"/>
                  </a:lnTo>
                  <a:lnTo>
                    <a:pt x="8820" y="101096"/>
                  </a:lnTo>
                  <a:lnTo>
                    <a:pt x="0" y="147827"/>
                  </a:lnTo>
                  <a:lnTo>
                    <a:pt x="8820" y="194559"/>
                  </a:lnTo>
                  <a:lnTo>
                    <a:pt x="33381" y="235141"/>
                  </a:lnTo>
                  <a:lnTo>
                    <a:pt x="70829" y="267138"/>
                  </a:lnTo>
                  <a:lnTo>
                    <a:pt x="118311" y="288121"/>
                  </a:lnTo>
                  <a:lnTo>
                    <a:pt x="172973" y="295655"/>
                  </a:lnTo>
                  <a:lnTo>
                    <a:pt x="227636" y="288121"/>
                  </a:lnTo>
                  <a:lnTo>
                    <a:pt x="275118" y="267138"/>
                  </a:lnTo>
                  <a:lnTo>
                    <a:pt x="312566" y="235141"/>
                  </a:lnTo>
                  <a:lnTo>
                    <a:pt x="337127" y="194559"/>
                  </a:lnTo>
                  <a:lnTo>
                    <a:pt x="345947" y="147827"/>
                  </a:lnTo>
                  <a:lnTo>
                    <a:pt x="337127" y="101096"/>
                  </a:lnTo>
                  <a:lnTo>
                    <a:pt x="312566" y="60514"/>
                  </a:lnTo>
                  <a:lnTo>
                    <a:pt x="275118" y="28517"/>
                  </a:lnTo>
                  <a:lnTo>
                    <a:pt x="227636" y="7534"/>
                  </a:lnTo>
                  <a:lnTo>
                    <a:pt x="172973" y="0"/>
                  </a:lnTo>
                  <a:close/>
                </a:path>
              </a:pathLst>
            </a:custGeom>
            <a:solidFill>
              <a:srgbClr val="FF0000"/>
            </a:solidFill>
          </p:spPr>
          <p:txBody>
            <a:bodyPr wrap="square" lIns="0" tIns="0" rIns="0" bIns="0" rtlCol="0"/>
            <a:lstStyle/>
            <a:p>
              <a:endParaRPr/>
            </a:p>
          </p:txBody>
        </p:sp>
        <p:sp>
          <p:nvSpPr>
            <p:cNvPr id="38" name="object 38"/>
            <p:cNvSpPr/>
            <p:nvPr/>
          </p:nvSpPr>
          <p:spPr>
            <a:xfrm>
              <a:off x="2546603" y="3970020"/>
              <a:ext cx="346075" cy="295910"/>
            </a:xfrm>
            <a:custGeom>
              <a:avLst/>
              <a:gdLst/>
              <a:ahLst/>
              <a:cxnLst/>
              <a:rect l="l" t="t" r="r" b="b"/>
              <a:pathLst>
                <a:path w="346075" h="295910">
                  <a:moveTo>
                    <a:pt x="0" y="147827"/>
                  </a:moveTo>
                  <a:lnTo>
                    <a:pt x="8820" y="101096"/>
                  </a:lnTo>
                  <a:lnTo>
                    <a:pt x="33381" y="60514"/>
                  </a:lnTo>
                  <a:lnTo>
                    <a:pt x="70829" y="28517"/>
                  </a:lnTo>
                  <a:lnTo>
                    <a:pt x="118311" y="7534"/>
                  </a:lnTo>
                  <a:lnTo>
                    <a:pt x="172973" y="0"/>
                  </a:lnTo>
                  <a:lnTo>
                    <a:pt x="227636" y="7534"/>
                  </a:lnTo>
                  <a:lnTo>
                    <a:pt x="275118" y="28517"/>
                  </a:lnTo>
                  <a:lnTo>
                    <a:pt x="312566" y="60514"/>
                  </a:lnTo>
                  <a:lnTo>
                    <a:pt x="337127" y="101096"/>
                  </a:lnTo>
                  <a:lnTo>
                    <a:pt x="345947" y="147827"/>
                  </a:lnTo>
                  <a:lnTo>
                    <a:pt x="337127" y="194559"/>
                  </a:lnTo>
                  <a:lnTo>
                    <a:pt x="312566" y="235141"/>
                  </a:lnTo>
                  <a:lnTo>
                    <a:pt x="275118" y="267138"/>
                  </a:lnTo>
                  <a:lnTo>
                    <a:pt x="227636" y="288121"/>
                  </a:lnTo>
                  <a:lnTo>
                    <a:pt x="172973" y="295655"/>
                  </a:lnTo>
                  <a:lnTo>
                    <a:pt x="118311" y="288121"/>
                  </a:lnTo>
                  <a:lnTo>
                    <a:pt x="70829" y="267138"/>
                  </a:lnTo>
                  <a:lnTo>
                    <a:pt x="33381" y="235141"/>
                  </a:lnTo>
                  <a:lnTo>
                    <a:pt x="8820" y="194559"/>
                  </a:lnTo>
                  <a:lnTo>
                    <a:pt x="0" y="147827"/>
                  </a:lnTo>
                  <a:close/>
                </a:path>
              </a:pathLst>
            </a:custGeom>
            <a:ln w="12191">
              <a:solidFill>
                <a:srgbClr val="2E528F"/>
              </a:solidFill>
            </a:ln>
          </p:spPr>
          <p:txBody>
            <a:bodyPr wrap="square" lIns="0" tIns="0" rIns="0" bIns="0" rtlCol="0"/>
            <a:lstStyle/>
            <a:p>
              <a:endParaRPr/>
            </a:p>
          </p:txBody>
        </p:sp>
        <p:sp>
          <p:nvSpPr>
            <p:cNvPr id="39" name="object 39"/>
            <p:cNvSpPr/>
            <p:nvPr/>
          </p:nvSpPr>
          <p:spPr>
            <a:xfrm>
              <a:off x="723899" y="3322319"/>
              <a:ext cx="344805" cy="295910"/>
            </a:xfrm>
            <a:custGeom>
              <a:avLst/>
              <a:gdLst/>
              <a:ahLst/>
              <a:cxnLst/>
              <a:rect l="l" t="t" r="r" b="b"/>
              <a:pathLst>
                <a:path w="344805" h="295910">
                  <a:moveTo>
                    <a:pt x="172212" y="0"/>
                  </a:moveTo>
                  <a:lnTo>
                    <a:pt x="0" y="295655"/>
                  </a:lnTo>
                  <a:lnTo>
                    <a:pt x="344424" y="295655"/>
                  </a:lnTo>
                  <a:lnTo>
                    <a:pt x="172212" y="0"/>
                  </a:lnTo>
                  <a:close/>
                </a:path>
              </a:pathLst>
            </a:custGeom>
            <a:solidFill>
              <a:srgbClr val="4471C4"/>
            </a:solidFill>
          </p:spPr>
          <p:txBody>
            <a:bodyPr wrap="square" lIns="0" tIns="0" rIns="0" bIns="0" rtlCol="0"/>
            <a:lstStyle/>
            <a:p>
              <a:endParaRPr/>
            </a:p>
          </p:txBody>
        </p:sp>
        <p:sp>
          <p:nvSpPr>
            <p:cNvPr id="40" name="object 40"/>
            <p:cNvSpPr/>
            <p:nvPr/>
          </p:nvSpPr>
          <p:spPr>
            <a:xfrm>
              <a:off x="723899" y="3322319"/>
              <a:ext cx="344805" cy="295910"/>
            </a:xfrm>
            <a:custGeom>
              <a:avLst/>
              <a:gdLst/>
              <a:ahLst/>
              <a:cxnLst/>
              <a:rect l="l" t="t" r="r" b="b"/>
              <a:pathLst>
                <a:path w="344805" h="295910">
                  <a:moveTo>
                    <a:pt x="0" y="295655"/>
                  </a:moveTo>
                  <a:lnTo>
                    <a:pt x="172212" y="0"/>
                  </a:lnTo>
                  <a:lnTo>
                    <a:pt x="344424" y="295655"/>
                  </a:lnTo>
                  <a:lnTo>
                    <a:pt x="0" y="295655"/>
                  </a:lnTo>
                  <a:close/>
                </a:path>
              </a:pathLst>
            </a:custGeom>
            <a:ln w="12191">
              <a:solidFill>
                <a:srgbClr val="2E528F"/>
              </a:solidFill>
            </a:ln>
          </p:spPr>
          <p:txBody>
            <a:bodyPr wrap="square" lIns="0" tIns="0" rIns="0" bIns="0" rtlCol="0"/>
            <a:lstStyle/>
            <a:p>
              <a:endParaRPr/>
            </a:p>
          </p:txBody>
        </p:sp>
        <p:sp>
          <p:nvSpPr>
            <p:cNvPr id="41" name="object 41"/>
            <p:cNvSpPr/>
            <p:nvPr/>
          </p:nvSpPr>
          <p:spPr>
            <a:xfrm>
              <a:off x="2241803" y="4521707"/>
              <a:ext cx="344805" cy="294640"/>
            </a:xfrm>
            <a:custGeom>
              <a:avLst/>
              <a:gdLst/>
              <a:ahLst/>
              <a:cxnLst/>
              <a:rect l="l" t="t" r="r" b="b"/>
              <a:pathLst>
                <a:path w="344805" h="294639">
                  <a:moveTo>
                    <a:pt x="172212" y="0"/>
                  </a:moveTo>
                  <a:lnTo>
                    <a:pt x="117774" y="7491"/>
                  </a:lnTo>
                  <a:lnTo>
                    <a:pt x="70500" y="28358"/>
                  </a:lnTo>
                  <a:lnTo>
                    <a:pt x="33223" y="60185"/>
                  </a:lnTo>
                  <a:lnTo>
                    <a:pt x="8778" y="100559"/>
                  </a:lnTo>
                  <a:lnTo>
                    <a:pt x="0" y="147066"/>
                  </a:lnTo>
                  <a:lnTo>
                    <a:pt x="8778" y="193572"/>
                  </a:lnTo>
                  <a:lnTo>
                    <a:pt x="33223" y="233946"/>
                  </a:lnTo>
                  <a:lnTo>
                    <a:pt x="70500" y="265773"/>
                  </a:lnTo>
                  <a:lnTo>
                    <a:pt x="117774" y="286640"/>
                  </a:lnTo>
                  <a:lnTo>
                    <a:pt x="172212" y="294132"/>
                  </a:lnTo>
                  <a:lnTo>
                    <a:pt x="226649" y="286640"/>
                  </a:lnTo>
                  <a:lnTo>
                    <a:pt x="273923" y="265773"/>
                  </a:lnTo>
                  <a:lnTo>
                    <a:pt x="311200" y="233946"/>
                  </a:lnTo>
                  <a:lnTo>
                    <a:pt x="335645" y="193572"/>
                  </a:lnTo>
                  <a:lnTo>
                    <a:pt x="344423" y="147066"/>
                  </a:lnTo>
                  <a:lnTo>
                    <a:pt x="335645" y="100559"/>
                  </a:lnTo>
                  <a:lnTo>
                    <a:pt x="311200" y="60185"/>
                  </a:lnTo>
                  <a:lnTo>
                    <a:pt x="273923" y="28358"/>
                  </a:lnTo>
                  <a:lnTo>
                    <a:pt x="226649" y="7491"/>
                  </a:lnTo>
                  <a:lnTo>
                    <a:pt x="172212" y="0"/>
                  </a:lnTo>
                  <a:close/>
                </a:path>
              </a:pathLst>
            </a:custGeom>
            <a:solidFill>
              <a:srgbClr val="FF0000"/>
            </a:solidFill>
          </p:spPr>
          <p:txBody>
            <a:bodyPr wrap="square" lIns="0" tIns="0" rIns="0" bIns="0" rtlCol="0"/>
            <a:lstStyle/>
            <a:p>
              <a:endParaRPr/>
            </a:p>
          </p:txBody>
        </p:sp>
        <p:sp>
          <p:nvSpPr>
            <p:cNvPr id="42" name="object 42"/>
            <p:cNvSpPr/>
            <p:nvPr/>
          </p:nvSpPr>
          <p:spPr>
            <a:xfrm>
              <a:off x="2241803" y="4521707"/>
              <a:ext cx="344805" cy="294640"/>
            </a:xfrm>
            <a:custGeom>
              <a:avLst/>
              <a:gdLst/>
              <a:ahLst/>
              <a:cxnLst/>
              <a:rect l="l" t="t" r="r" b="b"/>
              <a:pathLst>
                <a:path w="344805" h="294639">
                  <a:moveTo>
                    <a:pt x="0" y="147066"/>
                  </a:moveTo>
                  <a:lnTo>
                    <a:pt x="8778" y="100559"/>
                  </a:lnTo>
                  <a:lnTo>
                    <a:pt x="33223" y="60185"/>
                  </a:lnTo>
                  <a:lnTo>
                    <a:pt x="70500" y="28358"/>
                  </a:lnTo>
                  <a:lnTo>
                    <a:pt x="117774" y="7491"/>
                  </a:lnTo>
                  <a:lnTo>
                    <a:pt x="172212" y="0"/>
                  </a:lnTo>
                  <a:lnTo>
                    <a:pt x="226649" y="7491"/>
                  </a:lnTo>
                  <a:lnTo>
                    <a:pt x="273923" y="28358"/>
                  </a:lnTo>
                  <a:lnTo>
                    <a:pt x="311200" y="60185"/>
                  </a:lnTo>
                  <a:lnTo>
                    <a:pt x="335645" y="100559"/>
                  </a:lnTo>
                  <a:lnTo>
                    <a:pt x="344423" y="147066"/>
                  </a:lnTo>
                  <a:lnTo>
                    <a:pt x="335645" y="193572"/>
                  </a:lnTo>
                  <a:lnTo>
                    <a:pt x="311200" y="233946"/>
                  </a:lnTo>
                  <a:lnTo>
                    <a:pt x="273923" y="265773"/>
                  </a:lnTo>
                  <a:lnTo>
                    <a:pt x="226649" y="286640"/>
                  </a:lnTo>
                  <a:lnTo>
                    <a:pt x="172212" y="294132"/>
                  </a:lnTo>
                  <a:lnTo>
                    <a:pt x="117774" y="286640"/>
                  </a:lnTo>
                  <a:lnTo>
                    <a:pt x="70500" y="265773"/>
                  </a:lnTo>
                  <a:lnTo>
                    <a:pt x="33223" y="233946"/>
                  </a:lnTo>
                  <a:lnTo>
                    <a:pt x="8778" y="193572"/>
                  </a:lnTo>
                  <a:lnTo>
                    <a:pt x="0" y="147066"/>
                  </a:lnTo>
                  <a:close/>
                </a:path>
              </a:pathLst>
            </a:custGeom>
            <a:ln w="12192">
              <a:solidFill>
                <a:srgbClr val="2E528F"/>
              </a:solidFill>
            </a:ln>
          </p:spPr>
          <p:txBody>
            <a:bodyPr wrap="square" lIns="0" tIns="0" rIns="0" bIns="0" rtlCol="0"/>
            <a:lstStyle/>
            <a:p>
              <a:endParaRPr/>
            </a:p>
          </p:txBody>
        </p:sp>
        <p:sp>
          <p:nvSpPr>
            <p:cNvPr id="43" name="object 43"/>
            <p:cNvSpPr/>
            <p:nvPr/>
          </p:nvSpPr>
          <p:spPr>
            <a:xfrm>
              <a:off x="2023871" y="4024883"/>
              <a:ext cx="344805" cy="294640"/>
            </a:xfrm>
            <a:custGeom>
              <a:avLst/>
              <a:gdLst/>
              <a:ahLst/>
              <a:cxnLst/>
              <a:rect l="l" t="t" r="r" b="b"/>
              <a:pathLst>
                <a:path w="344805" h="294639">
                  <a:moveTo>
                    <a:pt x="172211" y="0"/>
                  </a:moveTo>
                  <a:lnTo>
                    <a:pt x="0" y="294132"/>
                  </a:lnTo>
                  <a:lnTo>
                    <a:pt x="344423" y="294132"/>
                  </a:lnTo>
                  <a:lnTo>
                    <a:pt x="172211" y="0"/>
                  </a:lnTo>
                  <a:close/>
                </a:path>
              </a:pathLst>
            </a:custGeom>
            <a:solidFill>
              <a:srgbClr val="4471C4"/>
            </a:solidFill>
          </p:spPr>
          <p:txBody>
            <a:bodyPr wrap="square" lIns="0" tIns="0" rIns="0" bIns="0" rtlCol="0"/>
            <a:lstStyle/>
            <a:p>
              <a:endParaRPr/>
            </a:p>
          </p:txBody>
        </p:sp>
        <p:sp>
          <p:nvSpPr>
            <p:cNvPr id="44" name="object 44"/>
            <p:cNvSpPr/>
            <p:nvPr/>
          </p:nvSpPr>
          <p:spPr>
            <a:xfrm>
              <a:off x="2023871" y="4024883"/>
              <a:ext cx="344805" cy="294640"/>
            </a:xfrm>
            <a:custGeom>
              <a:avLst/>
              <a:gdLst/>
              <a:ahLst/>
              <a:cxnLst/>
              <a:rect l="l" t="t" r="r" b="b"/>
              <a:pathLst>
                <a:path w="344805" h="294639">
                  <a:moveTo>
                    <a:pt x="0" y="294132"/>
                  </a:moveTo>
                  <a:lnTo>
                    <a:pt x="172211" y="0"/>
                  </a:lnTo>
                  <a:lnTo>
                    <a:pt x="344423" y="294132"/>
                  </a:lnTo>
                  <a:lnTo>
                    <a:pt x="0" y="294132"/>
                  </a:lnTo>
                  <a:close/>
                </a:path>
              </a:pathLst>
            </a:custGeom>
            <a:ln w="12192">
              <a:solidFill>
                <a:srgbClr val="2E528F"/>
              </a:solidFill>
            </a:ln>
          </p:spPr>
          <p:txBody>
            <a:bodyPr wrap="square" lIns="0" tIns="0" rIns="0" bIns="0" rtlCol="0"/>
            <a:lstStyle/>
            <a:p>
              <a:endParaRPr/>
            </a:p>
          </p:txBody>
        </p:sp>
      </p:grpSp>
      <p:grpSp>
        <p:nvGrpSpPr>
          <p:cNvPr id="45" name="object 45"/>
          <p:cNvGrpSpPr/>
          <p:nvPr/>
        </p:nvGrpSpPr>
        <p:grpSpPr>
          <a:xfrm>
            <a:off x="4297416" y="1862065"/>
            <a:ext cx="3893820" cy="3091180"/>
            <a:chOff x="4306823" y="1871472"/>
            <a:chExt cx="3893820" cy="3091180"/>
          </a:xfrm>
        </p:grpSpPr>
        <p:sp>
          <p:nvSpPr>
            <p:cNvPr id="46" name="object 46"/>
            <p:cNvSpPr/>
            <p:nvPr/>
          </p:nvSpPr>
          <p:spPr>
            <a:xfrm>
              <a:off x="4306824" y="1871471"/>
              <a:ext cx="3491229" cy="3040380"/>
            </a:xfrm>
            <a:custGeom>
              <a:avLst/>
              <a:gdLst/>
              <a:ahLst/>
              <a:cxnLst/>
              <a:rect l="l" t="t" r="r" b="b"/>
              <a:pathLst>
                <a:path w="3491229" h="3040379">
                  <a:moveTo>
                    <a:pt x="635508" y="710184"/>
                  </a:moveTo>
                  <a:lnTo>
                    <a:pt x="462534" y="414528"/>
                  </a:lnTo>
                  <a:lnTo>
                    <a:pt x="289560" y="710184"/>
                  </a:lnTo>
                  <a:lnTo>
                    <a:pt x="635508" y="710184"/>
                  </a:lnTo>
                  <a:close/>
                </a:path>
                <a:path w="3491229" h="3040379">
                  <a:moveTo>
                    <a:pt x="3490849" y="3002280"/>
                  </a:moveTo>
                  <a:lnTo>
                    <a:pt x="3478149" y="2995930"/>
                  </a:lnTo>
                  <a:lnTo>
                    <a:pt x="3414649" y="2964180"/>
                  </a:lnTo>
                  <a:lnTo>
                    <a:pt x="3414649" y="2995930"/>
                  </a:lnTo>
                  <a:lnTo>
                    <a:pt x="44450" y="2995930"/>
                  </a:lnTo>
                  <a:lnTo>
                    <a:pt x="44450" y="76200"/>
                  </a:lnTo>
                  <a:lnTo>
                    <a:pt x="76200" y="76200"/>
                  </a:lnTo>
                  <a:lnTo>
                    <a:pt x="69850" y="63500"/>
                  </a:lnTo>
                  <a:lnTo>
                    <a:pt x="38100" y="0"/>
                  </a:lnTo>
                  <a:lnTo>
                    <a:pt x="0" y="76200"/>
                  </a:lnTo>
                  <a:lnTo>
                    <a:pt x="31750" y="76200"/>
                  </a:lnTo>
                  <a:lnTo>
                    <a:pt x="31750" y="3003296"/>
                  </a:lnTo>
                  <a:lnTo>
                    <a:pt x="38100" y="3003296"/>
                  </a:lnTo>
                  <a:lnTo>
                    <a:pt x="38100" y="3008630"/>
                  </a:lnTo>
                  <a:lnTo>
                    <a:pt x="3414649" y="3008630"/>
                  </a:lnTo>
                  <a:lnTo>
                    <a:pt x="3414649" y="3040380"/>
                  </a:lnTo>
                  <a:lnTo>
                    <a:pt x="3478149" y="3008630"/>
                  </a:lnTo>
                  <a:lnTo>
                    <a:pt x="3490849" y="3002280"/>
                  </a:lnTo>
                  <a:close/>
                </a:path>
              </a:pathLst>
            </a:custGeom>
            <a:solidFill>
              <a:srgbClr val="4471C4"/>
            </a:solidFill>
          </p:spPr>
          <p:txBody>
            <a:bodyPr wrap="square" lIns="0" tIns="0" rIns="0" bIns="0" rtlCol="0"/>
            <a:lstStyle/>
            <a:p>
              <a:endParaRPr/>
            </a:p>
          </p:txBody>
        </p:sp>
        <p:sp>
          <p:nvSpPr>
            <p:cNvPr id="47" name="object 47"/>
            <p:cNvSpPr/>
            <p:nvPr/>
          </p:nvSpPr>
          <p:spPr>
            <a:xfrm>
              <a:off x="4596383" y="2286000"/>
              <a:ext cx="346075" cy="295910"/>
            </a:xfrm>
            <a:custGeom>
              <a:avLst/>
              <a:gdLst/>
              <a:ahLst/>
              <a:cxnLst/>
              <a:rect l="l" t="t" r="r" b="b"/>
              <a:pathLst>
                <a:path w="346075" h="295910">
                  <a:moveTo>
                    <a:pt x="0" y="295655"/>
                  </a:moveTo>
                  <a:lnTo>
                    <a:pt x="172974" y="0"/>
                  </a:lnTo>
                  <a:lnTo>
                    <a:pt x="345948" y="295655"/>
                  </a:lnTo>
                  <a:lnTo>
                    <a:pt x="0" y="295655"/>
                  </a:lnTo>
                  <a:close/>
                </a:path>
              </a:pathLst>
            </a:custGeom>
            <a:ln w="12192">
              <a:solidFill>
                <a:srgbClr val="2E528F"/>
              </a:solidFill>
            </a:ln>
          </p:spPr>
          <p:txBody>
            <a:bodyPr wrap="square" lIns="0" tIns="0" rIns="0" bIns="0" rtlCol="0"/>
            <a:lstStyle/>
            <a:p>
              <a:endParaRPr/>
            </a:p>
          </p:txBody>
        </p:sp>
        <p:sp>
          <p:nvSpPr>
            <p:cNvPr id="48" name="object 48"/>
            <p:cNvSpPr/>
            <p:nvPr/>
          </p:nvSpPr>
          <p:spPr>
            <a:xfrm>
              <a:off x="4529327" y="2784347"/>
              <a:ext cx="346075" cy="295910"/>
            </a:xfrm>
            <a:custGeom>
              <a:avLst/>
              <a:gdLst/>
              <a:ahLst/>
              <a:cxnLst/>
              <a:rect l="l" t="t" r="r" b="b"/>
              <a:pathLst>
                <a:path w="346075" h="295910">
                  <a:moveTo>
                    <a:pt x="172974" y="0"/>
                  </a:moveTo>
                  <a:lnTo>
                    <a:pt x="0" y="295655"/>
                  </a:lnTo>
                  <a:lnTo>
                    <a:pt x="345948" y="295655"/>
                  </a:lnTo>
                  <a:lnTo>
                    <a:pt x="172974" y="0"/>
                  </a:lnTo>
                  <a:close/>
                </a:path>
              </a:pathLst>
            </a:custGeom>
            <a:solidFill>
              <a:srgbClr val="4471C4"/>
            </a:solidFill>
          </p:spPr>
          <p:txBody>
            <a:bodyPr wrap="square" lIns="0" tIns="0" rIns="0" bIns="0" rtlCol="0"/>
            <a:lstStyle/>
            <a:p>
              <a:endParaRPr/>
            </a:p>
          </p:txBody>
        </p:sp>
        <p:sp>
          <p:nvSpPr>
            <p:cNvPr id="49" name="object 49"/>
            <p:cNvSpPr/>
            <p:nvPr/>
          </p:nvSpPr>
          <p:spPr>
            <a:xfrm>
              <a:off x="4529327" y="2784347"/>
              <a:ext cx="346075" cy="295910"/>
            </a:xfrm>
            <a:custGeom>
              <a:avLst/>
              <a:gdLst/>
              <a:ahLst/>
              <a:cxnLst/>
              <a:rect l="l" t="t" r="r" b="b"/>
              <a:pathLst>
                <a:path w="346075" h="295910">
                  <a:moveTo>
                    <a:pt x="0" y="295655"/>
                  </a:moveTo>
                  <a:lnTo>
                    <a:pt x="172974" y="0"/>
                  </a:lnTo>
                  <a:lnTo>
                    <a:pt x="345948" y="295655"/>
                  </a:lnTo>
                  <a:lnTo>
                    <a:pt x="0" y="295655"/>
                  </a:lnTo>
                  <a:close/>
                </a:path>
              </a:pathLst>
            </a:custGeom>
            <a:ln w="12192">
              <a:solidFill>
                <a:srgbClr val="2E528F"/>
              </a:solidFill>
            </a:ln>
          </p:spPr>
          <p:txBody>
            <a:bodyPr wrap="square" lIns="0" tIns="0" rIns="0" bIns="0" rtlCol="0"/>
            <a:lstStyle/>
            <a:p>
              <a:endParaRPr/>
            </a:p>
          </p:txBody>
        </p:sp>
        <p:sp>
          <p:nvSpPr>
            <p:cNvPr id="50" name="object 50"/>
            <p:cNvSpPr/>
            <p:nvPr/>
          </p:nvSpPr>
          <p:spPr>
            <a:xfrm>
              <a:off x="5017007" y="2740152"/>
              <a:ext cx="346075" cy="294640"/>
            </a:xfrm>
            <a:custGeom>
              <a:avLst/>
              <a:gdLst/>
              <a:ahLst/>
              <a:cxnLst/>
              <a:rect l="l" t="t" r="r" b="b"/>
              <a:pathLst>
                <a:path w="346075" h="294639">
                  <a:moveTo>
                    <a:pt x="172974" y="0"/>
                  </a:moveTo>
                  <a:lnTo>
                    <a:pt x="0" y="294132"/>
                  </a:lnTo>
                  <a:lnTo>
                    <a:pt x="345947" y="294132"/>
                  </a:lnTo>
                  <a:lnTo>
                    <a:pt x="172974" y="0"/>
                  </a:lnTo>
                  <a:close/>
                </a:path>
              </a:pathLst>
            </a:custGeom>
            <a:solidFill>
              <a:srgbClr val="4471C4"/>
            </a:solidFill>
          </p:spPr>
          <p:txBody>
            <a:bodyPr wrap="square" lIns="0" tIns="0" rIns="0" bIns="0" rtlCol="0"/>
            <a:lstStyle/>
            <a:p>
              <a:endParaRPr/>
            </a:p>
          </p:txBody>
        </p:sp>
        <p:sp>
          <p:nvSpPr>
            <p:cNvPr id="51" name="object 51"/>
            <p:cNvSpPr/>
            <p:nvPr/>
          </p:nvSpPr>
          <p:spPr>
            <a:xfrm>
              <a:off x="5017007" y="2740152"/>
              <a:ext cx="346075" cy="294640"/>
            </a:xfrm>
            <a:custGeom>
              <a:avLst/>
              <a:gdLst/>
              <a:ahLst/>
              <a:cxnLst/>
              <a:rect l="l" t="t" r="r" b="b"/>
              <a:pathLst>
                <a:path w="346075" h="294639">
                  <a:moveTo>
                    <a:pt x="0" y="294132"/>
                  </a:moveTo>
                  <a:lnTo>
                    <a:pt x="172974" y="0"/>
                  </a:lnTo>
                  <a:lnTo>
                    <a:pt x="345947" y="294132"/>
                  </a:lnTo>
                  <a:lnTo>
                    <a:pt x="0" y="294132"/>
                  </a:lnTo>
                  <a:close/>
                </a:path>
              </a:pathLst>
            </a:custGeom>
            <a:ln w="12192">
              <a:solidFill>
                <a:srgbClr val="2E528F"/>
              </a:solidFill>
            </a:ln>
          </p:spPr>
          <p:txBody>
            <a:bodyPr wrap="square" lIns="0" tIns="0" rIns="0" bIns="0" rtlCol="0"/>
            <a:lstStyle/>
            <a:p>
              <a:endParaRPr/>
            </a:p>
          </p:txBody>
        </p:sp>
        <p:sp>
          <p:nvSpPr>
            <p:cNvPr id="52" name="object 52"/>
            <p:cNvSpPr/>
            <p:nvPr/>
          </p:nvSpPr>
          <p:spPr>
            <a:xfrm>
              <a:off x="5120639" y="3800855"/>
              <a:ext cx="346075" cy="295910"/>
            </a:xfrm>
            <a:custGeom>
              <a:avLst/>
              <a:gdLst/>
              <a:ahLst/>
              <a:cxnLst/>
              <a:rect l="l" t="t" r="r" b="b"/>
              <a:pathLst>
                <a:path w="346075" h="295910">
                  <a:moveTo>
                    <a:pt x="172974" y="0"/>
                  </a:moveTo>
                  <a:lnTo>
                    <a:pt x="0" y="295656"/>
                  </a:lnTo>
                  <a:lnTo>
                    <a:pt x="345948" y="295656"/>
                  </a:lnTo>
                  <a:lnTo>
                    <a:pt x="172974" y="0"/>
                  </a:lnTo>
                  <a:close/>
                </a:path>
              </a:pathLst>
            </a:custGeom>
            <a:solidFill>
              <a:srgbClr val="4471C4"/>
            </a:solidFill>
          </p:spPr>
          <p:txBody>
            <a:bodyPr wrap="square" lIns="0" tIns="0" rIns="0" bIns="0" rtlCol="0"/>
            <a:lstStyle/>
            <a:p>
              <a:endParaRPr/>
            </a:p>
          </p:txBody>
        </p:sp>
        <p:sp>
          <p:nvSpPr>
            <p:cNvPr id="53" name="object 53"/>
            <p:cNvSpPr/>
            <p:nvPr/>
          </p:nvSpPr>
          <p:spPr>
            <a:xfrm>
              <a:off x="5120639" y="3800855"/>
              <a:ext cx="346075" cy="295910"/>
            </a:xfrm>
            <a:custGeom>
              <a:avLst/>
              <a:gdLst/>
              <a:ahLst/>
              <a:cxnLst/>
              <a:rect l="l" t="t" r="r" b="b"/>
              <a:pathLst>
                <a:path w="346075" h="295910">
                  <a:moveTo>
                    <a:pt x="0" y="295656"/>
                  </a:moveTo>
                  <a:lnTo>
                    <a:pt x="172974" y="0"/>
                  </a:lnTo>
                  <a:lnTo>
                    <a:pt x="345948" y="295656"/>
                  </a:lnTo>
                  <a:lnTo>
                    <a:pt x="0" y="295656"/>
                  </a:lnTo>
                  <a:close/>
                </a:path>
              </a:pathLst>
            </a:custGeom>
            <a:ln w="12192">
              <a:solidFill>
                <a:srgbClr val="2E528F"/>
              </a:solidFill>
            </a:ln>
          </p:spPr>
          <p:txBody>
            <a:bodyPr wrap="square" lIns="0" tIns="0" rIns="0" bIns="0" rtlCol="0"/>
            <a:lstStyle/>
            <a:p>
              <a:endParaRPr/>
            </a:p>
          </p:txBody>
        </p:sp>
        <p:sp>
          <p:nvSpPr>
            <p:cNvPr id="54" name="object 54"/>
            <p:cNvSpPr/>
            <p:nvPr/>
          </p:nvSpPr>
          <p:spPr>
            <a:xfrm>
              <a:off x="4596383" y="3829811"/>
              <a:ext cx="346075" cy="294640"/>
            </a:xfrm>
            <a:custGeom>
              <a:avLst/>
              <a:gdLst/>
              <a:ahLst/>
              <a:cxnLst/>
              <a:rect l="l" t="t" r="r" b="b"/>
              <a:pathLst>
                <a:path w="346075" h="294639">
                  <a:moveTo>
                    <a:pt x="172974" y="0"/>
                  </a:moveTo>
                  <a:lnTo>
                    <a:pt x="0" y="294131"/>
                  </a:lnTo>
                  <a:lnTo>
                    <a:pt x="345948" y="294131"/>
                  </a:lnTo>
                  <a:lnTo>
                    <a:pt x="172974" y="0"/>
                  </a:lnTo>
                  <a:close/>
                </a:path>
              </a:pathLst>
            </a:custGeom>
            <a:solidFill>
              <a:srgbClr val="4471C4"/>
            </a:solidFill>
          </p:spPr>
          <p:txBody>
            <a:bodyPr wrap="square" lIns="0" tIns="0" rIns="0" bIns="0" rtlCol="0"/>
            <a:lstStyle/>
            <a:p>
              <a:endParaRPr/>
            </a:p>
          </p:txBody>
        </p:sp>
        <p:sp>
          <p:nvSpPr>
            <p:cNvPr id="55" name="object 55"/>
            <p:cNvSpPr/>
            <p:nvPr/>
          </p:nvSpPr>
          <p:spPr>
            <a:xfrm>
              <a:off x="4596383" y="3829811"/>
              <a:ext cx="346075" cy="294640"/>
            </a:xfrm>
            <a:custGeom>
              <a:avLst/>
              <a:gdLst/>
              <a:ahLst/>
              <a:cxnLst/>
              <a:rect l="l" t="t" r="r" b="b"/>
              <a:pathLst>
                <a:path w="346075" h="294639">
                  <a:moveTo>
                    <a:pt x="0" y="294131"/>
                  </a:moveTo>
                  <a:lnTo>
                    <a:pt x="172974" y="0"/>
                  </a:lnTo>
                  <a:lnTo>
                    <a:pt x="345948" y="294131"/>
                  </a:lnTo>
                  <a:lnTo>
                    <a:pt x="0" y="294131"/>
                  </a:lnTo>
                  <a:close/>
                </a:path>
              </a:pathLst>
            </a:custGeom>
            <a:ln w="12192">
              <a:solidFill>
                <a:srgbClr val="2E528F"/>
              </a:solidFill>
            </a:ln>
          </p:spPr>
          <p:txBody>
            <a:bodyPr wrap="square" lIns="0" tIns="0" rIns="0" bIns="0" rtlCol="0"/>
            <a:lstStyle/>
            <a:p>
              <a:endParaRPr/>
            </a:p>
          </p:txBody>
        </p:sp>
        <p:sp>
          <p:nvSpPr>
            <p:cNvPr id="56" name="object 56"/>
            <p:cNvSpPr/>
            <p:nvPr/>
          </p:nvSpPr>
          <p:spPr>
            <a:xfrm>
              <a:off x="4357115" y="3247644"/>
              <a:ext cx="346075" cy="295910"/>
            </a:xfrm>
            <a:custGeom>
              <a:avLst/>
              <a:gdLst/>
              <a:ahLst/>
              <a:cxnLst/>
              <a:rect l="l" t="t" r="r" b="b"/>
              <a:pathLst>
                <a:path w="346075" h="295910">
                  <a:moveTo>
                    <a:pt x="172974" y="0"/>
                  </a:moveTo>
                  <a:lnTo>
                    <a:pt x="0" y="295655"/>
                  </a:lnTo>
                  <a:lnTo>
                    <a:pt x="345948" y="295655"/>
                  </a:lnTo>
                  <a:lnTo>
                    <a:pt x="172974" y="0"/>
                  </a:lnTo>
                  <a:close/>
                </a:path>
              </a:pathLst>
            </a:custGeom>
            <a:solidFill>
              <a:srgbClr val="4471C4"/>
            </a:solidFill>
          </p:spPr>
          <p:txBody>
            <a:bodyPr wrap="square" lIns="0" tIns="0" rIns="0" bIns="0" rtlCol="0"/>
            <a:lstStyle/>
            <a:p>
              <a:endParaRPr/>
            </a:p>
          </p:txBody>
        </p:sp>
        <p:sp>
          <p:nvSpPr>
            <p:cNvPr id="57" name="object 57"/>
            <p:cNvSpPr/>
            <p:nvPr/>
          </p:nvSpPr>
          <p:spPr>
            <a:xfrm>
              <a:off x="4357115" y="3247644"/>
              <a:ext cx="346075" cy="295910"/>
            </a:xfrm>
            <a:custGeom>
              <a:avLst/>
              <a:gdLst/>
              <a:ahLst/>
              <a:cxnLst/>
              <a:rect l="l" t="t" r="r" b="b"/>
              <a:pathLst>
                <a:path w="346075" h="295910">
                  <a:moveTo>
                    <a:pt x="0" y="295655"/>
                  </a:moveTo>
                  <a:lnTo>
                    <a:pt x="172974" y="0"/>
                  </a:lnTo>
                  <a:lnTo>
                    <a:pt x="345948" y="295655"/>
                  </a:lnTo>
                  <a:lnTo>
                    <a:pt x="0" y="295655"/>
                  </a:lnTo>
                  <a:close/>
                </a:path>
              </a:pathLst>
            </a:custGeom>
            <a:ln w="12192">
              <a:solidFill>
                <a:srgbClr val="2E528F"/>
              </a:solidFill>
            </a:ln>
          </p:spPr>
          <p:txBody>
            <a:bodyPr wrap="square" lIns="0" tIns="0" rIns="0" bIns="0" rtlCol="0"/>
            <a:lstStyle/>
            <a:p>
              <a:endParaRPr/>
            </a:p>
          </p:txBody>
        </p:sp>
        <p:sp>
          <p:nvSpPr>
            <p:cNvPr id="58" name="object 58"/>
            <p:cNvSpPr/>
            <p:nvPr/>
          </p:nvSpPr>
          <p:spPr>
            <a:xfrm>
              <a:off x="5466587" y="4038600"/>
              <a:ext cx="344805" cy="294640"/>
            </a:xfrm>
            <a:custGeom>
              <a:avLst/>
              <a:gdLst/>
              <a:ahLst/>
              <a:cxnLst/>
              <a:rect l="l" t="t" r="r" b="b"/>
              <a:pathLst>
                <a:path w="344804" h="294639">
                  <a:moveTo>
                    <a:pt x="172212" y="0"/>
                  </a:moveTo>
                  <a:lnTo>
                    <a:pt x="0" y="294131"/>
                  </a:lnTo>
                  <a:lnTo>
                    <a:pt x="344424" y="294131"/>
                  </a:lnTo>
                  <a:lnTo>
                    <a:pt x="172212" y="0"/>
                  </a:lnTo>
                  <a:close/>
                </a:path>
              </a:pathLst>
            </a:custGeom>
            <a:solidFill>
              <a:srgbClr val="4471C4"/>
            </a:solidFill>
          </p:spPr>
          <p:txBody>
            <a:bodyPr wrap="square" lIns="0" tIns="0" rIns="0" bIns="0" rtlCol="0"/>
            <a:lstStyle/>
            <a:p>
              <a:endParaRPr/>
            </a:p>
          </p:txBody>
        </p:sp>
        <p:sp>
          <p:nvSpPr>
            <p:cNvPr id="59" name="object 59"/>
            <p:cNvSpPr/>
            <p:nvPr/>
          </p:nvSpPr>
          <p:spPr>
            <a:xfrm>
              <a:off x="5466587" y="4038600"/>
              <a:ext cx="344805" cy="294640"/>
            </a:xfrm>
            <a:custGeom>
              <a:avLst/>
              <a:gdLst/>
              <a:ahLst/>
              <a:cxnLst/>
              <a:rect l="l" t="t" r="r" b="b"/>
              <a:pathLst>
                <a:path w="344804" h="294639">
                  <a:moveTo>
                    <a:pt x="0" y="294131"/>
                  </a:moveTo>
                  <a:lnTo>
                    <a:pt x="172212" y="0"/>
                  </a:lnTo>
                  <a:lnTo>
                    <a:pt x="344424" y="294131"/>
                  </a:lnTo>
                  <a:lnTo>
                    <a:pt x="0" y="294131"/>
                  </a:lnTo>
                  <a:close/>
                </a:path>
              </a:pathLst>
            </a:custGeom>
            <a:ln w="12192">
              <a:solidFill>
                <a:srgbClr val="2E528F"/>
              </a:solidFill>
            </a:ln>
          </p:spPr>
          <p:txBody>
            <a:bodyPr wrap="square" lIns="0" tIns="0" rIns="0" bIns="0" rtlCol="0"/>
            <a:lstStyle/>
            <a:p>
              <a:endParaRPr/>
            </a:p>
          </p:txBody>
        </p:sp>
        <p:sp>
          <p:nvSpPr>
            <p:cNvPr id="60" name="object 60"/>
            <p:cNvSpPr/>
            <p:nvPr/>
          </p:nvSpPr>
          <p:spPr>
            <a:xfrm>
              <a:off x="5751575" y="4282439"/>
              <a:ext cx="344805" cy="294640"/>
            </a:xfrm>
            <a:custGeom>
              <a:avLst/>
              <a:gdLst/>
              <a:ahLst/>
              <a:cxnLst/>
              <a:rect l="l" t="t" r="r" b="b"/>
              <a:pathLst>
                <a:path w="344804" h="294639">
                  <a:moveTo>
                    <a:pt x="172212" y="0"/>
                  </a:moveTo>
                  <a:lnTo>
                    <a:pt x="0" y="294132"/>
                  </a:lnTo>
                  <a:lnTo>
                    <a:pt x="344424" y="294132"/>
                  </a:lnTo>
                  <a:lnTo>
                    <a:pt x="172212" y="0"/>
                  </a:lnTo>
                  <a:close/>
                </a:path>
              </a:pathLst>
            </a:custGeom>
            <a:solidFill>
              <a:srgbClr val="4471C4"/>
            </a:solidFill>
          </p:spPr>
          <p:txBody>
            <a:bodyPr wrap="square" lIns="0" tIns="0" rIns="0" bIns="0" rtlCol="0"/>
            <a:lstStyle/>
            <a:p>
              <a:endParaRPr/>
            </a:p>
          </p:txBody>
        </p:sp>
        <p:sp>
          <p:nvSpPr>
            <p:cNvPr id="61" name="object 61"/>
            <p:cNvSpPr/>
            <p:nvPr/>
          </p:nvSpPr>
          <p:spPr>
            <a:xfrm>
              <a:off x="5751575" y="4282439"/>
              <a:ext cx="344805" cy="294640"/>
            </a:xfrm>
            <a:custGeom>
              <a:avLst/>
              <a:gdLst/>
              <a:ahLst/>
              <a:cxnLst/>
              <a:rect l="l" t="t" r="r" b="b"/>
              <a:pathLst>
                <a:path w="344804" h="294639">
                  <a:moveTo>
                    <a:pt x="0" y="294132"/>
                  </a:moveTo>
                  <a:lnTo>
                    <a:pt x="172212" y="0"/>
                  </a:lnTo>
                  <a:lnTo>
                    <a:pt x="344424" y="294132"/>
                  </a:lnTo>
                  <a:lnTo>
                    <a:pt x="0" y="294132"/>
                  </a:lnTo>
                  <a:close/>
                </a:path>
              </a:pathLst>
            </a:custGeom>
            <a:ln w="12192">
              <a:solidFill>
                <a:srgbClr val="2E528F"/>
              </a:solidFill>
            </a:ln>
          </p:spPr>
          <p:txBody>
            <a:bodyPr wrap="square" lIns="0" tIns="0" rIns="0" bIns="0" rtlCol="0"/>
            <a:lstStyle/>
            <a:p>
              <a:endParaRPr/>
            </a:p>
          </p:txBody>
        </p:sp>
        <p:sp>
          <p:nvSpPr>
            <p:cNvPr id="62" name="object 62"/>
            <p:cNvSpPr/>
            <p:nvPr/>
          </p:nvSpPr>
          <p:spPr>
            <a:xfrm>
              <a:off x="5751575" y="3247644"/>
              <a:ext cx="344805" cy="295910"/>
            </a:xfrm>
            <a:custGeom>
              <a:avLst/>
              <a:gdLst/>
              <a:ahLst/>
              <a:cxnLst/>
              <a:rect l="l" t="t" r="r" b="b"/>
              <a:pathLst>
                <a:path w="344804" h="295910">
                  <a:moveTo>
                    <a:pt x="172212" y="0"/>
                  </a:moveTo>
                  <a:lnTo>
                    <a:pt x="117774" y="7534"/>
                  </a:lnTo>
                  <a:lnTo>
                    <a:pt x="70500" y="28517"/>
                  </a:lnTo>
                  <a:lnTo>
                    <a:pt x="33223" y="60514"/>
                  </a:lnTo>
                  <a:lnTo>
                    <a:pt x="8778" y="101096"/>
                  </a:lnTo>
                  <a:lnTo>
                    <a:pt x="0" y="147827"/>
                  </a:lnTo>
                  <a:lnTo>
                    <a:pt x="8778" y="194559"/>
                  </a:lnTo>
                  <a:lnTo>
                    <a:pt x="33223" y="235141"/>
                  </a:lnTo>
                  <a:lnTo>
                    <a:pt x="70500" y="267138"/>
                  </a:lnTo>
                  <a:lnTo>
                    <a:pt x="117774" y="288121"/>
                  </a:lnTo>
                  <a:lnTo>
                    <a:pt x="172212" y="295655"/>
                  </a:lnTo>
                  <a:lnTo>
                    <a:pt x="226649" y="288121"/>
                  </a:lnTo>
                  <a:lnTo>
                    <a:pt x="273923" y="267138"/>
                  </a:lnTo>
                  <a:lnTo>
                    <a:pt x="311200" y="235141"/>
                  </a:lnTo>
                  <a:lnTo>
                    <a:pt x="335645" y="194559"/>
                  </a:lnTo>
                  <a:lnTo>
                    <a:pt x="344424" y="147827"/>
                  </a:lnTo>
                  <a:lnTo>
                    <a:pt x="335645" y="101096"/>
                  </a:lnTo>
                  <a:lnTo>
                    <a:pt x="311200" y="60514"/>
                  </a:lnTo>
                  <a:lnTo>
                    <a:pt x="273923" y="28517"/>
                  </a:lnTo>
                  <a:lnTo>
                    <a:pt x="226649" y="7534"/>
                  </a:lnTo>
                  <a:lnTo>
                    <a:pt x="172212" y="0"/>
                  </a:lnTo>
                  <a:close/>
                </a:path>
              </a:pathLst>
            </a:custGeom>
            <a:solidFill>
              <a:srgbClr val="FF0000"/>
            </a:solidFill>
          </p:spPr>
          <p:txBody>
            <a:bodyPr wrap="square" lIns="0" tIns="0" rIns="0" bIns="0" rtlCol="0"/>
            <a:lstStyle/>
            <a:p>
              <a:endParaRPr/>
            </a:p>
          </p:txBody>
        </p:sp>
        <p:sp>
          <p:nvSpPr>
            <p:cNvPr id="63" name="object 63"/>
            <p:cNvSpPr/>
            <p:nvPr/>
          </p:nvSpPr>
          <p:spPr>
            <a:xfrm>
              <a:off x="5751575" y="3247644"/>
              <a:ext cx="344805" cy="295910"/>
            </a:xfrm>
            <a:custGeom>
              <a:avLst/>
              <a:gdLst/>
              <a:ahLst/>
              <a:cxnLst/>
              <a:rect l="l" t="t" r="r" b="b"/>
              <a:pathLst>
                <a:path w="344804" h="295910">
                  <a:moveTo>
                    <a:pt x="0" y="147827"/>
                  </a:moveTo>
                  <a:lnTo>
                    <a:pt x="8778" y="101096"/>
                  </a:lnTo>
                  <a:lnTo>
                    <a:pt x="33223" y="60514"/>
                  </a:lnTo>
                  <a:lnTo>
                    <a:pt x="70500" y="28517"/>
                  </a:lnTo>
                  <a:lnTo>
                    <a:pt x="117774" y="7534"/>
                  </a:lnTo>
                  <a:lnTo>
                    <a:pt x="172212" y="0"/>
                  </a:lnTo>
                  <a:lnTo>
                    <a:pt x="226649" y="7534"/>
                  </a:lnTo>
                  <a:lnTo>
                    <a:pt x="273923" y="28517"/>
                  </a:lnTo>
                  <a:lnTo>
                    <a:pt x="311200" y="60514"/>
                  </a:lnTo>
                  <a:lnTo>
                    <a:pt x="335645" y="101096"/>
                  </a:lnTo>
                  <a:lnTo>
                    <a:pt x="344424" y="147827"/>
                  </a:lnTo>
                  <a:lnTo>
                    <a:pt x="335645" y="194559"/>
                  </a:lnTo>
                  <a:lnTo>
                    <a:pt x="311200" y="235141"/>
                  </a:lnTo>
                  <a:lnTo>
                    <a:pt x="273923" y="267138"/>
                  </a:lnTo>
                  <a:lnTo>
                    <a:pt x="226649" y="288121"/>
                  </a:lnTo>
                  <a:lnTo>
                    <a:pt x="172212" y="295655"/>
                  </a:lnTo>
                  <a:lnTo>
                    <a:pt x="117774" y="288121"/>
                  </a:lnTo>
                  <a:lnTo>
                    <a:pt x="70500" y="267138"/>
                  </a:lnTo>
                  <a:lnTo>
                    <a:pt x="33223" y="235141"/>
                  </a:lnTo>
                  <a:lnTo>
                    <a:pt x="8778" y="194559"/>
                  </a:lnTo>
                  <a:lnTo>
                    <a:pt x="0" y="147827"/>
                  </a:lnTo>
                  <a:close/>
                </a:path>
              </a:pathLst>
            </a:custGeom>
            <a:ln w="12191">
              <a:solidFill>
                <a:srgbClr val="2E528F"/>
              </a:solidFill>
            </a:ln>
          </p:spPr>
          <p:txBody>
            <a:bodyPr wrap="square" lIns="0" tIns="0" rIns="0" bIns="0" rtlCol="0"/>
            <a:lstStyle/>
            <a:p>
              <a:endParaRPr/>
            </a:p>
          </p:txBody>
        </p:sp>
        <p:sp>
          <p:nvSpPr>
            <p:cNvPr id="64" name="object 64"/>
            <p:cNvSpPr/>
            <p:nvPr/>
          </p:nvSpPr>
          <p:spPr>
            <a:xfrm>
              <a:off x="6036563" y="3491483"/>
              <a:ext cx="344805" cy="295910"/>
            </a:xfrm>
            <a:custGeom>
              <a:avLst/>
              <a:gdLst/>
              <a:ahLst/>
              <a:cxnLst/>
              <a:rect l="l" t="t" r="r" b="b"/>
              <a:pathLst>
                <a:path w="344804" h="295910">
                  <a:moveTo>
                    <a:pt x="172212" y="0"/>
                  </a:moveTo>
                  <a:lnTo>
                    <a:pt x="117774" y="7534"/>
                  </a:lnTo>
                  <a:lnTo>
                    <a:pt x="70500" y="28517"/>
                  </a:lnTo>
                  <a:lnTo>
                    <a:pt x="33223" y="60514"/>
                  </a:lnTo>
                  <a:lnTo>
                    <a:pt x="8778" y="101096"/>
                  </a:lnTo>
                  <a:lnTo>
                    <a:pt x="0" y="147827"/>
                  </a:lnTo>
                  <a:lnTo>
                    <a:pt x="8778" y="194559"/>
                  </a:lnTo>
                  <a:lnTo>
                    <a:pt x="33223" y="235141"/>
                  </a:lnTo>
                  <a:lnTo>
                    <a:pt x="70500" y="267138"/>
                  </a:lnTo>
                  <a:lnTo>
                    <a:pt x="117774" y="288121"/>
                  </a:lnTo>
                  <a:lnTo>
                    <a:pt x="172212" y="295655"/>
                  </a:lnTo>
                  <a:lnTo>
                    <a:pt x="226649" y="288121"/>
                  </a:lnTo>
                  <a:lnTo>
                    <a:pt x="273923" y="267138"/>
                  </a:lnTo>
                  <a:lnTo>
                    <a:pt x="311200" y="235141"/>
                  </a:lnTo>
                  <a:lnTo>
                    <a:pt x="335645" y="194559"/>
                  </a:lnTo>
                  <a:lnTo>
                    <a:pt x="344424" y="147827"/>
                  </a:lnTo>
                  <a:lnTo>
                    <a:pt x="335645" y="101096"/>
                  </a:lnTo>
                  <a:lnTo>
                    <a:pt x="311200" y="60514"/>
                  </a:lnTo>
                  <a:lnTo>
                    <a:pt x="273923" y="28517"/>
                  </a:lnTo>
                  <a:lnTo>
                    <a:pt x="226649" y="7534"/>
                  </a:lnTo>
                  <a:lnTo>
                    <a:pt x="172212" y="0"/>
                  </a:lnTo>
                  <a:close/>
                </a:path>
              </a:pathLst>
            </a:custGeom>
            <a:solidFill>
              <a:srgbClr val="FF0000"/>
            </a:solidFill>
          </p:spPr>
          <p:txBody>
            <a:bodyPr wrap="square" lIns="0" tIns="0" rIns="0" bIns="0" rtlCol="0"/>
            <a:lstStyle/>
            <a:p>
              <a:endParaRPr/>
            </a:p>
          </p:txBody>
        </p:sp>
        <p:sp>
          <p:nvSpPr>
            <p:cNvPr id="65" name="object 65"/>
            <p:cNvSpPr/>
            <p:nvPr/>
          </p:nvSpPr>
          <p:spPr>
            <a:xfrm>
              <a:off x="6036563" y="3491483"/>
              <a:ext cx="344805" cy="295910"/>
            </a:xfrm>
            <a:custGeom>
              <a:avLst/>
              <a:gdLst/>
              <a:ahLst/>
              <a:cxnLst/>
              <a:rect l="l" t="t" r="r" b="b"/>
              <a:pathLst>
                <a:path w="344804" h="295910">
                  <a:moveTo>
                    <a:pt x="0" y="147827"/>
                  </a:moveTo>
                  <a:lnTo>
                    <a:pt x="8778" y="101096"/>
                  </a:lnTo>
                  <a:lnTo>
                    <a:pt x="33223" y="60514"/>
                  </a:lnTo>
                  <a:lnTo>
                    <a:pt x="70500" y="28517"/>
                  </a:lnTo>
                  <a:lnTo>
                    <a:pt x="117774" y="7534"/>
                  </a:lnTo>
                  <a:lnTo>
                    <a:pt x="172212" y="0"/>
                  </a:lnTo>
                  <a:lnTo>
                    <a:pt x="226649" y="7534"/>
                  </a:lnTo>
                  <a:lnTo>
                    <a:pt x="273923" y="28517"/>
                  </a:lnTo>
                  <a:lnTo>
                    <a:pt x="311200" y="60514"/>
                  </a:lnTo>
                  <a:lnTo>
                    <a:pt x="335645" y="101096"/>
                  </a:lnTo>
                  <a:lnTo>
                    <a:pt x="344424" y="147827"/>
                  </a:lnTo>
                  <a:lnTo>
                    <a:pt x="335645" y="194559"/>
                  </a:lnTo>
                  <a:lnTo>
                    <a:pt x="311200" y="235141"/>
                  </a:lnTo>
                  <a:lnTo>
                    <a:pt x="273923" y="267138"/>
                  </a:lnTo>
                  <a:lnTo>
                    <a:pt x="226649" y="288121"/>
                  </a:lnTo>
                  <a:lnTo>
                    <a:pt x="172212" y="295655"/>
                  </a:lnTo>
                  <a:lnTo>
                    <a:pt x="117774" y="288121"/>
                  </a:lnTo>
                  <a:lnTo>
                    <a:pt x="70500" y="267138"/>
                  </a:lnTo>
                  <a:lnTo>
                    <a:pt x="33223" y="235141"/>
                  </a:lnTo>
                  <a:lnTo>
                    <a:pt x="8778" y="194559"/>
                  </a:lnTo>
                  <a:lnTo>
                    <a:pt x="0" y="147827"/>
                  </a:lnTo>
                  <a:close/>
                </a:path>
              </a:pathLst>
            </a:custGeom>
            <a:ln w="12191">
              <a:solidFill>
                <a:srgbClr val="2E528F"/>
              </a:solidFill>
            </a:ln>
          </p:spPr>
          <p:txBody>
            <a:bodyPr wrap="square" lIns="0" tIns="0" rIns="0" bIns="0" rtlCol="0"/>
            <a:lstStyle/>
            <a:p>
              <a:endParaRPr/>
            </a:p>
          </p:txBody>
        </p:sp>
        <p:sp>
          <p:nvSpPr>
            <p:cNvPr id="66" name="object 66"/>
            <p:cNvSpPr/>
            <p:nvPr/>
          </p:nvSpPr>
          <p:spPr>
            <a:xfrm>
              <a:off x="5292851" y="3113532"/>
              <a:ext cx="344805" cy="295910"/>
            </a:xfrm>
            <a:custGeom>
              <a:avLst/>
              <a:gdLst/>
              <a:ahLst/>
              <a:cxnLst/>
              <a:rect l="l" t="t" r="r" b="b"/>
              <a:pathLst>
                <a:path w="344804" h="295910">
                  <a:moveTo>
                    <a:pt x="172212" y="0"/>
                  </a:moveTo>
                  <a:lnTo>
                    <a:pt x="117774" y="7534"/>
                  </a:lnTo>
                  <a:lnTo>
                    <a:pt x="70500" y="28517"/>
                  </a:lnTo>
                  <a:lnTo>
                    <a:pt x="33223" y="60514"/>
                  </a:lnTo>
                  <a:lnTo>
                    <a:pt x="8778" y="101096"/>
                  </a:lnTo>
                  <a:lnTo>
                    <a:pt x="0" y="147827"/>
                  </a:lnTo>
                  <a:lnTo>
                    <a:pt x="8778" y="194559"/>
                  </a:lnTo>
                  <a:lnTo>
                    <a:pt x="33223" y="235141"/>
                  </a:lnTo>
                  <a:lnTo>
                    <a:pt x="70500" y="267138"/>
                  </a:lnTo>
                  <a:lnTo>
                    <a:pt x="117774" y="288121"/>
                  </a:lnTo>
                  <a:lnTo>
                    <a:pt x="172212" y="295655"/>
                  </a:lnTo>
                  <a:lnTo>
                    <a:pt x="226649" y="288121"/>
                  </a:lnTo>
                  <a:lnTo>
                    <a:pt x="273923" y="267138"/>
                  </a:lnTo>
                  <a:lnTo>
                    <a:pt x="311200" y="235141"/>
                  </a:lnTo>
                  <a:lnTo>
                    <a:pt x="335645" y="194559"/>
                  </a:lnTo>
                  <a:lnTo>
                    <a:pt x="344424" y="147827"/>
                  </a:lnTo>
                  <a:lnTo>
                    <a:pt x="335645" y="101096"/>
                  </a:lnTo>
                  <a:lnTo>
                    <a:pt x="311200" y="60514"/>
                  </a:lnTo>
                  <a:lnTo>
                    <a:pt x="273923" y="28517"/>
                  </a:lnTo>
                  <a:lnTo>
                    <a:pt x="226649" y="7534"/>
                  </a:lnTo>
                  <a:lnTo>
                    <a:pt x="172212" y="0"/>
                  </a:lnTo>
                  <a:close/>
                </a:path>
              </a:pathLst>
            </a:custGeom>
            <a:solidFill>
              <a:srgbClr val="FF0000"/>
            </a:solidFill>
          </p:spPr>
          <p:txBody>
            <a:bodyPr wrap="square" lIns="0" tIns="0" rIns="0" bIns="0" rtlCol="0"/>
            <a:lstStyle/>
            <a:p>
              <a:endParaRPr/>
            </a:p>
          </p:txBody>
        </p:sp>
        <p:sp>
          <p:nvSpPr>
            <p:cNvPr id="67" name="object 67"/>
            <p:cNvSpPr/>
            <p:nvPr/>
          </p:nvSpPr>
          <p:spPr>
            <a:xfrm>
              <a:off x="5292851" y="3113532"/>
              <a:ext cx="344805" cy="295910"/>
            </a:xfrm>
            <a:custGeom>
              <a:avLst/>
              <a:gdLst/>
              <a:ahLst/>
              <a:cxnLst/>
              <a:rect l="l" t="t" r="r" b="b"/>
              <a:pathLst>
                <a:path w="344804" h="295910">
                  <a:moveTo>
                    <a:pt x="0" y="147827"/>
                  </a:moveTo>
                  <a:lnTo>
                    <a:pt x="8778" y="101096"/>
                  </a:lnTo>
                  <a:lnTo>
                    <a:pt x="33223" y="60514"/>
                  </a:lnTo>
                  <a:lnTo>
                    <a:pt x="70500" y="28517"/>
                  </a:lnTo>
                  <a:lnTo>
                    <a:pt x="117774" y="7534"/>
                  </a:lnTo>
                  <a:lnTo>
                    <a:pt x="172212" y="0"/>
                  </a:lnTo>
                  <a:lnTo>
                    <a:pt x="226649" y="7534"/>
                  </a:lnTo>
                  <a:lnTo>
                    <a:pt x="273923" y="28517"/>
                  </a:lnTo>
                  <a:lnTo>
                    <a:pt x="311200" y="60514"/>
                  </a:lnTo>
                  <a:lnTo>
                    <a:pt x="335645" y="101096"/>
                  </a:lnTo>
                  <a:lnTo>
                    <a:pt x="344424" y="147827"/>
                  </a:lnTo>
                  <a:lnTo>
                    <a:pt x="335645" y="194559"/>
                  </a:lnTo>
                  <a:lnTo>
                    <a:pt x="311200" y="235141"/>
                  </a:lnTo>
                  <a:lnTo>
                    <a:pt x="273923" y="267138"/>
                  </a:lnTo>
                  <a:lnTo>
                    <a:pt x="226649" y="288121"/>
                  </a:lnTo>
                  <a:lnTo>
                    <a:pt x="172212" y="295655"/>
                  </a:lnTo>
                  <a:lnTo>
                    <a:pt x="117774" y="288121"/>
                  </a:lnTo>
                  <a:lnTo>
                    <a:pt x="70500" y="267138"/>
                  </a:lnTo>
                  <a:lnTo>
                    <a:pt x="33223" y="235141"/>
                  </a:lnTo>
                  <a:lnTo>
                    <a:pt x="8778" y="194559"/>
                  </a:lnTo>
                  <a:lnTo>
                    <a:pt x="0" y="147827"/>
                  </a:lnTo>
                  <a:close/>
                </a:path>
              </a:pathLst>
            </a:custGeom>
            <a:ln w="12191">
              <a:solidFill>
                <a:srgbClr val="2E528F"/>
              </a:solidFill>
            </a:ln>
          </p:spPr>
          <p:txBody>
            <a:bodyPr wrap="square" lIns="0" tIns="0" rIns="0" bIns="0" rtlCol="0"/>
            <a:lstStyle/>
            <a:p>
              <a:endParaRPr/>
            </a:p>
          </p:txBody>
        </p:sp>
        <p:sp>
          <p:nvSpPr>
            <p:cNvPr id="68" name="object 68"/>
            <p:cNvSpPr/>
            <p:nvPr/>
          </p:nvSpPr>
          <p:spPr>
            <a:xfrm>
              <a:off x="5338571" y="3439668"/>
              <a:ext cx="344805" cy="294640"/>
            </a:xfrm>
            <a:custGeom>
              <a:avLst/>
              <a:gdLst/>
              <a:ahLst/>
              <a:cxnLst/>
              <a:rect l="l" t="t" r="r" b="b"/>
              <a:pathLst>
                <a:path w="344804" h="294639">
                  <a:moveTo>
                    <a:pt x="172212" y="0"/>
                  </a:moveTo>
                  <a:lnTo>
                    <a:pt x="117774" y="7491"/>
                  </a:lnTo>
                  <a:lnTo>
                    <a:pt x="70500" y="28358"/>
                  </a:lnTo>
                  <a:lnTo>
                    <a:pt x="33223" y="60185"/>
                  </a:lnTo>
                  <a:lnTo>
                    <a:pt x="8778" y="100559"/>
                  </a:lnTo>
                  <a:lnTo>
                    <a:pt x="0" y="147066"/>
                  </a:lnTo>
                  <a:lnTo>
                    <a:pt x="8778" y="193572"/>
                  </a:lnTo>
                  <a:lnTo>
                    <a:pt x="33223" y="233946"/>
                  </a:lnTo>
                  <a:lnTo>
                    <a:pt x="70500" y="265773"/>
                  </a:lnTo>
                  <a:lnTo>
                    <a:pt x="117774" y="286640"/>
                  </a:lnTo>
                  <a:lnTo>
                    <a:pt x="172212" y="294132"/>
                  </a:lnTo>
                  <a:lnTo>
                    <a:pt x="226649" y="286640"/>
                  </a:lnTo>
                  <a:lnTo>
                    <a:pt x="273923" y="265773"/>
                  </a:lnTo>
                  <a:lnTo>
                    <a:pt x="311200" y="233946"/>
                  </a:lnTo>
                  <a:lnTo>
                    <a:pt x="335645" y="193572"/>
                  </a:lnTo>
                  <a:lnTo>
                    <a:pt x="344424" y="147066"/>
                  </a:lnTo>
                  <a:lnTo>
                    <a:pt x="335645" y="100559"/>
                  </a:lnTo>
                  <a:lnTo>
                    <a:pt x="311200" y="60185"/>
                  </a:lnTo>
                  <a:lnTo>
                    <a:pt x="273923" y="28358"/>
                  </a:lnTo>
                  <a:lnTo>
                    <a:pt x="226649" y="7491"/>
                  </a:lnTo>
                  <a:lnTo>
                    <a:pt x="172212" y="0"/>
                  </a:lnTo>
                  <a:close/>
                </a:path>
              </a:pathLst>
            </a:custGeom>
            <a:solidFill>
              <a:srgbClr val="FF0000"/>
            </a:solidFill>
          </p:spPr>
          <p:txBody>
            <a:bodyPr wrap="square" lIns="0" tIns="0" rIns="0" bIns="0" rtlCol="0"/>
            <a:lstStyle/>
            <a:p>
              <a:endParaRPr/>
            </a:p>
          </p:txBody>
        </p:sp>
        <p:sp>
          <p:nvSpPr>
            <p:cNvPr id="69" name="object 69"/>
            <p:cNvSpPr/>
            <p:nvPr/>
          </p:nvSpPr>
          <p:spPr>
            <a:xfrm>
              <a:off x="5338571" y="3439668"/>
              <a:ext cx="344805" cy="294640"/>
            </a:xfrm>
            <a:custGeom>
              <a:avLst/>
              <a:gdLst/>
              <a:ahLst/>
              <a:cxnLst/>
              <a:rect l="l" t="t" r="r" b="b"/>
              <a:pathLst>
                <a:path w="344804" h="294639">
                  <a:moveTo>
                    <a:pt x="0" y="147066"/>
                  </a:moveTo>
                  <a:lnTo>
                    <a:pt x="8778" y="100559"/>
                  </a:lnTo>
                  <a:lnTo>
                    <a:pt x="33223" y="60185"/>
                  </a:lnTo>
                  <a:lnTo>
                    <a:pt x="70500" y="28358"/>
                  </a:lnTo>
                  <a:lnTo>
                    <a:pt x="117774" y="7491"/>
                  </a:lnTo>
                  <a:lnTo>
                    <a:pt x="172212" y="0"/>
                  </a:lnTo>
                  <a:lnTo>
                    <a:pt x="226649" y="7491"/>
                  </a:lnTo>
                  <a:lnTo>
                    <a:pt x="273923" y="28358"/>
                  </a:lnTo>
                  <a:lnTo>
                    <a:pt x="311200" y="60185"/>
                  </a:lnTo>
                  <a:lnTo>
                    <a:pt x="335645" y="100559"/>
                  </a:lnTo>
                  <a:lnTo>
                    <a:pt x="344424" y="147066"/>
                  </a:lnTo>
                  <a:lnTo>
                    <a:pt x="335645" y="193572"/>
                  </a:lnTo>
                  <a:lnTo>
                    <a:pt x="311200" y="233946"/>
                  </a:lnTo>
                  <a:lnTo>
                    <a:pt x="273923" y="265773"/>
                  </a:lnTo>
                  <a:lnTo>
                    <a:pt x="226649" y="286640"/>
                  </a:lnTo>
                  <a:lnTo>
                    <a:pt x="172212" y="294132"/>
                  </a:lnTo>
                  <a:lnTo>
                    <a:pt x="117774" y="286640"/>
                  </a:lnTo>
                  <a:lnTo>
                    <a:pt x="70500" y="265773"/>
                  </a:lnTo>
                  <a:lnTo>
                    <a:pt x="33223" y="233946"/>
                  </a:lnTo>
                  <a:lnTo>
                    <a:pt x="8778" y="193572"/>
                  </a:lnTo>
                  <a:lnTo>
                    <a:pt x="0" y="147066"/>
                  </a:lnTo>
                  <a:close/>
                </a:path>
              </a:pathLst>
            </a:custGeom>
            <a:ln w="12192">
              <a:solidFill>
                <a:srgbClr val="2E528F"/>
              </a:solidFill>
            </a:ln>
          </p:spPr>
          <p:txBody>
            <a:bodyPr wrap="square" lIns="0" tIns="0" rIns="0" bIns="0" rtlCol="0"/>
            <a:lstStyle/>
            <a:p>
              <a:endParaRPr/>
            </a:p>
          </p:txBody>
        </p:sp>
        <p:sp>
          <p:nvSpPr>
            <p:cNvPr id="70" name="object 70"/>
            <p:cNvSpPr/>
            <p:nvPr/>
          </p:nvSpPr>
          <p:spPr>
            <a:xfrm>
              <a:off x="6015227" y="2711196"/>
              <a:ext cx="346075" cy="295910"/>
            </a:xfrm>
            <a:custGeom>
              <a:avLst/>
              <a:gdLst/>
              <a:ahLst/>
              <a:cxnLst/>
              <a:rect l="l" t="t" r="r" b="b"/>
              <a:pathLst>
                <a:path w="346075" h="295910">
                  <a:moveTo>
                    <a:pt x="172974" y="0"/>
                  </a:moveTo>
                  <a:lnTo>
                    <a:pt x="118311" y="7534"/>
                  </a:lnTo>
                  <a:lnTo>
                    <a:pt x="70829" y="28517"/>
                  </a:lnTo>
                  <a:lnTo>
                    <a:pt x="33381" y="60514"/>
                  </a:lnTo>
                  <a:lnTo>
                    <a:pt x="8820" y="101096"/>
                  </a:lnTo>
                  <a:lnTo>
                    <a:pt x="0" y="147827"/>
                  </a:lnTo>
                  <a:lnTo>
                    <a:pt x="8820" y="194559"/>
                  </a:lnTo>
                  <a:lnTo>
                    <a:pt x="33381" y="235141"/>
                  </a:lnTo>
                  <a:lnTo>
                    <a:pt x="70829" y="267138"/>
                  </a:lnTo>
                  <a:lnTo>
                    <a:pt x="118311" y="288121"/>
                  </a:lnTo>
                  <a:lnTo>
                    <a:pt x="172974" y="295655"/>
                  </a:lnTo>
                  <a:lnTo>
                    <a:pt x="227636" y="288121"/>
                  </a:lnTo>
                  <a:lnTo>
                    <a:pt x="275118" y="267138"/>
                  </a:lnTo>
                  <a:lnTo>
                    <a:pt x="312566" y="235141"/>
                  </a:lnTo>
                  <a:lnTo>
                    <a:pt x="337127" y="194559"/>
                  </a:lnTo>
                  <a:lnTo>
                    <a:pt x="345948" y="147827"/>
                  </a:lnTo>
                  <a:lnTo>
                    <a:pt x="337127" y="101096"/>
                  </a:lnTo>
                  <a:lnTo>
                    <a:pt x="312566" y="60514"/>
                  </a:lnTo>
                  <a:lnTo>
                    <a:pt x="275118" y="28517"/>
                  </a:lnTo>
                  <a:lnTo>
                    <a:pt x="227636" y="7534"/>
                  </a:lnTo>
                  <a:lnTo>
                    <a:pt x="172974" y="0"/>
                  </a:lnTo>
                  <a:close/>
                </a:path>
              </a:pathLst>
            </a:custGeom>
            <a:solidFill>
              <a:srgbClr val="FF0000"/>
            </a:solidFill>
          </p:spPr>
          <p:txBody>
            <a:bodyPr wrap="square" lIns="0" tIns="0" rIns="0" bIns="0" rtlCol="0"/>
            <a:lstStyle/>
            <a:p>
              <a:endParaRPr/>
            </a:p>
          </p:txBody>
        </p:sp>
        <p:sp>
          <p:nvSpPr>
            <p:cNvPr id="71" name="object 71"/>
            <p:cNvSpPr/>
            <p:nvPr/>
          </p:nvSpPr>
          <p:spPr>
            <a:xfrm>
              <a:off x="6015227" y="2711196"/>
              <a:ext cx="346075" cy="295910"/>
            </a:xfrm>
            <a:custGeom>
              <a:avLst/>
              <a:gdLst/>
              <a:ahLst/>
              <a:cxnLst/>
              <a:rect l="l" t="t" r="r" b="b"/>
              <a:pathLst>
                <a:path w="346075" h="295910">
                  <a:moveTo>
                    <a:pt x="0" y="147827"/>
                  </a:moveTo>
                  <a:lnTo>
                    <a:pt x="8820" y="101096"/>
                  </a:lnTo>
                  <a:lnTo>
                    <a:pt x="33381" y="60514"/>
                  </a:lnTo>
                  <a:lnTo>
                    <a:pt x="70829" y="28517"/>
                  </a:lnTo>
                  <a:lnTo>
                    <a:pt x="118311" y="7534"/>
                  </a:lnTo>
                  <a:lnTo>
                    <a:pt x="172974" y="0"/>
                  </a:lnTo>
                  <a:lnTo>
                    <a:pt x="227636" y="7534"/>
                  </a:lnTo>
                  <a:lnTo>
                    <a:pt x="275118" y="28517"/>
                  </a:lnTo>
                  <a:lnTo>
                    <a:pt x="312566" y="60514"/>
                  </a:lnTo>
                  <a:lnTo>
                    <a:pt x="337127" y="101096"/>
                  </a:lnTo>
                  <a:lnTo>
                    <a:pt x="345948" y="147827"/>
                  </a:lnTo>
                  <a:lnTo>
                    <a:pt x="337127" y="194559"/>
                  </a:lnTo>
                  <a:lnTo>
                    <a:pt x="312566" y="235141"/>
                  </a:lnTo>
                  <a:lnTo>
                    <a:pt x="275118" y="267138"/>
                  </a:lnTo>
                  <a:lnTo>
                    <a:pt x="227636" y="288121"/>
                  </a:lnTo>
                  <a:lnTo>
                    <a:pt x="172974" y="295655"/>
                  </a:lnTo>
                  <a:lnTo>
                    <a:pt x="118311" y="288121"/>
                  </a:lnTo>
                  <a:lnTo>
                    <a:pt x="70829" y="267138"/>
                  </a:lnTo>
                  <a:lnTo>
                    <a:pt x="33381" y="235141"/>
                  </a:lnTo>
                  <a:lnTo>
                    <a:pt x="8820" y="194559"/>
                  </a:lnTo>
                  <a:lnTo>
                    <a:pt x="0" y="147827"/>
                  </a:lnTo>
                  <a:close/>
                </a:path>
              </a:pathLst>
            </a:custGeom>
            <a:ln w="12192">
              <a:solidFill>
                <a:srgbClr val="2E528F"/>
              </a:solidFill>
            </a:ln>
          </p:spPr>
          <p:txBody>
            <a:bodyPr wrap="square" lIns="0" tIns="0" rIns="0" bIns="0" rtlCol="0"/>
            <a:lstStyle/>
            <a:p>
              <a:endParaRPr/>
            </a:p>
          </p:txBody>
        </p:sp>
        <p:sp>
          <p:nvSpPr>
            <p:cNvPr id="72" name="object 72"/>
            <p:cNvSpPr/>
            <p:nvPr/>
          </p:nvSpPr>
          <p:spPr>
            <a:xfrm>
              <a:off x="6321551" y="3735323"/>
              <a:ext cx="344805" cy="295910"/>
            </a:xfrm>
            <a:custGeom>
              <a:avLst/>
              <a:gdLst/>
              <a:ahLst/>
              <a:cxnLst/>
              <a:rect l="l" t="t" r="r" b="b"/>
              <a:pathLst>
                <a:path w="344804" h="295910">
                  <a:moveTo>
                    <a:pt x="172212" y="0"/>
                  </a:moveTo>
                  <a:lnTo>
                    <a:pt x="117774" y="7534"/>
                  </a:lnTo>
                  <a:lnTo>
                    <a:pt x="70500" y="28517"/>
                  </a:lnTo>
                  <a:lnTo>
                    <a:pt x="33223" y="60514"/>
                  </a:lnTo>
                  <a:lnTo>
                    <a:pt x="8778" y="101096"/>
                  </a:lnTo>
                  <a:lnTo>
                    <a:pt x="0" y="147827"/>
                  </a:lnTo>
                  <a:lnTo>
                    <a:pt x="8778" y="194559"/>
                  </a:lnTo>
                  <a:lnTo>
                    <a:pt x="33223" y="235141"/>
                  </a:lnTo>
                  <a:lnTo>
                    <a:pt x="70500" y="267138"/>
                  </a:lnTo>
                  <a:lnTo>
                    <a:pt x="117774" y="288121"/>
                  </a:lnTo>
                  <a:lnTo>
                    <a:pt x="172212" y="295656"/>
                  </a:lnTo>
                  <a:lnTo>
                    <a:pt x="226649" y="288121"/>
                  </a:lnTo>
                  <a:lnTo>
                    <a:pt x="273923" y="267138"/>
                  </a:lnTo>
                  <a:lnTo>
                    <a:pt x="311200" y="235141"/>
                  </a:lnTo>
                  <a:lnTo>
                    <a:pt x="335645" y="194559"/>
                  </a:lnTo>
                  <a:lnTo>
                    <a:pt x="344424" y="147827"/>
                  </a:lnTo>
                  <a:lnTo>
                    <a:pt x="335645" y="101096"/>
                  </a:lnTo>
                  <a:lnTo>
                    <a:pt x="311200" y="60514"/>
                  </a:lnTo>
                  <a:lnTo>
                    <a:pt x="273923" y="28517"/>
                  </a:lnTo>
                  <a:lnTo>
                    <a:pt x="226649" y="7534"/>
                  </a:lnTo>
                  <a:lnTo>
                    <a:pt x="172212" y="0"/>
                  </a:lnTo>
                  <a:close/>
                </a:path>
              </a:pathLst>
            </a:custGeom>
            <a:solidFill>
              <a:srgbClr val="FF0000"/>
            </a:solidFill>
          </p:spPr>
          <p:txBody>
            <a:bodyPr wrap="square" lIns="0" tIns="0" rIns="0" bIns="0" rtlCol="0"/>
            <a:lstStyle/>
            <a:p>
              <a:endParaRPr/>
            </a:p>
          </p:txBody>
        </p:sp>
        <p:sp>
          <p:nvSpPr>
            <p:cNvPr id="73" name="object 73"/>
            <p:cNvSpPr/>
            <p:nvPr/>
          </p:nvSpPr>
          <p:spPr>
            <a:xfrm>
              <a:off x="6321551" y="3735323"/>
              <a:ext cx="344805" cy="295910"/>
            </a:xfrm>
            <a:custGeom>
              <a:avLst/>
              <a:gdLst/>
              <a:ahLst/>
              <a:cxnLst/>
              <a:rect l="l" t="t" r="r" b="b"/>
              <a:pathLst>
                <a:path w="344804" h="295910">
                  <a:moveTo>
                    <a:pt x="0" y="147827"/>
                  </a:moveTo>
                  <a:lnTo>
                    <a:pt x="8778" y="101096"/>
                  </a:lnTo>
                  <a:lnTo>
                    <a:pt x="33223" y="60514"/>
                  </a:lnTo>
                  <a:lnTo>
                    <a:pt x="70500" y="28517"/>
                  </a:lnTo>
                  <a:lnTo>
                    <a:pt x="117774" y="7534"/>
                  </a:lnTo>
                  <a:lnTo>
                    <a:pt x="172212" y="0"/>
                  </a:lnTo>
                  <a:lnTo>
                    <a:pt x="226649" y="7534"/>
                  </a:lnTo>
                  <a:lnTo>
                    <a:pt x="273923" y="28517"/>
                  </a:lnTo>
                  <a:lnTo>
                    <a:pt x="311200" y="60514"/>
                  </a:lnTo>
                  <a:lnTo>
                    <a:pt x="335645" y="101096"/>
                  </a:lnTo>
                  <a:lnTo>
                    <a:pt x="344424" y="147827"/>
                  </a:lnTo>
                  <a:lnTo>
                    <a:pt x="335645" y="194559"/>
                  </a:lnTo>
                  <a:lnTo>
                    <a:pt x="311200" y="235141"/>
                  </a:lnTo>
                  <a:lnTo>
                    <a:pt x="273923" y="267138"/>
                  </a:lnTo>
                  <a:lnTo>
                    <a:pt x="226649" y="288121"/>
                  </a:lnTo>
                  <a:lnTo>
                    <a:pt x="172212" y="295656"/>
                  </a:lnTo>
                  <a:lnTo>
                    <a:pt x="117774" y="288121"/>
                  </a:lnTo>
                  <a:lnTo>
                    <a:pt x="70500" y="267138"/>
                  </a:lnTo>
                  <a:lnTo>
                    <a:pt x="33223" y="235141"/>
                  </a:lnTo>
                  <a:lnTo>
                    <a:pt x="8778" y="194559"/>
                  </a:lnTo>
                  <a:lnTo>
                    <a:pt x="0" y="147827"/>
                  </a:lnTo>
                  <a:close/>
                </a:path>
              </a:pathLst>
            </a:custGeom>
            <a:ln w="12192">
              <a:solidFill>
                <a:srgbClr val="2E528F"/>
              </a:solidFill>
            </a:ln>
          </p:spPr>
          <p:txBody>
            <a:bodyPr wrap="square" lIns="0" tIns="0" rIns="0" bIns="0" rtlCol="0"/>
            <a:lstStyle/>
            <a:p>
              <a:endParaRPr/>
            </a:p>
          </p:txBody>
        </p:sp>
        <p:sp>
          <p:nvSpPr>
            <p:cNvPr id="74" name="object 74"/>
            <p:cNvSpPr/>
            <p:nvPr/>
          </p:nvSpPr>
          <p:spPr>
            <a:xfrm>
              <a:off x="5661659" y="3762755"/>
              <a:ext cx="344805" cy="295910"/>
            </a:xfrm>
            <a:custGeom>
              <a:avLst/>
              <a:gdLst/>
              <a:ahLst/>
              <a:cxnLst/>
              <a:rect l="l" t="t" r="r" b="b"/>
              <a:pathLst>
                <a:path w="344804" h="295910">
                  <a:moveTo>
                    <a:pt x="172212" y="0"/>
                  </a:moveTo>
                  <a:lnTo>
                    <a:pt x="117774" y="7534"/>
                  </a:lnTo>
                  <a:lnTo>
                    <a:pt x="70500" y="28517"/>
                  </a:lnTo>
                  <a:lnTo>
                    <a:pt x="33223" y="60514"/>
                  </a:lnTo>
                  <a:lnTo>
                    <a:pt x="8778" y="101096"/>
                  </a:lnTo>
                  <a:lnTo>
                    <a:pt x="0" y="147828"/>
                  </a:lnTo>
                  <a:lnTo>
                    <a:pt x="8778" y="194559"/>
                  </a:lnTo>
                  <a:lnTo>
                    <a:pt x="33223" y="235141"/>
                  </a:lnTo>
                  <a:lnTo>
                    <a:pt x="70500" y="267138"/>
                  </a:lnTo>
                  <a:lnTo>
                    <a:pt x="117774" y="288121"/>
                  </a:lnTo>
                  <a:lnTo>
                    <a:pt x="172212" y="295656"/>
                  </a:lnTo>
                  <a:lnTo>
                    <a:pt x="226649" y="288121"/>
                  </a:lnTo>
                  <a:lnTo>
                    <a:pt x="273923" y="267138"/>
                  </a:lnTo>
                  <a:lnTo>
                    <a:pt x="311200" y="235141"/>
                  </a:lnTo>
                  <a:lnTo>
                    <a:pt x="335645" y="194559"/>
                  </a:lnTo>
                  <a:lnTo>
                    <a:pt x="344424" y="147828"/>
                  </a:lnTo>
                  <a:lnTo>
                    <a:pt x="335645" y="101096"/>
                  </a:lnTo>
                  <a:lnTo>
                    <a:pt x="311200" y="60514"/>
                  </a:lnTo>
                  <a:lnTo>
                    <a:pt x="273923" y="28517"/>
                  </a:lnTo>
                  <a:lnTo>
                    <a:pt x="226649" y="7534"/>
                  </a:lnTo>
                  <a:lnTo>
                    <a:pt x="172212" y="0"/>
                  </a:lnTo>
                  <a:close/>
                </a:path>
              </a:pathLst>
            </a:custGeom>
            <a:solidFill>
              <a:srgbClr val="FF0000"/>
            </a:solidFill>
          </p:spPr>
          <p:txBody>
            <a:bodyPr wrap="square" lIns="0" tIns="0" rIns="0" bIns="0" rtlCol="0"/>
            <a:lstStyle/>
            <a:p>
              <a:endParaRPr/>
            </a:p>
          </p:txBody>
        </p:sp>
        <p:sp>
          <p:nvSpPr>
            <p:cNvPr id="75" name="object 75"/>
            <p:cNvSpPr/>
            <p:nvPr/>
          </p:nvSpPr>
          <p:spPr>
            <a:xfrm>
              <a:off x="5661659" y="3762755"/>
              <a:ext cx="344805" cy="295910"/>
            </a:xfrm>
            <a:custGeom>
              <a:avLst/>
              <a:gdLst/>
              <a:ahLst/>
              <a:cxnLst/>
              <a:rect l="l" t="t" r="r" b="b"/>
              <a:pathLst>
                <a:path w="344804" h="295910">
                  <a:moveTo>
                    <a:pt x="0" y="147828"/>
                  </a:moveTo>
                  <a:lnTo>
                    <a:pt x="8778" y="101096"/>
                  </a:lnTo>
                  <a:lnTo>
                    <a:pt x="33223" y="60514"/>
                  </a:lnTo>
                  <a:lnTo>
                    <a:pt x="70500" y="28517"/>
                  </a:lnTo>
                  <a:lnTo>
                    <a:pt x="117774" y="7534"/>
                  </a:lnTo>
                  <a:lnTo>
                    <a:pt x="172212" y="0"/>
                  </a:lnTo>
                  <a:lnTo>
                    <a:pt x="226649" y="7534"/>
                  </a:lnTo>
                  <a:lnTo>
                    <a:pt x="273923" y="28517"/>
                  </a:lnTo>
                  <a:lnTo>
                    <a:pt x="311200" y="60514"/>
                  </a:lnTo>
                  <a:lnTo>
                    <a:pt x="335645" y="101096"/>
                  </a:lnTo>
                  <a:lnTo>
                    <a:pt x="344424" y="147828"/>
                  </a:lnTo>
                  <a:lnTo>
                    <a:pt x="335645" y="194559"/>
                  </a:lnTo>
                  <a:lnTo>
                    <a:pt x="311200" y="235141"/>
                  </a:lnTo>
                  <a:lnTo>
                    <a:pt x="273923" y="267138"/>
                  </a:lnTo>
                  <a:lnTo>
                    <a:pt x="226649" y="288121"/>
                  </a:lnTo>
                  <a:lnTo>
                    <a:pt x="172212" y="295656"/>
                  </a:lnTo>
                  <a:lnTo>
                    <a:pt x="117774" y="288121"/>
                  </a:lnTo>
                  <a:lnTo>
                    <a:pt x="70500" y="267138"/>
                  </a:lnTo>
                  <a:lnTo>
                    <a:pt x="33223" y="235141"/>
                  </a:lnTo>
                  <a:lnTo>
                    <a:pt x="8778" y="194559"/>
                  </a:lnTo>
                  <a:lnTo>
                    <a:pt x="0" y="147828"/>
                  </a:lnTo>
                  <a:close/>
                </a:path>
              </a:pathLst>
            </a:custGeom>
            <a:ln w="12192">
              <a:solidFill>
                <a:srgbClr val="2E528F"/>
              </a:solidFill>
            </a:ln>
          </p:spPr>
          <p:txBody>
            <a:bodyPr wrap="square" lIns="0" tIns="0" rIns="0" bIns="0" rtlCol="0"/>
            <a:lstStyle/>
            <a:p>
              <a:endParaRPr/>
            </a:p>
          </p:txBody>
        </p:sp>
        <p:sp>
          <p:nvSpPr>
            <p:cNvPr id="76" name="object 76"/>
            <p:cNvSpPr/>
            <p:nvPr/>
          </p:nvSpPr>
          <p:spPr>
            <a:xfrm>
              <a:off x="6484619" y="3150108"/>
              <a:ext cx="344805" cy="294640"/>
            </a:xfrm>
            <a:custGeom>
              <a:avLst/>
              <a:gdLst/>
              <a:ahLst/>
              <a:cxnLst/>
              <a:rect l="l" t="t" r="r" b="b"/>
              <a:pathLst>
                <a:path w="344804" h="294639">
                  <a:moveTo>
                    <a:pt x="172211" y="0"/>
                  </a:moveTo>
                  <a:lnTo>
                    <a:pt x="117774" y="7491"/>
                  </a:lnTo>
                  <a:lnTo>
                    <a:pt x="70500" y="28358"/>
                  </a:lnTo>
                  <a:lnTo>
                    <a:pt x="33223" y="60185"/>
                  </a:lnTo>
                  <a:lnTo>
                    <a:pt x="8778" y="100559"/>
                  </a:lnTo>
                  <a:lnTo>
                    <a:pt x="0" y="147065"/>
                  </a:lnTo>
                  <a:lnTo>
                    <a:pt x="8778" y="193572"/>
                  </a:lnTo>
                  <a:lnTo>
                    <a:pt x="33223" y="233946"/>
                  </a:lnTo>
                  <a:lnTo>
                    <a:pt x="70500" y="265773"/>
                  </a:lnTo>
                  <a:lnTo>
                    <a:pt x="117774" y="286640"/>
                  </a:lnTo>
                  <a:lnTo>
                    <a:pt x="172211" y="294131"/>
                  </a:lnTo>
                  <a:lnTo>
                    <a:pt x="226649" y="286640"/>
                  </a:lnTo>
                  <a:lnTo>
                    <a:pt x="273923" y="265773"/>
                  </a:lnTo>
                  <a:lnTo>
                    <a:pt x="311200" y="233946"/>
                  </a:lnTo>
                  <a:lnTo>
                    <a:pt x="335645" y="193572"/>
                  </a:lnTo>
                  <a:lnTo>
                    <a:pt x="344424" y="147065"/>
                  </a:lnTo>
                  <a:lnTo>
                    <a:pt x="335645" y="100559"/>
                  </a:lnTo>
                  <a:lnTo>
                    <a:pt x="311200" y="60185"/>
                  </a:lnTo>
                  <a:lnTo>
                    <a:pt x="273923" y="28358"/>
                  </a:lnTo>
                  <a:lnTo>
                    <a:pt x="226649" y="7491"/>
                  </a:lnTo>
                  <a:lnTo>
                    <a:pt x="172211" y="0"/>
                  </a:lnTo>
                  <a:close/>
                </a:path>
              </a:pathLst>
            </a:custGeom>
            <a:solidFill>
              <a:srgbClr val="FF0000"/>
            </a:solidFill>
          </p:spPr>
          <p:txBody>
            <a:bodyPr wrap="square" lIns="0" tIns="0" rIns="0" bIns="0" rtlCol="0"/>
            <a:lstStyle/>
            <a:p>
              <a:endParaRPr/>
            </a:p>
          </p:txBody>
        </p:sp>
        <p:sp>
          <p:nvSpPr>
            <p:cNvPr id="77" name="object 77"/>
            <p:cNvSpPr/>
            <p:nvPr/>
          </p:nvSpPr>
          <p:spPr>
            <a:xfrm>
              <a:off x="6484619" y="3150108"/>
              <a:ext cx="344805" cy="294640"/>
            </a:xfrm>
            <a:custGeom>
              <a:avLst/>
              <a:gdLst/>
              <a:ahLst/>
              <a:cxnLst/>
              <a:rect l="l" t="t" r="r" b="b"/>
              <a:pathLst>
                <a:path w="344804" h="294639">
                  <a:moveTo>
                    <a:pt x="0" y="147065"/>
                  </a:moveTo>
                  <a:lnTo>
                    <a:pt x="8778" y="100559"/>
                  </a:lnTo>
                  <a:lnTo>
                    <a:pt x="33223" y="60185"/>
                  </a:lnTo>
                  <a:lnTo>
                    <a:pt x="70500" y="28358"/>
                  </a:lnTo>
                  <a:lnTo>
                    <a:pt x="117774" y="7491"/>
                  </a:lnTo>
                  <a:lnTo>
                    <a:pt x="172211" y="0"/>
                  </a:lnTo>
                  <a:lnTo>
                    <a:pt x="226649" y="7491"/>
                  </a:lnTo>
                  <a:lnTo>
                    <a:pt x="273923" y="28358"/>
                  </a:lnTo>
                  <a:lnTo>
                    <a:pt x="311200" y="60185"/>
                  </a:lnTo>
                  <a:lnTo>
                    <a:pt x="335645" y="100559"/>
                  </a:lnTo>
                  <a:lnTo>
                    <a:pt x="344424" y="147065"/>
                  </a:lnTo>
                  <a:lnTo>
                    <a:pt x="335645" y="193572"/>
                  </a:lnTo>
                  <a:lnTo>
                    <a:pt x="311200" y="233946"/>
                  </a:lnTo>
                  <a:lnTo>
                    <a:pt x="273923" y="265773"/>
                  </a:lnTo>
                  <a:lnTo>
                    <a:pt x="226649" y="286640"/>
                  </a:lnTo>
                  <a:lnTo>
                    <a:pt x="172211" y="294131"/>
                  </a:lnTo>
                  <a:lnTo>
                    <a:pt x="117774" y="286640"/>
                  </a:lnTo>
                  <a:lnTo>
                    <a:pt x="70500" y="265773"/>
                  </a:lnTo>
                  <a:lnTo>
                    <a:pt x="33223" y="233946"/>
                  </a:lnTo>
                  <a:lnTo>
                    <a:pt x="8778" y="193572"/>
                  </a:lnTo>
                  <a:lnTo>
                    <a:pt x="0" y="147065"/>
                  </a:lnTo>
                  <a:close/>
                </a:path>
              </a:pathLst>
            </a:custGeom>
            <a:ln w="12192">
              <a:solidFill>
                <a:srgbClr val="2E528F"/>
              </a:solidFill>
            </a:ln>
          </p:spPr>
          <p:txBody>
            <a:bodyPr wrap="square" lIns="0" tIns="0" rIns="0" bIns="0" rtlCol="0"/>
            <a:lstStyle/>
            <a:p>
              <a:endParaRPr/>
            </a:p>
          </p:txBody>
        </p:sp>
        <p:sp>
          <p:nvSpPr>
            <p:cNvPr id="78" name="object 78"/>
            <p:cNvSpPr/>
            <p:nvPr/>
          </p:nvSpPr>
          <p:spPr>
            <a:xfrm>
              <a:off x="6606539" y="3979164"/>
              <a:ext cx="346075" cy="294640"/>
            </a:xfrm>
            <a:custGeom>
              <a:avLst/>
              <a:gdLst/>
              <a:ahLst/>
              <a:cxnLst/>
              <a:rect l="l" t="t" r="r" b="b"/>
              <a:pathLst>
                <a:path w="346075" h="294639">
                  <a:moveTo>
                    <a:pt x="172974" y="0"/>
                  </a:moveTo>
                  <a:lnTo>
                    <a:pt x="118311" y="7491"/>
                  </a:lnTo>
                  <a:lnTo>
                    <a:pt x="70829" y="28358"/>
                  </a:lnTo>
                  <a:lnTo>
                    <a:pt x="33381" y="60185"/>
                  </a:lnTo>
                  <a:lnTo>
                    <a:pt x="8820" y="100559"/>
                  </a:lnTo>
                  <a:lnTo>
                    <a:pt x="0" y="147066"/>
                  </a:lnTo>
                  <a:lnTo>
                    <a:pt x="8820" y="193572"/>
                  </a:lnTo>
                  <a:lnTo>
                    <a:pt x="33381" y="233946"/>
                  </a:lnTo>
                  <a:lnTo>
                    <a:pt x="70829" y="265773"/>
                  </a:lnTo>
                  <a:lnTo>
                    <a:pt x="118311" y="286640"/>
                  </a:lnTo>
                  <a:lnTo>
                    <a:pt x="172974" y="294131"/>
                  </a:lnTo>
                  <a:lnTo>
                    <a:pt x="227636" y="286640"/>
                  </a:lnTo>
                  <a:lnTo>
                    <a:pt x="275118" y="265773"/>
                  </a:lnTo>
                  <a:lnTo>
                    <a:pt x="312566" y="233946"/>
                  </a:lnTo>
                  <a:lnTo>
                    <a:pt x="337127" y="193572"/>
                  </a:lnTo>
                  <a:lnTo>
                    <a:pt x="345948" y="147066"/>
                  </a:lnTo>
                  <a:lnTo>
                    <a:pt x="337127" y="100559"/>
                  </a:lnTo>
                  <a:lnTo>
                    <a:pt x="312566" y="60185"/>
                  </a:lnTo>
                  <a:lnTo>
                    <a:pt x="275118" y="28358"/>
                  </a:lnTo>
                  <a:lnTo>
                    <a:pt x="227636" y="7491"/>
                  </a:lnTo>
                  <a:lnTo>
                    <a:pt x="172974" y="0"/>
                  </a:lnTo>
                  <a:close/>
                </a:path>
              </a:pathLst>
            </a:custGeom>
            <a:solidFill>
              <a:srgbClr val="FF0000"/>
            </a:solidFill>
          </p:spPr>
          <p:txBody>
            <a:bodyPr wrap="square" lIns="0" tIns="0" rIns="0" bIns="0" rtlCol="0"/>
            <a:lstStyle/>
            <a:p>
              <a:endParaRPr/>
            </a:p>
          </p:txBody>
        </p:sp>
        <p:sp>
          <p:nvSpPr>
            <p:cNvPr id="79" name="object 79"/>
            <p:cNvSpPr/>
            <p:nvPr/>
          </p:nvSpPr>
          <p:spPr>
            <a:xfrm>
              <a:off x="6606539" y="3979164"/>
              <a:ext cx="346075" cy="294640"/>
            </a:xfrm>
            <a:custGeom>
              <a:avLst/>
              <a:gdLst/>
              <a:ahLst/>
              <a:cxnLst/>
              <a:rect l="l" t="t" r="r" b="b"/>
              <a:pathLst>
                <a:path w="346075" h="294639">
                  <a:moveTo>
                    <a:pt x="0" y="147066"/>
                  </a:moveTo>
                  <a:lnTo>
                    <a:pt x="8820" y="100559"/>
                  </a:lnTo>
                  <a:lnTo>
                    <a:pt x="33381" y="60185"/>
                  </a:lnTo>
                  <a:lnTo>
                    <a:pt x="70829" y="28358"/>
                  </a:lnTo>
                  <a:lnTo>
                    <a:pt x="118311" y="7491"/>
                  </a:lnTo>
                  <a:lnTo>
                    <a:pt x="172974" y="0"/>
                  </a:lnTo>
                  <a:lnTo>
                    <a:pt x="227636" y="7491"/>
                  </a:lnTo>
                  <a:lnTo>
                    <a:pt x="275118" y="28358"/>
                  </a:lnTo>
                  <a:lnTo>
                    <a:pt x="312566" y="60185"/>
                  </a:lnTo>
                  <a:lnTo>
                    <a:pt x="337127" y="100559"/>
                  </a:lnTo>
                  <a:lnTo>
                    <a:pt x="345948" y="147066"/>
                  </a:lnTo>
                  <a:lnTo>
                    <a:pt x="337127" y="193572"/>
                  </a:lnTo>
                  <a:lnTo>
                    <a:pt x="312566" y="233946"/>
                  </a:lnTo>
                  <a:lnTo>
                    <a:pt x="275118" y="265773"/>
                  </a:lnTo>
                  <a:lnTo>
                    <a:pt x="227636" y="286640"/>
                  </a:lnTo>
                  <a:lnTo>
                    <a:pt x="172974" y="294131"/>
                  </a:lnTo>
                  <a:lnTo>
                    <a:pt x="118311" y="286640"/>
                  </a:lnTo>
                  <a:lnTo>
                    <a:pt x="70829" y="265773"/>
                  </a:lnTo>
                  <a:lnTo>
                    <a:pt x="33381" y="233946"/>
                  </a:lnTo>
                  <a:lnTo>
                    <a:pt x="8820" y="193572"/>
                  </a:lnTo>
                  <a:lnTo>
                    <a:pt x="0" y="147066"/>
                  </a:lnTo>
                  <a:close/>
                </a:path>
              </a:pathLst>
            </a:custGeom>
            <a:ln w="12192">
              <a:solidFill>
                <a:srgbClr val="2E528F"/>
              </a:solidFill>
            </a:ln>
          </p:spPr>
          <p:txBody>
            <a:bodyPr wrap="square" lIns="0" tIns="0" rIns="0" bIns="0" rtlCol="0"/>
            <a:lstStyle/>
            <a:p>
              <a:endParaRPr/>
            </a:p>
          </p:txBody>
        </p:sp>
        <p:sp>
          <p:nvSpPr>
            <p:cNvPr id="80" name="object 80"/>
            <p:cNvSpPr/>
            <p:nvPr/>
          </p:nvSpPr>
          <p:spPr>
            <a:xfrm>
              <a:off x="4783835" y="3331463"/>
              <a:ext cx="344805" cy="294640"/>
            </a:xfrm>
            <a:custGeom>
              <a:avLst/>
              <a:gdLst/>
              <a:ahLst/>
              <a:cxnLst/>
              <a:rect l="l" t="t" r="r" b="b"/>
              <a:pathLst>
                <a:path w="344804" h="294639">
                  <a:moveTo>
                    <a:pt x="172212" y="0"/>
                  </a:moveTo>
                  <a:lnTo>
                    <a:pt x="0" y="294131"/>
                  </a:lnTo>
                  <a:lnTo>
                    <a:pt x="344424" y="294131"/>
                  </a:lnTo>
                  <a:lnTo>
                    <a:pt x="172212" y="0"/>
                  </a:lnTo>
                  <a:close/>
                </a:path>
              </a:pathLst>
            </a:custGeom>
            <a:solidFill>
              <a:srgbClr val="4471C4"/>
            </a:solidFill>
          </p:spPr>
          <p:txBody>
            <a:bodyPr wrap="square" lIns="0" tIns="0" rIns="0" bIns="0" rtlCol="0"/>
            <a:lstStyle/>
            <a:p>
              <a:endParaRPr/>
            </a:p>
          </p:txBody>
        </p:sp>
        <p:sp>
          <p:nvSpPr>
            <p:cNvPr id="81" name="object 81"/>
            <p:cNvSpPr/>
            <p:nvPr/>
          </p:nvSpPr>
          <p:spPr>
            <a:xfrm>
              <a:off x="4783835" y="3331463"/>
              <a:ext cx="344805" cy="294640"/>
            </a:xfrm>
            <a:custGeom>
              <a:avLst/>
              <a:gdLst/>
              <a:ahLst/>
              <a:cxnLst/>
              <a:rect l="l" t="t" r="r" b="b"/>
              <a:pathLst>
                <a:path w="344804" h="294639">
                  <a:moveTo>
                    <a:pt x="0" y="294131"/>
                  </a:moveTo>
                  <a:lnTo>
                    <a:pt x="172212" y="0"/>
                  </a:lnTo>
                  <a:lnTo>
                    <a:pt x="344424" y="294131"/>
                  </a:lnTo>
                  <a:lnTo>
                    <a:pt x="0" y="294131"/>
                  </a:lnTo>
                  <a:close/>
                </a:path>
              </a:pathLst>
            </a:custGeom>
            <a:ln w="12192">
              <a:solidFill>
                <a:srgbClr val="2E528F"/>
              </a:solidFill>
            </a:ln>
          </p:spPr>
          <p:txBody>
            <a:bodyPr wrap="square" lIns="0" tIns="0" rIns="0" bIns="0" rtlCol="0"/>
            <a:lstStyle/>
            <a:p>
              <a:endParaRPr/>
            </a:p>
          </p:txBody>
        </p:sp>
        <p:sp>
          <p:nvSpPr>
            <p:cNvPr id="82" name="object 82"/>
            <p:cNvSpPr/>
            <p:nvPr/>
          </p:nvSpPr>
          <p:spPr>
            <a:xfrm>
              <a:off x="6321551" y="4538472"/>
              <a:ext cx="344805" cy="294640"/>
            </a:xfrm>
            <a:custGeom>
              <a:avLst/>
              <a:gdLst/>
              <a:ahLst/>
              <a:cxnLst/>
              <a:rect l="l" t="t" r="r" b="b"/>
              <a:pathLst>
                <a:path w="344804" h="294639">
                  <a:moveTo>
                    <a:pt x="172212" y="0"/>
                  </a:moveTo>
                  <a:lnTo>
                    <a:pt x="117774" y="7491"/>
                  </a:lnTo>
                  <a:lnTo>
                    <a:pt x="70500" y="28358"/>
                  </a:lnTo>
                  <a:lnTo>
                    <a:pt x="33223" y="60185"/>
                  </a:lnTo>
                  <a:lnTo>
                    <a:pt x="8778" y="100559"/>
                  </a:lnTo>
                  <a:lnTo>
                    <a:pt x="0" y="147065"/>
                  </a:lnTo>
                  <a:lnTo>
                    <a:pt x="8778" y="193572"/>
                  </a:lnTo>
                  <a:lnTo>
                    <a:pt x="33223" y="233946"/>
                  </a:lnTo>
                  <a:lnTo>
                    <a:pt x="70500" y="265773"/>
                  </a:lnTo>
                  <a:lnTo>
                    <a:pt x="117774" y="286640"/>
                  </a:lnTo>
                  <a:lnTo>
                    <a:pt x="172212" y="294131"/>
                  </a:lnTo>
                  <a:lnTo>
                    <a:pt x="226649" y="286640"/>
                  </a:lnTo>
                  <a:lnTo>
                    <a:pt x="273923" y="265773"/>
                  </a:lnTo>
                  <a:lnTo>
                    <a:pt x="311200" y="233946"/>
                  </a:lnTo>
                  <a:lnTo>
                    <a:pt x="335645" y="193572"/>
                  </a:lnTo>
                  <a:lnTo>
                    <a:pt x="344424" y="147065"/>
                  </a:lnTo>
                  <a:lnTo>
                    <a:pt x="335645" y="100559"/>
                  </a:lnTo>
                  <a:lnTo>
                    <a:pt x="311200" y="60185"/>
                  </a:lnTo>
                  <a:lnTo>
                    <a:pt x="273923" y="28358"/>
                  </a:lnTo>
                  <a:lnTo>
                    <a:pt x="226649" y="7491"/>
                  </a:lnTo>
                  <a:lnTo>
                    <a:pt x="172212" y="0"/>
                  </a:lnTo>
                  <a:close/>
                </a:path>
              </a:pathLst>
            </a:custGeom>
            <a:solidFill>
              <a:srgbClr val="FF0000"/>
            </a:solidFill>
          </p:spPr>
          <p:txBody>
            <a:bodyPr wrap="square" lIns="0" tIns="0" rIns="0" bIns="0" rtlCol="0"/>
            <a:lstStyle/>
            <a:p>
              <a:endParaRPr/>
            </a:p>
          </p:txBody>
        </p:sp>
        <p:sp>
          <p:nvSpPr>
            <p:cNvPr id="83" name="object 83"/>
            <p:cNvSpPr/>
            <p:nvPr/>
          </p:nvSpPr>
          <p:spPr>
            <a:xfrm>
              <a:off x="6321551" y="4538472"/>
              <a:ext cx="344805" cy="294640"/>
            </a:xfrm>
            <a:custGeom>
              <a:avLst/>
              <a:gdLst/>
              <a:ahLst/>
              <a:cxnLst/>
              <a:rect l="l" t="t" r="r" b="b"/>
              <a:pathLst>
                <a:path w="344804" h="294639">
                  <a:moveTo>
                    <a:pt x="0" y="147065"/>
                  </a:moveTo>
                  <a:lnTo>
                    <a:pt x="8778" y="100559"/>
                  </a:lnTo>
                  <a:lnTo>
                    <a:pt x="33223" y="60185"/>
                  </a:lnTo>
                  <a:lnTo>
                    <a:pt x="70500" y="28358"/>
                  </a:lnTo>
                  <a:lnTo>
                    <a:pt x="117774" y="7491"/>
                  </a:lnTo>
                  <a:lnTo>
                    <a:pt x="172212" y="0"/>
                  </a:lnTo>
                  <a:lnTo>
                    <a:pt x="226649" y="7491"/>
                  </a:lnTo>
                  <a:lnTo>
                    <a:pt x="273923" y="28358"/>
                  </a:lnTo>
                  <a:lnTo>
                    <a:pt x="311200" y="60185"/>
                  </a:lnTo>
                  <a:lnTo>
                    <a:pt x="335645" y="100559"/>
                  </a:lnTo>
                  <a:lnTo>
                    <a:pt x="344424" y="147065"/>
                  </a:lnTo>
                  <a:lnTo>
                    <a:pt x="335645" y="193572"/>
                  </a:lnTo>
                  <a:lnTo>
                    <a:pt x="311200" y="233946"/>
                  </a:lnTo>
                  <a:lnTo>
                    <a:pt x="273923" y="265773"/>
                  </a:lnTo>
                  <a:lnTo>
                    <a:pt x="226649" y="286640"/>
                  </a:lnTo>
                  <a:lnTo>
                    <a:pt x="172212" y="294131"/>
                  </a:lnTo>
                  <a:lnTo>
                    <a:pt x="117774" y="286640"/>
                  </a:lnTo>
                  <a:lnTo>
                    <a:pt x="70500" y="265773"/>
                  </a:lnTo>
                  <a:lnTo>
                    <a:pt x="33223" y="233946"/>
                  </a:lnTo>
                  <a:lnTo>
                    <a:pt x="8778" y="193572"/>
                  </a:lnTo>
                  <a:lnTo>
                    <a:pt x="0" y="147065"/>
                  </a:lnTo>
                  <a:close/>
                </a:path>
              </a:pathLst>
            </a:custGeom>
            <a:ln w="12192">
              <a:solidFill>
                <a:srgbClr val="2E528F"/>
              </a:solidFill>
            </a:ln>
          </p:spPr>
          <p:txBody>
            <a:bodyPr wrap="square" lIns="0" tIns="0" rIns="0" bIns="0" rtlCol="0"/>
            <a:lstStyle/>
            <a:p>
              <a:endParaRPr/>
            </a:p>
          </p:txBody>
        </p:sp>
        <p:sp>
          <p:nvSpPr>
            <p:cNvPr id="84" name="object 84"/>
            <p:cNvSpPr/>
            <p:nvPr/>
          </p:nvSpPr>
          <p:spPr>
            <a:xfrm>
              <a:off x="6149339" y="4053839"/>
              <a:ext cx="346075" cy="294640"/>
            </a:xfrm>
            <a:custGeom>
              <a:avLst/>
              <a:gdLst/>
              <a:ahLst/>
              <a:cxnLst/>
              <a:rect l="l" t="t" r="r" b="b"/>
              <a:pathLst>
                <a:path w="346075" h="294639">
                  <a:moveTo>
                    <a:pt x="172974" y="0"/>
                  </a:moveTo>
                  <a:lnTo>
                    <a:pt x="0" y="294132"/>
                  </a:lnTo>
                  <a:lnTo>
                    <a:pt x="345948" y="294132"/>
                  </a:lnTo>
                  <a:lnTo>
                    <a:pt x="172974" y="0"/>
                  </a:lnTo>
                  <a:close/>
                </a:path>
              </a:pathLst>
            </a:custGeom>
            <a:solidFill>
              <a:srgbClr val="4471C4"/>
            </a:solidFill>
          </p:spPr>
          <p:txBody>
            <a:bodyPr wrap="square" lIns="0" tIns="0" rIns="0" bIns="0" rtlCol="0"/>
            <a:lstStyle/>
            <a:p>
              <a:endParaRPr/>
            </a:p>
          </p:txBody>
        </p:sp>
        <p:sp>
          <p:nvSpPr>
            <p:cNvPr id="85" name="object 85"/>
            <p:cNvSpPr/>
            <p:nvPr/>
          </p:nvSpPr>
          <p:spPr>
            <a:xfrm>
              <a:off x="6149339" y="4053839"/>
              <a:ext cx="346075" cy="294640"/>
            </a:xfrm>
            <a:custGeom>
              <a:avLst/>
              <a:gdLst/>
              <a:ahLst/>
              <a:cxnLst/>
              <a:rect l="l" t="t" r="r" b="b"/>
              <a:pathLst>
                <a:path w="346075" h="294639">
                  <a:moveTo>
                    <a:pt x="0" y="294132"/>
                  </a:moveTo>
                  <a:lnTo>
                    <a:pt x="172974" y="0"/>
                  </a:lnTo>
                  <a:lnTo>
                    <a:pt x="345948" y="294132"/>
                  </a:lnTo>
                  <a:lnTo>
                    <a:pt x="0" y="294132"/>
                  </a:lnTo>
                  <a:close/>
                </a:path>
              </a:pathLst>
            </a:custGeom>
            <a:ln w="12192">
              <a:solidFill>
                <a:srgbClr val="2E528F"/>
              </a:solidFill>
            </a:ln>
          </p:spPr>
          <p:txBody>
            <a:bodyPr wrap="square" lIns="0" tIns="0" rIns="0" bIns="0" rtlCol="0"/>
            <a:lstStyle/>
            <a:p>
              <a:endParaRPr/>
            </a:p>
          </p:txBody>
        </p:sp>
        <p:sp>
          <p:nvSpPr>
            <p:cNvPr id="86" name="object 86"/>
            <p:cNvSpPr/>
            <p:nvPr/>
          </p:nvSpPr>
          <p:spPr>
            <a:xfrm>
              <a:off x="5235955" y="2047494"/>
              <a:ext cx="2952115" cy="2902585"/>
            </a:xfrm>
            <a:custGeom>
              <a:avLst/>
              <a:gdLst/>
              <a:ahLst/>
              <a:cxnLst/>
              <a:rect l="l" t="t" r="r" b="b"/>
              <a:pathLst>
                <a:path w="2952115" h="2902585">
                  <a:moveTo>
                    <a:pt x="1291463" y="0"/>
                  </a:moveTo>
                  <a:lnTo>
                    <a:pt x="1241162" y="26564"/>
                  </a:lnTo>
                  <a:lnTo>
                    <a:pt x="1190929" y="53143"/>
                  </a:lnTo>
                  <a:lnTo>
                    <a:pt x="1140831" y="79750"/>
                  </a:lnTo>
                  <a:lnTo>
                    <a:pt x="1090936" y="106399"/>
                  </a:lnTo>
                  <a:lnTo>
                    <a:pt x="1041313" y="133104"/>
                  </a:lnTo>
                  <a:lnTo>
                    <a:pt x="992028" y="159878"/>
                  </a:lnTo>
                  <a:lnTo>
                    <a:pt x="943150" y="186737"/>
                  </a:lnTo>
                  <a:lnTo>
                    <a:pt x="894746" y="213694"/>
                  </a:lnTo>
                  <a:lnTo>
                    <a:pt x="846885" y="240762"/>
                  </a:lnTo>
                  <a:lnTo>
                    <a:pt x="799635" y="267956"/>
                  </a:lnTo>
                  <a:lnTo>
                    <a:pt x="753063" y="295291"/>
                  </a:lnTo>
                  <a:lnTo>
                    <a:pt x="707237" y="322779"/>
                  </a:lnTo>
                  <a:lnTo>
                    <a:pt x="662225" y="350435"/>
                  </a:lnTo>
                  <a:lnTo>
                    <a:pt x="618094" y="378273"/>
                  </a:lnTo>
                  <a:lnTo>
                    <a:pt x="574914" y="406306"/>
                  </a:lnTo>
                  <a:lnTo>
                    <a:pt x="532751" y="434550"/>
                  </a:lnTo>
                  <a:lnTo>
                    <a:pt x="491674" y="463017"/>
                  </a:lnTo>
                  <a:lnTo>
                    <a:pt x="451750" y="491723"/>
                  </a:lnTo>
                  <a:lnTo>
                    <a:pt x="413048" y="520680"/>
                  </a:lnTo>
                  <a:lnTo>
                    <a:pt x="375634" y="549902"/>
                  </a:lnTo>
                  <a:lnTo>
                    <a:pt x="339578" y="579405"/>
                  </a:lnTo>
                  <a:lnTo>
                    <a:pt x="304947" y="609201"/>
                  </a:lnTo>
                  <a:lnTo>
                    <a:pt x="271808" y="639305"/>
                  </a:lnTo>
                  <a:lnTo>
                    <a:pt x="240230" y="669731"/>
                  </a:lnTo>
                  <a:lnTo>
                    <a:pt x="210281" y="700493"/>
                  </a:lnTo>
                  <a:lnTo>
                    <a:pt x="182028" y="731604"/>
                  </a:lnTo>
                  <a:lnTo>
                    <a:pt x="155540" y="763079"/>
                  </a:lnTo>
                  <a:lnTo>
                    <a:pt x="130883" y="794932"/>
                  </a:lnTo>
                  <a:lnTo>
                    <a:pt x="108127" y="827176"/>
                  </a:lnTo>
                  <a:lnTo>
                    <a:pt x="87338" y="859826"/>
                  </a:lnTo>
                  <a:lnTo>
                    <a:pt x="51937" y="926400"/>
                  </a:lnTo>
                  <a:lnTo>
                    <a:pt x="25222" y="994764"/>
                  </a:lnTo>
                  <a:lnTo>
                    <a:pt x="7736" y="1065030"/>
                  </a:lnTo>
                  <a:lnTo>
                    <a:pt x="22" y="1137311"/>
                  </a:lnTo>
                  <a:lnTo>
                    <a:pt x="0" y="1174241"/>
                  </a:lnTo>
                  <a:lnTo>
                    <a:pt x="2172" y="1205358"/>
                  </a:lnTo>
                  <a:lnTo>
                    <a:pt x="13011" y="1272597"/>
                  </a:lnTo>
                  <a:lnTo>
                    <a:pt x="32055" y="1345860"/>
                  </a:lnTo>
                  <a:lnTo>
                    <a:pt x="44484" y="1384507"/>
                  </a:lnTo>
                  <a:lnTo>
                    <a:pt x="58759" y="1424368"/>
                  </a:lnTo>
                  <a:lnTo>
                    <a:pt x="74812" y="1465345"/>
                  </a:lnTo>
                  <a:lnTo>
                    <a:pt x="92576" y="1507342"/>
                  </a:lnTo>
                  <a:lnTo>
                    <a:pt x="111982" y="1550261"/>
                  </a:lnTo>
                  <a:lnTo>
                    <a:pt x="132961" y="1594004"/>
                  </a:lnTo>
                  <a:lnTo>
                    <a:pt x="155446" y="1638474"/>
                  </a:lnTo>
                  <a:lnTo>
                    <a:pt x="179367" y="1683574"/>
                  </a:lnTo>
                  <a:lnTo>
                    <a:pt x="204659" y="1729206"/>
                  </a:lnTo>
                  <a:lnTo>
                    <a:pt x="231250" y="1775273"/>
                  </a:lnTo>
                  <a:lnTo>
                    <a:pt x="259075" y="1821678"/>
                  </a:lnTo>
                  <a:lnTo>
                    <a:pt x="288064" y="1868323"/>
                  </a:lnTo>
                  <a:lnTo>
                    <a:pt x="318149" y="1915111"/>
                  </a:lnTo>
                  <a:lnTo>
                    <a:pt x="349262" y="1961944"/>
                  </a:lnTo>
                  <a:lnTo>
                    <a:pt x="381334" y="2008726"/>
                  </a:lnTo>
                  <a:lnTo>
                    <a:pt x="414298" y="2055358"/>
                  </a:lnTo>
                  <a:lnTo>
                    <a:pt x="448086" y="2101743"/>
                  </a:lnTo>
                  <a:lnTo>
                    <a:pt x="482628" y="2147785"/>
                  </a:lnTo>
                  <a:lnTo>
                    <a:pt x="517858" y="2193385"/>
                  </a:lnTo>
                  <a:lnTo>
                    <a:pt x="553706" y="2238446"/>
                  </a:lnTo>
                  <a:lnTo>
                    <a:pt x="590104" y="2282871"/>
                  </a:lnTo>
                  <a:lnTo>
                    <a:pt x="626985" y="2326563"/>
                  </a:lnTo>
                  <a:lnTo>
                    <a:pt x="664280" y="2369424"/>
                  </a:lnTo>
                  <a:lnTo>
                    <a:pt x="701920" y="2411356"/>
                  </a:lnTo>
                  <a:lnTo>
                    <a:pt x="739838" y="2452263"/>
                  </a:lnTo>
                  <a:lnTo>
                    <a:pt x="777965" y="2492047"/>
                  </a:lnTo>
                  <a:lnTo>
                    <a:pt x="816233" y="2530611"/>
                  </a:lnTo>
                  <a:lnTo>
                    <a:pt x="854574" y="2567857"/>
                  </a:lnTo>
                  <a:lnTo>
                    <a:pt x="892920" y="2603688"/>
                  </a:lnTo>
                  <a:lnTo>
                    <a:pt x="931202" y="2638006"/>
                  </a:lnTo>
                  <a:lnTo>
                    <a:pt x="969353" y="2670714"/>
                  </a:lnTo>
                  <a:lnTo>
                    <a:pt x="1007303" y="2701715"/>
                  </a:lnTo>
                  <a:lnTo>
                    <a:pt x="1044985" y="2730912"/>
                  </a:lnTo>
                  <a:lnTo>
                    <a:pt x="1082331" y="2758207"/>
                  </a:lnTo>
                  <a:lnTo>
                    <a:pt x="1119272" y="2783502"/>
                  </a:lnTo>
                  <a:lnTo>
                    <a:pt x="1155740" y="2806701"/>
                  </a:lnTo>
                  <a:lnTo>
                    <a:pt x="1191668" y="2827705"/>
                  </a:lnTo>
                  <a:lnTo>
                    <a:pt x="1226985" y="2846418"/>
                  </a:lnTo>
                  <a:lnTo>
                    <a:pt x="1261626" y="2862742"/>
                  </a:lnTo>
                  <a:lnTo>
                    <a:pt x="1328600" y="2887835"/>
                  </a:lnTo>
                  <a:lnTo>
                    <a:pt x="1392047" y="2902204"/>
                  </a:lnTo>
                  <a:lnTo>
                    <a:pt x="1843309" y="2727221"/>
                  </a:lnTo>
                  <a:lnTo>
                    <a:pt x="2356389" y="2274157"/>
                  </a:lnTo>
                  <a:lnTo>
                    <a:pt x="2777220" y="1807995"/>
                  </a:lnTo>
                  <a:lnTo>
                    <a:pt x="2951734" y="1593722"/>
                  </a:lnTo>
                </a:path>
              </a:pathLst>
            </a:custGeom>
            <a:ln w="25908">
              <a:solidFill>
                <a:srgbClr val="00AF50"/>
              </a:solidFill>
              <a:prstDash val="lgDash"/>
            </a:ln>
          </p:spPr>
          <p:txBody>
            <a:bodyPr wrap="square" lIns="0" tIns="0" rIns="0" bIns="0" rtlCol="0"/>
            <a:lstStyle/>
            <a:p>
              <a:endParaRPr/>
            </a:p>
          </p:txBody>
        </p:sp>
      </p:grpSp>
      <p:grpSp>
        <p:nvGrpSpPr>
          <p:cNvPr id="87" name="object 87"/>
          <p:cNvGrpSpPr/>
          <p:nvPr/>
        </p:nvGrpSpPr>
        <p:grpSpPr>
          <a:xfrm>
            <a:off x="8325611" y="1862327"/>
            <a:ext cx="3491229" cy="3065780"/>
            <a:chOff x="8325611" y="1862327"/>
            <a:chExt cx="3491229" cy="3065780"/>
          </a:xfrm>
        </p:grpSpPr>
        <p:sp>
          <p:nvSpPr>
            <p:cNvPr id="88" name="object 88"/>
            <p:cNvSpPr/>
            <p:nvPr/>
          </p:nvSpPr>
          <p:spPr>
            <a:xfrm>
              <a:off x="8325612" y="1862327"/>
              <a:ext cx="3491229" cy="3042285"/>
            </a:xfrm>
            <a:custGeom>
              <a:avLst/>
              <a:gdLst/>
              <a:ahLst/>
              <a:cxnLst/>
              <a:rect l="l" t="t" r="r" b="b"/>
              <a:pathLst>
                <a:path w="3491229" h="3042285">
                  <a:moveTo>
                    <a:pt x="633984" y="710184"/>
                  </a:moveTo>
                  <a:lnTo>
                    <a:pt x="461010" y="416052"/>
                  </a:lnTo>
                  <a:lnTo>
                    <a:pt x="288036" y="710184"/>
                  </a:lnTo>
                  <a:lnTo>
                    <a:pt x="633984" y="710184"/>
                  </a:lnTo>
                  <a:close/>
                </a:path>
                <a:path w="3491229" h="3042285">
                  <a:moveTo>
                    <a:pt x="3490849" y="3003804"/>
                  </a:moveTo>
                  <a:lnTo>
                    <a:pt x="3478149" y="2997454"/>
                  </a:lnTo>
                  <a:lnTo>
                    <a:pt x="3414649" y="2965704"/>
                  </a:lnTo>
                  <a:lnTo>
                    <a:pt x="3414649" y="2997454"/>
                  </a:lnTo>
                  <a:lnTo>
                    <a:pt x="44450" y="2997454"/>
                  </a:lnTo>
                  <a:lnTo>
                    <a:pt x="44450" y="76200"/>
                  </a:lnTo>
                  <a:lnTo>
                    <a:pt x="76200" y="76200"/>
                  </a:lnTo>
                  <a:lnTo>
                    <a:pt x="69850" y="63500"/>
                  </a:lnTo>
                  <a:lnTo>
                    <a:pt x="38100" y="0"/>
                  </a:lnTo>
                  <a:lnTo>
                    <a:pt x="0" y="76200"/>
                  </a:lnTo>
                  <a:lnTo>
                    <a:pt x="31750" y="76200"/>
                  </a:lnTo>
                  <a:lnTo>
                    <a:pt x="31750" y="3003296"/>
                  </a:lnTo>
                  <a:lnTo>
                    <a:pt x="38100" y="3003296"/>
                  </a:lnTo>
                  <a:lnTo>
                    <a:pt x="38100" y="3010154"/>
                  </a:lnTo>
                  <a:lnTo>
                    <a:pt x="3414649" y="3010154"/>
                  </a:lnTo>
                  <a:lnTo>
                    <a:pt x="3414649" y="3041904"/>
                  </a:lnTo>
                  <a:lnTo>
                    <a:pt x="3478149" y="3010154"/>
                  </a:lnTo>
                  <a:lnTo>
                    <a:pt x="3490849" y="3003804"/>
                  </a:lnTo>
                  <a:close/>
                </a:path>
              </a:pathLst>
            </a:custGeom>
            <a:solidFill>
              <a:srgbClr val="4471C4"/>
            </a:solidFill>
          </p:spPr>
          <p:txBody>
            <a:bodyPr wrap="square" lIns="0" tIns="0" rIns="0" bIns="0" rtlCol="0"/>
            <a:lstStyle/>
            <a:p>
              <a:endParaRPr/>
            </a:p>
          </p:txBody>
        </p:sp>
        <p:sp>
          <p:nvSpPr>
            <p:cNvPr id="89" name="object 89"/>
            <p:cNvSpPr/>
            <p:nvPr/>
          </p:nvSpPr>
          <p:spPr>
            <a:xfrm>
              <a:off x="8613647" y="2278379"/>
              <a:ext cx="346075" cy="294640"/>
            </a:xfrm>
            <a:custGeom>
              <a:avLst/>
              <a:gdLst/>
              <a:ahLst/>
              <a:cxnLst/>
              <a:rect l="l" t="t" r="r" b="b"/>
              <a:pathLst>
                <a:path w="346075" h="294639">
                  <a:moveTo>
                    <a:pt x="0" y="294132"/>
                  </a:moveTo>
                  <a:lnTo>
                    <a:pt x="172974" y="0"/>
                  </a:lnTo>
                  <a:lnTo>
                    <a:pt x="345948" y="294132"/>
                  </a:lnTo>
                  <a:lnTo>
                    <a:pt x="0" y="294132"/>
                  </a:lnTo>
                  <a:close/>
                </a:path>
              </a:pathLst>
            </a:custGeom>
            <a:ln w="12192">
              <a:solidFill>
                <a:srgbClr val="2E528F"/>
              </a:solidFill>
            </a:ln>
          </p:spPr>
          <p:txBody>
            <a:bodyPr wrap="square" lIns="0" tIns="0" rIns="0" bIns="0" rtlCol="0"/>
            <a:lstStyle/>
            <a:p>
              <a:endParaRPr/>
            </a:p>
          </p:txBody>
        </p:sp>
        <p:sp>
          <p:nvSpPr>
            <p:cNvPr id="90" name="object 90"/>
            <p:cNvSpPr/>
            <p:nvPr/>
          </p:nvSpPr>
          <p:spPr>
            <a:xfrm>
              <a:off x="8548115" y="2776727"/>
              <a:ext cx="344805" cy="294640"/>
            </a:xfrm>
            <a:custGeom>
              <a:avLst/>
              <a:gdLst/>
              <a:ahLst/>
              <a:cxnLst/>
              <a:rect l="l" t="t" r="r" b="b"/>
              <a:pathLst>
                <a:path w="344804" h="294639">
                  <a:moveTo>
                    <a:pt x="172211" y="0"/>
                  </a:moveTo>
                  <a:lnTo>
                    <a:pt x="0" y="294132"/>
                  </a:lnTo>
                  <a:lnTo>
                    <a:pt x="344424" y="294132"/>
                  </a:lnTo>
                  <a:lnTo>
                    <a:pt x="172211" y="0"/>
                  </a:lnTo>
                  <a:close/>
                </a:path>
              </a:pathLst>
            </a:custGeom>
            <a:solidFill>
              <a:srgbClr val="4471C4"/>
            </a:solidFill>
          </p:spPr>
          <p:txBody>
            <a:bodyPr wrap="square" lIns="0" tIns="0" rIns="0" bIns="0" rtlCol="0"/>
            <a:lstStyle/>
            <a:p>
              <a:endParaRPr/>
            </a:p>
          </p:txBody>
        </p:sp>
        <p:sp>
          <p:nvSpPr>
            <p:cNvPr id="91" name="object 91"/>
            <p:cNvSpPr/>
            <p:nvPr/>
          </p:nvSpPr>
          <p:spPr>
            <a:xfrm>
              <a:off x="8548115" y="2776727"/>
              <a:ext cx="344805" cy="294640"/>
            </a:xfrm>
            <a:custGeom>
              <a:avLst/>
              <a:gdLst/>
              <a:ahLst/>
              <a:cxnLst/>
              <a:rect l="l" t="t" r="r" b="b"/>
              <a:pathLst>
                <a:path w="344804" h="294639">
                  <a:moveTo>
                    <a:pt x="0" y="294132"/>
                  </a:moveTo>
                  <a:lnTo>
                    <a:pt x="172211" y="0"/>
                  </a:lnTo>
                  <a:lnTo>
                    <a:pt x="344424" y="294132"/>
                  </a:lnTo>
                  <a:lnTo>
                    <a:pt x="0" y="294132"/>
                  </a:lnTo>
                  <a:close/>
                </a:path>
              </a:pathLst>
            </a:custGeom>
            <a:ln w="12192">
              <a:solidFill>
                <a:srgbClr val="2E528F"/>
              </a:solidFill>
            </a:ln>
          </p:spPr>
          <p:txBody>
            <a:bodyPr wrap="square" lIns="0" tIns="0" rIns="0" bIns="0" rtlCol="0"/>
            <a:lstStyle/>
            <a:p>
              <a:endParaRPr/>
            </a:p>
          </p:txBody>
        </p:sp>
        <p:sp>
          <p:nvSpPr>
            <p:cNvPr id="92" name="object 92"/>
            <p:cNvSpPr/>
            <p:nvPr/>
          </p:nvSpPr>
          <p:spPr>
            <a:xfrm>
              <a:off x="9035795" y="2731008"/>
              <a:ext cx="344805" cy="295910"/>
            </a:xfrm>
            <a:custGeom>
              <a:avLst/>
              <a:gdLst/>
              <a:ahLst/>
              <a:cxnLst/>
              <a:rect l="l" t="t" r="r" b="b"/>
              <a:pathLst>
                <a:path w="344804" h="295910">
                  <a:moveTo>
                    <a:pt x="172211" y="0"/>
                  </a:moveTo>
                  <a:lnTo>
                    <a:pt x="0" y="295655"/>
                  </a:lnTo>
                  <a:lnTo>
                    <a:pt x="344424" y="295655"/>
                  </a:lnTo>
                  <a:lnTo>
                    <a:pt x="172211" y="0"/>
                  </a:lnTo>
                  <a:close/>
                </a:path>
              </a:pathLst>
            </a:custGeom>
            <a:solidFill>
              <a:srgbClr val="4471C4"/>
            </a:solidFill>
          </p:spPr>
          <p:txBody>
            <a:bodyPr wrap="square" lIns="0" tIns="0" rIns="0" bIns="0" rtlCol="0"/>
            <a:lstStyle/>
            <a:p>
              <a:endParaRPr/>
            </a:p>
          </p:txBody>
        </p:sp>
        <p:sp>
          <p:nvSpPr>
            <p:cNvPr id="93" name="object 93"/>
            <p:cNvSpPr/>
            <p:nvPr/>
          </p:nvSpPr>
          <p:spPr>
            <a:xfrm>
              <a:off x="9035795" y="2731008"/>
              <a:ext cx="344805" cy="295910"/>
            </a:xfrm>
            <a:custGeom>
              <a:avLst/>
              <a:gdLst/>
              <a:ahLst/>
              <a:cxnLst/>
              <a:rect l="l" t="t" r="r" b="b"/>
              <a:pathLst>
                <a:path w="344804" h="295910">
                  <a:moveTo>
                    <a:pt x="0" y="295655"/>
                  </a:moveTo>
                  <a:lnTo>
                    <a:pt x="172211" y="0"/>
                  </a:lnTo>
                  <a:lnTo>
                    <a:pt x="344424" y="295655"/>
                  </a:lnTo>
                  <a:lnTo>
                    <a:pt x="0" y="295655"/>
                  </a:lnTo>
                  <a:close/>
                </a:path>
              </a:pathLst>
            </a:custGeom>
            <a:ln w="12191">
              <a:solidFill>
                <a:srgbClr val="2E528F"/>
              </a:solidFill>
            </a:ln>
          </p:spPr>
          <p:txBody>
            <a:bodyPr wrap="square" lIns="0" tIns="0" rIns="0" bIns="0" rtlCol="0"/>
            <a:lstStyle/>
            <a:p>
              <a:endParaRPr/>
            </a:p>
          </p:txBody>
        </p:sp>
        <p:sp>
          <p:nvSpPr>
            <p:cNvPr id="94" name="object 94"/>
            <p:cNvSpPr/>
            <p:nvPr/>
          </p:nvSpPr>
          <p:spPr>
            <a:xfrm>
              <a:off x="9137903" y="3793235"/>
              <a:ext cx="346075" cy="294640"/>
            </a:xfrm>
            <a:custGeom>
              <a:avLst/>
              <a:gdLst/>
              <a:ahLst/>
              <a:cxnLst/>
              <a:rect l="l" t="t" r="r" b="b"/>
              <a:pathLst>
                <a:path w="346075" h="294639">
                  <a:moveTo>
                    <a:pt x="172974" y="0"/>
                  </a:moveTo>
                  <a:lnTo>
                    <a:pt x="0" y="294131"/>
                  </a:lnTo>
                  <a:lnTo>
                    <a:pt x="345948" y="294131"/>
                  </a:lnTo>
                  <a:lnTo>
                    <a:pt x="172974" y="0"/>
                  </a:lnTo>
                  <a:close/>
                </a:path>
              </a:pathLst>
            </a:custGeom>
            <a:solidFill>
              <a:srgbClr val="4471C4"/>
            </a:solidFill>
          </p:spPr>
          <p:txBody>
            <a:bodyPr wrap="square" lIns="0" tIns="0" rIns="0" bIns="0" rtlCol="0"/>
            <a:lstStyle/>
            <a:p>
              <a:endParaRPr/>
            </a:p>
          </p:txBody>
        </p:sp>
        <p:sp>
          <p:nvSpPr>
            <p:cNvPr id="95" name="object 95"/>
            <p:cNvSpPr/>
            <p:nvPr/>
          </p:nvSpPr>
          <p:spPr>
            <a:xfrm>
              <a:off x="9137903" y="3793235"/>
              <a:ext cx="346075" cy="294640"/>
            </a:xfrm>
            <a:custGeom>
              <a:avLst/>
              <a:gdLst/>
              <a:ahLst/>
              <a:cxnLst/>
              <a:rect l="l" t="t" r="r" b="b"/>
              <a:pathLst>
                <a:path w="346075" h="294639">
                  <a:moveTo>
                    <a:pt x="0" y="294131"/>
                  </a:moveTo>
                  <a:lnTo>
                    <a:pt x="172974" y="0"/>
                  </a:lnTo>
                  <a:lnTo>
                    <a:pt x="345948" y="294131"/>
                  </a:lnTo>
                  <a:lnTo>
                    <a:pt x="0" y="294131"/>
                  </a:lnTo>
                  <a:close/>
                </a:path>
              </a:pathLst>
            </a:custGeom>
            <a:ln w="12192">
              <a:solidFill>
                <a:srgbClr val="2E528F"/>
              </a:solidFill>
            </a:ln>
          </p:spPr>
          <p:txBody>
            <a:bodyPr wrap="square" lIns="0" tIns="0" rIns="0" bIns="0" rtlCol="0"/>
            <a:lstStyle/>
            <a:p>
              <a:endParaRPr/>
            </a:p>
          </p:txBody>
        </p:sp>
        <p:sp>
          <p:nvSpPr>
            <p:cNvPr id="96" name="object 96"/>
            <p:cNvSpPr/>
            <p:nvPr/>
          </p:nvSpPr>
          <p:spPr>
            <a:xfrm>
              <a:off x="8613647" y="3820667"/>
              <a:ext cx="346075" cy="295910"/>
            </a:xfrm>
            <a:custGeom>
              <a:avLst/>
              <a:gdLst/>
              <a:ahLst/>
              <a:cxnLst/>
              <a:rect l="l" t="t" r="r" b="b"/>
              <a:pathLst>
                <a:path w="346075" h="295910">
                  <a:moveTo>
                    <a:pt x="172974" y="0"/>
                  </a:moveTo>
                  <a:lnTo>
                    <a:pt x="0" y="295655"/>
                  </a:lnTo>
                  <a:lnTo>
                    <a:pt x="345948" y="295655"/>
                  </a:lnTo>
                  <a:lnTo>
                    <a:pt x="172974" y="0"/>
                  </a:lnTo>
                  <a:close/>
                </a:path>
              </a:pathLst>
            </a:custGeom>
            <a:solidFill>
              <a:srgbClr val="4471C4"/>
            </a:solidFill>
          </p:spPr>
          <p:txBody>
            <a:bodyPr wrap="square" lIns="0" tIns="0" rIns="0" bIns="0" rtlCol="0"/>
            <a:lstStyle/>
            <a:p>
              <a:endParaRPr/>
            </a:p>
          </p:txBody>
        </p:sp>
        <p:sp>
          <p:nvSpPr>
            <p:cNvPr id="97" name="object 97"/>
            <p:cNvSpPr/>
            <p:nvPr/>
          </p:nvSpPr>
          <p:spPr>
            <a:xfrm>
              <a:off x="8613647" y="3820667"/>
              <a:ext cx="346075" cy="295910"/>
            </a:xfrm>
            <a:custGeom>
              <a:avLst/>
              <a:gdLst/>
              <a:ahLst/>
              <a:cxnLst/>
              <a:rect l="l" t="t" r="r" b="b"/>
              <a:pathLst>
                <a:path w="346075" h="295910">
                  <a:moveTo>
                    <a:pt x="0" y="295655"/>
                  </a:moveTo>
                  <a:lnTo>
                    <a:pt x="172974" y="0"/>
                  </a:lnTo>
                  <a:lnTo>
                    <a:pt x="345948" y="295655"/>
                  </a:lnTo>
                  <a:lnTo>
                    <a:pt x="0" y="295655"/>
                  </a:lnTo>
                  <a:close/>
                </a:path>
              </a:pathLst>
            </a:custGeom>
            <a:ln w="12192">
              <a:solidFill>
                <a:srgbClr val="2E528F"/>
              </a:solidFill>
            </a:ln>
          </p:spPr>
          <p:txBody>
            <a:bodyPr wrap="square" lIns="0" tIns="0" rIns="0" bIns="0" rtlCol="0"/>
            <a:lstStyle/>
            <a:p>
              <a:endParaRPr/>
            </a:p>
          </p:txBody>
        </p:sp>
        <p:sp>
          <p:nvSpPr>
            <p:cNvPr id="98" name="object 98"/>
            <p:cNvSpPr/>
            <p:nvPr/>
          </p:nvSpPr>
          <p:spPr>
            <a:xfrm>
              <a:off x="8374379" y="3240024"/>
              <a:ext cx="346075" cy="295910"/>
            </a:xfrm>
            <a:custGeom>
              <a:avLst/>
              <a:gdLst/>
              <a:ahLst/>
              <a:cxnLst/>
              <a:rect l="l" t="t" r="r" b="b"/>
              <a:pathLst>
                <a:path w="346075" h="295910">
                  <a:moveTo>
                    <a:pt x="172974" y="0"/>
                  </a:moveTo>
                  <a:lnTo>
                    <a:pt x="0" y="295655"/>
                  </a:lnTo>
                  <a:lnTo>
                    <a:pt x="345948" y="295655"/>
                  </a:lnTo>
                  <a:lnTo>
                    <a:pt x="172974" y="0"/>
                  </a:lnTo>
                  <a:close/>
                </a:path>
              </a:pathLst>
            </a:custGeom>
            <a:solidFill>
              <a:srgbClr val="4471C4"/>
            </a:solidFill>
          </p:spPr>
          <p:txBody>
            <a:bodyPr wrap="square" lIns="0" tIns="0" rIns="0" bIns="0" rtlCol="0"/>
            <a:lstStyle/>
            <a:p>
              <a:endParaRPr/>
            </a:p>
          </p:txBody>
        </p:sp>
        <p:sp>
          <p:nvSpPr>
            <p:cNvPr id="99" name="object 99"/>
            <p:cNvSpPr/>
            <p:nvPr/>
          </p:nvSpPr>
          <p:spPr>
            <a:xfrm>
              <a:off x="8374379" y="3240024"/>
              <a:ext cx="346075" cy="295910"/>
            </a:xfrm>
            <a:custGeom>
              <a:avLst/>
              <a:gdLst/>
              <a:ahLst/>
              <a:cxnLst/>
              <a:rect l="l" t="t" r="r" b="b"/>
              <a:pathLst>
                <a:path w="346075" h="295910">
                  <a:moveTo>
                    <a:pt x="0" y="295655"/>
                  </a:moveTo>
                  <a:lnTo>
                    <a:pt x="172974" y="0"/>
                  </a:lnTo>
                  <a:lnTo>
                    <a:pt x="345948" y="295655"/>
                  </a:lnTo>
                  <a:lnTo>
                    <a:pt x="0" y="295655"/>
                  </a:lnTo>
                  <a:close/>
                </a:path>
              </a:pathLst>
            </a:custGeom>
            <a:ln w="12192">
              <a:solidFill>
                <a:srgbClr val="2E528F"/>
              </a:solidFill>
            </a:ln>
          </p:spPr>
          <p:txBody>
            <a:bodyPr wrap="square" lIns="0" tIns="0" rIns="0" bIns="0" rtlCol="0"/>
            <a:lstStyle/>
            <a:p>
              <a:endParaRPr/>
            </a:p>
          </p:txBody>
        </p:sp>
        <p:sp>
          <p:nvSpPr>
            <p:cNvPr id="100" name="object 100"/>
            <p:cNvSpPr/>
            <p:nvPr/>
          </p:nvSpPr>
          <p:spPr>
            <a:xfrm>
              <a:off x="9483851" y="4029455"/>
              <a:ext cx="346075" cy="295910"/>
            </a:xfrm>
            <a:custGeom>
              <a:avLst/>
              <a:gdLst/>
              <a:ahLst/>
              <a:cxnLst/>
              <a:rect l="l" t="t" r="r" b="b"/>
              <a:pathLst>
                <a:path w="346075" h="295910">
                  <a:moveTo>
                    <a:pt x="172974" y="0"/>
                  </a:moveTo>
                  <a:lnTo>
                    <a:pt x="0" y="295656"/>
                  </a:lnTo>
                  <a:lnTo>
                    <a:pt x="345948" y="295656"/>
                  </a:lnTo>
                  <a:lnTo>
                    <a:pt x="172974" y="0"/>
                  </a:lnTo>
                  <a:close/>
                </a:path>
              </a:pathLst>
            </a:custGeom>
            <a:solidFill>
              <a:srgbClr val="4471C4"/>
            </a:solidFill>
          </p:spPr>
          <p:txBody>
            <a:bodyPr wrap="square" lIns="0" tIns="0" rIns="0" bIns="0" rtlCol="0"/>
            <a:lstStyle/>
            <a:p>
              <a:endParaRPr/>
            </a:p>
          </p:txBody>
        </p:sp>
        <p:sp>
          <p:nvSpPr>
            <p:cNvPr id="101" name="object 101"/>
            <p:cNvSpPr/>
            <p:nvPr/>
          </p:nvSpPr>
          <p:spPr>
            <a:xfrm>
              <a:off x="9483851" y="4029455"/>
              <a:ext cx="346075" cy="295910"/>
            </a:xfrm>
            <a:custGeom>
              <a:avLst/>
              <a:gdLst/>
              <a:ahLst/>
              <a:cxnLst/>
              <a:rect l="l" t="t" r="r" b="b"/>
              <a:pathLst>
                <a:path w="346075" h="295910">
                  <a:moveTo>
                    <a:pt x="0" y="295656"/>
                  </a:moveTo>
                  <a:lnTo>
                    <a:pt x="172974" y="0"/>
                  </a:lnTo>
                  <a:lnTo>
                    <a:pt x="345948" y="295656"/>
                  </a:lnTo>
                  <a:lnTo>
                    <a:pt x="0" y="295656"/>
                  </a:lnTo>
                  <a:close/>
                </a:path>
              </a:pathLst>
            </a:custGeom>
            <a:ln w="12192">
              <a:solidFill>
                <a:srgbClr val="2E528F"/>
              </a:solidFill>
            </a:ln>
          </p:spPr>
          <p:txBody>
            <a:bodyPr wrap="square" lIns="0" tIns="0" rIns="0" bIns="0" rtlCol="0"/>
            <a:lstStyle/>
            <a:p>
              <a:endParaRPr/>
            </a:p>
          </p:txBody>
        </p:sp>
        <p:sp>
          <p:nvSpPr>
            <p:cNvPr id="102" name="object 102"/>
            <p:cNvSpPr/>
            <p:nvPr/>
          </p:nvSpPr>
          <p:spPr>
            <a:xfrm>
              <a:off x="9768839" y="4273295"/>
              <a:ext cx="346075" cy="295910"/>
            </a:xfrm>
            <a:custGeom>
              <a:avLst/>
              <a:gdLst/>
              <a:ahLst/>
              <a:cxnLst/>
              <a:rect l="l" t="t" r="r" b="b"/>
              <a:pathLst>
                <a:path w="346075" h="295910">
                  <a:moveTo>
                    <a:pt x="172974" y="0"/>
                  </a:moveTo>
                  <a:lnTo>
                    <a:pt x="0" y="295655"/>
                  </a:lnTo>
                  <a:lnTo>
                    <a:pt x="345948" y="295655"/>
                  </a:lnTo>
                  <a:lnTo>
                    <a:pt x="172974" y="0"/>
                  </a:lnTo>
                  <a:close/>
                </a:path>
              </a:pathLst>
            </a:custGeom>
            <a:solidFill>
              <a:srgbClr val="4471C4"/>
            </a:solidFill>
          </p:spPr>
          <p:txBody>
            <a:bodyPr wrap="square" lIns="0" tIns="0" rIns="0" bIns="0" rtlCol="0"/>
            <a:lstStyle/>
            <a:p>
              <a:endParaRPr/>
            </a:p>
          </p:txBody>
        </p:sp>
        <p:sp>
          <p:nvSpPr>
            <p:cNvPr id="103" name="object 103"/>
            <p:cNvSpPr/>
            <p:nvPr/>
          </p:nvSpPr>
          <p:spPr>
            <a:xfrm>
              <a:off x="9768839" y="4273295"/>
              <a:ext cx="346075" cy="295910"/>
            </a:xfrm>
            <a:custGeom>
              <a:avLst/>
              <a:gdLst/>
              <a:ahLst/>
              <a:cxnLst/>
              <a:rect l="l" t="t" r="r" b="b"/>
              <a:pathLst>
                <a:path w="346075" h="295910">
                  <a:moveTo>
                    <a:pt x="0" y="295655"/>
                  </a:moveTo>
                  <a:lnTo>
                    <a:pt x="172974" y="0"/>
                  </a:lnTo>
                  <a:lnTo>
                    <a:pt x="345948" y="295655"/>
                  </a:lnTo>
                  <a:lnTo>
                    <a:pt x="0" y="295655"/>
                  </a:lnTo>
                  <a:close/>
                </a:path>
              </a:pathLst>
            </a:custGeom>
            <a:ln w="12192">
              <a:solidFill>
                <a:srgbClr val="2E528F"/>
              </a:solidFill>
            </a:ln>
          </p:spPr>
          <p:txBody>
            <a:bodyPr wrap="square" lIns="0" tIns="0" rIns="0" bIns="0" rtlCol="0"/>
            <a:lstStyle/>
            <a:p>
              <a:endParaRPr/>
            </a:p>
          </p:txBody>
        </p:sp>
        <p:sp>
          <p:nvSpPr>
            <p:cNvPr id="104" name="object 104"/>
            <p:cNvSpPr/>
            <p:nvPr/>
          </p:nvSpPr>
          <p:spPr>
            <a:xfrm>
              <a:off x="9768839" y="3240024"/>
              <a:ext cx="346075" cy="295910"/>
            </a:xfrm>
            <a:custGeom>
              <a:avLst/>
              <a:gdLst/>
              <a:ahLst/>
              <a:cxnLst/>
              <a:rect l="l" t="t" r="r" b="b"/>
              <a:pathLst>
                <a:path w="346075" h="295910">
                  <a:moveTo>
                    <a:pt x="172974" y="0"/>
                  </a:moveTo>
                  <a:lnTo>
                    <a:pt x="118311" y="7534"/>
                  </a:lnTo>
                  <a:lnTo>
                    <a:pt x="70829" y="28517"/>
                  </a:lnTo>
                  <a:lnTo>
                    <a:pt x="33381" y="60514"/>
                  </a:lnTo>
                  <a:lnTo>
                    <a:pt x="8820" y="101096"/>
                  </a:lnTo>
                  <a:lnTo>
                    <a:pt x="0" y="147827"/>
                  </a:lnTo>
                  <a:lnTo>
                    <a:pt x="8820" y="194559"/>
                  </a:lnTo>
                  <a:lnTo>
                    <a:pt x="33381" y="235141"/>
                  </a:lnTo>
                  <a:lnTo>
                    <a:pt x="70829" y="267138"/>
                  </a:lnTo>
                  <a:lnTo>
                    <a:pt x="118311" y="288121"/>
                  </a:lnTo>
                  <a:lnTo>
                    <a:pt x="172974" y="295655"/>
                  </a:lnTo>
                  <a:lnTo>
                    <a:pt x="227636" y="288121"/>
                  </a:lnTo>
                  <a:lnTo>
                    <a:pt x="275118" y="267138"/>
                  </a:lnTo>
                  <a:lnTo>
                    <a:pt x="312566" y="235141"/>
                  </a:lnTo>
                  <a:lnTo>
                    <a:pt x="337127" y="194559"/>
                  </a:lnTo>
                  <a:lnTo>
                    <a:pt x="345948" y="147827"/>
                  </a:lnTo>
                  <a:lnTo>
                    <a:pt x="337127" y="101096"/>
                  </a:lnTo>
                  <a:lnTo>
                    <a:pt x="312566" y="60514"/>
                  </a:lnTo>
                  <a:lnTo>
                    <a:pt x="275118" y="28517"/>
                  </a:lnTo>
                  <a:lnTo>
                    <a:pt x="227636" y="7534"/>
                  </a:lnTo>
                  <a:lnTo>
                    <a:pt x="172974" y="0"/>
                  </a:lnTo>
                  <a:close/>
                </a:path>
              </a:pathLst>
            </a:custGeom>
            <a:solidFill>
              <a:srgbClr val="FF0000"/>
            </a:solidFill>
          </p:spPr>
          <p:txBody>
            <a:bodyPr wrap="square" lIns="0" tIns="0" rIns="0" bIns="0" rtlCol="0"/>
            <a:lstStyle/>
            <a:p>
              <a:endParaRPr/>
            </a:p>
          </p:txBody>
        </p:sp>
        <p:sp>
          <p:nvSpPr>
            <p:cNvPr id="105" name="object 105"/>
            <p:cNvSpPr/>
            <p:nvPr/>
          </p:nvSpPr>
          <p:spPr>
            <a:xfrm>
              <a:off x="9768839" y="3240024"/>
              <a:ext cx="346075" cy="295910"/>
            </a:xfrm>
            <a:custGeom>
              <a:avLst/>
              <a:gdLst/>
              <a:ahLst/>
              <a:cxnLst/>
              <a:rect l="l" t="t" r="r" b="b"/>
              <a:pathLst>
                <a:path w="346075" h="295910">
                  <a:moveTo>
                    <a:pt x="0" y="147827"/>
                  </a:moveTo>
                  <a:lnTo>
                    <a:pt x="8820" y="101096"/>
                  </a:lnTo>
                  <a:lnTo>
                    <a:pt x="33381" y="60514"/>
                  </a:lnTo>
                  <a:lnTo>
                    <a:pt x="70829" y="28517"/>
                  </a:lnTo>
                  <a:lnTo>
                    <a:pt x="118311" y="7534"/>
                  </a:lnTo>
                  <a:lnTo>
                    <a:pt x="172974" y="0"/>
                  </a:lnTo>
                  <a:lnTo>
                    <a:pt x="227636" y="7534"/>
                  </a:lnTo>
                  <a:lnTo>
                    <a:pt x="275118" y="28517"/>
                  </a:lnTo>
                  <a:lnTo>
                    <a:pt x="312566" y="60514"/>
                  </a:lnTo>
                  <a:lnTo>
                    <a:pt x="337127" y="101096"/>
                  </a:lnTo>
                  <a:lnTo>
                    <a:pt x="345948" y="147827"/>
                  </a:lnTo>
                  <a:lnTo>
                    <a:pt x="337127" y="194559"/>
                  </a:lnTo>
                  <a:lnTo>
                    <a:pt x="312566" y="235141"/>
                  </a:lnTo>
                  <a:lnTo>
                    <a:pt x="275118" y="267138"/>
                  </a:lnTo>
                  <a:lnTo>
                    <a:pt x="227636" y="288121"/>
                  </a:lnTo>
                  <a:lnTo>
                    <a:pt x="172974" y="295655"/>
                  </a:lnTo>
                  <a:lnTo>
                    <a:pt x="118311" y="288121"/>
                  </a:lnTo>
                  <a:lnTo>
                    <a:pt x="70829" y="267138"/>
                  </a:lnTo>
                  <a:lnTo>
                    <a:pt x="33381" y="235141"/>
                  </a:lnTo>
                  <a:lnTo>
                    <a:pt x="8820" y="194559"/>
                  </a:lnTo>
                  <a:lnTo>
                    <a:pt x="0" y="147827"/>
                  </a:lnTo>
                  <a:close/>
                </a:path>
              </a:pathLst>
            </a:custGeom>
            <a:ln w="12192">
              <a:solidFill>
                <a:srgbClr val="2E528F"/>
              </a:solidFill>
            </a:ln>
          </p:spPr>
          <p:txBody>
            <a:bodyPr wrap="square" lIns="0" tIns="0" rIns="0" bIns="0" rtlCol="0"/>
            <a:lstStyle/>
            <a:p>
              <a:endParaRPr/>
            </a:p>
          </p:txBody>
        </p:sp>
        <p:sp>
          <p:nvSpPr>
            <p:cNvPr id="106" name="object 106"/>
            <p:cNvSpPr/>
            <p:nvPr/>
          </p:nvSpPr>
          <p:spPr>
            <a:xfrm>
              <a:off x="10053827" y="3483863"/>
              <a:ext cx="346075" cy="294640"/>
            </a:xfrm>
            <a:custGeom>
              <a:avLst/>
              <a:gdLst/>
              <a:ahLst/>
              <a:cxnLst/>
              <a:rect l="l" t="t" r="r" b="b"/>
              <a:pathLst>
                <a:path w="346075" h="294639">
                  <a:moveTo>
                    <a:pt x="172974" y="0"/>
                  </a:moveTo>
                  <a:lnTo>
                    <a:pt x="118311" y="7491"/>
                  </a:lnTo>
                  <a:lnTo>
                    <a:pt x="70829" y="28358"/>
                  </a:lnTo>
                  <a:lnTo>
                    <a:pt x="33381" y="60185"/>
                  </a:lnTo>
                  <a:lnTo>
                    <a:pt x="8820" y="100559"/>
                  </a:lnTo>
                  <a:lnTo>
                    <a:pt x="0" y="147066"/>
                  </a:lnTo>
                  <a:lnTo>
                    <a:pt x="8820" y="193572"/>
                  </a:lnTo>
                  <a:lnTo>
                    <a:pt x="33381" y="233946"/>
                  </a:lnTo>
                  <a:lnTo>
                    <a:pt x="70829" y="265773"/>
                  </a:lnTo>
                  <a:lnTo>
                    <a:pt x="118311" y="286640"/>
                  </a:lnTo>
                  <a:lnTo>
                    <a:pt x="172974" y="294131"/>
                  </a:lnTo>
                  <a:lnTo>
                    <a:pt x="227636" y="286640"/>
                  </a:lnTo>
                  <a:lnTo>
                    <a:pt x="275118" y="265773"/>
                  </a:lnTo>
                  <a:lnTo>
                    <a:pt x="312566" y="233946"/>
                  </a:lnTo>
                  <a:lnTo>
                    <a:pt x="337127" y="193572"/>
                  </a:lnTo>
                  <a:lnTo>
                    <a:pt x="345948" y="147066"/>
                  </a:lnTo>
                  <a:lnTo>
                    <a:pt x="337127" y="100559"/>
                  </a:lnTo>
                  <a:lnTo>
                    <a:pt x="312566" y="60185"/>
                  </a:lnTo>
                  <a:lnTo>
                    <a:pt x="275118" y="28358"/>
                  </a:lnTo>
                  <a:lnTo>
                    <a:pt x="227636" y="7491"/>
                  </a:lnTo>
                  <a:lnTo>
                    <a:pt x="172974" y="0"/>
                  </a:lnTo>
                  <a:close/>
                </a:path>
              </a:pathLst>
            </a:custGeom>
            <a:solidFill>
              <a:srgbClr val="FF0000"/>
            </a:solidFill>
          </p:spPr>
          <p:txBody>
            <a:bodyPr wrap="square" lIns="0" tIns="0" rIns="0" bIns="0" rtlCol="0"/>
            <a:lstStyle/>
            <a:p>
              <a:endParaRPr/>
            </a:p>
          </p:txBody>
        </p:sp>
        <p:sp>
          <p:nvSpPr>
            <p:cNvPr id="107" name="object 107"/>
            <p:cNvSpPr/>
            <p:nvPr/>
          </p:nvSpPr>
          <p:spPr>
            <a:xfrm>
              <a:off x="10053827" y="3483863"/>
              <a:ext cx="346075" cy="294640"/>
            </a:xfrm>
            <a:custGeom>
              <a:avLst/>
              <a:gdLst/>
              <a:ahLst/>
              <a:cxnLst/>
              <a:rect l="l" t="t" r="r" b="b"/>
              <a:pathLst>
                <a:path w="346075" h="294639">
                  <a:moveTo>
                    <a:pt x="0" y="147066"/>
                  </a:moveTo>
                  <a:lnTo>
                    <a:pt x="8820" y="100559"/>
                  </a:lnTo>
                  <a:lnTo>
                    <a:pt x="33381" y="60185"/>
                  </a:lnTo>
                  <a:lnTo>
                    <a:pt x="70829" y="28358"/>
                  </a:lnTo>
                  <a:lnTo>
                    <a:pt x="118311" y="7491"/>
                  </a:lnTo>
                  <a:lnTo>
                    <a:pt x="172974" y="0"/>
                  </a:lnTo>
                  <a:lnTo>
                    <a:pt x="227636" y="7491"/>
                  </a:lnTo>
                  <a:lnTo>
                    <a:pt x="275118" y="28358"/>
                  </a:lnTo>
                  <a:lnTo>
                    <a:pt x="312566" y="60185"/>
                  </a:lnTo>
                  <a:lnTo>
                    <a:pt x="337127" y="100559"/>
                  </a:lnTo>
                  <a:lnTo>
                    <a:pt x="345948" y="147066"/>
                  </a:lnTo>
                  <a:lnTo>
                    <a:pt x="337127" y="193572"/>
                  </a:lnTo>
                  <a:lnTo>
                    <a:pt x="312566" y="233946"/>
                  </a:lnTo>
                  <a:lnTo>
                    <a:pt x="275118" y="265773"/>
                  </a:lnTo>
                  <a:lnTo>
                    <a:pt x="227636" y="286640"/>
                  </a:lnTo>
                  <a:lnTo>
                    <a:pt x="172974" y="294131"/>
                  </a:lnTo>
                  <a:lnTo>
                    <a:pt x="118311" y="286640"/>
                  </a:lnTo>
                  <a:lnTo>
                    <a:pt x="70829" y="265773"/>
                  </a:lnTo>
                  <a:lnTo>
                    <a:pt x="33381" y="233946"/>
                  </a:lnTo>
                  <a:lnTo>
                    <a:pt x="8820" y="193572"/>
                  </a:lnTo>
                  <a:lnTo>
                    <a:pt x="0" y="147066"/>
                  </a:lnTo>
                  <a:close/>
                </a:path>
              </a:pathLst>
            </a:custGeom>
            <a:ln w="12192">
              <a:solidFill>
                <a:srgbClr val="2E528F"/>
              </a:solidFill>
            </a:ln>
          </p:spPr>
          <p:txBody>
            <a:bodyPr wrap="square" lIns="0" tIns="0" rIns="0" bIns="0" rtlCol="0"/>
            <a:lstStyle/>
            <a:p>
              <a:endParaRPr/>
            </a:p>
          </p:txBody>
        </p:sp>
        <p:sp>
          <p:nvSpPr>
            <p:cNvPr id="108" name="object 108"/>
            <p:cNvSpPr/>
            <p:nvPr/>
          </p:nvSpPr>
          <p:spPr>
            <a:xfrm>
              <a:off x="9310115" y="3105911"/>
              <a:ext cx="344805" cy="295910"/>
            </a:xfrm>
            <a:custGeom>
              <a:avLst/>
              <a:gdLst/>
              <a:ahLst/>
              <a:cxnLst/>
              <a:rect l="l" t="t" r="r" b="b"/>
              <a:pathLst>
                <a:path w="344804" h="295910">
                  <a:moveTo>
                    <a:pt x="172211" y="0"/>
                  </a:moveTo>
                  <a:lnTo>
                    <a:pt x="117774" y="7534"/>
                  </a:lnTo>
                  <a:lnTo>
                    <a:pt x="70500" y="28517"/>
                  </a:lnTo>
                  <a:lnTo>
                    <a:pt x="33223" y="60514"/>
                  </a:lnTo>
                  <a:lnTo>
                    <a:pt x="8778" y="101096"/>
                  </a:lnTo>
                  <a:lnTo>
                    <a:pt x="0" y="147827"/>
                  </a:lnTo>
                  <a:lnTo>
                    <a:pt x="8778" y="194559"/>
                  </a:lnTo>
                  <a:lnTo>
                    <a:pt x="33223" y="235141"/>
                  </a:lnTo>
                  <a:lnTo>
                    <a:pt x="70500" y="267138"/>
                  </a:lnTo>
                  <a:lnTo>
                    <a:pt x="117774" y="288121"/>
                  </a:lnTo>
                  <a:lnTo>
                    <a:pt x="172211" y="295655"/>
                  </a:lnTo>
                  <a:lnTo>
                    <a:pt x="226649" y="288121"/>
                  </a:lnTo>
                  <a:lnTo>
                    <a:pt x="273923" y="267138"/>
                  </a:lnTo>
                  <a:lnTo>
                    <a:pt x="311200" y="235141"/>
                  </a:lnTo>
                  <a:lnTo>
                    <a:pt x="335645" y="194559"/>
                  </a:lnTo>
                  <a:lnTo>
                    <a:pt x="344424" y="147827"/>
                  </a:lnTo>
                  <a:lnTo>
                    <a:pt x="335645" y="101096"/>
                  </a:lnTo>
                  <a:lnTo>
                    <a:pt x="311200" y="60514"/>
                  </a:lnTo>
                  <a:lnTo>
                    <a:pt x="273923" y="28517"/>
                  </a:lnTo>
                  <a:lnTo>
                    <a:pt x="226649" y="7534"/>
                  </a:lnTo>
                  <a:lnTo>
                    <a:pt x="172211" y="0"/>
                  </a:lnTo>
                  <a:close/>
                </a:path>
              </a:pathLst>
            </a:custGeom>
            <a:solidFill>
              <a:srgbClr val="FF0000"/>
            </a:solidFill>
          </p:spPr>
          <p:txBody>
            <a:bodyPr wrap="square" lIns="0" tIns="0" rIns="0" bIns="0" rtlCol="0"/>
            <a:lstStyle/>
            <a:p>
              <a:endParaRPr/>
            </a:p>
          </p:txBody>
        </p:sp>
        <p:sp>
          <p:nvSpPr>
            <p:cNvPr id="109" name="object 109"/>
            <p:cNvSpPr/>
            <p:nvPr/>
          </p:nvSpPr>
          <p:spPr>
            <a:xfrm>
              <a:off x="9310115" y="3105911"/>
              <a:ext cx="344805" cy="295910"/>
            </a:xfrm>
            <a:custGeom>
              <a:avLst/>
              <a:gdLst/>
              <a:ahLst/>
              <a:cxnLst/>
              <a:rect l="l" t="t" r="r" b="b"/>
              <a:pathLst>
                <a:path w="344804" h="295910">
                  <a:moveTo>
                    <a:pt x="0" y="147827"/>
                  </a:moveTo>
                  <a:lnTo>
                    <a:pt x="8778" y="101096"/>
                  </a:lnTo>
                  <a:lnTo>
                    <a:pt x="33223" y="60514"/>
                  </a:lnTo>
                  <a:lnTo>
                    <a:pt x="70500" y="28517"/>
                  </a:lnTo>
                  <a:lnTo>
                    <a:pt x="117774" y="7534"/>
                  </a:lnTo>
                  <a:lnTo>
                    <a:pt x="172211" y="0"/>
                  </a:lnTo>
                  <a:lnTo>
                    <a:pt x="226649" y="7534"/>
                  </a:lnTo>
                  <a:lnTo>
                    <a:pt x="273923" y="28517"/>
                  </a:lnTo>
                  <a:lnTo>
                    <a:pt x="311200" y="60514"/>
                  </a:lnTo>
                  <a:lnTo>
                    <a:pt x="335645" y="101096"/>
                  </a:lnTo>
                  <a:lnTo>
                    <a:pt x="344424" y="147827"/>
                  </a:lnTo>
                  <a:lnTo>
                    <a:pt x="335645" y="194559"/>
                  </a:lnTo>
                  <a:lnTo>
                    <a:pt x="311200" y="235141"/>
                  </a:lnTo>
                  <a:lnTo>
                    <a:pt x="273923" y="267138"/>
                  </a:lnTo>
                  <a:lnTo>
                    <a:pt x="226649" y="288121"/>
                  </a:lnTo>
                  <a:lnTo>
                    <a:pt x="172211" y="295655"/>
                  </a:lnTo>
                  <a:lnTo>
                    <a:pt x="117774" y="288121"/>
                  </a:lnTo>
                  <a:lnTo>
                    <a:pt x="70500" y="267138"/>
                  </a:lnTo>
                  <a:lnTo>
                    <a:pt x="33223" y="235141"/>
                  </a:lnTo>
                  <a:lnTo>
                    <a:pt x="8778" y="194559"/>
                  </a:lnTo>
                  <a:lnTo>
                    <a:pt x="0" y="147827"/>
                  </a:lnTo>
                  <a:close/>
                </a:path>
              </a:pathLst>
            </a:custGeom>
            <a:ln w="12191">
              <a:solidFill>
                <a:srgbClr val="2E528F"/>
              </a:solidFill>
            </a:ln>
          </p:spPr>
          <p:txBody>
            <a:bodyPr wrap="square" lIns="0" tIns="0" rIns="0" bIns="0" rtlCol="0"/>
            <a:lstStyle/>
            <a:p>
              <a:endParaRPr/>
            </a:p>
          </p:txBody>
        </p:sp>
        <p:sp>
          <p:nvSpPr>
            <p:cNvPr id="110" name="object 110"/>
            <p:cNvSpPr/>
            <p:nvPr/>
          </p:nvSpPr>
          <p:spPr>
            <a:xfrm>
              <a:off x="9355836" y="3430524"/>
              <a:ext cx="344805" cy="295910"/>
            </a:xfrm>
            <a:custGeom>
              <a:avLst/>
              <a:gdLst/>
              <a:ahLst/>
              <a:cxnLst/>
              <a:rect l="l" t="t" r="r" b="b"/>
              <a:pathLst>
                <a:path w="344804" h="295910">
                  <a:moveTo>
                    <a:pt x="172212" y="0"/>
                  </a:moveTo>
                  <a:lnTo>
                    <a:pt x="117774" y="7534"/>
                  </a:lnTo>
                  <a:lnTo>
                    <a:pt x="70500" y="28517"/>
                  </a:lnTo>
                  <a:lnTo>
                    <a:pt x="33223" y="60514"/>
                  </a:lnTo>
                  <a:lnTo>
                    <a:pt x="8778" y="101096"/>
                  </a:lnTo>
                  <a:lnTo>
                    <a:pt x="0" y="147827"/>
                  </a:lnTo>
                  <a:lnTo>
                    <a:pt x="8778" y="194559"/>
                  </a:lnTo>
                  <a:lnTo>
                    <a:pt x="33223" y="235141"/>
                  </a:lnTo>
                  <a:lnTo>
                    <a:pt x="70500" y="267138"/>
                  </a:lnTo>
                  <a:lnTo>
                    <a:pt x="117774" y="288121"/>
                  </a:lnTo>
                  <a:lnTo>
                    <a:pt x="172212" y="295656"/>
                  </a:lnTo>
                  <a:lnTo>
                    <a:pt x="226649" y="288121"/>
                  </a:lnTo>
                  <a:lnTo>
                    <a:pt x="273923" y="267138"/>
                  </a:lnTo>
                  <a:lnTo>
                    <a:pt x="311200" y="235141"/>
                  </a:lnTo>
                  <a:lnTo>
                    <a:pt x="335645" y="194559"/>
                  </a:lnTo>
                  <a:lnTo>
                    <a:pt x="344424" y="147827"/>
                  </a:lnTo>
                  <a:lnTo>
                    <a:pt x="335645" y="101096"/>
                  </a:lnTo>
                  <a:lnTo>
                    <a:pt x="311200" y="60514"/>
                  </a:lnTo>
                  <a:lnTo>
                    <a:pt x="273923" y="28517"/>
                  </a:lnTo>
                  <a:lnTo>
                    <a:pt x="226649" y="7534"/>
                  </a:lnTo>
                  <a:lnTo>
                    <a:pt x="172212" y="0"/>
                  </a:lnTo>
                  <a:close/>
                </a:path>
              </a:pathLst>
            </a:custGeom>
            <a:solidFill>
              <a:srgbClr val="FF0000"/>
            </a:solidFill>
          </p:spPr>
          <p:txBody>
            <a:bodyPr wrap="square" lIns="0" tIns="0" rIns="0" bIns="0" rtlCol="0"/>
            <a:lstStyle/>
            <a:p>
              <a:endParaRPr/>
            </a:p>
          </p:txBody>
        </p:sp>
        <p:sp>
          <p:nvSpPr>
            <p:cNvPr id="111" name="object 111"/>
            <p:cNvSpPr/>
            <p:nvPr/>
          </p:nvSpPr>
          <p:spPr>
            <a:xfrm>
              <a:off x="9355836" y="3430524"/>
              <a:ext cx="344805" cy="295910"/>
            </a:xfrm>
            <a:custGeom>
              <a:avLst/>
              <a:gdLst/>
              <a:ahLst/>
              <a:cxnLst/>
              <a:rect l="l" t="t" r="r" b="b"/>
              <a:pathLst>
                <a:path w="344804" h="295910">
                  <a:moveTo>
                    <a:pt x="0" y="147827"/>
                  </a:moveTo>
                  <a:lnTo>
                    <a:pt x="8778" y="101096"/>
                  </a:lnTo>
                  <a:lnTo>
                    <a:pt x="33223" y="60514"/>
                  </a:lnTo>
                  <a:lnTo>
                    <a:pt x="70500" y="28517"/>
                  </a:lnTo>
                  <a:lnTo>
                    <a:pt x="117774" y="7534"/>
                  </a:lnTo>
                  <a:lnTo>
                    <a:pt x="172212" y="0"/>
                  </a:lnTo>
                  <a:lnTo>
                    <a:pt x="226649" y="7534"/>
                  </a:lnTo>
                  <a:lnTo>
                    <a:pt x="273923" y="28517"/>
                  </a:lnTo>
                  <a:lnTo>
                    <a:pt x="311200" y="60514"/>
                  </a:lnTo>
                  <a:lnTo>
                    <a:pt x="335645" y="101096"/>
                  </a:lnTo>
                  <a:lnTo>
                    <a:pt x="344424" y="147827"/>
                  </a:lnTo>
                  <a:lnTo>
                    <a:pt x="335645" y="194559"/>
                  </a:lnTo>
                  <a:lnTo>
                    <a:pt x="311200" y="235141"/>
                  </a:lnTo>
                  <a:lnTo>
                    <a:pt x="273923" y="267138"/>
                  </a:lnTo>
                  <a:lnTo>
                    <a:pt x="226649" y="288121"/>
                  </a:lnTo>
                  <a:lnTo>
                    <a:pt x="172212" y="295656"/>
                  </a:lnTo>
                  <a:lnTo>
                    <a:pt x="117774" y="288121"/>
                  </a:lnTo>
                  <a:lnTo>
                    <a:pt x="70500" y="267138"/>
                  </a:lnTo>
                  <a:lnTo>
                    <a:pt x="33223" y="235141"/>
                  </a:lnTo>
                  <a:lnTo>
                    <a:pt x="8778" y="194559"/>
                  </a:lnTo>
                  <a:lnTo>
                    <a:pt x="0" y="147827"/>
                  </a:lnTo>
                  <a:close/>
                </a:path>
              </a:pathLst>
            </a:custGeom>
            <a:ln w="12192">
              <a:solidFill>
                <a:srgbClr val="2E528F"/>
              </a:solidFill>
            </a:ln>
          </p:spPr>
          <p:txBody>
            <a:bodyPr wrap="square" lIns="0" tIns="0" rIns="0" bIns="0" rtlCol="0"/>
            <a:lstStyle/>
            <a:p>
              <a:endParaRPr/>
            </a:p>
          </p:txBody>
        </p:sp>
        <p:sp>
          <p:nvSpPr>
            <p:cNvPr id="112" name="object 112"/>
            <p:cNvSpPr/>
            <p:nvPr/>
          </p:nvSpPr>
          <p:spPr>
            <a:xfrm>
              <a:off x="10032491" y="2703575"/>
              <a:ext cx="346075" cy="294640"/>
            </a:xfrm>
            <a:custGeom>
              <a:avLst/>
              <a:gdLst/>
              <a:ahLst/>
              <a:cxnLst/>
              <a:rect l="l" t="t" r="r" b="b"/>
              <a:pathLst>
                <a:path w="346075" h="294639">
                  <a:moveTo>
                    <a:pt x="172974" y="0"/>
                  </a:moveTo>
                  <a:lnTo>
                    <a:pt x="118311" y="7491"/>
                  </a:lnTo>
                  <a:lnTo>
                    <a:pt x="70829" y="28358"/>
                  </a:lnTo>
                  <a:lnTo>
                    <a:pt x="33381" y="60185"/>
                  </a:lnTo>
                  <a:lnTo>
                    <a:pt x="8820" y="100559"/>
                  </a:lnTo>
                  <a:lnTo>
                    <a:pt x="0" y="147065"/>
                  </a:lnTo>
                  <a:lnTo>
                    <a:pt x="8820" y="193572"/>
                  </a:lnTo>
                  <a:lnTo>
                    <a:pt x="33381" y="233946"/>
                  </a:lnTo>
                  <a:lnTo>
                    <a:pt x="70829" y="265773"/>
                  </a:lnTo>
                  <a:lnTo>
                    <a:pt x="118311" y="286640"/>
                  </a:lnTo>
                  <a:lnTo>
                    <a:pt x="172974" y="294132"/>
                  </a:lnTo>
                  <a:lnTo>
                    <a:pt x="227636" y="286640"/>
                  </a:lnTo>
                  <a:lnTo>
                    <a:pt x="275118" y="265773"/>
                  </a:lnTo>
                  <a:lnTo>
                    <a:pt x="312566" y="233946"/>
                  </a:lnTo>
                  <a:lnTo>
                    <a:pt x="337127" y="193572"/>
                  </a:lnTo>
                  <a:lnTo>
                    <a:pt x="345948" y="147065"/>
                  </a:lnTo>
                  <a:lnTo>
                    <a:pt x="337127" y="100559"/>
                  </a:lnTo>
                  <a:lnTo>
                    <a:pt x="312566" y="60185"/>
                  </a:lnTo>
                  <a:lnTo>
                    <a:pt x="275118" y="28358"/>
                  </a:lnTo>
                  <a:lnTo>
                    <a:pt x="227636" y="7491"/>
                  </a:lnTo>
                  <a:lnTo>
                    <a:pt x="172974" y="0"/>
                  </a:lnTo>
                  <a:close/>
                </a:path>
              </a:pathLst>
            </a:custGeom>
            <a:solidFill>
              <a:srgbClr val="FF0000"/>
            </a:solidFill>
          </p:spPr>
          <p:txBody>
            <a:bodyPr wrap="square" lIns="0" tIns="0" rIns="0" bIns="0" rtlCol="0"/>
            <a:lstStyle/>
            <a:p>
              <a:endParaRPr/>
            </a:p>
          </p:txBody>
        </p:sp>
        <p:sp>
          <p:nvSpPr>
            <p:cNvPr id="113" name="object 113"/>
            <p:cNvSpPr/>
            <p:nvPr/>
          </p:nvSpPr>
          <p:spPr>
            <a:xfrm>
              <a:off x="10032491" y="2703575"/>
              <a:ext cx="346075" cy="294640"/>
            </a:xfrm>
            <a:custGeom>
              <a:avLst/>
              <a:gdLst/>
              <a:ahLst/>
              <a:cxnLst/>
              <a:rect l="l" t="t" r="r" b="b"/>
              <a:pathLst>
                <a:path w="346075" h="294639">
                  <a:moveTo>
                    <a:pt x="0" y="147065"/>
                  </a:moveTo>
                  <a:lnTo>
                    <a:pt x="8820" y="100559"/>
                  </a:lnTo>
                  <a:lnTo>
                    <a:pt x="33381" y="60185"/>
                  </a:lnTo>
                  <a:lnTo>
                    <a:pt x="70829" y="28358"/>
                  </a:lnTo>
                  <a:lnTo>
                    <a:pt x="118311" y="7491"/>
                  </a:lnTo>
                  <a:lnTo>
                    <a:pt x="172974" y="0"/>
                  </a:lnTo>
                  <a:lnTo>
                    <a:pt x="227636" y="7491"/>
                  </a:lnTo>
                  <a:lnTo>
                    <a:pt x="275118" y="28358"/>
                  </a:lnTo>
                  <a:lnTo>
                    <a:pt x="312566" y="60185"/>
                  </a:lnTo>
                  <a:lnTo>
                    <a:pt x="337127" y="100559"/>
                  </a:lnTo>
                  <a:lnTo>
                    <a:pt x="345948" y="147065"/>
                  </a:lnTo>
                  <a:lnTo>
                    <a:pt x="337127" y="193572"/>
                  </a:lnTo>
                  <a:lnTo>
                    <a:pt x="312566" y="233946"/>
                  </a:lnTo>
                  <a:lnTo>
                    <a:pt x="275118" y="265773"/>
                  </a:lnTo>
                  <a:lnTo>
                    <a:pt x="227636" y="286640"/>
                  </a:lnTo>
                  <a:lnTo>
                    <a:pt x="172974" y="294132"/>
                  </a:lnTo>
                  <a:lnTo>
                    <a:pt x="118311" y="286640"/>
                  </a:lnTo>
                  <a:lnTo>
                    <a:pt x="70829" y="265773"/>
                  </a:lnTo>
                  <a:lnTo>
                    <a:pt x="33381" y="233946"/>
                  </a:lnTo>
                  <a:lnTo>
                    <a:pt x="8820" y="193572"/>
                  </a:lnTo>
                  <a:lnTo>
                    <a:pt x="0" y="147065"/>
                  </a:lnTo>
                  <a:close/>
                </a:path>
              </a:pathLst>
            </a:custGeom>
            <a:ln w="12192">
              <a:solidFill>
                <a:srgbClr val="2E528F"/>
              </a:solidFill>
            </a:ln>
          </p:spPr>
          <p:txBody>
            <a:bodyPr wrap="square" lIns="0" tIns="0" rIns="0" bIns="0" rtlCol="0"/>
            <a:lstStyle/>
            <a:p>
              <a:endParaRPr/>
            </a:p>
          </p:txBody>
        </p:sp>
        <p:sp>
          <p:nvSpPr>
            <p:cNvPr id="114" name="object 114"/>
            <p:cNvSpPr/>
            <p:nvPr/>
          </p:nvSpPr>
          <p:spPr>
            <a:xfrm>
              <a:off x="10338816" y="3727704"/>
              <a:ext cx="346075" cy="294640"/>
            </a:xfrm>
            <a:custGeom>
              <a:avLst/>
              <a:gdLst/>
              <a:ahLst/>
              <a:cxnLst/>
              <a:rect l="l" t="t" r="r" b="b"/>
              <a:pathLst>
                <a:path w="346075" h="294639">
                  <a:moveTo>
                    <a:pt x="172974" y="0"/>
                  </a:moveTo>
                  <a:lnTo>
                    <a:pt x="118311" y="7491"/>
                  </a:lnTo>
                  <a:lnTo>
                    <a:pt x="70829" y="28358"/>
                  </a:lnTo>
                  <a:lnTo>
                    <a:pt x="33381" y="60185"/>
                  </a:lnTo>
                  <a:lnTo>
                    <a:pt x="8820" y="100559"/>
                  </a:lnTo>
                  <a:lnTo>
                    <a:pt x="0" y="147066"/>
                  </a:lnTo>
                  <a:lnTo>
                    <a:pt x="8820" y="193572"/>
                  </a:lnTo>
                  <a:lnTo>
                    <a:pt x="33381" y="233946"/>
                  </a:lnTo>
                  <a:lnTo>
                    <a:pt x="70829" y="265773"/>
                  </a:lnTo>
                  <a:lnTo>
                    <a:pt x="118311" y="286640"/>
                  </a:lnTo>
                  <a:lnTo>
                    <a:pt x="172974" y="294132"/>
                  </a:lnTo>
                  <a:lnTo>
                    <a:pt x="227636" y="286640"/>
                  </a:lnTo>
                  <a:lnTo>
                    <a:pt x="275118" y="265773"/>
                  </a:lnTo>
                  <a:lnTo>
                    <a:pt x="312566" y="233946"/>
                  </a:lnTo>
                  <a:lnTo>
                    <a:pt x="337127" y="193572"/>
                  </a:lnTo>
                  <a:lnTo>
                    <a:pt x="345948" y="147066"/>
                  </a:lnTo>
                  <a:lnTo>
                    <a:pt x="337127" y="100559"/>
                  </a:lnTo>
                  <a:lnTo>
                    <a:pt x="312566" y="60185"/>
                  </a:lnTo>
                  <a:lnTo>
                    <a:pt x="275118" y="28358"/>
                  </a:lnTo>
                  <a:lnTo>
                    <a:pt x="227636" y="7491"/>
                  </a:lnTo>
                  <a:lnTo>
                    <a:pt x="172974" y="0"/>
                  </a:lnTo>
                  <a:close/>
                </a:path>
              </a:pathLst>
            </a:custGeom>
            <a:solidFill>
              <a:srgbClr val="FF0000"/>
            </a:solidFill>
          </p:spPr>
          <p:txBody>
            <a:bodyPr wrap="square" lIns="0" tIns="0" rIns="0" bIns="0" rtlCol="0"/>
            <a:lstStyle/>
            <a:p>
              <a:endParaRPr/>
            </a:p>
          </p:txBody>
        </p:sp>
        <p:sp>
          <p:nvSpPr>
            <p:cNvPr id="115" name="object 115"/>
            <p:cNvSpPr/>
            <p:nvPr/>
          </p:nvSpPr>
          <p:spPr>
            <a:xfrm>
              <a:off x="10338816" y="3727704"/>
              <a:ext cx="346075" cy="294640"/>
            </a:xfrm>
            <a:custGeom>
              <a:avLst/>
              <a:gdLst/>
              <a:ahLst/>
              <a:cxnLst/>
              <a:rect l="l" t="t" r="r" b="b"/>
              <a:pathLst>
                <a:path w="346075" h="294639">
                  <a:moveTo>
                    <a:pt x="0" y="147066"/>
                  </a:moveTo>
                  <a:lnTo>
                    <a:pt x="8820" y="100559"/>
                  </a:lnTo>
                  <a:lnTo>
                    <a:pt x="33381" y="60185"/>
                  </a:lnTo>
                  <a:lnTo>
                    <a:pt x="70829" y="28358"/>
                  </a:lnTo>
                  <a:lnTo>
                    <a:pt x="118311" y="7491"/>
                  </a:lnTo>
                  <a:lnTo>
                    <a:pt x="172974" y="0"/>
                  </a:lnTo>
                  <a:lnTo>
                    <a:pt x="227636" y="7491"/>
                  </a:lnTo>
                  <a:lnTo>
                    <a:pt x="275118" y="28358"/>
                  </a:lnTo>
                  <a:lnTo>
                    <a:pt x="312566" y="60185"/>
                  </a:lnTo>
                  <a:lnTo>
                    <a:pt x="337127" y="100559"/>
                  </a:lnTo>
                  <a:lnTo>
                    <a:pt x="345948" y="147066"/>
                  </a:lnTo>
                  <a:lnTo>
                    <a:pt x="337127" y="193572"/>
                  </a:lnTo>
                  <a:lnTo>
                    <a:pt x="312566" y="233946"/>
                  </a:lnTo>
                  <a:lnTo>
                    <a:pt x="275118" y="265773"/>
                  </a:lnTo>
                  <a:lnTo>
                    <a:pt x="227636" y="286640"/>
                  </a:lnTo>
                  <a:lnTo>
                    <a:pt x="172974" y="294132"/>
                  </a:lnTo>
                  <a:lnTo>
                    <a:pt x="118311" y="286640"/>
                  </a:lnTo>
                  <a:lnTo>
                    <a:pt x="70829" y="265773"/>
                  </a:lnTo>
                  <a:lnTo>
                    <a:pt x="33381" y="233946"/>
                  </a:lnTo>
                  <a:lnTo>
                    <a:pt x="8820" y="193572"/>
                  </a:lnTo>
                  <a:lnTo>
                    <a:pt x="0" y="147066"/>
                  </a:lnTo>
                  <a:close/>
                </a:path>
              </a:pathLst>
            </a:custGeom>
            <a:ln w="12192">
              <a:solidFill>
                <a:srgbClr val="2E528F"/>
              </a:solidFill>
            </a:ln>
          </p:spPr>
          <p:txBody>
            <a:bodyPr wrap="square" lIns="0" tIns="0" rIns="0" bIns="0" rtlCol="0"/>
            <a:lstStyle/>
            <a:p>
              <a:endParaRPr/>
            </a:p>
          </p:txBody>
        </p:sp>
        <p:sp>
          <p:nvSpPr>
            <p:cNvPr id="116" name="object 116"/>
            <p:cNvSpPr/>
            <p:nvPr/>
          </p:nvSpPr>
          <p:spPr>
            <a:xfrm>
              <a:off x="9678923" y="3755135"/>
              <a:ext cx="344805" cy="294640"/>
            </a:xfrm>
            <a:custGeom>
              <a:avLst/>
              <a:gdLst/>
              <a:ahLst/>
              <a:cxnLst/>
              <a:rect l="l" t="t" r="r" b="b"/>
              <a:pathLst>
                <a:path w="344804" h="294639">
                  <a:moveTo>
                    <a:pt x="172211" y="0"/>
                  </a:moveTo>
                  <a:lnTo>
                    <a:pt x="117774" y="7491"/>
                  </a:lnTo>
                  <a:lnTo>
                    <a:pt x="70500" y="28358"/>
                  </a:lnTo>
                  <a:lnTo>
                    <a:pt x="33223" y="60185"/>
                  </a:lnTo>
                  <a:lnTo>
                    <a:pt x="8778" y="100559"/>
                  </a:lnTo>
                  <a:lnTo>
                    <a:pt x="0" y="147065"/>
                  </a:lnTo>
                  <a:lnTo>
                    <a:pt x="8778" y="193572"/>
                  </a:lnTo>
                  <a:lnTo>
                    <a:pt x="33223" y="233946"/>
                  </a:lnTo>
                  <a:lnTo>
                    <a:pt x="70500" y="265773"/>
                  </a:lnTo>
                  <a:lnTo>
                    <a:pt x="117774" y="286640"/>
                  </a:lnTo>
                  <a:lnTo>
                    <a:pt x="172211" y="294131"/>
                  </a:lnTo>
                  <a:lnTo>
                    <a:pt x="226649" y="286640"/>
                  </a:lnTo>
                  <a:lnTo>
                    <a:pt x="273923" y="265773"/>
                  </a:lnTo>
                  <a:lnTo>
                    <a:pt x="311200" y="233946"/>
                  </a:lnTo>
                  <a:lnTo>
                    <a:pt x="335645" y="193572"/>
                  </a:lnTo>
                  <a:lnTo>
                    <a:pt x="344424" y="147065"/>
                  </a:lnTo>
                  <a:lnTo>
                    <a:pt x="335645" y="100559"/>
                  </a:lnTo>
                  <a:lnTo>
                    <a:pt x="311200" y="60185"/>
                  </a:lnTo>
                  <a:lnTo>
                    <a:pt x="273923" y="28358"/>
                  </a:lnTo>
                  <a:lnTo>
                    <a:pt x="226649" y="7491"/>
                  </a:lnTo>
                  <a:lnTo>
                    <a:pt x="172211" y="0"/>
                  </a:lnTo>
                  <a:close/>
                </a:path>
              </a:pathLst>
            </a:custGeom>
            <a:solidFill>
              <a:srgbClr val="FF0000"/>
            </a:solidFill>
          </p:spPr>
          <p:txBody>
            <a:bodyPr wrap="square" lIns="0" tIns="0" rIns="0" bIns="0" rtlCol="0"/>
            <a:lstStyle/>
            <a:p>
              <a:endParaRPr/>
            </a:p>
          </p:txBody>
        </p:sp>
        <p:sp>
          <p:nvSpPr>
            <p:cNvPr id="117" name="object 117"/>
            <p:cNvSpPr/>
            <p:nvPr/>
          </p:nvSpPr>
          <p:spPr>
            <a:xfrm>
              <a:off x="9678923" y="3755135"/>
              <a:ext cx="344805" cy="294640"/>
            </a:xfrm>
            <a:custGeom>
              <a:avLst/>
              <a:gdLst/>
              <a:ahLst/>
              <a:cxnLst/>
              <a:rect l="l" t="t" r="r" b="b"/>
              <a:pathLst>
                <a:path w="344804" h="294639">
                  <a:moveTo>
                    <a:pt x="0" y="147065"/>
                  </a:moveTo>
                  <a:lnTo>
                    <a:pt x="8778" y="100559"/>
                  </a:lnTo>
                  <a:lnTo>
                    <a:pt x="33223" y="60185"/>
                  </a:lnTo>
                  <a:lnTo>
                    <a:pt x="70500" y="28358"/>
                  </a:lnTo>
                  <a:lnTo>
                    <a:pt x="117774" y="7491"/>
                  </a:lnTo>
                  <a:lnTo>
                    <a:pt x="172211" y="0"/>
                  </a:lnTo>
                  <a:lnTo>
                    <a:pt x="226649" y="7491"/>
                  </a:lnTo>
                  <a:lnTo>
                    <a:pt x="273923" y="28358"/>
                  </a:lnTo>
                  <a:lnTo>
                    <a:pt x="311200" y="60185"/>
                  </a:lnTo>
                  <a:lnTo>
                    <a:pt x="335645" y="100559"/>
                  </a:lnTo>
                  <a:lnTo>
                    <a:pt x="344424" y="147065"/>
                  </a:lnTo>
                  <a:lnTo>
                    <a:pt x="335645" y="193572"/>
                  </a:lnTo>
                  <a:lnTo>
                    <a:pt x="311200" y="233946"/>
                  </a:lnTo>
                  <a:lnTo>
                    <a:pt x="273923" y="265773"/>
                  </a:lnTo>
                  <a:lnTo>
                    <a:pt x="226649" y="286640"/>
                  </a:lnTo>
                  <a:lnTo>
                    <a:pt x="172211" y="294131"/>
                  </a:lnTo>
                  <a:lnTo>
                    <a:pt x="117774" y="286640"/>
                  </a:lnTo>
                  <a:lnTo>
                    <a:pt x="70500" y="265773"/>
                  </a:lnTo>
                  <a:lnTo>
                    <a:pt x="33223" y="233946"/>
                  </a:lnTo>
                  <a:lnTo>
                    <a:pt x="8778" y="193572"/>
                  </a:lnTo>
                  <a:lnTo>
                    <a:pt x="0" y="147065"/>
                  </a:lnTo>
                  <a:close/>
                </a:path>
              </a:pathLst>
            </a:custGeom>
            <a:ln w="12192">
              <a:solidFill>
                <a:srgbClr val="2E528F"/>
              </a:solidFill>
            </a:ln>
          </p:spPr>
          <p:txBody>
            <a:bodyPr wrap="square" lIns="0" tIns="0" rIns="0" bIns="0" rtlCol="0"/>
            <a:lstStyle/>
            <a:p>
              <a:endParaRPr/>
            </a:p>
          </p:txBody>
        </p:sp>
        <p:sp>
          <p:nvSpPr>
            <p:cNvPr id="118" name="object 118"/>
            <p:cNvSpPr/>
            <p:nvPr/>
          </p:nvSpPr>
          <p:spPr>
            <a:xfrm>
              <a:off x="10501883" y="3140963"/>
              <a:ext cx="346075" cy="295910"/>
            </a:xfrm>
            <a:custGeom>
              <a:avLst/>
              <a:gdLst/>
              <a:ahLst/>
              <a:cxnLst/>
              <a:rect l="l" t="t" r="r" b="b"/>
              <a:pathLst>
                <a:path w="346075" h="295910">
                  <a:moveTo>
                    <a:pt x="172974" y="0"/>
                  </a:moveTo>
                  <a:lnTo>
                    <a:pt x="118311" y="7534"/>
                  </a:lnTo>
                  <a:lnTo>
                    <a:pt x="70829" y="28517"/>
                  </a:lnTo>
                  <a:lnTo>
                    <a:pt x="33381" y="60514"/>
                  </a:lnTo>
                  <a:lnTo>
                    <a:pt x="8820" y="101096"/>
                  </a:lnTo>
                  <a:lnTo>
                    <a:pt x="0" y="147827"/>
                  </a:lnTo>
                  <a:lnTo>
                    <a:pt x="8820" y="194559"/>
                  </a:lnTo>
                  <a:lnTo>
                    <a:pt x="33381" y="235141"/>
                  </a:lnTo>
                  <a:lnTo>
                    <a:pt x="70829" y="267138"/>
                  </a:lnTo>
                  <a:lnTo>
                    <a:pt x="118311" y="288121"/>
                  </a:lnTo>
                  <a:lnTo>
                    <a:pt x="172974" y="295656"/>
                  </a:lnTo>
                  <a:lnTo>
                    <a:pt x="227636" y="288121"/>
                  </a:lnTo>
                  <a:lnTo>
                    <a:pt x="275118" y="267138"/>
                  </a:lnTo>
                  <a:lnTo>
                    <a:pt x="312566" y="235141"/>
                  </a:lnTo>
                  <a:lnTo>
                    <a:pt x="337127" y="194559"/>
                  </a:lnTo>
                  <a:lnTo>
                    <a:pt x="345948" y="147827"/>
                  </a:lnTo>
                  <a:lnTo>
                    <a:pt x="337127" y="101096"/>
                  </a:lnTo>
                  <a:lnTo>
                    <a:pt x="312566" y="60514"/>
                  </a:lnTo>
                  <a:lnTo>
                    <a:pt x="275118" y="28517"/>
                  </a:lnTo>
                  <a:lnTo>
                    <a:pt x="227636" y="7534"/>
                  </a:lnTo>
                  <a:lnTo>
                    <a:pt x="172974" y="0"/>
                  </a:lnTo>
                  <a:close/>
                </a:path>
              </a:pathLst>
            </a:custGeom>
            <a:solidFill>
              <a:srgbClr val="FF0000"/>
            </a:solidFill>
          </p:spPr>
          <p:txBody>
            <a:bodyPr wrap="square" lIns="0" tIns="0" rIns="0" bIns="0" rtlCol="0"/>
            <a:lstStyle/>
            <a:p>
              <a:endParaRPr/>
            </a:p>
          </p:txBody>
        </p:sp>
        <p:sp>
          <p:nvSpPr>
            <p:cNvPr id="119" name="object 119"/>
            <p:cNvSpPr/>
            <p:nvPr/>
          </p:nvSpPr>
          <p:spPr>
            <a:xfrm>
              <a:off x="10501883" y="3140963"/>
              <a:ext cx="346075" cy="295910"/>
            </a:xfrm>
            <a:custGeom>
              <a:avLst/>
              <a:gdLst/>
              <a:ahLst/>
              <a:cxnLst/>
              <a:rect l="l" t="t" r="r" b="b"/>
              <a:pathLst>
                <a:path w="346075" h="295910">
                  <a:moveTo>
                    <a:pt x="0" y="147827"/>
                  </a:moveTo>
                  <a:lnTo>
                    <a:pt x="8820" y="101096"/>
                  </a:lnTo>
                  <a:lnTo>
                    <a:pt x="33381" y="60514"/>
                  </a:lnTo>
                  <a:lnTo>
                    <a:pt x="70829" y="28517"/>
                  </a:lnTo>
                  <a:lnTo>
                    <a:pt x="118311" y="7534"/>
                  </a:lnTo>
                  <a:lnTo>
                    <a:pt x="172974" y="0"/>
                  </a:lnTo>
                  <a:lnTo>
                    <a:pt x="227636" y="7534"/>
                  </a:lnTo>
                  <a:lnTo>
                    <a:pt x="275118" y="28517"/>
                  </a:lnTo>
                  <a:lnTo>
                    <a:pt x="312566" y="60514"/>
                  </a:lnTo>
                  <a:lnTo>
                    <a:pt x="337127" y="101096"/>
                  </a:lnTo>
                  <a:lnTo>
                    <a:pt x="345948" y="147827"/>
                  </a:lnTo>
                  <a:lnTo>
                    <a:pt x="337127" y="194559"/>
                  </a:lnTo>
                  <a:lnTo>
                    <a:pt x="312566" y="235141"/>
                  </a:lnTo>
                  <a:lnTo>
                    <a:pt x="275118" y="267138"/>
                  </a:lnTo>
                  <a:lnTo>
                    <a:pt x="227636" y="288121"/>
                  </a:lnTo>
                  <a:lnTo>
                    <a:pt x="172974" y="295656"/>
                  </a:lnTo>
                  <a:lnTo>
                    <a:pt x="118311" y="288121"/>
                  </a:lnTo>
                  <a:lnTo>
                    <a:pt x="70829" y="267138"/>
                  </a:lnTo>
                  <a:lnTo>
                    <a:pt x="33381" y="235141"/>
                  </a:lnTo>
                  <a:lnTo>
                    <a:pt x="8820" y="194559"/>
                  </a:lnTo>
                  <a:lnTo>
                    <a:pt x="0" y="147827"/>
                  </a:lnTo>
                  <a:close/>
                </a:path>
              </a:pathLst>
            </a:custGeom>
            <a:ln w="12192">
              <a:solidFill>
                <a:srgbClr val="2E528F"/>
              </a:solidFill>
            </a:ln>
          </p:spPr>
          <p:txBody>
            <a:bodyPr wrap="square" lIns="0" tIns="0" rIns="0" bIns="0" rtlCol="0"/>
            <a:lstStyle/>
            <a:p>
              <a:endParaRPr/>
            </a:p>
          </p:txBody>
        </p:sp>
        <p:sp>
          <p:nvSpPr>
            <p:cNvPr id="120" name="object 120"/>
            <p:cNvSpPr/>
            <p:nvPr/>
          </p:nvSpPr>
          <p:spPr>
            <a:xfrm>
              <a:off x="10623804" y="3970020"/>
              <a:ext cx="346075" cy="295910"/>
            </a:xfrm>
            <a:custGeom>
              <a:avLst/>
              <a:gdLst/>
              <a:ahLst/>
              <a:cxnLst/>
              <a:rect l="l" t="t" r="r" b="b"/>
              <a:pathLst>
                <a:path w="346075" h="295910">
                  <a:moveTo>
                    <a:pt x="172974" y="0"/>
                  </a:moveTo>
                  <a:lnTo>
                    <a:pt x="118311" y="7534"/>
                  </a:lnTo>
                  <a:lnTo>
                    <a:pt x="70829" y="28517"/>
                  </a:lnTo>
                  <a:lnTo>
                    <a:pt x="33381" y="60514"/>
                  </a:lnTo>
                  <a:lnTo>
                    <a:pt x="8820" y="101096"/>
                  </a:lnTo>
                  <a:lnTo>
                    <a:pt x="0" y="147827"/>
                  </a:lnTo>
                  <a:lnTo>
                    <a:pt x="8820" y="194559"/>
                  </a:lnTo>
                  <a:lnTo>
                    <a:pt x="33381" y="235141"/>
                  </a:lnTo>
                  <a:lnTo>
                    <a:pt x="70829" y="267138"/>
                  </a:lnTo>
                  <a:lnTo>
                    <a:pt x="118311" y="288121"/>
                  </a:lnTo>
                  <a:lnTo>
                    <a:pt x="172974" y="295655"/>
                  </a:lnTo>
                  <a:lnTo>
                    <a:pt x="227636" y="288121"/>
                  </a:lnTo>
                  <a:lnTo>
                    <a:pt x="275118" y="267138"/>
                  </a:lnTo>
                  <a:lnTo>
                    <a:pt x="312566" y="235141"/>
                  </a:lnTo>
                  <a:lnTo>
                    <a:pt x="337127" y="194559"/>
                  </a:lnTo>
                  <a:lnTo>
                    <a:pt x="345948" y="147827"/>
                  </a:lnTo>
                  <a:lnTo>
                    <a:pt x="337127" y="101096"/>
                  </a:lnTo>
                  <a:lnTo>
                    <a:pt x="312566" y="60514"/>
                  </a:lnTo>
                  <a:lnTo>
                    <a:pt x="275118" y="28517"/>
                  </a:lnTo>
                  <a:lnTo>
                    <a:pt x="227636" y="7534"/>
                  </a:lnTo>
                  <a:lnTo>
                    <a:pt x="172974" y="0"/>
                  </a:lnTo>
                  <a:close/>
                </a:path>
              </a:pathLst>
            </a:custGeom>
            <a:solidFill>
              <a:srgbClr val="FF0000"/>
            </a:solidFill>
          </p:spPr>
          <p:txBody>
            <a:bodyPr wrap="square" lIns="0" tIns="0" rIns="0" bIns="0" rtlCol="0"/>
            <a:lstStyle/>
            <a:p>
              <a:endParaRPr/>
            </a:p>
          </p:txBody>
        </p:sp>
        <p:sp>
          <p:nvSpPr>
            <p:cNvPr id="121" name="object 121"/>
            <p:cNvSpPr/>
            <p:nvPr/>
          </p:nvSpPr>
          <p:spPr>
            <a:xfrm>
              <a:off x="10623804" y="3970020"/>
              <a:ext cx="346075" cy="295910"/>
            </a:xfrm>
            <a:custGeom>
              <a:avLst/>
              <a:gdLst/>
              <a:ahLst/>
              <a:cxnLst/>
              <a:rect l="l" t="t" r="r" b="b"/>
              <a:pathLst>
                <a:path w="346075" h="295910">
                  <a:moveTo>
                    <a:pt x="0" y="147827"/>
                  </a:moveTo>
                  <a:lnTo>
                    <a:pt x="8820" y="101096"/>
                  </a:lnTo>
                  <a:lnTo>
                    <a:pt x="33381" y="60514"/>
                  </a:lnTo>
                  <a:lnTo>
                    <a:pt x="70829" y="28517"/>
                  </a:lnTo>
                  <a:lnTo>
                    <a:pt x="118311" y="7534"/>
                  </a:lnTo>
                  <a:lnTo>
                    <a:pt x="172974" y="0"/>
                  </a:lnTo>
                  <a:lnTo>
                    <a:pt x="227636" y="7534"/>
                  </a:lnTo>
                  <a:lnTo>
                    <a:pt x="275118" y="28517"/>
                  </a:lnTo>
                  <a:lnTo>
                    <a:pt x="312566" y="60514"/>
                  </a:lnTo>
                  <a:lnTo>
                    <a:pt x="337127" y="101096"/>
                  </a:lnTo>
                  <a:lnTo>
                    <a:pt x="345948" y="147827"/>
                  </a:lnTo>
                  <a:lnTo>
                    <a:pt x="337127" y="194559"/>
                  </a:lnTo>
                  <a:lnTo>
                    <a:pt x="312566" y="235141"/>
                  </a:lnTo>
                  <a:lnTo>
                    <a:pt x="275118" y="267138"/>
                  </a:lnTo>
                  <a:lnTo>
                    <a:pt x="227636" y="288121"/>
                  </a:lnTo>
                  <a:lnTo>
                    <a:pt x="172974" y="295655"/>
                  </a:lnTo>
                  <a:lnTo>
                    <a:pt x="118311" y="288121"/>
                  </a:lnTo>
                  <a:lnTo>
                    <a:pt x="70829" y="267138"/>
                  </a:lnTo>
                  <a:lnTo>
                    <a:pt x="33381" y="235141"/>
                  </a:lnTo>
                  <a:lnTo>
                    <a:pt x="8820" y="194559"/>
                  </a:lnTo>
                  <a:lnTo>
                    <a:pt x="0" y="147827"/>
                  </a:lnTo>
                  <a:close/>
                </a:path>
              </a:pathLst>
            </a:custGeom>
            <a:ln w="12192">
              <a:solidFill>
                <a:srgbClr val="2E528F"/>
              </a:solidFill>
            </a:ln>
          </p:spPr>
          <p:txBody>
            <a:bodyPr wrap="square" lIns="0" tIns="0" rIns="0" bIns="0" rtlCol="0"/>
            <a:lstStyle/>
            <a:p>
              <a:endParaRPr/>
            </a:p>
          </p:txBody>
        </p:sp>
        <p:sp>
          <p:nvSpPr>
            <p:cNvPr id="122" name="object 122"/>
            <p:cNvSpPr/>
            <p:nvPr/>
          </p:nvSpPr>
          <p:spPr>
            <a:xfrm>
              <a:off x="8801099" y="3322319"/>
              <a:ext cx="346075" cy="295910"/>
            </a:xfrm>
            <a:custGeom>
              <a:avLst/>
              <a:gdLst/>
              <a:ahLst/>
              <a:cxnLst/>
              <a:rect l="l" t="t" r="r" b="b"/>
              <a:pathLst>
                <a:path w="346075" h="295910">
                  <a:moveTo>
                    <a:pt x="172974" y="0"/>
                  </a:moveTo>
                  <a:lnTo>
                    <a:pt x="0" y="295655"/>
                  </a:lnTo>
                  <a:lnTo>
                    <a:pt x="345948" y="295655"/>
                  </a:lnTo>
                  <a:lnTo>
                    <a:pt x="172974" y="0"/>
                  </a:lnTo>
                  <a:close/>
                </a:path>
              </a:pathLst>
            </a:custGeom>
            <a:solidFill>
              <a:srgbClr val="4471C4"/>
            </a:solidFill>
          </p:spPr>
          <p:txBody>
            <a:bodyPr wrap="square" lIns="0" tIns="0" rIns="0" bIns="0" rtlCol="0"/>
            <a:lstStyle/>
            <a:p>
              <a:endParaRPr/>
            </a:p>
          </p:txBody>
        </p:sp>
        <p:sp>
          <p:nvSpPr>
            <p:cNvPr id="123" name="object 123"/>
            <p:cNvSpPr/>
            <p:nvPr/>
          </p:nvSpPr>
          <p:spPr>
            <a:xfrm>
              <a:off x="8801099" y="3322319"/>
              <a:ext cx="346075" cy="295910"/>
            </a:xfrm>
            <a:custGeom>
              <a:avLst/>
              <a:gdLst/>
              <a:ahLst/>
              <a:cxnLst/>
              <a:rect l="l" t="t" r="r" b="b"/>
              <a:pathLst>
                <a:path w="346075" h="295910">
                  <a:moveTo>
                    <a:pt x="0" y="295655"/>
                  </a:moveTo>
                  <a:lnTo>
                    <a:pt x="172974" y="0"/>
                  </a:lnTo>
                  <a:lnTo>
                    <a:pt x="345948" y="295655"/>
                  </a:lnTo>
                  <a:lnTo>
                    <a:pt x="0" y="295655"/>
                  </a:lnTo>
                  <a:close/>
                </a:path>
              </a:pathLst>
            </a:custGeom>
            <a:ln w="12192">
              <a:solidFill>
                <a:srgbClr val="2E528F"/>
              </a:solidFill>
            </a:ln>
          </p:spPr>
          <p:txBody>
            <a:bodyPr wrap="square" lIns="0" tIns="0" rIns="0" bIns="0" rtlCol="0"/>
            <a:lstStyle/>
            <a:p>
              <a:endParaRPr/>
            </a:p>
          </p:txBody>
        </p:sp>
        <p:sp>
          <p:nvSpPr>
            <p:cNvPr id="124" name="object 124"/>
            <p:cNvSpPr/>
            <p:nvPr/>
          </p:nvSpPr>
          <p:spPr>
            <a:xfrm>
              <a:off x="10331195" y="4511039"/>
              <a:ext cx="346075" cy="295910"/>
            </a:xfrm>
            <a:custGeom>
              <a:avLst/>
              <a:gdLst/>
              <a:ahLst/>
              <a:cxnLst/>
              <a:rect l="l" t="t" r="r" b="b"/>
              <a:pathLst>
                <a:path w="346075" h="295910">
                  <a:moveTo>
                    <a:pt x="172974" y="0"/>
                  </a:moveTo>
                  <a:lnTo>
                    <a:pt x="118311" y="7534"/>
                  </a:lnTo>
                  <a:lnTo>
                    <a:pt x="70829" y="28517"/>
                  </a:lnTo>
                  <a:lnTo>
                    <a:pt x="33381" y="60514"/>
                  </a:lnTo>
                  <a:lnTo>
                    <a:pt x="8820" y="101096"/>
                  </a:lnTo>
                  <a:lnTo>
                    <a:pt x="0" y="147828"/>
                  </a:lnTo>
                  <a:lnTo>
                    <a:pt x="8820" y="194559"/>
                  </a:lnTo>
                  <a:lnTo>
                    <a:pt x="33381" y="235141"/>
                  </a:lnTo>
                  <a:lnTo>
                    <a:pt x="70829" y="267138"/>
                  </a:lnTo>
                  <a:lnTo>
                    <a:pt x="118311" y="288121"/>
                  </a:lnTo>
                  <a:lnTo>
                    <a:pt x="172974" y="295656"/>
                  </a:lnTo>
                  <a:lnTo>
                    <a:pt x="227636" y="288121"/>
                  </a:lnTo>
                  <a:lnTo>
                    <a:pt x="275118" y="267138"/>
                  </a:lnTo>
                  <a:lnTo>
                    <a:pt x="312566" y="235141"/>
                  </a:lnTo>
                  <a:lnTo>
                    <a:pt x="337127" y="194559"/>
                  </a:lnTo>
                  <a:lnTo>
                    <a:pt x="345948" y="147828"/>
                  </a:lnTo>
                  <a:lnTo>
                    <a:pt x="337127" y="101096"/>
                  </a:lnTo>
                  <a:lnTo>
                    <a:pt x="312566" y="60514"/>
                  </a:lnTo>
                  <a:lnTo>
                    <a:pt x="275118" y="28517"/>
                  </a:lnTo>
                  <a:lnTo>
                    <a:pt x="227636" y="7534"/>
                  </a:lnTo>
                  <a:lnTo>
                    <a:pt x="172974" y="0"/>
                  </a:lnTo>
                  <a:close/>
                </a:path>
              </a:pathLst>
            </a:custGeom>
            <a:solidFill>
              <a:srgbClr val="FF0000"/>
            </a:solidFill>
          </p:spPr>
          <p:txBody>
            <a:bodyPr wrap="square" lIns="0" tIns="0" rIns="0" bIns="0" rtlCol="0"/>
            <a:lstStyle/>
            <a:p>
              <a:endParaRPr/>
            </a:p>
          </p:txBody>
        </p:sp>
        <p:sp>
          <p:nvSpPr>
            <p:cNvPr id="125" name="object 125"/>
            <p:cNvSpPr/>
            <p:nvPr/>
          </p:nvSpPr>
          <p:spPr>
            <a:xfrm>
              <a:off x="10331195" y="4511039"/>
              <a:ext cx="346075" cy="295910"/>
            </a:xfrm>
            <a:custGeom>
              <a:avLst/>
              <a:gdLst/>
              <a:ahLst/>
              <a:cxnLst/>
              <a:rect l="l" t="t" r="r" b="b"/>
              <a:pathLst>
                <a:path w="346075" h="295910">
                  <a:moveTo>
                    <a:pt x="0" y="147828"/>
                  </a:moveTo>
                  <a:lnTo>
                    <a:pt x="8820" y="101096"/>
                  </a:lnTo>
                  <a:lnTo>
                    <a:pt x="33381" y="60514"/>
                  </a:lnTo>
                  <a:lnTo>
                    <a:pt x="70829" y="28517"/>
                  </a:lnTo>
                  <a:lnTo>
                    <a:pt x="118311" y="7534"/>
                  </a:lnTo>
                  <a:lnTo>
                    <a:pt x="172974" y="0"/>
                  </a:lnTo>
                  <a:lnTo>
                    <a:pt x="227636" y="7534"/>
                  </a:lnTo>
                  <a:lnTo>
                    <a:pt x="275118" y="28517"/>
                  </a:lnTo>
                  <a:lnTo>
                    <a:pt x="312566" y="60514"/>
                  </a:lnTo>
                  <a:lnTo>
                    <a:pt x="337127" y="101096"/>
                  </a:lnTo>
                  <a:lnTo>
                    <a:pt x="345948" y="147828"/>
                  </a:lnTo>
                  <a:lnTo>
                    <a:pt x="337127" y="194559"/>
                  </a:lnTo>
                  <a:lnTo>
                    <a:pt x="312566" y="235141"/>
                  </a:lnTo>
                  <a:lnTo>
                    <a:pt x="275118" y="267138"/>
                  </a:lnTo>
                  <a:lnTo>
                    <a:pt x="227636" y="288121"/>
                  </a:lnTo>
                  <a:lnTo>
                    <a:pt x="172974" y="295656"/>
                  </a:lnTo>
                  <a:lnTo>
                    <a:pt x="118311" y="288121"/>
                  </a:lnTo>
                  <a:lnTo>
                    <a:pt x="70829" y="267138"/>
                  </a:lnTo>
                  <a:lnTo>
                    <a:pt x="33381" y="235141"/>
                  </a:lnTo>
                  <a:lnTo>
                    <a:pt x="8820" y="194559"/>
                  </a:lnTo>
                  <a:lnTo>
                    <a:pt x="0" y="147828"/>
                  </a:lnTo>
                  <a:close/>
                </a:path>
              </a:pathLst>
            </a:custGeom>
            <a:ln w="12192">
              <a:solidFill>
                <a:srgbClr val="2E528F"/>
              </a:solidFill>
            </a:ln>
          </p:spPr>
          <p:txBody>
            <a:bodyPr wrap="square" lIns="0" tIns="0" rIns="0" bIns="0" rtlCol="0"/>
            <a:lstStyle/>
            <a:p>
              <a:endParaRPr/>
            </a:p>
          </p:txBody>
        </p:sp>
        <p:sp>
          <p:nvSpPr>
            <p:cNvPr id="126" name="object 126"/>
            <p:cNvSpPr/>
            <p:nvPr/>
          </p:nvSpPr>
          <p:spPr>
            <a:xfrm>
              <a:off x="10136123" y="4046220"/>
              <a:ext cx="346075" cy="294640"/>
            </a:xfrm>
            <a:custGeom>
              <a:avLst/>
              <a:gdLst/>
              <a:ahLst/>
              <a:cxnLst/>
              <a:rect l="l" t="t" r="r" b="b"/>
              <a:pathLst>
                <a:path w="346075" h="294639">
                  <a:moveTo>
                    <a:pt x="172974" y="0"/>
                  </a:moveTo>
                  <a:lnTo>
                    <a:pt x="0" y="294131"/>
                  </a:lnTo>
                  <a:lnTo>
                    <a:pt x="345948" y="294131"/>
                  </a:lnTo>
                  <a:lnTo>
                    <a:pt x="172974" y="0"/>
                  </a:lnTo>
                  <a:close/>
                </a:path>
              </a:pathLst>
            </a:custGeom>
            <a:solidFill>
              <a:srgbClr val="4471C4"/>
            </a:solidFill>
          </p:spPr>
          <p:txBody>
            <a:bodyPr wrap="square" lIns="0" tIns="0" rIns="0" bIns="0" rtlCol="0"/>
            <a:lstStyle/>
            <a:p>
              <a:endParaRPr/>
            </a:p>
          </p:txBody>
        </p:sp>
        <p:sp>
          <p:nvSpPr>
            <p:cNvPr id="127" name="object 127"/>
            <p:cNvSpPr/>
            <p:nvPr/>
          </p:nvSpPr>
          <p:spPr>
            <a:xfrm>
              <a:off x="10136123" y="4046220"/>
              <a:ext cx="346075" cy="294640"/>
            </a:xfrm>
            <a:custGeom>
              <a:avLst/>
              <a:gdLst/>
              <a:ahLst/>
              <a:cxnLst/>
              <a:rect l="l" t="t" r="r" b="b"/>
              <a:pathLst>
                <a:path w="346075" h="294639">
                  <a:moveTo>
                    <a:pt x="0" y="294131"/>
                  </a:moveTo>
                  <a:lnTo>
                    <a:pt x="172974" y="0"/>
                  </a:lnTo>
                  <a:lnTo>
                    <a:pt x="345948" y="294131"/>
                  </a:lnTo>
                  <a:lnTo>
                    <a:pt x="0" y="294131"/>
                  </a:lnTo>
                  <a:close/>
                </a:path>
              </a:pathLst>
            </a:custGeom>
            <a:ln w="12192">
              <a:solidFill>
                <a:srgbClr val="2E528F"/>
              </a:solidFill>
            </a:ln>
          </p:spPr>
          <p:txBody>
            <a:bodyPr wrap="square" lIns="0" tIns="0" rIns="0" bIns="0" rtlCol="0"/>
            <a:lstStyle/>
            <a:p>
              <a:endParaRPr/>
            </a:p>
          </p:txBody>
        </p:sp>
        <p:sp>
          <p:nvSpPr>
            <p:cNvPr id="128" name="object 128"/>
            <p:cNvSpPr/>
            <p:nvPr/>
          </p:nvSpPr>
          <p:spPr>
            <a:xfrm>
              <a:off x="8615933" y="1997201"/>
              <a:ext cx="1962785" cy="2914650"/>
            </a:xfrm>
            <a:custGeom>
              <a:avLst/>
              <a:gdLst/>
              <a:ahLst/>
              <a:cxnLst/>
              <a:rect l="l" t="t" r="r" b="b"/>
              <a:pathLst>
                <a:path w="1962784" h="2914650">
                  <a:moveTo>
                    <a:pt x="0" y="0"/>
                  </a:moveTo>
                  <a:lnTo>
                    <a:pt x="46273" y="41929"/>
                  </a:lnTo>
                  <a:lnTo>
                    <a:pt x="92439" y="83802"/>
                  </a:lnTo>
                  <a:lnTo>
                    <a:pt x="138391" y="125560"/>
                  </a:lnTo>
                  <a:lnTo>
                    <a:pt x="184020" y="167146"/>
                  </a:lnTo>
                  <a:lnTo>
                    <a:pt x="229221" y="208503"/>
                  </a:lnTo>
                  <a:lnTo>
                    <a:pt x="273884" y="249574"/>
                  </a:lnTo>
                  <a:lnTo>
                    <a:pt x="317903" y="290301"/>
                  </a:lnTo>
                  <a:lnTo>
                    <a:pt x="361171" y="330627"/>
                  </a:lnTo>
                  <a:lnTo>
                    <a:pt x="403580" y="370495"/>
                  </a:lnTo>
                  <a:lnTo>
                    <a:pt x="445024" y="409847"/>
                  </a:lnTo>
                  <a:lnTo>
                    <a:pt x="485393" y="448627"/>
                  </a:lnTo>
                  <a:lnTo>
                    <a:pt x="524582" y="486777"/>
                  </a:lnTo>
                  <a:lnTo>
                    <a:pt x="562483" y="524240"/>
                  </a:lnTo>
                  <a:lnTo>
                    <a:pt x="598988" y="560958"/>
                  </a:lnTo>
                  <a:lnTo>
                    <a:pt x="633990" y="596874"/>
                  </a:lnTo>
                  <a:lnTo>
                    <a:pt x="667382" y="631931"/>
                  </a:lnTo>
                  <a:lnTo>
                    <a:pt x="699057" y="666072"/>
                  </a:lnTo>
                  <a:lnTo>
                    <a:pt x="728906" y="699239"/>
                  </a:lnTo>
                  <a:lnTo>
                    <a:pt x="756824" y="731376"/>
                  </a:lnTo>
                  <a:lnTo>
                    <a:pt x="782702" y="762424"/>
                  </a:lnTo>
                  <a:lnTo>
                    <a:pt x="806433" y="792327"/>
                  </a:lnTo>
                  <a:lnTo>
                    <a:pt x="847024" y="848467"/>
                  </a:lnTo>
                  <a:lnTo>
                    <a:pt x="877740" y="899338"/>
                  </a:lnTo>
                  <a:lnTo>
                    <a:pt x="897978" y="950686"/>
                  </a:lnTo>
                  <a:lnTo>
                    <a:pt x="897867" y="973374"/>
                  </a:lnTo>
                  <a:lnTo>
                    <a:pt x="874864" y="1005331"/>
                  </a:lnTo>
                  <a:lnTo>
                    <a:pt x="828337" y="1023752"/>
                  </a:lnTo>
                  <a:lnTo>
                    <a:pt x="766502" y="1033860"/>
                  </a:lnTo>
                  <a:lnTo>
                    <a:pt x="697580" y="1040881"/>
                  </a:lnTo>
                  <a:lnTo>
                    <a:pt x="663028" y="1044867"/>
                  </a:lnTo>
                  <a:lnTo>
                    <a:pt x="598883" y="1057054"/>
                  </a:lnTo>
                  <a:lnTo>
                    <a:pt x="548195" y="1079217"/>
                  </a:lnTo>
                  <a:lnTo>
                    <a:pt x="519182" y="1116580"/>
                  </a:lnTo>
                  <a:lnTo>
                    <a:pt x="515373" y="1142594"/>
                  </a:lnTo>
                  <a:lnTo>
                    <a:pt x="520065" y="1174369"/>
                  </a:lnTo>
                  <a:lnTo>
                    <a:pt x="540724" y="1233771"/>
                  </a:lnTo>
                  <a:lnTo>
                    <a:pt x="556029" y="1269236"/>
                  </a:lnTo>
                  <a:lnTo>
                    <a:pt x="574326" y="1308045"/>
                  </a:lnTo>
                  <a:lnTo>
                    <a:pt x="595371" y="1349820"/>
                  </a:lnTo>
                  <a:lnTo>
                    <a:pt x="618922" y="1394188"/>
                  </a:lnTo>
                  <a:lnTo>
                    <a:pt x="644734" y="1440772"/>
                  </a:lnTo>
                  <a:lnTo>
                    <a:pt x="672566" y="1489198"/>
                  </a:lnTo>
                  <a:lnTo>
                    <a:pt x="702172" y="1539091"/>
                  </a:lnTo>
                  <a:lnTo>
                    <a:pt x="733311" y="1590075"/>
                  </a:lnTo>
                  <a:lnTo>
                    <a:pt x="765738" y="1641774"/>
                  </a:lnTo>
                  <a:lnTo>
                    <a:pt x="799210" y="1693815"/>
                  </a:lnTo>
                  <a:lnTo>
                    <a:pt x="833485" y="1745821"/>
                  </a:lnTo>
                  <a:lnTo>
                    <a:pt x="868317" y="1797417"/>
                  </a:lnTo>
                  <a:lnTo>
                    <a:pt x="903465" y="1848228"/>
                  </a:lnTo>
                  <a:lnTo>
                    <a:pt x="938685" y="1897879"/>
                  </a:lnTo>
                  <a:lnTo>
                    <a:pt x="973733" y="1945995"/>
                  </a:lnTo>
                  <a:lnTo>
                    <a:pt x="1008367" y="1992200"/>
                  </a:lnTo>
                  <a:lnTo>
                    <a:pt x="1042342" y="2036119"/>
                  </a:lnTo>
                  <a:lnTo>
                    <a:pt x="1075416" y="2077377"/>
                  </a:lnTo>
                  <a:lnTo>
                    <a:pt x="1107345" y="2115598"/>
                  </a:lnTo>
                  <a:lnTo>
                    <a:pt x="1137885" y="2150408"/>
                  </a:lnTo>
                  <a:lnTo>
                    <a:pt x="1166794" y="2181431"/>
                  </a:lnTo>
                  <a:lnTo>
                    <a:pt x="1193828" y="2208292"/>
                  </a:lnTo>
                  <a:lnTo>
                    <a:pt x="1241298" y="2248027"/>
                  </a:lnTo>
                  <a:lnTo>
                    <a:pt x="1305929" y="2271299"/>
                  </a:lnTo>
                  <a:lnTo>
                    <a:pt x="1335131" y="2266493"/>
                  </a:lnTo>
                  <a:lnTo>
                    <a:pt x="1388353" y="2231616"/>
                  </a:lnTo>
                  <a:lnTo>
                    <a:pt x="1436055" y="2173212"/>
                  </a:lnTo>
                  <a:lnTo>
                    <a:pt x="1458356" y="2138997"/>
                  </a:lnTo>
                  <a:lnTo>
                    <a:pt x="1479903" y="2103473"/>
                  </a:lnTo>
                  <a:lnTo>
                    <a:pt x="1500905" y="2068163"/>
                  </a:lnTo>
                  <a:lnTo>
                    <a:pt x="1521568" y="2034591"/>
                  </a:lnTo>
                  <a:lnTo>
                    <a:pt x="1562717" y="1978759"/>
                  </a:lnTo>
                  <a:lnTo>
                    <a:pt x="1605019" y="1948168"/>
                  </a:lnTo>
                  <a:lnTo>
                    <a:pt x="1627124" y="1946148"/>
                  </a:lnTo>
                  <a:lnTo>
                    <a:pt x="1659150" y="1955134"/>
                  </a:lnTo>
                  <a:lnTo>
                    <a:pt x="1694320" y="1972856"/>
                  </a:lnTo>
                  <a:lnTo>
                    <a:pt x="1731468" y="1998033"/>
                  </a:lnTo>
                  <a:lnTo>
                    <a:pt x="1769429" y="2029384"/>
                  </a:lnTo>
                  <a:lnTo>
                    <a:pt x="1807040" y="2065629"/>
                  </a:lnTo>
                  <a:lnTo>
                    <a:pt x="1843135" y="2105485"/>
                  </a:lnTo>
                  <a:lnTo>
                    <a:pt x="1876549" y="2147672"/>
                  </a:lnTo>
                  <a:lnTo>
                    <a:pt x="1906119" y="2190909"/>
                  </a:lnTo>
                  <a:lnTo>
                    <a:pt x="1930679" y="2233916"/>
                  </a:lnTo>
                  <a:lnTo>
                    <a:pt x="1949066" y="2275410"/>
                  </a:lnTo>
                  <a:lnTo>
                    <a:pt x="1960113" y="2314111"/>
                  </a:lnTo>
                  <a:lnTo>
                    <a:pt x="1962658" y="2348738"/>
                  </a:lnTo>
                  <a:lnTo>
                    <a:pt x="1953999" y="2381264"/>
                  </a:lnTo>
                  <a:lnTo>
                    <a:pt x="1933690" y="2414343"/>
                  </a:lnTo>
                  <a:lnTo>
                    <a:pt x="1903944" y="2447712"/>
                  </a:lnTo>
                  <a:lnTo>
                    <a:pt x="1866975" y="2481109"/>
                  </a:lnTo>
                  <a:lnTo>
                    <a:pt x="1824996" y="2514271"/>
                  </a:lnTo>
                  <a:lnTo>
                    <a:pt x="1780222" y="2546937"/>
                  </a:lnTo>
                  <a:lnTo>
                    <a:pt x="1734866" y="2578843"/>
                  </a:lnTo>
                  <a:lnTo>
                    <a:pt x="1691141" y="2609727"/>
                  </a:lnTo>
                  <a:lnTo>
                    <a:pt x="1651261" y="2639327"/>
                  </a:lnTo>
                  <a:lnTo>
                    <a:pt x="1617441" y="2667381"/>
                  </a:lnTo>
                  <a:lnTo>
                    <a:pt x="1576832" y="2717800"/>
                  </a:lnTo>
                  <a:lnTo>
                    <a:pt x="1574513" y="2761587"/>
                  </a:lnTo>
                  <a:lnTo>
                    <a:pt x="1597354" y="2800467"/>
                  </a:lnTo>
                  <a:lnTo>
                    <a:pt x="1635569" y="2834211"/>
                  </a:lnTo>
                  <a:lnTo>
                    <a:pt x="1679372" y="2862589"/>
                  </a:lnTo>
                  <a:lnTo>
                    <a:pt x="1718977" y="2885372"/>
                  </a:lnTo>
                  <a:lnTo>
                    <a:pt x="1744599" y="2902331"/>
                  </a:lnTo>
                  <a:lnTo>
                    <a:pt x="1761166" y="2914642"/>
                  </a:lnTo>
                  <a:lnTo>
                    <a:pt x="1767125" y="2912808"/>
                  </a:lnTo>
                  <a:lnTo>
                    <a:pt x="1766012" y="2901545"/>
                  </a:lnTo>
                  <a:lnTo>
                    <a:pt x="1761363" y="2885567"/>
                  </a:lnTo>
                </a:path>
              </a:pathLst>
            </a:custGeom>
            <a:ln w="32004">
              <a:solidFill>
                <a:srgbClr val="C00000"/>
              </a:solidFill>
              <a:prstDash val="lgDash"/>
            </a:ln>
          </p:spPr>
          <p:txBody>
            <a:bodyPr wrap="square" lIns="0" tIns="0" rIns="0" bIns="0" rtlCol="0"/>
            <a:lstStyle/>
            <a:p>
              <a:endParaRPr/>
            </a:p>
          </p:txBody>
        </p:sp>
      </p:grpSp>
      <p:sp>
        <p:nvSpPr>
          <p:cNvPr id="129" name="object 129"/>
          <p:cNvSpPr txBox="1"/>
          <p:nvPr/>
        </p:nvSpPr>
        <p:spPr>
          <a:xfrm>
            <a:off x="1014171" y="5638596"/>
            <a:ext cx="2200910" cy="299720"/>
          </a:xfrm>
          <a:prstGeom prst="rect">
            <a:avLst/>
          </a:prstGeom>
        </p:spPr>
        <p:txBody>
          <a:bodyPr vert="horz" wrap="square" lIns="0" tIns="12700" rIns="0" bIns="0" rtlCol="0">
            <a:spAutoFit/>
          </a:bodyPr>
          <a:lstStyle/>
          <a:p>
            <a:pPr marL="12700">
              <a:lnSpc>
                <a:spcPct val="100000"/>
              </a:lnSpc>
              <a:spcBef>
                <a:spcPts val="100"/>
              </a:spcBef>
            </a:pPr>
            <a:r>
              <a:rPr sz="1800" spc="-5">
                <a:solidFill>
                  <a:srgbClr val="FFC000"/>
                </a:solidFill>
                <a:latin typeface="Calibri"/>
                <a:cs typeface="Calibri"/>
              </a:rPr>
              <a:t>Underfitting</a:t>
            </a:r>
            <a:r>
              <a:rPr sz="1800" spc="-30">
                <a:solidFill>
                  <a:srgbClr val="FFC000"/>
                </a:solidFill>
                <a:latin typeface="Calibri"/>
                <a:cs typeface="Calibri"/>
              </a:rPr>
              <a:t> </a:t>
            </a:r>
            <a:r>
              <a:rPr sz="1800" spc="-5">
                <a:solidFill>
                  <a:srgbClr val="FFC000"/>
                </a:solidFill>
                <a:latin typeface="Calibri"/>
                <a:cs typeface="Calibri"/>
              </a:rPr>
              <a:t>(High</a:t>
            </a:r>
            <a:r>
              <a:rPr sz="1800" spc="-15">
                <a:solidFill>
                  <a:srgbClr val="FFC000"/>
                </a:solidFill>
                <a:latin typeface="Calibri"/>
                <a:cs typeface="Calibri"/>
              </a:rPr>
              <a:t> </a:t>
            </a:r>
            <a:r>
              <a:rPr sz="1800">
                <a:solidFill>
                  <a:srgbClr val="FFC000"/>
                </a:solidFill>
                <a:latin typeface="Calibri"/>
                <a:cs typeface="Calibri"/>
              </a:rPr>
              <a:t>Bias)</a:t>
            </a:r>
            <a:endParaRPr sz="1800">
              <a:latin typeface="Calibri"/>
              <a:cs typeface="Calibri"/>
            </a:endParaRPr>
          </a:p>
        </p:txBody>
      </p:sp>
      <p:sp>
        <p:nvSpPr>
          <p:cNvPr id="130" name="object 130"/>
          <p:cNvSpPr txBox="1"/>
          <p:nvPr/>
        </p:nvSpPr>
        <p:spPr>
          <a:xfrm>
            <a:off x="5699886" y="5621832"/>
            <a:ext cx="668020" cy="300355"/>
          </a:xfrm>
          <a:prstGeom prst="rect">
            <a:avLst/>
          </a:prstGeom>
        </p:spPr>
        <p:txBody>
          <a:bodyPr vert="horz" wrap="square" lIns="0" tIns="12700" rIns="0" bIns="0" rtlCol="0">
            <a:spAutoFit/>
          </a:bodyPr>
          <a:lstStyle/>
          <a:p>
            <a:pPr marL="12700">
              <a:lnSpc>
                <a:spcPct val="100000"/>
              </a:lnSpc>
              <a:spcBef>
                <a:spcPts val="100"/>
              </a:spcBef>
            </a:pPr>
            <a:r>
              <a:rPr sz="1800" spc="-5">
                <a:solidFill>
                  <a:srgbClr val="538235"/>
                </a:solidFill>
                <a:latin typeface="Calibri"/>
                <a:cs typeface="Calibri"/>
              </a:rPr>
              <a:t>Just</a:t>
            </a:r>
            <a:r>
              <a:rPr sz="1800" spc="-75">
                <a:solidFill>
                  <a:srgbClr val="538235"/>
                </a:solidFill>
                <a:latin typeface="Calibri"/>
                <a:cs typeface="Calibri"/>
              </a:rPr>
              <a:t> </a:t>
            </a:r>
            <a:r>
              <a:rPr sz="1800" spc="-5">
                <a:solidFill>
                  <a:srgbClr val="538235"/>
                </a:solidFill>
                <a:latin typeface="Calibri"/>
                <a:cs typeface="Calibri"/>
              </a:rPr>
              <a:t>Fit</a:t>
            </a:r>
            <a:endParaRPr sz="1800">
              <a:latin typeface="Calibri"/>
              <a:cs typeface="Calibri"/>
            </a:endParaRPr>
          </a:p>
        </p:txBody>
      </p:sp>
      <p:sp>
        <p:nvSpPr>
          <p:cNvPr id="131" name="object 131"/>
          <p:cNvSpPr txBox="1"/>
          <p:nvPr/>
        </p:nvSpPr>
        <p:spPr>
          <a:xfrm>
            <a:off x="8869426" y="5592267"/>
            <a:ext cx="2487930" cy="299720"/>
          </a:xfrm>
          <a:prstGeom prst="rect">
            <a:avLst/>
          </a:prstGeom>
        </p:spPr>
        <p:txBody>
          <a:bodyPr vert="horz" wrap="square" lIns="0" tIns="12700" rIns="0" bIns="0" rtlCol="0">
            <a:spAutoFit/>
          </a:bodyPr>
          <a:lstStyle/>
          <a:p>
            <a:pPr marL="12700">
              <a:lnSpc>
                <a:spcPct val="100000"/>
              </a:lnSpc>
              <a:spcBef>
                <a:spcPts val="100"/>
              </a:spcBef>
            </a:pPr>
            <a:r>
              <a:rPr sz="1800" spc="-10">
                <a:solidFill>
                  <a:srgbClr val="FF0000"/>
                </a:solidFill>
                <a:latin typeface="Calibri"/>
                <a:cs typeface="Calibri"/>
              </a:rPr>
              <a:t>Overfitting</a:t>
            </a:r>
            <a:r>
              <a:rPr sz="1800" spc="-15">
                <a:solidFill>
                  <a:srgbClr val="FF0000"/>
                </a:solidFill>
                <a:latin typeface="Calibri"/>
                <a:cs typeface="Calibri"/>
              </a:rPr>
              <a:t> </a:t>
            </a:r>
            <a:r>
              <a:rPr sz="1800" spc="-5">
                <a:solidFill>
                  <a:srgbClr val="FF0000"/>
                </a:solidFill>
                <a:latin typeface="Calibri"/>
                <a:cs typeface="Calibri"/>
              </a:rPr>
              <a:t>(High</a:t>
            </a:r>
            <a:r>
              <a:rPr sz="1800" spc="15">
                <a:solidFill>
                  <a:srgbClr val="FF0000"/>
                </a:solidFill>
                <a:latin typeface="Calibri"/>
                <a:cs typeface="Calibri"/>
              </a:rPr>
              <a:t> </a:t>
            </a:r>
            <a:r>
              <a:rPr sz="1800" spc="-15">
                <a:solidFill>
                  <a:srgbClr val="FF0000"/>
                </a:solidFill>
                <a:latin typeface="Calibri"/>
                <a:cs typeface="Calibri"/>
              </a:rPr>
              <a:t>Variance)</a:t>
            </a:r>
            <a:endParaRPr sz="1800">
              <a:latin typeface="Calibri"/>
              <a:cs typeface="Calibri"/>
            </a:endParaRPr>
          </a:p>
        </p:txBody>
      </p:sp>
      <p:sp>
        <p:nvSpPr>
          <p:cNvPr id="132" name="object 132"/>
          <p:cNvSpPr/>
          <p:nvPr/>
        </p:nvSpPr>
        <p:spPr>
          <a:xfrm>
            <a:off x="773430" y="5436108"/>
            <a:ext cx="11184890" cy="78105"/>
          </a:xfrm>
          <a:custGeom>
            <a:avLst/>
            <a:gdLst/>
            <a:ahLst/>
            <a:cxnLst/>
            <a:rect l="l" t="t" r="r" b="b"/>
            <a:pathLst>
              <a:path w="11184890" h="78104">
                <a:moveTo>
                  <a:pt x="11107039" y="0"/>
                </a:moveTo>
                <a:lnTo>
                  <a:pt x="11107039" y="77723"/>
                </a:lnTo>
                <a:lnTo>
                  <a:pt x="11158855" y="51815"/>
                </a:lnTo>
                <a:lnTo>
                  <a:pt x="11120120" y="51815"/>
                </a:lnTo>
                <a:lnTo>
                  <a:pt x="11120120" y="25907"/>
                </a:lnTo>
                <a:lnTo>
                  <a:pt x="11158855" y="25907"/>
                </a:lnTo>
                <a:lnTo>
                  <a:pt x="11107039" y="0"/>
                </a:lnTo>
                <a:close/>
              </a:path>
              <a:path w="11184890" h="78104">
                <a:moveTo>
                  <a:pt x="11107039" y="25907"/>
                </a:moveTo>
                <a:lnTo>
                  <a:pt x="0" y="25907"/>
                </a:lnTo>
                <a:lnTo>
                  <a:pt x="0" y="51815"/>
                </a:lnTo>
                <a:lnTo>
                  <a:pt x="11107039" y="51815"/>
                </a:lnTo>
                <a:lnTo>
                  <a:pt x="11107039" y="25907"/>
                </a:lnTo>
                <a:close/>
              </a:path>
              <a:path w="11184890" h="78104">
                <a:moveTo>
                  <a:pt x="11158855" y="25907"/>
                </a:moveTo>
                <a:lnTo>
                  <a:pt x="11120120" y="25907"/>
                </a:lnTo>
                <a:lnTo>
                  <a:pt x="11120120" y="51815"/>
                </a:lnTo>
                <a:lnTo>
                  <a:pt x="11158855" y="51815"/>
                </a:lnTo>
                <a:lnTo>
                  <a:pt x="11184763" y="38861"/>
                </a:lnTo>
                <a:lnTo>
                  <a:pt x="11158855" y="25907"/>
                </a:lnTo>
                <a:close/>
              </a:path>
            </a:pathLst>
          </a:custGeom>
          <a:solidFill>
            <a:srgbClr val="FF0000"/>
          </a:solidFill>
        </p:spPr>
        <p:txBody>
          <a:bodyPr wrap="square" lIns="0" tIns="0" rIns="0" bIns="0" rtlCol="0"/>
          <a:lstStyle/>
          <a:p>
            <a:endParaRPr/>
          </a:p>
        </p:txBody>
      </p:sp>
      <p:sp>
        <p:nvSpPr>
          <p:cNvPr id="133" name="object 133"/>
          <p:cNvSpPr txBox="1"/>
          <p:nvPr/>
        </p:nvSpPr>
        <p:spPr>
          <a:xfrm>
            <a:off x="208889" y="5177104"/>
            <a:ext cx="671195" cy="300355"/>
          </a:xfrm>
          <a:prstGeom prst="rect">
            <a:avLst/>
          </a:prstGeom>
        </p:spPr>
        <p:txBody>
          <a:bodyPr vert="horz" wrap="square" lIns="0" tIns="12700" rIns="0" bIns="0" rtlCol="0">
            <a:spAutoFit/>
          </a:bodyPr>
          <a:lstStyle/>
          <a:p>
            <a:pPr marL="12700">
              <a:lnSpc>
                <a:spcPct val="100000"/>
              </a:lnSpc>
              <a:spcBef>
                <a:spcPts val="100"/>
              </a:spcBef>
            </a:pPr>
            <a:r>
              <a:rPr sz="1800" b="1">
                <a:latin typeface="Calibri"/>
                <a:cs typeface="Calibri"/>
              </a:rPr>
              <a:t>Simple</a:t>
            </a:r>
            <a:endParaRPr sz="1800">
              <a:latin typeface="Calibri"/>
              <a:cs typeface="Calibri"/>
            </a:endParaRPr>
          </a:p>
        </p:txBody>
      </p:sp>
      <p:sp>
        <p:nvSpPr>
          <p:cNvPr id="134" name="object 134"/>
          <p:cNvSpPr txBox="1"/>
          <p:nvPr/>
        </p:nvSpPr>
        <p:spPr>
          <a:xfrm>
            <a:off x="11151234" y="5138673"/>
            <a:ext cx="852805" cy="299720"/>
          </a:xfrm>
          <a:prstGeom prst="rect">
            <a:avLst/>
          </a:prstGeom>
        </p:spPr>
        <p:txBody>
          <a:bodyPr vert="horz" wrap="square" lIns="0" tIns="12700" rIns="0" bIns="0" rtlCol="0">
            <a:spAutoFit/>
          </a:bodyPr>
          <a:lstStyle/>
          <a:p>
            <a:pPr marL="12700">
              <a:lnSpc>
                <a:spcPct val="100000"/>
              </a:lnSpc>
              <a:spcBef>
                <a:spcPts val="100"/>
              </a:spcBef>
            </a:pPr>
            <a:r>
              <a:rPr sz="1800" b="1" spc="-5">
                <a:latin typeface="Calibri"/>
                <a:cs typeface="Calibri"/>
              </a:rPr>
              <a:t>Com</a:t>
            </a:r>
            <a:r>
              <a:rPr sz="1800" b="1">
                <a:latin typeface="Calibri"/>
                <a:cs typeface="Calibri"/>
              </a:rPr>
              <a:t>pl</a:t>
            </a:r>
            <a:r>
              <a:rPr sz="1800" b="1" spc="-20">
                <a:latin typeface="Calibri"/>
                <a:cs typeface="Calibri"/>
              </a:rPr>
              <a:t>e</a:t>
            </a:r>
            <a:r>
              <a:rPr sz="1800" b="1">
                <a:latin typeface="Calibri"/>
                <a:cs typeface="Calibri"/>
              </a:rPr>
              <a:t>x</a:t>
            </a:r>
            <a:endParaRPr sz="1800">
              <a:latin typeface="Calibri"/>
              <a:cs typeface="Calibri"/>
            </a:endParaRPr>
          </a:p>
        </p:txBody>
      </p:sp>
      <p:grpSp>
        <p:nvGrpSpPr>
          <p:cNvPr id="135" name="object 135"/>
          <p:cNvGrpSpPr/>
          <p:nvPr/>
        </p:nvGrpSpPr>
        <p:grpSpPr>
          <a:xfrm>
            <a:off x="10770117" y="4624006"/>
            <a:ext cx="1099820" cy="574675"/>
            <a:chOff x="10770117" y="4624006"/>
            <a:chExt cx="1099820" cy="574675"/>
          </a:xfrm>
        </p:grpSpPr>
        <p:sp>
          <p:nvSpPr>
            <p:cNvPr id="136" name="object 136"/>
            <p:cNvSpPr/>
            <p:nvPr/>
          </p:nvSpPr>
          <p:spPr>
            <a:xfrm>
              <a:off x="10776213" y="4630102"/>
              <a:ext cx="1087755" cy="489584"/>
            </a:xfrm>
            <a:custGeom>
              <a:avLst/>
              <a:gdLst/>
              <a:ahLst/>
              <a:cxnLst/>
              <a:rect l="l" t="t" r="r" b="b"/>
              <a:pathLst>
                <a:path w="1087754" h="489585">
                  <a:moveTo>
                    <a:pt x="670929" y="0"/>
                  </a:moveTo>
                  <a:lnTo>
                    <a:pt x="629132" y="3365"/>
                  </a:lnTo>
                  <a:lnTo>
                    <a:pt x="592454" y="16065"/>
                  </a:lnTo>
                  <a:lnTo>
                    <a:pt x="565648" y="37147"/>
                  </a:lnTo>
                  <a:lnTo>
                    <a:pt x="558462" y="33125"/>
                  </a:lnTo>
                  <a:lnTo>
                    <a:pt x="550836" y="29448"/>
                  </a:lnTo>
                  <a:lnTo>
                    <a:pt x="542805" y="26128"/>
                  </a:lnTo>
                  <a:lnTo>
                    <a:pt x="534406" y="23177"/>
                  </a:lnTo>
                  <a:lnTo>
                    <a:pt x="483276" y="13850"/>
                  </a:lnTo>
                  <a:lnTo>
                    <a:pt x="432075" y="17144"/>
                  </a:lnTo>
                  <a:lnTo>
                    <a:pt x="386637" y="31964"/>
                  </a:lnTo>
                  <a:lnTo>
                    <a:pt x="352796" y="57213"/>
                  </a:lnTo>
                  <a:lnTo>
                    <a:pt x="327197" y="49700"/>
                  </a:lnTo>
                  <a:lnTo>
                    <a:pt x="300122" y="44926"/>
                  </a:lnTo>
                  <a:lnTo>
                    <a:pt x="272143" y="42961"/>
                  </a:lnTo>
                  <a:lnTo>
                    <a:pt x="243830" y="43878"/>
                  </a:lnTo>
                  <a:lnTo>
                    <a:pt x="191726" y="53569"/>
                  </a:lnTo>
                  <a:lnTo>
                    <a:pt x="148718" y="72056"/>
                  </a:lnTo>
                  <a:lnTo>
                    <a:pt x="117194" y="97407"/>
                  </a:lnTo>
                  <a:lnTo>
                    <a:pt x="98161" y="160972"/>
                  </a:lnTo>
                  <a:lnTo>
                    <a:pt x="97272" y="162496"/>
                  </a:lnTo>
                  <a:lnTo>
                    <a:pt x="49297" y="172910"/>
                  </a:lnTo>
                  <a:lnTo>
                    <a:pt x="14087" y="195516"/>
                  </a:lnTo>
                  <a:lnTo>
                    <a:pt x="0" y="220761"/>
                  </a:lnTo>
                  <a:lnTo>
                    <a:pt x="2641" y="246506"/>
                  </a:lnTo>
                  <a:lnTo>
                    <a:pt x="20784" y="269775"/>
                  </a:lnTo>
                  <a:lnTo>
                    <a:pt x="53203" y="287591"/>
                  </a:lnTo>
                  <a:lnTo>
                    <a:pt x="38840" y="299269"/>
                  </a:lnTo>
                  <a:lnTo>
                    <a:pt x="29073" y="312435"/>
                  </a:lnTo>
                  <a:lnTo>
                    <a:pt x="24163" y="326578"/>
                  </a:lnTo>
                  <a:lnTo>
                    <a:pt x="24374" y="341185"/>
                  </a:lnTo>
                  <a:lnTo>
                    <a:pt x="37885" y="366518"/>
                  </a:lnTo>
                  <a:lnTo>
                    <a:pt x="65315" y="386016"/>
                  </a:lnTo>
                  <a:lnTo>
                    <a:pt x="102723" y="397799"/>
                  </a:lnTo>
                  <a:lnTo>
                    <a:pt x="146167" y="399986"/>
                  </a:lnTo>
                  <a:lnTo>
                    <a:pt x="148199" y="402145"/>
                  </a:lnTo>
                  <a:lnTo>
                    <a:pt x="180805" y="427152"/>
                  </a:lnTo>
                  <a:lnTo>
                    <a:pt x="221558" y="445396"/>
                  </a:lnTo>
                  <a:lnTo>
                    <a:pt x="267912" y="456485"/>
                  </a:lnTo>
                  <a:lnTo>
                    <a:pt x="317325" y="460029"/>
                  </a:lnTo>
                  <a:lnTo>
                    <a:pt x="367253" y="455635"/>
                  </a:lnTo>
                  <a:lnTo>
                    <a:pt x="415153" y="442912"/>
                  </a:lnTo>
                  <a:lnTo>
                    <a:pt x="433450" y="456944"/>
                  </a:lnTo>
                  <a:lnTo>
                    <a:pt x="455237" y="468772"/>
                  </a:lnTo>
                  <a:lnTo>
                    <a:pt x="480000" y="478149"/>
                  </a:lnTo>
                  <a:lnTo>
                    <a:pt x="507228" y="484822"/>
                  </a:lnTo>
                  <a:lnTo>
                    <a:pt x="561191" y="489264"/>
                  </a:lnTo>
                  <a:lnTo>
                    <a:pt x="612863" y="483385"/>
                  </a:lnTo>
                  <a:lnTo>
                    <a:pt x="658762" y="468326"/>
                  </a:lnTo>
                  <a:lnTo>
                    <a:pt x="695407" y="445226"/>
                  </a:lnTo>
                  <a:lnTo>
                    <a:pt x="719318" y="415226"/>
                  </a:lnTo>
                  <a:lnTo>
                    <a:pt x="736988" y="420955"/>
                  </a:lnTo>
                  <a:lnTo>
                    <a:pt x="755719" y="425148"/>
                  </a:lnTo>
                  <a:lnTo>
                    <a:pt x="775235" y="427745"/>
                  </a:lnTo>
                  <a:lnTo>
                    <a:pt x="795264" y="428688"/>
                  </a:lnTo>
                  <a:lnTo>
                    <a:pt x="852084" y="421967"/>
                  </a:lnTo>
                  <a:lnTo>
                    <a:pt x="898642" y="403113"/>
                  </a:lnTo>
                  <a:lnTo>
                    <a:pt x="930245" y="374949"/>
                  </a:lnTo>
                  <a:lnTo>
                    <a:pt x="942203" y="340296"/>
                  </a:lnTo>
                  <a:lnTo>
                    <a:pt x="963612" y="337546"/>
                  </a:lnTo>
                  <a:lnTo>
                    <a:pt x="1003764" y="327187"/>
                  </a:lnTo>
                  <a:lnTo>
                    <a:pt x="1066436" y="288502"/>
                  </a:lnTo>
                  <a:lnTo>
                    <a:pt x="1087173" y="250555"/>
                  </a:lnTo>
                  <a:lnTo>
                    <a:pt x="1083145" y="210583"/>
                  </a:lnTo>
                  <a:lnTo>
                    <a:pt x="1053328" y="173291"/>
                  </a:lnTo>
                  <a:lnTo>
                    <a:pt x="1055741" y="169862"/>
                  </a:lnTo>
                  <a:lnTo>
                    <a:pt x="1057900" y="166179"/>
                  </a:lnTo>
                  <a:lnTo>
                    <a:pt x="1059424" y="162496"/>
                  </a:lnTo>
                  <a:lnTo>
                    <a:pt x="1063005" y="129895"/>
                  </a:lnTo>
                  <a:lnTo>
                    <a:pt x="1046454" y="99996"/>
                  </a:lnTo>
                  <a:lnTo>
                    <a:pt x="1012828" y="76074"/>
                  </a:lnTo>
                  <a:lnTo>
                    <a:pt x="965190" y="61404"/>
                  </a:lnTo>
                  <a:lnTo>
                    <a:pt x="959633" y="48970"/>
                  </a:lnTo>
                  <a:lnTo>
                    <a:pt x="923915" y="17716"/>
                  </a:lnTo>
                  <a:lnTo>
                    <a:pt x="881358" y="3385"/>
                  </a:lnTo>
                  <a:lnTo>
                    <a:pt x="834729" y="222"/>
                  </a:lnTo>
                  <a:lnTo>
                    <a:pt x="789576" y="7965"/>
                  </a:lnTo>
                  <a:lnTo>
                    <a:pt x="751449" y="26352"/>
                  </a:lnTo>
                  <a:lnTo>
                    <a:pt x="743277" y="20530"/>
                  </a:lnTo>
                  <a:lnTo>
                    <a:pt x="734081" y="15303"/>
                  </a:lnTo>
                  <a:lnTo>
                    <a:pt x="723981" y="10743"/>
                  </a:lnTo>
                  <a:lnTo>
                    <a:pt x="713095" y="6921"/>
                  </a:lnTo>
                  <a:lnTo>
                    <a:pt x="670929" y="0"/>
                  </a:lnTo>
                  <a:close/>
                </a:path>
              </a:pathLst>
            </a:custGeom>
            <a:solidFill>
              <a:srgbClr val="BE9000"/>
            </a:solidFill>
          </p:spPr>
          <p:txBody>
            <a:bodyPr wrap="square" lIns="0" tIns="0" rIns="0" bIns="0" rtlCol="0"/>
            <a:lstStyle/>
            <a:p>
              <a:endParaRPr/>
            </a:p>
          </p:txBody>
        </p:sp>
        <p:pic>
          <p:nvPicPr>
            <p:cNvPr id="137" name="object 137"/>
            <p:cNvPicPr/>
            <p:nvPr/>
          </p:nvPicPr>
          <p:blipFill>
            <a:blip r:embed="rId2" cstate="print"/>
            <a:stretch>
              <a:fillRect/>
            </a:stretch>
          </p:blipFill>
          <p:spPr>
            <a:xfrm>
              <a:off x="11079225" y="5081524"/>
              <a:ext cx="96900" cy="110743"/>
            </a:xfrm>
            <a:prstGeom prst="rect">
              <a:avLst/>
            </a:prstGeom>
          </p:spPr>
        </p:pic>
        <p:sp>
          <p:nvSpPr>
            <p:cNvPr id="138" name="object 138"/>
            <p:cNvSpPr/>
            <p:nvPr/>
          </p:nvSpPr>
          <p:spPr>
            <a:xfrm>
              <a:off x="10776213" y="4630102"/>
              <a:ext cx="1087755" cy="562610"/>
            </a:xfrm>
            <a:custGeom>
              <a:avLst/>
              <a:gdLst/>
              <a:ahLst/>
              <a:cxnLst/>
              <a:rect l="l" t="t" r="r" b="b"/>
              <a:pathLst>
                <a:path w="1087754" h="562610">
                  <a:moveTo>
                    <a:pt x="98161" y="160972"/>
                  </a:moveTo>
                  <a:lnTo>
                    <a:pt x="117194" y="97407"/>
                  </a:lnTo>
                  <a:lnTo>
                    <a:pt x="148718" y="72056"/>
                  </a:lnTo>
                  <a:lnTo>
                    <a:pt x="191726" y="53569"/>
                  </a:lnTo>
                  <a:lnTo>
                    <a:pt x="243830" y="43878"/>
                  </a:lnTo>
                  <a:lnTo>
                    <a:pt x="272143" y="42961"/>
                  </a:lnTo>
                  <a:lnTo>
                    <a:pt x="300122" y="44926"/>
                  </a:lnTo>
                  <a:lnTo>
                    <a:pt x="327197" y="49700"/>
                  </a:lnTo>
                  <a:lnTo>
                    <a:pt x="352796" y="57213"/>
                  </a:lnTo>
                  <a:lnTo>
                    <a:pt x="386637" y="31964"/>
                  </a:lnTo>
                  <a:lnTo>
                    <a:pt x="432075" y="17144"/>
                  </a:lnTo>
                  <a:lnTo>
                    <a:pt x="483276" y="13850"/>
                  </a:lnTo>
                  <a:lnTo>
                    <a:pt x="534406" y="23177"/>
                  </a:lnTo>
                  <a:lnTo>
                    <a:pt x="542805" y="26128"/>
                  </a:lnTo>
                  <a:lnTo>
                    <a:pt x="550836" y="29448"/>
                  </a:lnTo>
                  <a:lnTo>
                    <a:pt x="558462" y="33125"/>
                  </a:lnTo>
                  <a:lnTo>
                    <a:pt x="565648" y="37147"/>
                  </a:lnTo>
                  <a:lnTo>
                    <a:pt x="592454" y="16065"/>
                  </a:lnTo>
                  <a:lnTo>
                    <a:pt x="629132" y="3365"/>
                  </a:lnTo>
                  <a:lnTo>
                    <a:pt x="670929" y="0"/>
                  </a:lnTo>
                  <a:lnTo>
                    <a:pt x="713095" y="6921"/>
                  </a:lnTo>
                  <a:lnTo>
                    <a:pt x="723981" y="10743"/>
                  </a:lnTo>
                  <a:lnTo>
                    <a:pt x="734081" y="15303"/>
                  </a:lnTo>
                  <a:lnTo>
                    <a:pt x="743277" y="20530"/>
                  </a:lnTo>
                  <a:lnTo>
                    <a:pt x="751449" y="26352"/>
                  </a:lnTo>
                  <a:lnTo>
                    <a:pt x="789576" y="7965"/>
                  </a:lnTo>
                  <a:lnTo>
                    <a:pt x="834729" y="222"/>
                  </a:lnTo>
                  <a:lnTo>
                    <a:pt x="881358" y="3385"/>
                  </a:lnTo>
                  <a:lnTo>
                    <a:pt x="923915" y="17716"/>
                  </a:lnTo>
                  <a:lnTo>
                    <a:pt x="938758" y="26864"/>
                  </a:lnTo>
                  <a:lnTo>
                    <a:pt x="950743" y="37369"/>
                  </a:lnTo>
                  <a:lnTo>
                    <a:pt x="959633" y="48970"/>
                  </a:lnTo>
                  <a:lnTo>
                    <a:pt x="965190" y="61404"/>
                  </a:lnTo>
                  <a:lnTo>
                    <a:pt x="1012828" y="76074"/>
                  </a:lnTo>
                  <a:lnTo>
                    <a:pt x="1046454" y="99996"/>
                  </a:lnTo>
                  <a:lnTo>
                    <a:pt x="1063005" y="129895"/>
                  </a:lnTo>
                  <a:lnTo>
                    <a:pt x="1059424" y="162496"/>
                  </a:lnTo>
                  <a:lnTo>
                    <a:pt x="1057900" y="166179"/>
                  </a:lnTo>
                  <a:lnTo>
                    <a:pt x="1055741" y="169862"/>
                  </a:lnTo>
                  <a:lnTo>
                    <a:pt x="1053328" y="173291"/>
                  </a:lnTo>
                  <a:lnTo>
                    <a:pt x="1083145" y="210583"/>
                  </a:lnTo>
                  <a:lnTo>
                    <a:pt x="1087173" y="250555"/>
                  </a:lnTo>
                  <a:lnTo>
                    <a:pt x="1066436" y="288502"/>
                  </a:lnTo>
                  <a:lnTo>
                    <a:pt x="1021959" y="319722"/>
                  </a:lnTo>
                  <a:lnTo>
                    <a:pt x="984224" y="333152"/>
                  </a:lnTo>
                  <a:lnTo>
                    <a:pt x="942203" y="340296"/>
                  </a:lnTo>
                  <a:lnTo>
                    <a:pt x="930245" y="374949"/>
                  </a:lnTo>
                  <a:lnTo>
                    <a:pt x="898642" y="403113"/>
                  </a:lnTo>
                  <a:lnTo>
                    <a:pt x="852084" y="421967"/>
                  </a:lnTo>
                  <a:lnTo>
                    <a:pt x="795264" y="428688"/>
                  </a:lnTo>
                  <a:lnTo>
                    <a:pt x="775235" y="427745"/>
                  </a:lnTo>
                  <a:lnTo>
                    <a:pt x="755719" y="425148"/>
                  </a:lnTo>
                  <a:lnTo>
                    <a:pt x="736988" y="420955"/>
                  </a:lnTo>
                  <a:lnTo>
                    <a:pt x="719318" y="415226"/>
                  </a:lnTo>
                  <a:lnTo>
                    <a:pt x="695407" y="445226"/>
                  </a:lnTo>
                  <a:lnTo>
                    <a:pt x="658762" y="468326"/>
                  </a:lnTo>
                  <a:lnTo>
                    <a:pt x="612863" y="483385"/>
                  </a:lnTo>
                  <a:lnTo>
                    <a:pt x="561191" y="489264"/>
                  </a:lnTo>
                  <a:lnTo>
                    <a:pt x="507228" y="484822"/>
                  </a:lnTo>
                  <a:lnTo>
                    <a:pt x="480000" y="478149"/>
                  </a:lnTo>
                  <a:lnTo>
                    <a:pt x="455237" y="468772"/>
                  </a:lnTo>
                  <a:lnTo>
                    <a:pt x="433450" y="456944"/>
                  </a:lnTo>
                  <a:lnTo>
                    <a:pt x="415153" y="442912"/>
                  </a:lnTo>
                  <a:lnTo>
                    <a:pt x="367253" y="455635"/>
                  </a:lnTo>
                  <a:lnTo>
                    <a:pt x="317325" y="460029"/>
                  </a:lnTo>
                  <a:lnTo>
                    <a:pt x="267912" y="456485"/>
                  </a:lnTo>
                  <a:lnTo>
                    <a:pt x="221558" y="445396"/>
                  </a:lnTo>
                  <a:lnTo>
                    <a:pt x="180805" y="427152"/>
                  </a:lnTo>
                  <a:lnTo>
                    <a:pt x="148199" y="402145"/>
                  </a:lnTo>
                  <a:lnTo>
                    <a:pt x="147564" y="401383"/>
                  </a:lnTo>
                  <a:lnTo>
                    <a:pt x="146929" y="400621"/>
                  </a:lnTo>
                  <a:lnTo>
                    <a:pt x="146167" y="399986"/>
                  </a:lnTo>
                  <a:lnTo>
                    <a:pt x="102723" y="397799"/>
                  </a:lnTo>
                  <a:lnTo>
                    <a:pt x="65315" y="386016"/>
                  </a:lnTo>
                  <a:lnTo>
                    <a:pt x="24374" y="341185"/>
                  </a:lnTo>
                  <a:lnTo>
                    <a:pt x="24163" y="326578"/>
                  </a:lnTo>
                  <a:lnTo>
                    <a:pt x="29073" y="312435"/>
                  </a:lnTo>
                  <a:lnTo>
                    <a:pt x="38840" y="299269"/>
                  </a:lnTo>
                  <a:lnTo>
                    <a:pt x="53203" y="287591"/>
                  </a:lnTo>
                  <a:lnTo>
                    <a:pt x="20784" y="269775"/>
                  </a:lnTo>
                  <a:lnTo>
                    <a:pt x="2641" y="246506"/>
                  </a:lnTo>
                  <a:lnTo>
                    <a:pt x="0" y="220761"/>
                  </a:lnTo>
                  <a:lnTo>
                    <a:pt x="14087" y="195516"/>
                  </a:lnTo>
                  <a:lnTo>
                    <a:pt x="29656" y="182856"/>
                  </a:lnTo>
                  <a:lnTo>
                    <a:pt x="49297" y="172910"/>
                  </a:lnTo>
                  <a:lnTo>
                    <a:pt x="72130" y="166012"/>
                  </a:lnTo>
                  <a:lnTo>
                    <a:pt x="97272" y="162496"/>
                  </a:lnTo>
                  <a:lnTo>
                    <a:pt x="98161" y="160972"/>
                  </a:lnTo>
                  <a:close/>
                </a:path>
                <a:path w="1087754" h="562610">
                  <a:moveTo>
                    <a:pt x="330952" y="548576"/>
                  </a:moveTo>
                  <a:lnTo>
                    <a:pt x="330952" y="556196"/>
                  </a:lnTo>
                  <a:lnTo>
                    <a:pt x="324856" y="562165"/>
                  </a:lnTo>
                  <a:lnTo>
                    <a:pt x="317363" y="562165"/>
                  </a:lnTo>
                  <a:lnTo>
                    <a:pt x="309870" y="562165"/>
                  </a:lnTo>
                  <a:lnTo>
                    <a:pt x="303774" y="556196"/>
                  </a:lnTo>
                  <a:lnTo>
                    <a:pt x="303774" y="548576"/>
                  </a:lnTo>
                  <a:lnTo>
                    <a:pt x="303774" y="541083"/>
                  </a:lnTo>
                  <a:lnTo>
                    <a:pt x="309870" y="535114"/>
                  </a:lnTo>
                  <a:lnTo>
                    <a:pt x="317363" y="535114"/>
                  </a:lnTo>
                  <a:lnTo>
                    <a:pt x="324856" y="535114"/>
                  </a:lnTo>
                  <a:lnTo>
                    <a:pt x="330952" y="541083"/>
                  </a:lnTo>
                  <a:lnTo>
                    <a:pt x="330952" y="548576"/>
                  </a:lnTo>
                  <a:close/>
                </a:path>
                <a:path w="1087754" h="562610">
                  <a:moveTo>
                    <a:pt x="357368" y="531304"/>
                  </a:moveTo>
                  <a:lnTo>
                    <a:pt x="355228" y="541926"/>
                  </a:lnTo>
                  <a:lnTo>
                    <a:pt x="349398" y="550560"/>
                  </a:lnTo>
                  <a:lnTo>
                    <a:pt x="340758" y="556361"/>
                  </a:lnTo>
                  <a:lnTo>
                    <a:pt x="330190" y="558482"/>
                  </a:lnTo>
                  <a:lnTo>
                    <a:pt x="319621" y="556361"/>
                  </a:lnTo>
                  <a:lnTo>
                    <a:pt x="310981" y="550560"/>
                  </a:lnTo>
                  <a:lnTo>
                    <a:pt x="305151" y="541926"/>
                  </a:lnTo>
                  <a:lnTo>
                    <a:pt x="303012" y="531304"/>
                  </a:lnTo>
                  <a:lnTo>
                    <a:pt x="305151" y="520735"/>
                  </a:lnTo>
                  <a:lnTo>
                    <a:pt x="310981" y="512095"/>
                  </a:lnTo>
                  <a:lnTo>
                    <a:pt x="319621" y="506265"/>
                  </a:lnTo>
                  <a:lnTo>
                    <a:pt x="330190" y="504126"/>
                  </a:lnTo>
                  <a:lnTo>
                    <a:pt x="340758" y="506265"/>
                  </a:lnTo>
                  <a:lnTo>
                    <a:pt x="349398" y="512095"/>
                  </a:lnTo>
                  <a:lnTo>
                    <a:pt x="355228" y="520735"/>
                  </a:lnTo>
                  <a:lnTo>
                    <a:pt x="357368" y="531304"/>
                  </a:lnTo>
                  <a:close/>
                </a:path>
                <a:path w="1087754" h="562610">
                  <a:moveTo>
                    <a:pt x="399913" y="492188"/>
                  </a:moveTo>
                  <a:lnTo>
                    <a:pt x="396722" y="508095"/>
                  </a:lnTo>
                  <a:lnTo>
                    <a:pt x="388006" y="521049"/>
                  </a:lnTo>
                  <a:lnTo>
                    <a:pt x="375052" y="529764"/>
                  </a:lnTo>
                  <a:lnTo>
                    <a:pt x="359146" y="532955"/>
                  </a:lnTo>
                  <a:lnTo>
                    <a:pt x="343292" y="529764"/>
                  </a:lnTo>
                  <a:lnTo>
                    <a:pt x="330332" y="521049"/>
                  </a:lnTo>
                  <a:lnTo>
                    <a:pt x="321587" y="508095"/>
                  </a:lnTo>
                  <a:lnTo>
                    <a:pt x="318379" y="492188"/>
                  </a:lnTo>
                  <a:lnTo>
                    <a:pt x="321587" y="476335"/>
                  </a:lnTo>
                  <a:lnTo>
                    <a:pt x="330332" y="463375"/>
                  </a:lnTo>
                  <a:lnTo>
                    <a:pt x="343292" y="454630"/>
                  </a:lnTo>
                  <a:lnTo>
                    <a:pt x="359146" y="451421"/>
                  </a:lnTo>
                  <a:lnTo>
                    <a:pt x="375052" y="454630"/>
                  </a:lnTo>
                  <a:lnTo>
                    <a:pt x="388006" y="463375"/>
                  </a:lnTo>
                  <a:lnTo>
                    <a:pt x="396722" y="476335"/>
                  </a:lnTo>
                  <a:lnTo>
                    <a:pt x="399913" y="492188"/>
                  </a:lnTo>
                  <a:close/>
                </a:path>
                <a:path w="1087754" h="562610">
                  <a:moveTo>
                    <a:pt x="118227" y="294703"/>
                  </a:moveTo>
                  <a:lnTo>
                    <a:pt x="101530" y="294759"/>
                  </a:lnTo>
                  <a:lnTo>
                    <a:pt x="85143" y="293242"/>
                  </a:lnTo>
                  <a:lnTo>
                    <a:pt x="69328" y="290202"/>
                  </a:lnTo>
                  <a:lnTo>
                    <a:pt x="54346" y="285686"/>
                  </a:lnTo>
                </a:path>
                <a:path w="1087754" h="562610">
                  <a:moveTo>
                    <a:pt x="174488" y="393509"/>
                  </a:moveTo>
                  <a:lnTo>
                    <a:pt x="167729" y="394987"/>
                  </a:lnTo>
                  <a:lnTo>
                    <a:pt x="160803" y="396192"/>
                  </a:lnTo>
                  <a:lnTo>
                    <a:pt x="153735" y="397134"/>
                  </a:lnTo>
                  <a:lnTo>
                    <a:pt x="146548" y="397827"/>
                  </a:lnTo>
                </a:path>
                <a:path w="1087754" h="562610">
                  <a:moveTo>
                    <a:pt x="415026" y="441007"/>
                  </a:moveTo>
                  <a:lnTo>
                    <a:pt x="410192" y="436268"/>
                  </a:lnTo>
                  <a:lnTo>
                    <a:pt x="405786" y="431387"/>
                  </a:lnTo>
                  <a:lnTo>
                    <a:pt x="401810" y="426362"/>
                  </a:lnTo>
                  <a:lnTo>
                    <a:pt x="398262" y="421195"/>
                  </a:lnTo>
                </a:path>
                <a:path w="1087754" h="562610">
                  <a:moveTo>
                    <a:pt x="726049" y="391858"/>
                  </a:moveTo>
                  <a:lnTo>
                    <a:pt x="725160" y="399097"/>
                  </a:lnTo>
                  <a:lnTo>
                    <a:pt x="722874" y="406336"/>
                  </a:lnTo>
                  <a:lnTo>
                    <a:pt x="719318" y="413448"/>
                  </a:lnTo>
                </a:path>
                <a:path w="1087754" h="562610">
                  <a:moveTo>
                    <a:pt x="859653" y="258254"/>
                  </a:moveTo>
                  <a:lnTo>
                    <a:pt x="893776" y="272375"/>
                  </a:lnTo>
                  <a:lnTo>
                    <a:pt x="919660" y="291401"/>
                  </a:lnTo>
                  <a:lnTo>
                    <a:pt x="936019" y="314047"/>
                  </a:lnTo>
                  <a:lnTo>
                    <a:pt x="941568" y="339026"/>
                  </a:lnTo>
                </a:path>
                <a:path w="1087754" h="562610">
                  <a:moveTo>
                    <a:pt x="1052820" y="172148"/>
                  </a:moveTo>
                  <a:lnTo>
                    <a:pt x="1045910" y="180659"/>
                  </a:lnTo>
                  <a:lnTo>
                    <a:pt x="1037453" y="188610"/>
                  </a:lnTo>
                  <a:lnTo>
                    <a:pt x="1027566" y="195919"/>
                  </a:lnTo>
                  <a:lnTo>
                    <a:pt x="1016371" y="202501"/>
                  </a:lnTo>
                </a:path>
                <a:path w="1087754" h="562610">
                  <a:moveTo>
                    <a:pt x="965317" y="59753"/>
                  </a:moveTo>
                  <a:lnTo>
                    <a:pt x="966714" y="64452"/>
                  </a:lnTo>
                  <a:lnTo>
                    <a:pt x="967349" y="69278"/>
                  </a:lnTo>
                  <a:lnTo>
                    <a:pt x="967222" y="73977"/>
                  </a:lnTo>
                </a:path>
                <a:path w="1087754" h="562610">
                  <a:moveTo>
                    <a:pt x="732399" y="42989"/>
                  </a:moveTo>
                  <a:lnTo>
                    <a:pt x="736280" y="38133"/>
                  </a:lnTo>
                  <a:lnTo>
                    <a:pt x="740685" y="33480"/>
                  </a:lnTo>
                  <a:lnTo>
                    <a:pt x="745615" y="29041"/>
                  </a:lnTo>
                  <a:lnTo>
                    <a:pt x="751068" y="24828"/>
                  </a:lnTo>
                </a:path>
                <a:path w="1087754" h="562610">
                  <a:moveTo>
                    <a:pt x="557647" y="51752"/>
                  </a:moveTo>
                  <a:lnTo>
                    <a:pt x="559679" y="46291"/>
                  </a:lnTo>
                  <a:lnTo>
                    <a:pt x="562600" y="40957"/>
                  </a:lnTo>
                  <a:lnTo>
                    <a:pt x="566791" y="36004"/>
                  </a:lnTo>
                </a:path>
                <a:path w="1087754" h="562610">
                  <a:moveTo>
                    <a:pt x="352669" y="57086"/>
                  </a:moveTo>
                  <a:lnTo>
                    <a:pt x="361376" y="60414"/>
                  </a:lnTo>
                  <a:lnTo>
                    <a:pt x="369750" y="64087"/>
                  </a:lnTo>
                  <a:lnTo>
                    <a:pt x="377743" y="68070"/>
                  </a:lnTo>
                  <a:lnTo>
                    <a:pt x="385308" y="72326"/>
                  </a:lnTo>
                </a:path>
                <a:path w="1087754" h="562610">
                  <a:moveTo>
                    <a:pt x="104003" y="177101"/>
                  </a:moveTo>
                  <a:lnTo>
                    <a:pt x="101336" y="171767"/>
                  </a:lnTo>
                  <a:lnTo>
                    <a:pt x="99431" y="166433"/>
                  </a:lnTo>
                  <a:lnTo>
                    <a:pt x="98288" y="160972"/>
                  </a:lnTo>
                </a:path>
              </a:pathLst>
            </a:custGeom>
            <a:ln w="12192">
              <a:solidFill>
                <a:srgbClr val="000000"/>
              </a:solidFill>
            </a:ln>
          </p:spPr>
          <p:txBody>
            <a:bodyPr wrap="square" lIns="0" tIns="0" rIns="0" bIns="0" rtlCol="0"/>
            <a:lstStyle/>
            <a:p>
              <a:endParaRPr/>
            </a:p>
          </p:txBody>
        </p:sp>
      </p:grpSp>
      <p:sp>
        <p:nvSpPr>
          <p:cNvPr id="139" name="object 139"/>
          <p:cNvSpPr txBox="1"/>
          <p:nvPr/>
        </p:nvSpPr>
        <p:spPr>
          <a:xfrm>
            <a:off x="11092053" y="4720736"/>
            <a:ext cx="465141" cy="382156"/>
          </a:xfrm>
          <a:prstGeom prst="rect">
            <a:avLst/>
          </a:prstGeom>
        </p:spPr>
        <p:txBody>
          <a:bodyPr vert="horz" wrap="square" lIns="0" tIns="12700" rIns="0" bIns="0" rtlCol="0">
            <a:spAutoFit/>
          </a:bodyPr>
          <a:lstStyle/>
          <a:p>
            <a:pPr marL="33655" marR="5080" indent="-21590">
              <a:lnSpc>
                <a:spcPct val="100000"/>
              </a:lnSpc>
              <a:spcBef>
                <a:spcPts val="100"/>
              </a:spcBef>
            </a:pPr>
            <a:r>
              <a:rPr sz="1200">
                <a:latin typeface="Calibri"/>
                <a:cs typeface="Calibri"/>
              </a:rPr>
              <a:t>`</a:t>
            </a:r>
            <a:r>
              <a:rPr sz="1200" spc="-5">
                <a:latin typeface="Calibri"/>
                <a:cs typeface="Calibri"/>
              </a:rPr>
              <a:t> </a:t>
            </a:r>
            <a:r>
              <a:rPr sz="1200" spc="-10">
                <a:latin typeface="Calibri"/>
                <a:cs typeface="Calibri"/>
              </a:rPr>
              <a:t>Z</a:t>
            </a:r>
            <a:r>
              <a:rPr sz="1200">
                <a:latin typeface="Calibri"/>
                <a:cs typeface="Calibri"/>
              </a:rPr>
              <a:t>e</a:t>
            </a:r>
            <a:r>
              <a:rPr sz="1200" spc="-20">
                <a:latin typeface="Calibri"/>
                <a:cs typeface="Calibri"/>
              </a:rPr>
              <a:t>r</a:t>
            </a:r>
            <a:r>
              <a:rPr sz="1200">
                <a:latin typeface="Calibri"/>
                <a:cs typeface="Calibri"/>
              </a:rPr>
              <a:t>o  </a:t>
            </a:r>
            <a:r>
              <a:rPr sz="1200" spc="-10">
                <a:latin typeface="Calibri"/>
                <a:cs typeface="Calibri"/>
              </a:rPr>
              <a:t>Error</a:t>
            </a:r>
            <a:endParaRPr sz="1200">
              <a:latin typeface="Calibri"/>
              <a:cs typeface="Calibri"/>
            </a:endParaRPr>
          </a:p>
        </p:txBody>
      </p:sp>
      <p:sp>
        <p:nvSpPr>
          <p:cNvPr id="140" name="object 140"/>
          <p:cNvSpPr txBox="1"/>
          <p:nvPr/>
        </p:nvSpPr>
        <p:spPr>
          <a:xfrm>
            <a:off x="1786254" y="4862576"/>
            <a:ext cx="151765" cy="299720"/>
          </a:xfrm>
          <a:prstGeom prst="rect">
            <a:avLst/>
          </a:prstGeom>
        </p:spPr>
        <p:txBody>
          <a:bodyPr vert="horz" wrap="square" lIns="0" tIns="12700" rIns="0" bIns="0" rtlCol="0">
            <a:spAutoFit/>
          </a:bodyPr>
          <a:lstStyle/>
          <a:p>
            <a:pPr marL="12700">
              <a:lnSpc>
                <a:spcPct val="100000"/>
              </a:lnSpc>
              <a:spcBef>
                <a:spcPts val="100"/>
              </a:spcBef>
            </a:pPr>
            <a:r>
              <a:rPr sz="1800" b="1">
                <a:latin typeface="Calibri"/>
                <a:cs typeface="Calibri"/>
              </a:rPr>
              <a:t>X</a:t>
            </a:r>
            <a:endParaRPr sz="1800">
              <a:latin typeface="Calibri"/>
              <a:cs typeface="Calibri"/>
            </a:endParaRPr>
          </a:p>
        </p:txBody>
      </p:sp>
      <p:sp>
        <p:nvSpPr>
          <p:cNvPr id="141" name="object 141"/>
          <p:cNvSpPr txBox="1"/>
          <p:nvPr/>
        </p:nvSpPr>
        <p:spPr>
          <a:xfrm>
            <a:off x="1912747" y="4995164"/>
            <a:ext cx="102870" cy="208279"/>
          </a:xfrm>
          <a:prstGeom prst="rect">
            <a:avLst/>
          </a:prstGeom>
        </p:spPr>
        <p:txBody>
          <a:bodyPr vert="horz" wrap="square" lIns="0" tIns="12700" rIns="0" bIns="0" rtlCol="0">
            <a:spAutoFit/>
          </a:bodyPr>
          <a:lstStyle/>
          <a:p>
            <a:pPr marL="12700">
              <a:lnSpc>
                <a:spcPct val="100000"/>
              </a:lnSpc>
              <a:spcBef>
                <a:spcPts val="100"/>
              </a:spcBef>
            </a:pPr>
            <a:r>
              <a:rPr sz="1200" b="1">
                <a:latin typeface="Calibri"/>
                <a:cs typeface="Calibri"/>
              </a:rPr>
              <a:t>1</a:t>
            </a:r>
            <a:endParaRPr sz="1200">
              <a:latin typeface="Calibri"/>
              <a:cs typeface="Calibri"/>
            </a:endParaRPr>
          </a:p>
        </p:txBody>
      </p:sp>
      <p:sp>
        <p:nvSpPr>
          <p:cNvPr id="142" name="object 142"/>
          <p:cNvSpPr txBox="1"/>
          <p:nvPr/>
        </p:nvSpPr>
        <p:spPr>
          <a:xfrm>
            <a:off x="24383" y="3137661"/>
            <a:ext cx="280035" cy="299720"/>
          </a:xfrm>
          <a:prstGeom prst="rect">
            <a:avLst/>
          </a:prstGeom>
        </p:spPr>
        <p:txBody>
          <a:bodyPr vert="horz" wrap="square" lIns="0" tIns="12700" rIns="0" bIns="0" rtlCol="0">
            <a:spAutoFit/>
          </a:bodyPr>
          <a:lstStyle/>
          <a:p>
            <a:pPr marL="38100">
              <a:lnSpc>
                <a:spcPct val="100000"/>
              </a:lnSpc>
              <a:spcBef>
                <a:spcPts val="100"/>
              </a:spcBef>
            </a:pPr>
            <a:r>
              <a:rPr sz="1800" b="1">
                <a:latin typeface="Calibri"/>
                <a:cs typeface="Calibri"/>
              </a:rPr>
              <a:t>X</a:t>
            </a:r>
            <a:r>
              <a:rPr sz="1800" b="1" baseline="-20833">
                <a:latin typeface="Calibri"/>
                <a:cs typeface="Calibri"/>
              </a:rPr>
              <a:t>2</a:t>
            </a:r>
            <a:endParaRPr sz="1800" baseline="-20833">
              <a:latin typeface="Calibri"/>
              <a:cs typeface="Calibri"/>
            </a:endParaRPr>
          </a:p>
        </p:txBody>
      </p:sp>
      <p:sp>
        <p:nvSpPr>
          <p:cNvPr id="143" name="object 143"/>
          <p:cNvSpPr txBox="1"/>
          <p:nvPr/>
        </p:nvSpPr>
        <p:spPr>
          <a:xfrm>
            <a:off x="5982715" y="4864100"/>
            <a:ext cx="151765" cy="299720"/>
          </a:xfrm>
          <a:prstGeom prst="rect">
            <a:avLst/>
          </a:prstGeom>
        </p:spPr>
        <p:txBody>
          <a:bodyPr vert="horz" wrap="square" lIns="0" tIns="12700" rIns="0" bIns="0" rtlCol="0">
            <a:spAutoFit/>
          </a:bodyPr>
          <a:lstStyle/>
          <a:p>
            <a:pPr marL="12700">
              <a:lnSpc>
                <a:spcPct val="100000"/>
              </a:lnSpc>
              <a:spcBef>
                <a:spcPts val="100"/>
              </a:spcBef>
            </a:pPr>
            <a:r>
              <a:rPr sz="1800" b="1">
                <a:latin typeface="Calibri"/>
                <a:cs typeface="Calibri"/>
              </a:rPr>
              <a:t>X</a:t>
            </a:r>
            <a:endParaRPr sz="1800">
              <a:latin typeface="Calibri"/>
              <a:cs typeface="Calibri"/>
            </a:endParaRPr>
          </a:p>
        </p:txBody>
      </p:sp>
      <p:sp>
        <p:nvSpPr>
          <p:cNvPr id="144" name="object 144"/>
          <p:cNvSpPr txBox="1"/>
          <p:nvPr/>
        </p:nvSpPr>
        <p:spPr>
          <a:xfrm>
            <a:off x="6109208" y="4996688"/>
            <a:ext cx="102870" cy="208279"/>
          </a:xfrm>
          <a:prstGeom prst="rect">
            <a:avLst/>
          </a:prstGeom>
        </p:spPr>
        <p:txBody>
          <a:bodyPr vert="horz" wrap="square" lIns="0" tIns="12700" rIns="0" bIns="0" rtlCol="0">
            <a:spAutoFit/>
          </a:bodyPr>
          <a:lstStyle/>
          <a:p>
            <a:pPr marL="12700">
              <a:lnSpc>
                <a:spcPct val="100000"/>
              </a:lnSpc>
              <a:spcBef>
                <a:spcPts val="100"/>
              </a:spcBef>
            </a:pPr>
            <a:r>
              <a:rPr sz="1200" b="1">
                <a:latin typeface="Calibri"/>
                <a:cs typeface="Calibri"/>
              </a:rPr>
              <a:t>1</a:t>
            </a:r>
            <a:endParaRPr sz="1200">
              <a:latin typeface="Calibri"/>
              <a:cs typeface="Calibri"/>
            </a:endParaRPr>
          </a:p>
        </p:txBody>
      </p:sp>
      <p:sp>
        <p:nvSpPr>
          <p:cNvPr id="145" name="object 145"/>
          <p:cNvSpPr txBox="1"/>
          <p:nvPr/>
        </p:nvSpPr>
        <p:spPr>
          <a:xfrm>
            <a:off x="4019422" y="3189478"/>
            <a:ext cx="280035" cy="299720"/>
          </a:xfrm>
          <a:prstGeom prst="rect">
            <a:avLst/>
          </a:prstGeom>
        </p:spPr>
        <p:txBody>
          <a:bodyPr vert="horz" wrap="square" lIns="0" tIns="12700" rIns="0" bIns="0" rtlCol="0">
            <a:spAutoFit/>
          </a:bodyPr>
          <a:lstStyle/>
          <a:p>
            <a:pPr marL="38100">
              <a:lnSpc>
                <a:spcPct val="100000"/>
              </a:lnSpc>
              <a:spcBef>
                <a:spcPts val="100"/>
              </a:spcBef>
            </a:pPr>
            <a:r>
              <a:rPr sz="1800" b="1">
                <a:latin typeface="Calibri"/>
                <a:cs typeface="Calibri"/>
              </a:rPr>
              <a:t>X</a:t>
            </a:r>
            <a:r>
              <a:rPr sz="1800" b="1" baseline="-20833">
                <a:latin typeface="Calibri"/>
                <a:cs typeface="Calibri"/>
              </a:rPr>
              <a:t>2</a:t>
            </a:r>
            <a:endParaRPr sz="1800" baseline="-20833">
              <a:latin typeface="Calibri"/>
              <a:cs typeface="Calibri"/>
            </a:endParaRPr>
          </a:p>
        </p:txBody>
      </p:sp>
      <p:sp>
        <p:nvSpPr>
          <p:cNvPr id="146" name="object 146"/>
          <p:cNvSpPr txBox="1"/>
          <p:nvPr/>
        </p:nvSpPr>
        <p:spPr>
          <a:xfrm>
            <a:off x="8105267" y="3130677"/>
            <a:ext cx="280035" cy="299720"/>
          </a:xfrm>
          <a:prstGeom prst="rect">
            <a:avLst/>
          </a:prstGeom>
        </p:spPr>
        <p:txBody>
          <a:bodyPr vert="horz" wrap="square" lIns="0" tIns="12700" rIns="0" bIns="0" rtlCol="0">
            <a:spAutoFit/>
          </a:bodyPr>
          <a:lstStyle/>
          <a:p>
            <a:pPr marL="38100">
              <a:lnSpc>
                <a:spcPct val="100000"/>
              </a:lnSpc>
              <a:spcBef>
                <a:spcPts val="100"/>
              </a:spcBef>
            </a:pPr>
            <a:r>
              <a:rPr sz="1800" b="1">
                <a:latin typeface="Calibri"/>
                <a:cs typeface="Calibri"/>
              </a:rPr>
              <a:t>X</a:t>
            </a:r>
            <a:r>
              <a:rPr sz="1800" b="1" baseline="-20833">
                <a:latin typeface="Calibri"/>
                <a:cs typeface="Calibri"/>
              </a:rPr>
              <a:t>2</a:t>
            </a:r>
            <a:endParaRPr sz="1800" baseline="-20833">
              <a:latin typeface="Calibri"/>
              <a:cs typeface="Calibri"/>
            </a:endParaRPr>
          </a:p>
        </p:txBody>
      </p:sp>
      <p:sp>
        <p:nvSpPr>
          <p:cNvPr id="147" name="object 147"/>
          <p:cNvSpPr txBox="1"/>
          <p:nvPr/>
        </p:nvSpPr>
        <p:spPr>
          <a:xfrm>
            <a:off x="9666985" y="4933569"/>
            <a:ext cx="280035" cy="299720"/>
          </a:xfrm>
          <a:prstGeom prst="rect">
            <a:avLst/>
          </a:prstGeom>
        </p:spPr>
        <p:txBody>
          <a:bodyPr vert="horz" wrap="square" lIns="0" tIns="12700" rIns="0" bIns="0" rtlCol="0">
            <a:spAutoFit/>
          </a:bodyPr>
          <a:lstStyle/>
          <a:p>
            <a:pPr marL="38100">
              <a:lnSpc>
                <a:spcPct val="100000"/>
              </a:lnSpc>
              <a:spcBef>
                <a:spcPts val="100"/>
              </a:spcBef>
            </a:pPr>
            <a:r>
              <a:rPr sz="1800" b="1">
                <a:latin typeface="Calibri"/>
                <a:cs typeface="Calibri"/>
              </a:rPr>
              <a:t>X</a:t>
            </a:r>
            <a:r>
              <a:rPr sz="1800" b="1" baseline="-20833">
                <a:latin typeface="Calibri"/>
                <a:cs typeface="Calibri"/>
              </a:rPr>
              <a:t>1</a:t>
            </a:r>
            <a:endParaRPr sz="1800" baseline="-20833">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5"/>
              <a:t>Impact</a:t>
            </a:r>
            <a:r>
              <a:rPr spc="-15"/>
              <a:t> </a:t>
            </a:r>
            <a:r>
              <a:t>of</a:t>
            </a:r>
            <a:r>
              <a:rPr spc="-10"/>
              <a:t> Overfitting</a:t>
            </a:r>
            <a:r>
              <a:rPr spc="-25"/>
              <a:t> </a:t>
            </a:r>
            <a:r>
              <a:t>on </a:t>
            </a:r>
            <a:r>
              <a:rPr spc="-25"/>
              <a:t>Performance</a:t>
            </a:r>
          </a:p>
        </p:txBody>
      </p:sp>
      <p:grpSp>
        <p:nvGrpSpPr>
          <p:cNvPr id="3" name="object 3"/>
          <p:cNvGrpSpPr/>
          <p:nvPr/>
        </p:nvGrpSpPr>
        <p:grpSpPr>
          <a:xfrm>
            <a:off x="2575305" y="1545082"/>
            <a:ext cx="7041515" cy="4551045"/>
            <a:chOff x="2575305" y="1545082"/>
            <a:chExt cx="7041515" cy="4551045"/>
          </a:xfrm>
        </p:grpSpPr>
        <p:sp>
          <p:nvSpPr>
            <p:cNvPr id="4" name="object 4"/>
            <p:cNvSpPr/>
            <p:nvPr/>
          </p:nvSpPr>
          <p:spPr>
            <a:xfrm>
              <a:off x="2581655" y="1551432"/>
              <a:ext cx="7028815" cy="4531360"/>
            </a:xfrm>
            <a:custGeom>
              <a:avLst/>
              <a:gdLst/>
              <a:ahLst/>
              <a:cxnLst/>
              <a:rect l="l" t="t" r="r" b="b"/>
              <a:pathLst>
                <a:path w="7028815" h="4531360">
                  <a:moveTo>
                    <a:pt x="7028688" y="0"/>
                  </a:moveTo>
                  <a:lnTo>
                    <a:pt x="0" y="0"/>
                  </a:lnTo>
                  <a:lnTo>
                    <a:pt x="0" y="4530852"/>
                  </a:lnTo>
                  <a:lnTo>
                    <a:pt x="7028688" y="4530852"/>
                  </a:lnTo>
                  <a:lnTo>
                    <a:pt x="7028688" y="0"/>
                  </a:lnTo>
                  <a:close/>
                </a:path>
              </a:pathLst>
            </a:custGeom>
            <a:solidFill>
              <a:srgbClr val="F1F1F1"/>
            </a:solidFill>
          </p:spPr>
          <p:txBody>
            <a:bodyPr wrap="square" lIns="0" tIns="0" rIns="0" bIns="0" rtlCol="0"/>
            <a:lstStyle/>
            <a:p>
              <a:endParaRPr/>
            </a:p>
          </p:txBody>
        </p:sp>
        <p:sp>
          <p:nvSpPr>
            <p:cNvPr id="5" name="object 5"/>
            <p:cNvSpPr/>
            <p:nvPr/>
          </p:nvSpPr>
          <p:spPr>
            <a:xfrm>
              <a:off x="2581655" y="1551432"/>
              <a:ext cx="7028815" cy="4531360"/>
            </a:xfrm>
            <a:custGeom>
              <a:avLst/>
              <a:gdLst/>
              <a:ahLst/>
              <a:cxnLst/>
              <a:rect l="l" t="t" r="r" b="b"/>
              <a:pathLst>
                <a:path w="7028815" h="4531360">
                  <a:moveTo>
                    <a:pt x="0" y="4530852"/>
                  </a:moveTo>
                  <a:lnTo>
                    <a:pt x="7028688" y="4530852"/>
                  </a:lnTo>
                  <a:lnTo>
                    <a:pt x="7028688" y="0"/>
                  </a:lnTo>
                  <a:lnTo>
                    <a:pt x="0" y="0"/>
                  </a:lnTo>
                  <a:lnTo>
                    <a:pt x="0" y="4530852"/>
                  </a:lnTo>
                  <a:close/>
                </a:path>
              </a:pathLst>
            </a:custGeom>
            <a:ln w="12192">
              <a:solidFill>
                <a:srgbClr val="2E528F"/>
              </a:solidFill>
            </a:ln>
          </p:spPr>
          <p:txBody>
            <a:bodyPr wrap="square" lIns="0" tIns="0" rIns="0" bIns="0" rtlCol="0"/>
            <a:lstStyle/>
            <a:p>
              <a:endParaRPr/>
            </a:p>
          </p:txBody>
        </p:sp>
        <p:sp>
          <p:nvSpPr>
            <p:cNvPr id="6" name="object 6"/>
            <p:cNvSpPr/>
            <p:nvPr/>
          </p:nvSpPr>
          <p:spPr>
            <a:xfrm>
              <a:off x="2629661" y="2257806"/>
              <a:ext cx="6120765" cy="3782695"/>
            </a:xfrm>
            <a:custGeom>
              <a:avLst/>
              <a:gdLst/>
              <a:ahLst/>
              <a:cxnLst/>
              <a:rect l="l" t="t" r="r" b="b"/>
              <a:pathLst>
                <a:path w="6120765" h="3782695">
                  <a:moveTo>
                    <a:pt x="0" y="0"/>
                  </a:moveTo>
                  <a:lnTo>
                    <a:pt x="9643" y="40497"/>
                  </a:lnTo>
                  <a:lnTo>
                    <a:pt x="19325" y="80992"/>
                  </a:lnTo>
                  <a:lnTo>
                    <a:pt x="29085" y="121482"/>
                  </a:lnTo>
                  <a:lnTo>
                    <a:pt x="38961" y="161964"/>
                  </a:lnTo>
                  <a:lnTo>
                    <a:pt x="48992" y="202435"/>
                  </a:lnTo>
                  <a:lnTo>
                    <a:pt x="59216" y="242893"/>
                  </a:lnTo>
                  <a:lnTo>
                    <a:pt x="69673" y="283336"/>
                  </a:lnTo>
                  <a:lnTo>
                    <a:pt x="80401" y="323760"/>
                  </a:lnTo>
                  <a:lnTo>
                    <a:pt x="91439" y="364163"/>
                  </a:lnTo>
                  <a:lnTo>
                    <a:pt x="102825" y="404543"/>
                  </a:lnTo>
                  <a:lnTo>
                    <a:pt x="114598" y="444896"/>
                  </a:lnTo>
                  <a:lnTo>
                    <a:pt x="126798" y="485220"/>
                  </a:lnTo>
                  <a:lnTo>
                    <a:pt x="139462" y="525513"/>
                  </a:lnTo>
                  <a:lnTo>
                    <a:pt x="152630" y="565772"/>
                  </a:lnTo>
                  <a:lnTo>
                    <a:pt x="166340" y="605994"/>
                  </a:lnTo>
                  <a:lnTo>
                    <a:pt x="180631" y="646176"/>
                  </a:lnTo>
                  <a:lnTo>
                    <a:pt x="195542" y="686317"/>
                  </a:lnTo>
                  <a:lnTo>
                    <a:pt x="211111" y="726413"/>
                  </a:lnTo>
                  <a:lnTo>
                    <a:pt x="227377" y="766462"/>
                  </a:lnTo>
                  <a:lnTo>
                    <a:pt x="244379" y="806460"/>
                  </a:lnTo>
                  <a:lnTo>
                    <a:pt x="262156" y="846407"/>
                  </a:lnTo>
                  <a:lnTo>
                    <a:pt x="280745" y="886298"/>
                  </a:lnTo>
                  <a:lnTo>
                    <a:pt x="300187" y="926131"/>
                  </a:lnTo>
                  <a:lnTo>
                    <a:pt x="320520" y="965904"/>
                  </a:lnTo>
                  <a:lnTo>
                    <a:pt x="341782" y="1005615"/>
                  </a:lnTo>
                  <a:lnTo>
                    <a:pt x="364012" y="1045259"/>
                  </a:lnTo>
                  <a:lnTo>
                    <a:pt x="387250" y="1084835"/>
                  </a:lnTo>
                  <a:lnTo>
                    <a:pt x="411533" y="1124340"/>
                  </a:lnTo>
                  <a:lnTo>
                    <a:pt x="436900" y="1163772"/>
                  </a:lnTo>
                  <a:lnTo>
                    <a:pt x="463391" y="1203128"/>
                  </a:lnTo>
                  <a:lnTo>
                    <a:pt x="491043" y="1242405"/>
                  </a:lnTo>
                  <a:lnTo>
                    <a:pt x="519896" y="1281600"/>
                  </a:lnTo>
                  <a:lnTo>
                    <a:pt x="549988" y="1320712"/>
                  </a:lnTo>
                  <a:lnTo>
                    <a:pt x="581358" y="1359737"/>
                  </a:lnTo>
                  <a:lnTo>
                    <a:pt x="614046" y="1398672"/>
                  </a:lnTo>
                  <a:lnTo>
                    <a:pt x="648088" y="1437516"/>
                  </a:lnTo>
                  <a:lnTo>
                    <a:pt x="683525" y="1476265"/>
                  </a:lnTo>
                  <a:lnTo>
                    <a:pt x="720395" y="1514918"/>
                  </a:lnTo>
                  <a:lnTo>
                    <a:pt x="758736" y="1553470"/>
                  </a:lnTo>
                  <a:lnTo>
                    <a:pt x="798588" y="1591920"/>
                  </a:lnTo>
                  <a:lnTo>
                    <a:pt x="839989" y="1630265"/>
                  </a:lnTo>
                  <a:lnTo>
                    <a:pt x="882978" y="1668502"/>
                  </a:lnTo>
                  <a:lnTo>
                    <a:pt x="927594" y="1706629"/>
                  </a:lnTo>
                  <a:lnTo>
                    <a:pt x="973875" y="1744643"/>
                  </a:lnTo>
                  <a:lnTo>
                    <a:pt x="1021860" y="1782542"/>
                  </a:lnTo>
                  <a:lnTo>
                    <a:pt x="1071587" y="1820323"/>
                  </a:lnTo>
                  <a:lnTo>
                    <a:pt x="1123097" y="1857982"/>
                  </a:lnTo>
                  <a:lnTo>
                    <a:pt x="1176426" y="1895519"/>
                  </a:lnTo>
                  <a:lnTo>
                    <a:pt x="1231615" y="1932929"/>
                  </a:lnTo>
                  <a:lnTo>
                    <a:pt x="1288701" y="1970211"/>
                  </a:lnTo>
                  <a:lnTo>
                    <a:pt x="1347724" y="2007362"/>
                  </a:lnTo>
                  <a:lnTo>
                    <a:pt x="1409322" y="2044745"/>
                  </a:lnTo>
                  <a:lnTo>
                    <a:pt x="1472895" y="2081994"/>
                  </a:lnTo>
                  <a:lnTo>
                    <a:pt x="1538403" y="2119113"/>
                  </a:lnTo>
                  <a:lnTo>
                    <a:pt x="1571870" y="2137624"/>
                  </a:lnTo>
                  <a:lnTo>
                    <a:pt x="1605805" y="2156103"/>
                  </a:lnTo>
                  <a:lnTo>
                    <a:pt x="1640205" y="2174550"/>
                  </a:lnTo>
                  <a:lnTo>
                    <a:pt x="1675063" y="2192967"/>
                  </a:lnTo>
                  <a:lnTo>
                    <a:pt x="1710374" y="2211353"/>
                  </a:lnTo>
                  <a:lnTo>
                    <a:pt x="1746135" y="2229708"/>
                  </a:lnTo>
                  <a:lnTo>
                    <a:pt x="1782339" y="2248033"/>
                  </a:lnTo>
                  <a:lnTo>
                    <a:pt x="1818983" y="2266329"/>
                  </a:lnTo>
                  <a:lnTo>
                    <a:pt x="1856060" y="2284595"/>
                  </a:lnTo>
                  <a:lnTo>
                    <a:pt x="1893565" y="2302832"/>
                  </a:lnTo>
                  <a:lnTo>
                    <a:pt x="1931495" y="2321040"/>
                  </a:lnTo>
                  <a:lnTo>
                    <a:pt x="1969844" y="2339220"/>
                  </a:lnTo>
                  <a:lnTo>
                    <a:pt x="2008606" y="2357372"/>
                  </a:lnTo>
                  <a:lnTo>
                    <a:pt x="2047777" y="2375496"/>
                  </a:lnTo>
                  <a:lnTo>
                    <a:pt x="2087352" y="2393593"/>
                  </a:lnTo>
                  <a:lnTo>
                    <a:pt x="2127326" y="2411663"/>
                  </a:lnTo>
                  <a:lnTo>
                    <a:pt x="2167694" y="2429706"/>
                  </a:lnTo>
                  <a:lnTo>
                    <a:pt x="2208451" y="2447723"/>
                  </a:lnTo>
                  <a:lnTo>
                    <a:pt x="2249592" y="2465713"/>
                  </a:lnTo>
                  <a:lnTo>
                    <a:pt x="2291112" y="2483678"/>
                  </a:lnTo>
                  <a:lnTo>
                    <a:pt x="2333006" y="2501618"/>
                  </a:lnTo>
                  <a:lnTo>
                    <a:pt x="2375268" y="2519533"/>
                  </a:lnTo>
                  <a:lnTo>
                    <a:pt x="2417895" y="2537423"/>
                  </a:lnTo>
                  <a:lnTo>
                    <a:pt x="2460881" y="2555288"/>
                  </a:lnTo>
                  <a:lnTo>
                    <a:pt x="2504221" y="2573130"/>
                  </a:lnTo>
                  <a:lnTo>
                    <a:pt x="2547910" y="2590948"/>
                  </a:lnTo>
                  <a:lnTo>
                    <a:pt x="2591943" y="2608742"/>
                  </a:lnTo>
                  <a:lnTo>
                    <a:pt x="2636314" y="2626514"/>
                  </a:lnTo>
                  <a:lnTo>
                    <a:pt x="2681021" y="2644263"/>
                  </a:lnTo>
                  <a:lnTo>
                    <a:pt x="2726056" y="2661990"/>
                  </a:lnTo>
                  <a:lnTo>
                    <a:pt x="2771415" y="2679695"/>
                  </a:lnTo>
                  <a:lnTo>
                    <a:pt x="2817093" y="2697378"/>
                  </a:lnTo>
                  <a:lnTo>
                    <a:pt x="2863086" y="2715039"/>
                  </a:lnTo>
                  <a:lnTo>
                    <a:pt x="2909388" y="2732680"/>
                  </a:lnTo>
                  <a:lnTo>
                    <a:pt x="2955993" y="2750301"/>
                  </a:lnTo>
                  <a:lnTo>
                    <a:pt x="3002898" y="2767901"/>
                  </a:lnTo>
                  <a:lnTo>
                    <a:pt x="3050098" y="2785481"/>
                  </a:lnTo>
                  <a:lnTo>
                    <a:pt x="3097586" y="2803041"/>
                  </a:lnTo>
                  <a:lnTo>
                    <a:pt x="3145359" y="2820582"/>
                  </a:lnTo>
                  <a:lnTo>
                    <a:pt x="3193411" y="2838104"/>
                  </a:lnTo>
                  <a:lnTo>
                    <a:pt x="3241737" y="2855608"/>
                  </a:lnTo>
                  <a:lnTo>
                    <a:pt x="3290332" y="2873093"/>
                  </a:lnTo>
                  <a:lnTo>
                    <a:pt x="3339192" y="2890561"/>
                  </a:lnTo>
                  <a:lnTo>
                    <a:pt x="3388311" y="2908011"/>
                  </a:lnTo>
                  <a:lnTo>
                    <a:pt x="3437684" y="2925443"/>
                  </a:lnTo>
                  <a:lnTo>
                    <a:pt x="3487306" y="2942859"/>
                  </a:lnTo>
                  <a:lnTo>
                    <a:pt x="3537173" y="2960258"/>
                  </a:lnTo>
                  <a:lnTo>
                    <a:pt x="3587280" y="2977641"/>
                  </a:lnTo>
                  <a:lnTo>
                    <a:pt x="3637620" y="2995008"/>
                  </a:lnTo>
                  <a:lnTo>
                    <a:pt x="3688190" y="3012360"/>
                  </a:lnTo>
                  <a:lnTo>
                    <a:pt x="3738984" y="3029696"/>
                  </a:lnTo>
                  <a:lnTo>
                    <a:pt x="3789998" y="3047018"/>
                  </a:lnTo>
                  <a:lnTo>
                    <a:pt x="3841226" y="3064325"/>
                  </a:lnTo>
                  <a:lnTo>
                    <a:pt x="3892664" y="3081617"/>
                  </a:lnTo>
                  <a:lnTo>
                    <a:pt x="3944306" y="3098896"/>
                  </a:lnTo>
                  <a:lnTo>
                    <a:pt x="3996147" y="3116161"/>
                  </a:lnTo>
                  <a:lnTo>
                    <a:pt x="4048183" y="3133414"/>
                  </a:lnTo>
                  <a:lnTo>
                    <a:pt x="4100409" y="3150653"/>
                  </a:lnTo>
                  <a:lnTo>
                    <a:pt x="4152819" y="3167880"/>
                  </a:lnTo>
                  <a:lnTo>
                    <a:pt x="4205408" y="3185094"/>
                  </a:lnTo>
                  <a:lnTo>
                    <a:pt x="4258172" y="3202297"/>
                  </a:lnTo>
                  <a:lnTo>
                    <a:pt x="4311105" y="3219489"/>
                  </a:lnTo>
                  <a:lnTo>
                    <a:pt x="4364203" y="3236669"/>
                  </a:lnTo>
                  <a:lnTo>
                    <a:pt x="4417461" y="3253838"/>
                  </a:lnTo>
                  <a:lnTo>
                    <a:pt x="4470873" y="3270997"/>
                  </a:lnTo>
                  <a:lnTo>
                    <a:pt x="4524435" y="3288146"/>
                  </a:lnTo>
                  <a:lnTo>
                    <a:pt x="4578141" y="3305285"/>
                  </a:lnTo>
                  <a:lnTo>
                    <a:pt x="4631987" y="3322414"/>
                  </a:lnTo>
                  <a:lnTo>
                    <a:pt x="4685968" y="3339534"/>
                  </a:lnTo>
                  <a:lnTo>
                    <a:pt x="4740078" y="3356646"/>
                  </a:lnTo>
                  <a:lnTo>
                    <a:pt x="4794313" y="3373749"/>
                  </a:lnTo>
                  <a:lnTo>
                    <a:pt x="4848668" y="3390844"/>
                  </a:lnTo>
                  <a:lnTo>
                    <a:pt x="4903137" y="3407931"/>
                  </a:lnTo>
                  <a:lnTo>
                    <a:pt x="4957716" y="3425011"/>
                  </a:lnTo>
                  <a:lnTo>
                    <a:pt x="5012399" y="3442084"/>
                  </a:lnTo>
                  <a:lnTo>
                    <a:pt x="5067183" y="3459150"/>
                  </a:lnTo>
                  <a:lnTo>
                    <a:pt x="5122061" y="3476209"/>
                  </a:lnTo>
                  <a:lnTo>
                    <a:pt x="5177029" y="3493263"/>
                  </a:lnTo>
                  <a:lnTo>
                    <a:pt x="5232082" y="3510310"/>
                  </a:lnTo>
                  <a:lnTo>
                    <a:pt x="5287214" y="3527353"/>
                  </a:lnTo>
                  <a:lnTo>
                    <a:pt x="5342421" y="3544390"/>
                  </a:lnTo>
                  <a:lnTo>
                    <a:pt x="5397698" y="3561422"/>
                  </a:lnTo>
                  <a:lnTo>
                    <a:pt x="5453040" y="3578450"/>
                  </a:lnTo>
                  <a:lnTo>
                    <a:pt x="5508442" y="3595474"/>
                  </a:lnTo>
                  <a:lnTo>
                    <a:pt x="5563898" y="3612495"/>
                  </a:lnTo>
                  <a:lnTo>
                    <a:pt x="5619405" y="3629512"/>
                  </a:lnTo>
                  <a:lnTo>
                    <a:pt x="5674956" y="3646525"/>
                  </a:lnTo>
                  <a:lnTo>
                    <a:pt x="5730547" y="3663537"/>
                  </a:lnTo>
                  <a:lnTo>
                    <a:pt x="5786173" y="3680545"/>
                  </a:lnTo>
                  <a:lnTo>
                    <a:pt x="5841829" y="3697552"/>
                  </a:lnTo>
                  <a:lnTo>
                    <a:pt x="5897510" y="3714557"/>
                  </a:lnTo>
                  <a:lnTo>
                    <a:pt x="5953211" y="3731561"/>
                  </a:lnTo>
                  <a:lnTo>
                    <a:pt x="6008927" y="3748564"/>
                  </a:lnTo>
                  <a:lnTo>
                    <a:pt x="6064653" y="3765566"/>
                  </a:lnTo>
                  <a:lnTo>
                    <a:pt x="6120384" y="3782568"/>
                  </a:lnTo>
                </a:path>
              </a:pathLst>
            </a:custGeom>
            <a:ln w="25908">
              <a:solidFill>
                <a:srgbClr val="4471C4"/>
              </a:solidFill>
            </a:ln>
          </p:spPr>
          <p:txBody>
            <a:bodyPr wrap="square" lIns="0" tIns="0" rIns="0" bIns="0" rtlCol="0"/>
            <a:lstStyle/>
            <a:p>
              <a:endParaRPr/>
            </a:p>
          </p:txBody>
        </p:sp>
        <p:sp>
          <p:nvSpPr>
            <p:cNvPr id="7" name="object 7"/>
            <p:cNvSpPr/>
            <p:nvPr/>
          </p:nvSpPr>
          <p:spPr>
            <a:xfrm>
              <a:off x="3054857" y="2173986"/>
              <a:ext cx="5645150" cy="2051685"/>
            </a:xfrm>
            <a:custGeom>
              <a:avLst/>
              <a:gdLst/>
              <a:ahLst/>
              <a:cxnLst/>
              <a:rect l="l" t="t" r="r" b="b"/>
              <a:pathLst>
                <a:path w="5645150" h="2051685">
                  <a:moveTo>
                    <a:pt x="0" y="0"/>
                  </a:moveTo>
                  <a:lnTo>
                    <a:pt x="10862" y="52423"/>
                  </a:lnTo>
                  <a:lnTo>
                    <a:pt x="21745" y="104816"/>
                  </a:lnTo>
                  <a:lnTo>
                    <a:pt x="32672" y="157149"/>
                  </a:lnTo>
                  <a:lnTo>
                    <a:pt x="43664" y="209391"/>
                  </a:lnTo>
                  <a:lnTo>
                    <a:pt x="54743" y="261511"/>
                  </a:lnTo>
                  <a:lnTo>
                    <a:pt x="65930" y="313480"/>
                  </a:lnTo>
                  <a:lnTo>
                    <a:pt x="77246" y="365266"/>
                  </a:lnTo>
                  <a:lnTo>
                    <a:pt x="88714" y="416841"/>
                  </a:lnTo>
                  <a:lnTo>
                    <a:pt x="100356" y="468172"/>
                  </a:lnTo>
                  <a:lnTo>
                    <a:pt x="112192" y="519230"/>
                  </a:lnTo>
                  <a:lnTo>
                    <a:pt x="124244" y="569984"/>
                  </a:lnTo>
                  <a:lnTo>
                    <a:pt x="136535" y="620404"/>
                  </a:lnTo>
                  <a:lnTo>
                    <a:pt x="149085" y="670460"/>
                  </a:lnTo>
                  <a:lnTo>
                    <a:pt x="161917" y="720121"/>
                  </a:lnTo>
                  <a:lnTo>
                    <a:pt x="175051" y="769357"/>
                  </a:lnTo>
                  <a:lnTo>
                    <a:pt x="188510" y="818137"/>
                  </a:lnTo>
                  <a:lnTo>
                    <a:pt x="202316" y="866431"/>
                  </a:lnTo>
                  <a:lnTo>
                    <a:pt x="216489" y="914209"/>
                  </a:lnTo>
                  <a:lnTo>
                    <a:pt x="231053" y="961440"/>
                  </a:lnTo>
                  <a:lnTo>
                    <a:pt x="246027" y="1008094"/>
                  </a:lnTo>
                  <a:lnTo>
                    <a:pt x="261434" y="1054140"/>
                  </a:lnTo>
                  <a:lnTo>
                    <a:pt x="277296" y="1099548"/>
                  </a:lnTo>
                  <a:lnTo>
                    <a:pt x="293633" y="1144288"/>
                  </a:lnTo>
                  <a:lnTo>
                    <a:pt x="310469" y="1188330"/>
                  </a:lnTo>
                  <a:lnTo>
                    <a:pt x="327824" y="1231642"/>
                  </a:lnTo>
                  <a:lnTo>
                    <a:pt x="345720" y="1274194"/>
                  </a:lnTo>
                  <a:lnTo>
                    <a:pt x="364179" y="1315957"/>
                  </a:lnTo>
                  <a:lnTo>
                    <a:pt x="383222" y="1356899"/>
                  </a:lnTo>
                  <a:lnTo>
                    <a:pt x="402871" y="1396991"/>
                  </a:lnTo>
                  <a:lnTo>
                    <a:pt x="423148" y="1436201"/>
                  </a:lnTo>
                  <a:lnTo>
                    <a:pt x="444074" y="1474501"/>
                  </a:lnTo>
                  <a:lnTo>
                    <a:pt x="465671" y="1511858"/>
                  </a:lnTo>
                  <a:lnTo>
                    <a:pt x="487961" y="1548243"/>
                  </a:lnTo>
                  <a:lnTo>
                    <a:pt x="510965" y="1583625"/>
                  </a:lnTo>
                  <a:lnTo>
                    <a:pt x="534704" y="1617975"/>
                  </a:lnTo>
                  <a:lnTo>
                    <a:pt x="559201" y="1651260"/>
                  </a:lnTo>
                  <a:lnTo>
                    <a:pt x="584478" y="1683453"/>
                  </a:lnTo>
                  <a:lnTo>
                    <a:pt x="610555" y="1714520"/>
                  </a:lnTo>
                  <a:lnTo>
                    <a:pt x="637454" y="1744434"/>
                  </a:lnTo>
                  <a:lnTo>
                    <a:pt x="665198" y="1773162"/>
                  </a:lnTo>
                  <a:lnTo>
                    <a:pt x="693807" y="1800675"/>
                  </a:lnTo>
                  <a:lnTo>
                    <a:pt x="723304" y="1826942"/>
                  </a:lnTo>
                  <a:lnTo>
                    <a:pt x="753710" y="1851933"/>
                  </a:lnTo>
                  <a:lnTo>
                    <a:pt x="785046" y="1875618"/>
                  </a:lnTo>
                  <a:lnTo>
                    <a:pt x="817335" y="1897965"/>
                  </a:lnTo>
                  <a:lnTo>
                    <a:pt x="850598" y="1918945"/>
                  </a:lnTo>
                  <a:lnTo>
                    <a:pt x="884856" y="1938528"/>
                  </a:lnTo>
                  <a:lnTo>
                    <a:pt x="920131" y="1956682"/>
                  </a:lnTo>
                  <a:lnTo>
                    <a:pt x="956445" y="1973378"/>
                  </a:lnTo>
                  <a:lnTo>
                    <a:pt x="993820" y="1988585"/>
                  </a:lnTo>
                  <a:lnTo>
                    <a:pt x="1032277" y="2002273"/>
                  </a:lnTo>
                  <a:lnTo>
                    <a:pt x="1071838" y="2014411"/>
                  </a:lnTo>
                  <a:lnTo>
                    <a:pt x="1112524" y="2024969"/>
                  </a:lnTo>
                  <a:lnTo>
                    <a:pt x="1154357" y="2033916"/>
                  </a:lnTo>
                  <a:lnTo>
                    <a:pt x="1197359" y="2041223"/>
                  </a:lnTo>
                  <a:lnTo>
                    <a:pt x="1241552" y="2046858"/>
                  </a:lnTo>
                  <a:lnTo>
                    <a:pt x="1304344" y="2050939"/>
                  </a:lnTo>
                  <a:lnTo>
                    <a:pt x="1337463" y="2051222"/>
                  </a:lnTo>
                  <a:lnTo>
                    <a:pt x="1371690" y="2050368"/>
                  </a:lnTo>
                  <a:lnTo>
                    <a:pt x="1443348" y="2045349"/>
                  </a:lnTo>
                  <a:lnTo>
                    <a:pt x="1519077" y="2036082"/>
                  </a:lnTo>
                  <a:lnTo>
                    <a:pt x="1558394" y="2029919"/>
                  </a:lnTo>
                  <a:lnTo>
                    <a:pt x="1598639" y="2022769"/>
                  </a:lnTo>
                  <a:lnTo>
                    <a:pt x="1639782" y="2014658"/>
                  </a:lnTo>
                  <a:lnTo>
                    <a:pt x="1681793" y="2005611"/>
                  </a:lnTo>
                  <a:lnTo>
                    <a:pt x="1724642" y="1995654"/>
                  </a:lnTo>
                  <a:lnTo>
                    <a:pt x="1768299" y="1984810"/>
                  </a:lnTo>
                  <a:lnTo>
                    <a:pt x="1812734" y="1973107"/>
                  </a:lnTo>
                  <a:lnTo>
                    <a:pt x="1857916" y="1960568"/>
                  </a:lnTo>
                  <a:lnTo>
                    <a:pt x="1903817" y="1947219"/>
                  </a:lnTo>
                  <a:lnTo>
                    <a:pt x="1950405" y="1933085"/>
                  </a:lnTo>
                  <a:lnTo>
                    <a:pt x="1997652" y="1918191"/>
                  </a:lnTo>
                  <a:lnTo>
                    <a:pt x="2045526" y="1902563"/>
                  </a:lnTo>
                  <a:lnTo>
                    <a:pt x="2093998" y="1886225"/>
                  </a:lnTo>
                  <a:lnTo>
                    <a:pt x="2143037" y="1869203"/>
                  </a:lnTo>
                  <a:lnTo>
                    <a:pt x="2192615" y="1851522"/>
                  </a:lnTo>
                  <a:lnTo>
                    <a:pt x="2242700" y="1833208"/>
                  </a:lnTo>
                  <a:lnTo>
                    <a:pt x="2293263" y="1814284"/>
                  </a:lnTo>
                  <a:lnTo>
                    <a:pt x="2344274" y="1794778"/>
                  </a:lnTo>
                  <a:lnTo>
                    <a:pt x="2395703" y="1774712"/>
                  </a:lnTo>
                  <a:lnTo>
                    <a:pt x="2447519" y="1754114"/>
                  </a:lnTo>
                  <a:lnTo>
                    <a:pt x="2499693" y="1733008"/>
                  </a:lnTo>
                  <a:lnTo>
                    <a:pt x="2552195" y="1711419"/>
                  </a:lnTo>
                  <a:lnTo>
                    <a:pt x="2604994" y="1689373"/>
                  </a:lnTo>
                  <a:lnTo>
                    <a:pt x="2658061" y="1666894"/>
                  </a:lnTo>
                  <a:lnTo>
                    <a:pt x="2711366" y="1644007"/>
                  </a:lnTo>
                  <a:lnTo>
                    <a:pt x="2764878" y="1620739"/>
                  </a:lnTo>
                  <a:lnTo>
                    <a:pt x="2818568" y="1597114"/>
                  </a:lnTo>
                  <a:lnTo>
                    <a:pt x="2872405" y="1573157"/>
                  </a:lnTo>
                  <a:lnTo>
                    <a:pt x="2926360" y="1548894"/>
                  </a:lnTo>
                  <a:lnTo>
                    <a:pt x="2980403" y="1524350"/>
                  </a:lnTo>
                  <a:lnTo>
                    <a:pt x="3034503" y="1499549"/>
                  </a:lnTo>
                  <a:lnTo>
                    <a:pt x="3088631" y="1474517"/>
                  </a:lnTo>
                  <a:lnTo>
                    <a:pt x="3142756" y="1449280"/>
                  </a:lnTo>
                  <a:lnTo>
                    <a:pt x="3196849" y="1423862"/>
                  </a:lnTo>
                  <a:lnTo>
                    <a:pt x="3250879" y="1398288"/>
                  </a:lnTo>
                  <a:lnTo>
                    <a:pt x="3304817" y="1372584"/>
                  </a:lnTo>
                  <a:lnTo>
                    <a:pt x="3358632" y="1346776"/>
                  </a:lnTo>
                  <a:lnTo>
                    <a:pt x="3412294" y="1320887"/>
                  </a:lnTo>
                  <a:lnTo>
                    <a:pt x="3465774" y="1294943"/>
                  </a:lnTo>
                  <a:lnTo>
                    <a:pt x="3519042" y="1268971"/>
                  </a:lnTo>
                  <a:lnTo>
                    <a:pt x="3572067" y="1242993"/>
                  </a:lnTo>
                  <a:lnTo>
                    <a:pt x="3624819" y="1217037"/>
                  </a:lnTo>
                  <a:lnTo>
                    <a:pt x="3677268" y="1191126"/>
                  </a:lnTo>
                  <a:lnTo>
                    <a:pt x="3729385" y="1165287"/>
                  </a:lnTo>
                  <a:lnTo>
                    <a:pt x="3781139" y="1139544"/>
                  </a:lnTo>
                  <a:lnTo>
                    <a:pt x="3832501" y="1113923"/>
                  </a:lnTo>
                  <a:lnTo>
                    <a:pt x="3883440" y="1088448"/>
                  </a:lnTo>
                  <a:lnTo>
                    <a:pt x="3933926" y="1063145"/>
                  </a:lnTo>
                  <a:lnTo>
                    <a:pt x="3983929" y="1038040"/>
                  </a:lnTo>
                  <a:lnTo>
                    <a:pt x="4033420" y="1013156"/>
                  </a:lnTo>
                  <a:lnTo>
                    <a:pt x="4082367" y="988520"/>
                  </a:lnTo>
                  <a:lnTo>
                    <a:pt x="4130742" y="964157"/>
                  </a:lnTo>
                  <a:lnTo>
                    <a:pt x="4178515" y="940091"/>
                  </a:lnTo>
                  <a:lnTo>
                    <a:pt x="4225654" y="916349"/>
                  </a:lnTo>
                  <a:lnTo>
                    <a:pt x="4272131" y="892954"/>
                  </a:lnTo>
                  <a:lnTo>
                    <a:pt x="4317915" y="869933"/>
                  </a:lnTo>
                  <a:lnTo>
                    <a:pt x="4362975" y="847311"/>
                  </a:lnTo>
                  <a:lnTo>
                    <a:pt x="4407284" y="825112"/>
                  </a:lnTo>
                  <a:lnTo>
                    <a:pt x="4450809" y="803362"/>
                  </a:lnTo>
                  <a:lnTo>
                    <a:pt x="4493521" y="782086"/>
                  </a:lnTo>
                  <a:lnTo>
                    <a:pt x="4535390" y="761309"/>
                  </a:lnTo>
                  <a:lnTo>
                    <a:pt x="4576387" y="741057"/>
                  </a:lnTo>
                  <a:lnTo>
                    <a:pt x="4616480" y="721354"/>
                  </a:lnTo>
                  <a:lnTo>
                    <a:pt x="4655641" y="702226"/>
                  </a:lnTo>
                  <a:lnTo>
                    <a:pt x="4693838" y="683698"/>
                  </a:lnTo>
                  <a:lnTo>
                    <a:pt x="4731043" y="665795"/>
                  </a:lnTo>
                  <a:lnTo>
                    <a:pt x="4767224" y="648543"/>
                  </a:lnTo>
                  <a:lnTo>
                    <a:pt x="4802353" y="631966"/>
                  </a:lnTo>
                  <a:lnTo>
                    <a:pt x="4869330" y="600939"/>
                  </a:lnTo>
                  <a:lnTo>
                    <a:pt x="4931736" y="572916"/>
                  </a:lnTo>
                  <a:lnTo>
                    <a:pt x="4989329" y="548099"/>
                  </a:lnTo>
                  <a:lnTo>
                    <a:pt x="5130181" y="490373"/>
                  </a:lnTo>
                  <a:lnTo>
                    <a:pt x="5230177" y="449220"/>
                  </a:lnTo>
                  <a:lnTo>
                    <a:pt x="5317053" y="413175"/>
                  </a:lnTo>
                  <a:lnTo>
                    <a:pt x="5391629" y="381921"/>
                  </a:lnTo>
                  <a:lnTo>
                    <a:pt x="5454725" y="355137"/>
                  </a:lnTo>
                  <a:lnTo>
                    <a:pt x="5507162" y="332504"/>
                  </a:lnTo>
                  <a:lnTo>
                    <a:pt x="5549759" y="313704"/>
                  </a:lnTo>
                  <a:lnTo>
                    <a:pt x="5608716" y="286321"/>
                  </a:lnTo>
                  <a:lnTo>
                    <a:pt x="5643861" y="266003"/>
                  </a:lnTo>
                  <a:lnTo>
                    <a:pt x="5644645" y="263489"/>
                  </a:lnTo>
                  <a:lnTo>
                    <a:pt x="5641331" y="262570"/>
                  </a:lnTo>
                  <a:lnTo>
                    <a:pt x="5634738" y="262929"/>
                  </a:lnTo>
                  <a:lnTo>
                    <a:pt x="5625688" y="264247"/>
                  </a:lnTo>
                  <a:lnTo>
                    <a:pt x="5615000" y="266202"/>
                  </a:lnTo>
                  <a:lnTo>
                    <a:pt x="5603494" y="268477"/>
                  </a:lnTo>
                </a:path>
              </a:pathLst>
            </a:custGeom>
            <a:ln w="25908">
              <a:solidFill>
                <a:srgbClr val="FF0000"/>
              </a:solidFill>
            </a:ln>
          </p:spPr>
          <p:txBody>
            <a:bodyPr wrap="square" lIns="0" tIns="0" rIns="0" bIns="0" rtlCol="0"/>
            <a:lstStyle/>
            <a:p>
              <a:endParaRPr/>
            </a:p>
          </p:txBody>
        </p:sp>
        <p:sp>
          <p:nvSpPr>
            <p:cNvPr id="8" name="object 8"/>
            <p:cNvSpPr/>
            <p:nvPr/>
          </p:nvSpPr>
          <p:spPr>
            <a:xfrm>
              <a:off x="4395977" y="1695450"/>
              <a:ext cx="0" cy="4387850"/>
            </a:xfrm>
            <a:custGeom>
              <a:avLst/>
              <a:gdLst/>
              <a:ahLst/>
              <a:cxnLst/>
              <a:rect l="l" t="t" r="r" b="b"/>
              <a:pathLst>
                <a:path h="4387850">
                  <a:moveTo>
                    <a:pt x="0" y="0"/>
                  </a:moveTo>
                  <a:lnTo>
                    <a:pt x="0" y="4387443"/>
                  </a:lnTo>
                </a:path>
              </a:pathLst>
            </a:custGeom>
            <a:ln w="25908">
              <a:solidFill>
                <a:srgbClr val="00AFEF"/>
              </a:solidFill>
              <a:prstDash val="sysDash"/>
            </a:ln>
          </p:spPr>
          <p:txBody>
            <a:bodyPr wrap="square" lIns="0" tIns="0" rIns="0" bIns="0" rtlCol="0"/>
            <a:lstStyle/>
            <a:p>
              <a:endParaRPr/>
            </a:p>
          </p:txBody>
        </p:sp>
        <p:sp>
          <p:nvSpPr>
            <p:cNvPr id="9" name="object 9"/>
            <p:cNvSpPr/>
            <p:nvPr/>
          </p:nvSpPr>
          <p:spPr>
            <a:xfrm>
              <a:off x="6712458" y="1770126"/>
              <a:ext cx="755015" cy="0"/>
            </a:xfrm>
            <a:custGeom>
              <a:avLst/>
              <a:gdLst/>
              <a:ahLst/>
              <a:cxnLst/>
              <a:rect l="l" t="t" r="r" b="b"/>
              <a:pathLst>
                <a:path w="755015">
                  <a:moveTo>
                    <a:pt x="0" y="0"/>
                  </a:moveTo>
                  <a:lnTo>
                    <a:pt x="755015" y="0"/>
                  </a:lnTo>
                </a:path>
              </a:pathLst>
            </a:custGeom>
            <a:ln w="25908">
              <a:solidFill>
                <a:srgbClr val="4471C4"/>
              </a:solidFill>
            </a:ln>
          </p:spPr>
          <p:txBody>
            <a:bodyPr wrap="square" lIns="0" tIns="0" rIns="0" bIns="0" rtlCol="0"/>
            <a:lstStyle/>
            <a:p>
              <a:endParaRPr/>
            </a:p>
          </p:txBody>
        </p:sp>
        <p:sp>
          <p:nvSpPr>
            <p:cNvPr id="10" name="object 10"/>
            <p:cNvSpPr/>
            <p:nvPr/>
          </p:nvSpPr>
          <p:spPr>
            <a:xfrm>
              <a:off x="6729221" y="2058162"/>
              <a:ext cx="755015" cy="0"/>
            </a:xfrm>
            <a:custGeom>
              <a:avLst/>
              <a:gdLst/>
              <a:ahLst/>
              <a:cxnLst/>
              <a:rect l="l" t="t" r="r" b="b"/>
              <a:pathLst>
                <a:path w="755015">
                  <a:moveTo>
                    <a:pt x="0" y="0"/>
                  </a:moveTo>
                  <a:lnTo>
                    <a:pt x="755014" y="0"/>
                  </a:lnTo>
                </a:path>
              </a:pathLst>
            </a:custGeom>
            <a:ln w="25908">
              <a:solidFill>
                <a:srgbClr val="FF0000"/>
              </a:solidFill>
            </a:ln>
          </p:spPr>
          <p:txBody>
            <a:bodyPr wrap="square" lIns="0" tIns="0" rIns="0" bIns="0" rtlCol="0"/>
            <a:lstStyle/>
            <a:p>
              <a:endParaRPr/>
            </a:p>
          </p:txBody>
        </p:sp>
      </p:grpSp>
      <p:sp>
        <p:nvSpPr>
          <p:cNvPr id="11" name="object 11"/>
          <p:cNvSpPr txBox="1"/>
          <p:nvPr/>
        </p:nvSpPr>
        <p:spPr>
          <a:xfrm>
            <a:off x="4758944" y="6095886"/>
            <a:ext cx="1763395" cy="299720"/>
          </a:xfrm>
          <a:prstGeom prst="rect">
            <a:avLst/>
          </a:prstGeom>
        </p:spPr>
        <p:txBody>
          <a:bodyPr vert="horz" wrap="square" lIns="0" tIns="12700" rIns="0" bIns="0" rtlCol="0">
            <a:spAutoFit/>
          </a:bodyPr>
          <a:lstStyle/>
          <a:p>
            <a:pPr marL="12700">
              <a:lnSpc>
                <a:spcPct val="100000"/>
              </a:lnSpc>
              <a:spcBef>
                <a:spcPts val="100"/>
              </a:spcBef>
            </a:pPr>
            <a:r>
              <a:rPr sz="1800" b="1">
                <a:latin typeface="Calibri"/>
                <a:cs typeface="Calibri"/>
              </a:rPr>
              <a:t>Model</a:t>
            </a:r>
            <a:r>
              <a:rPr sz="1800" b="1" spc="-90">
                <a:latin typeface="Calibri"/>
                <a:cs typeface="Calibri"/>
              </a:rPr>
              <a:t> </a:t>
            </a:r>
            <a:r>
              <a:rPr sz="1800" b="1" spc="-5">
                <a:latin typeface="Calibri"/>
                <a:cs typeface="Calibri"/>
              </a:rPr>
              <a:t>Complexity</a:t>
            </a:r>
            <a:endParaRPr sz="1800">
              <a:latin typeface="Calibri"/>
              <a:cs typeface="Calibri"/>
            </a:endParaRPr>
          </a:p>
        </p:txBody>
      </p:sp>
      <p:sp>
        <p:nvSpPr>
          <p:cNvPr id="12" name="object 12"/>
          <p:cNvSpPr txBox="1"/>
          <p:nvPr/>
        </p:nvSpPr>
        <p:spPr>
          <a:xfrm>
            <a:off x="1672844" y="3617163"/>
            <a:ext cx="500380" cy="300355"/>
          </a:xfrm>
          <a:prstGeom prst="rect">
            <a:avLst/>
          </a:prstGeom>
        </p:spPr>
        <p:txBody>
          <a:bodyPr vert="horz" wrap="square" lIns="0" tIns="12700" rIns="0" bIns="0" rtlCol="0">
            <a:spAutoFit/>
          </a:bodyPr>
          <a:lstStyle/>
          <a:p>
            <a:pPr marL="12700">
              <a:lnSpc>
                <a:spcPct val="100000"/>
              </a:lnSpc>
              <a:spcBef>
                <a:spcPts val="100"/>
              </a:spcBef>
            </a:pPr>
            <a:r>
              <a:rPr sz="1800" b="1">
                <a:latin typeface="Calibri"/>
                <a:cs typeface="Calibri"/>
              </a:rPr>
              <a:t>E</a:t>
            </a:r>
            <a:r>
              <a:rPr sz="1800" b="1" spc="-10">
                <a:latin typeface="Calibri"/>
                <a:cs typeface="Calibri"/>
              </a:rPr>
              <a:t>r</a:t>
            </a:r>
            <a:r>
              <a:rPr sz="1800" b="1" spc="-30">
                <a:latin typeface="Calibri"/>
                <a:cs typeface="Calibri"/>
              </a:rPr>
              <a:t>r</a:t>
            </a:r>
            <a:r>
              <a:rPr sz="1800" b="1">
                <a:latin typeface="Calibri"/>
                <a:cs typeface="Calibri"/>
              </a:rPr>
              <a:t>or</a:t>
            </a:r>
            <a:endParaRPr sz="1800">
              <a:latin typeface="Calibri"/>
              <a:cs typeface="Calibri"/>
            </a:endParaRPr>
          </a:p>
        </p:txBody>
      </p:sp>
      <p:sp>
        <p:nvSpPr>
          <p:cNvPr id="13" name="object 13"/>
          <p:cNvSpPr txBox="1"/>
          <p:nvPr/>
        </p:nvSpPr>
        <p:spPr>
          <a:xfrm>
            <a:off x="7570978" y="1621028"/>
            <a:ext cx="759460" cy="586740"/>
          </a:xfrm>
          <a:prstGeom prst="rect">
            <a:avLst/>
          </a:prstGeom>
        </p:spPr>
        <p:txBody>
          <a:bodyPr vert="horz" wrap="square" lIns="0" tIns="635" rIns="0" bIns="0" rtlCol="0">
            <a:spAutoFit/>
          </a:bodyPr>
          <a:lstStyle/>
          <a:p>
            <a:pPr marL="22225" marR="5080" indent="-10160">
              <a:lnSpc>
                <a:spcPct val="104400"/>
              </a:lnSpc>
              <a:spcBef>
                <a:spcPts val="5"/>
              </a:spcBef>
            </a:pPr>
            <a:r>
              <a:rPr sz="1800" spc="-110">
                <a:latin typeface="Calibri"/>
                <a:cs typeface="Calibri"/>
              </a:rPr>
              <a:t>T</a:t>
            </a:r>
            <a:r>
              <a:rPr sz="1800" spc="-40">
                <a:latin typeface="Calibri"/>
                <a:cs typeface="Calibri"/>
              </a:rPr>
              <a:t>r</a:t>
            </a:r>
            <a:r>
              <a:rPr sz="1800">
                <a:latin typeface="Calibri"/>
                <a:cs typeface="Calibri"/>
              </a:rPr>
              <a:t>ain</a:t>
            </a:r>
            <a:r>
              <a:rPr sz="1800" spc="-10">
                <a:latin typeface="Calibri"/>
                <a:cs typeface="Calibri"/>
              </a:rPr>
              <a:t>i</a:t>
            </a:r>
            <a:r>
              <a:rPr sz="1800" spc="-5">
                <a:latin typeface="Calibri"/>
                <a:cs typeface="Calibri"/>
              </a:rPr>
              <a:t>ng  </a:t>
            </a:r>
            <a:r>
              <a:rPr sz="1800" spc="-45">
                <a:latin typeface="Calibri"/>
                <a:cs typeface="Calibri"/>
              </a:rPr>
              <a:t>Test</a:t>
            </a:r>
            <a:endParaRPr sz="1800">
              <a:latin typeface="Calibri"/>
              <a:cs typeface="Calibri"/>
            </a:endParaRPr>
          </a:p>
        </p:txBody>
      </p:sp>
      <p:grpSp>
        <p:nvGrpSpPr>
          <p:cNvPr id="14" name="object 14"/>
          <p:cNvGrpSpPr/>
          <p:nvPr/>
        </p:nvGrpSpPr>
        <p:grpSpPr>
          <a:xfrm>
            <a:off x="2852927" y="3208782"/>
            <a:ext cx="3023870" cy="2425700"/>
            <a:chOff x="2852927" y="3208782"/>
            <a:chExt cx="3023870" cy="2425700"/>
          </a:xfrm>
        </p:grpSpPr>
        <p:sp>
          <p:nvSpPr>
            <p:cNvPr id="15" name="object 15"/>
            <p:cNvSpPr/>
            <p:nvPr/>
          </p:nvSpPr>
          <p:spPr>
            <a:xfrm>
              <a:off x="4231386" y="3208782"/>
              <a:ext cx="329565" cy="2388235"/>
            </a:xfrm>
            <a:custGeom>
              <a:avLst/>
              <a:gdLst/>
              <a:ahLst/>
              <a:cxnLst/>
              <a:rect l="l" t="t" r="r" b="b"/>
              <a:pathLst>
                <a:path w="329564" h="2388235">
                  <a:moveTo>
                    <a:pt x="0" y="0"/>
                  </a:moveTo>
                  <a:lnTo>
                    <a:pt x="0" y="2388069"/>
                  </a:lnTo>
                </a:path>
                <a:path w="329564" h="2388235">
                  <a:moveTo>
                    <a:pt x="329184" y="18287"/>
                  </a:moveTo>
                  <a:lnTo>
                    <a:pt x="329184" y="2388184"/>
                  </a:lnTo>
                </a:path>
              </a:pathLst>
            </a:custGeom>
            <a:ln w="25908">
              <a:solidFill>
                <a:srgbClr val="2E5496"/>
              </a:solidFill>
              <a:prstDash val="dash"/>
            </a:ln>
          </p:spPr>
          <p:txBody>
            <a:bodyPr wrap="square" lIns="0" tIns="0" rIns="0" bIns="0" rtlCol="0"/>
            <a:lstStyle/>
            <a:p>
              <a:endParaRPr/>
            </a:p>
          </p:txBody>
        </p:sp>
        <p:sp>
          <p:nvSpPr>
            <p:cNvPr id="16" name="object 16"/>
            <p:cNvSpPr/>
            <p:nvPr/>
          </p:nvSpPr>
          <p:spPr>
            <a:xfrm>
              <a:off x="2852928" y="5558027"/>
              <a:ext cx="3023870" cy="76200"/>
            </a:xfrm>
            <a:custGeom>
              <a:avLst/>
              <a:gdLst/>
              <a:ahLst/>
              <a:cxnLst/>
              <a:rect l="l" t="t" r="r" b="b"/>
              <a:pathLst>
                <a:path w="3023870" h="76200">
                  <a:moveTo>
                    <a:pt x="889254" y="31750"/>
                  </a:moveTo>
                  <a:lnTo>
                    <a:pt x="76200" y="31750"/>
                  </a:lnTo>
                  <a:lnTo>
                    <a:pt x="76200" y="0"/>
                  </a:lnTo>
                  <a:lnTo>
                    <a:pt x="0" y="38100"/>
                  </a:lnTo>
                  <a:lnTo>
                    <a:pt x="76200" y="76200"/>
                  </a:lnTo>
                  <a:lnTo>
                    <a:pt x="76200" y="44450"/>
                  </a:lnTo>
                  <a:lnTo>
                    <a:pt x="889254" y="44450"/>
                  </a:lnTo>
                  <a:lnTo>
                    <a:pt x="889254" y="31750"/>
                  </a:lnTo>
                  <a:close/>
                </a:path>
                <a:path w="3023870" h="76200">
                  <a:moveTo>
                    <a:pt x="3023870" y="38100"/>
                  </a:moveTo>
                  <a:lnTo>
                    <a:pt x="3011170" y="31750"/>
                  </a:lnTo>
                  <a:lnTo>
                    <a:pt x="2947670" y="0"/>
                  </a:lnTo>
                  <a:lnTo>
                    <a:pt x="2947670" y="31750"/>
                  </a:lnTo>
                  <a:lnTo>
                    <a:pt x="1996440" y="31750"/>
                  </a:lnTo>
                  <a:lnTo>
                    <a:pt x="1996440" y="44450"/>
                  </a:lnTo>
                  <a:lnTo>
                    <a:pt x="2947670" y="44450"/>
                  </a:lnTo>
                  <a:lnTo>
                    <a:pt x="2947670" y="76200"/>
                  </a:lnTo>
                  <a:lnTo>
                    <a:pt x="3011170" y="44450"/>
                  </a:lnTo>
                  <a:lnTo>
                    <a:pt x="3023870" y="38100"/>
                  </a:lnTo>
                  <a:close/>
                </a:path>
              </a:pathLst>
            </a:custGeom>
            <a:solidFill>
              <a:srgbClr val="4471C4"/>
            </a:solidFill>
          </p:spPr>
          <p:txBody>
            <a:bodyPr wrap="square" lIns="0" tIns="0" rIns="0" bIns="0" rtlCol="0"/>
            <a:lstStyle/>
            <a:p>
              <a:endParaRPr/>
            </a:p>
          </p:txBody>
        </p:sp>
      </p:grpSp>
      <p:sp>
        <p:nvSpPr>
          <p:cNvPr id="17" name="object 17"/>
          <p:cNvSpPr txBox="1"/>
          <p:nvPr/>
        </p:nvSpPr>
        <p:spPr>
          <a:xfrm>
            <a:off x="2743961" y="5139944"/>
            <a:ext cx="1189355" cy="299720"/>
          </a:xfrm>
          <a:prstGeom prst="rect">
            <a:avLst/>
          </a:prstGeom>
        </p:spPr>
        <p:txBody>
          <a:bodyPr vert="horz" wrap="square" lIns="0" tIns="12700" rIns="0" bIns="0" rtlCol="0">
            <a:spAutoFit/>
          </a:bodyPr>
          <a:lstStyle/>
          <a:p>
            <a:pPr marL="12700">
              <a:lnSpc>
                <a:spcPct val="100000"/>
              </a:lnSpc>
              <a:spcBef>
                <a:spcPts val="100"/>
              </a:spcBef>
            </a:pPr>
            <a:r>
              <a:rPr sz="1800" b="1" spc="-5">
                <a:solidFill>
                  <a:srgbClr val="FFC000"/>
                </a:solidFill>
                <a:latin typeface="Calibri"/>
                <a:cs typeface="Calibri"/>
              </a:rPr>
              <a:t>Underfitting</a:t>
            </a:r>
            <a:endParaRPr sz="1800">
              <a:latin typeface="Calibri"/>
              <a:cs typeface="Calibri"/>
            </a:endParaRPr>
          </a:p>
        </p:txBody>
      </p:sp>
      <p:sp>
        <p:nvSpPr>
          <p:cNvPr id="18" name="object 18"/>
          <p:cNvSpPr txBox="1"/>
          <p:nvPr/>
        </p:nvSpPr>
        <p:spPr>
          <a:xfrm>
            <a:off x="4758944" y="5182311"/>
            <a:ext cx="1054100" cy="300355"/>
          </a:xfrm>
          <a:prstGeom prst="rect">
            <a:avLst/>
          </a:prstGeom>
        </p:spPr>
        <p:txBody>
          <a:bodyPr vert="horz" wrap="square" lIns="0" tIns="12700" rIns="0" bIns="0" rtlCol="0">
            <a:spAutoFit/>
          </a:bodyPr>
          <a:lstStyle/>
          <a:p>
            <a:pPr marL="12700">
              <a:lnSpc>
                <a:spcPct val="100000"/>
              </a:lnSpc>
              <a:spcBef>
                <a:spcPts val="100"/>
              </a:spcBef>
            </a:pPr>
            <a:r>
              <a:rPr sz="1800" b="1" spc="-10">
                <a:solidFill>
                  <a:srgbClr val="C00000"/>
                </a:solidFill>
                <a:latin typeface="Calibri"/>
                <a:cs typeface="Calibri"/>
              </a:rPr>
              <a:t>Overfitting</a:t>
            </a:r>
            <a:endParaRPr sz="18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a:t>Approaches</a:t>
            </a:r>
            <a:r>
              <a:rPr spc="-45"/>
              <a:t> </a:t>
            </a:r>
            <a:r>
              <a:rPr spc="-20"/>
              <a:t>to</a:t>
            </a:r>
            <a:r>
              <a:rPr spc="-15"/>
              <a:t> </a:t>
            </a:r>
            <a:r>
              <a:rPr spc="-10"/>
              <a:t>reduce</a:t>
            </a:r>
            <a:r>
              <a:rPr spc="-15"/>
              <a:t> Overfitting</a:t>
            </a:r>
          </a:p>
        </p:txBody>
      </p:sp>
      <p:sp>
        <p:nvSpPr>
          <p:cNvPr id="3" name="object 3"/>
          <p:cNvSpPr txBox="1"/>
          <p:nvPr/>
        </p:nvSpPr>
        <p:spPr>
          <a:xfrm>
            <a:off x="916939" y="1793189"/>
            <a:ext cx="9128760" cy="2882265"/>
          </a:xfrm>
          <a:prstGeom prst="rect">
            <a:avLst/>
          </a:prstGeom>
        </p:spPr>
        <p:txBody>
          <a:bodyPr vert="horz" wrap="square" lIns="0" tIns="60325" rIns="0" bIns="0" rtlCol="0">
            <a:spAutoFit/>
          </a:bodyPr>
          <a:lstStyle/>
          <a:p>
            <a:pPr marL="241300" marR="5080" indent="-228600">
              <a:lnSpc>
                <a:spcPts val="3030"/>
              </a:lnSpc>
              <a:spcBef>
                <a:spcPts val="475"/>
              </a:spcBef>
              <a:buFont typeface="Arial MT"/>
              <a:buChar char="•"/>
              <a:tabLst>
                <a:tab pos="241300" algn="l"/>
              </a:tabLst>
            </a:pPr>
            <a:r>
              <a:rPr sz="2800" spc="-10">
                <a:latin typeface="Calibri"/>
                <a:cs typeface="Calibri"/>
              </a:rPr>
              <a:t>Partitioning</a:t>
            </a:r>
            <a:r>
              <a:rPr sz="2800" spc="35">
                <a:latin typeface="Calibri"/>
                <a:cs typeface="Calibri"/>
              </a:rPr>
              <a:t> </a:t>
            </a:r>
            <a:r>
              <a:rPr sz="2800" spc="-5">
                <a:latin typeface="Calibri"/>
                <a:cs typeface="Calibri"/>
              </a:rPr>
              <a:t>the</a:t>
            </a:r>
            <a:r>
              <a:rPr sz="2800" spc="15">
                <a:latin typeface="Calibri"/>
                <a:cs typeface="Calibri"/>
              </a:rPr>
              <a:t> </a:t>
            </a:r>
            <a:r>
              <a:rPr sz="2800" spc="-15">
                <a:latin typeface="Calibri"/>
                <a:cs typeface="Calibri"/>
              </a:rPr>
              <a:t>available</a:t>
            </a:r>
            <a:r>
              <a:rPr sz="2800">
                <a:latin typeface="Calibri"/>
                <a:cs typeface="Calibri"/>
              </a:rPr>
              <a:t> </a:t>
            </a:r>
            <a:r>
              <a:rPr sz="2800" spc="-20">
                <a:latin typeface="Calibri"/>
                <a:cs typeface="Calibri"/>
              </a:rPr>
              <a:t>data</a:t>
            </a:r>
            <a:r>
              <a:rPr sz="2800" spc="10">
                <a:latin typeface="Calibri"/>
                <a:cs typeface="Calibri"/>
              </a:rPr>
              <a:t> </a:t>
            </a:r>
            <a:r>
              <a:rPr sz="2800" spc="-20">
                <a:latin typeface="Calibri"/>
                <a:cs typeface="Calibri"/>
              </a:rPr>
              <a:t>into</a:t>
            </a:r>
            <a:r>
              <a:rPr sz="2800">
                <a:latin typeface="Calibri"/>
                <a:cs typeface="Calibri"/>
              </a:rPr>
              <a:t> </a:t>
            </a:r>
            <a:r>
              <a:rPr sz="2800" spc="-35">
                <a:latin typeface="Calibri"/>
                <a:cs typeface="Calibri"/>
              </a:rPr>
              <a:t>Training </a:t>
            </a:r>
            <a:r>
              <a:rPr sz="2800" spc="-5">
                <a:latin typeface="Calibri"/>
                <a:cs typeface="Calibri"/>
              </a:rPr>
              <a:t>–</a:t>
            </a:r>
            <a:r>
              <a:rPr sz="2800" spc="15">
                <a:latin typeface="Calibri"/>
                <a:cs typeface="Calibri"/>
              </a:rPr>
              <a:t> </a:t>
            </a:r>
            <a:r>
              <a:rPr sz="2800" spc="-25">
                <a:latin typeface="Calibri"/>
                <a:cs typeface="Calibri"/>
              </a:rPr>
              <a:t>Validation</a:t>
            </a:r>
            <a:r>
              <a:rPr sz="2800" spc="20">
                <a:latin typeface="Calibri"/>
                <a:cs typeface="Calibri"/>
              </a:rPr>
              <a:t> </a:t>
            </a:r>
            <a:r>
              <a:rPr sz="2800" spc="-5">
                <a:latin typeface="Calibri"/>
                <a:cs typeface="Calibri"/>
              </a:rPr>
              <a:t>–</a:t>
            </a:r>
            <a:r>
              <a:rPr sz="2800" spc="15">
                <a:latin typeface="Calibri"/>
                <a:cs typeface="Calibri"/>
              </a:rPr>
              <a:t> </a:t>
            </a:r>
            <a:r>
              <a:rPr sz="2800" spc="-75">
                <a:latin typeface="Calibri"/>
                <a:cs typeface="Calibri"/>
              </a:rPr>
              <a:t>Test </a:t>
            </a:r>
            <a:r>
              <a:rPr sz="2800" spc="-620">
                <a:latin typeface="Calibri"/>
                <a:cs typeface="Calibri"/>
              </a:rPr>
              <a:t> </a:t>
            </a:r>
            <a:r>
              <a:rPr sz="2800" spc="-10">
                <a:latin typeface="Calibri"/>
                <a:cs typeface="Calibri"/>
              </a:rPr>
              <a:t>partitions</a:t>
            </a:r>
            <a:r>
              <a:rPr sz="2800" spc="35">
                <a:latin typeface="Calibri"/>
                <a:cs typeface="Calibri"/>
              </a:rPr>
              <a:t> </a:t>
            </a:r>
            <a:r>
              <a:rPr sz="2800" spc="-5">
                <a:latin typeface="Calibri"/>
                <a:cs typeface="Calibri"/>
              </a:rPr>
              <a:t>and</a:t>
            </a:r>
            <a:r>
              <a:rPr sz="2800" spc="15">
                <a:latin typeface="Calibri"/>
                <a:cs typeface="Calibri"/>
              </a:rPr>
              <a:t> </a:t>
            </a:r>
            <a:r>
              <a:rPr sz="2800" spc="-15">
                <a:latin typeface="Calibri"/>
                <a:cs typeface="Calibri"/>
              </a:rPr>
              <a:t>performing</a:t>
            </a:r>
            <a:r>
              <a:rPr sz="2800" spc="20">
                <a:latin typeface="Calibri"/>
                <a:cs typeface="Calibri"/>
              </a:rPr>
              <a:t> </a:t>
            </a:r>
            <a:r>
              <a:rPr sz="2800" spc="-20">
                <a:latin typeface="Calibri"/>
                <a:cs typeface="Calibri"/>
              </a:rPr>
              <a:t>Cross</a:t>
            </a:r>
            <a:r>
              <a:rPr sz="2800" spc="35">
                <a:latin typeface="Calibri"/>
                <a:cs typeface="Calibri"/>
              </a:rPr>
              <a:t> </a:t>
            </a:r>
            <a:r>
              <a:rPr sz="2800" spc="-25">
                <a:latin typeface="Calibri"/>
                <a:cs typeface="Calibri"/>
              </a:rPr>
              <a:t>Validation</a:t>
            </a:r>
            <a:endParaRPr sz="2800">
              <a:latin typeface="Calibri"/>
              <a:cs typeface="Calibri"/>
            </a:endParaRPr>
          </a:p>
          <a:p>
            <a:pPr>
              <a:lnSpc>
                <a:spcPct val="100000"/>
              </a:lnSpc>
              <a:buFont typeface="Arial MT"/>
              <a:buChar char="•"/>
            </a:pPr>
            <a:endParaRPr sz="3800">
              <a:latin typeface="Calibri"/>
              <a:cs typeface="Calibri"/>
            </a:endParaRPr>
          </a:p>
          <a:p>
            <a:pPr marL="241300" indent="-228600">
              <a:lnSpc>
                <a:spcPct val="100000"/>
              </a:lnSpc>
              <a:buFont typeface="Arial MT"/>
              <a:buChar char="•"/>
              <a:tabLst>
                <a:tab pos="241300" algn="l"/>
              </a:tabLst>
            </a:pPr>
            <a:r>
              <a:rPr sz="2800" spc="-10">
                <a:latin typeface="Calibri"/>
                <a:cs typeface="Calibri"/>
              </a:rPr>
              <a:t>Reducing</a:t>
            </a:r>
            <a:r>
              <a:rPr sz="2800" spc="35">
                <a:latin typeface="Calibri"/>
                <a:cs typeface="Calibri"/>
              </a:rPr>
              <a:t> </a:t>
            </a:r>
            <a:r>
              <a:rPr sz="2800" spc="-5">
                <a:latin typeface="Calibri"/>
                <a:cs typeface="Calibri"/>
              </a:rPr>
              <a:t>the</a:t>
            </a:r>
            <a:r>
              <a:rPr sz="2800" spc="15">
                <a:latin typeface="Calibri"/>
                <a:cs typeface="Calibri"/>
              </a:rPr>
              <a:t> </a:t>
            </a:r>
            <a:r>
              <a:rPr sz="2800" spc="-10">
                <a:latin typeface="Calibri"/>
                <a:cs typeface="Calibri"/>
              </a:rPr>
              <a:t>number</a:t>
            </a:r>
            <a:r>
              <a:rPr sz="2800" spc="40">
                <a:latin typeface="Calibri"/>
                <a:cs typeface="Calibri"/>
              </a:rPr>
              <a:t> </a:t>
            </a:r>
            <a:r>
              <a:rPr sz="2800" spc="-5">
                <a:latin typeface="Calibri"/>
                <a:cs typeface="Calibri"/>
              </a:rPr>
              <a:t>of</a:t>
            </a:r>
            <a:r>
              <a:rPr sz="2800">
                <a:latin typeface="Calibri"/>
                <a:cs typeface="Calibri"/>
              </a:rPr>
              <a:t> </a:t>
            </a:r>
            <a:r>
              <a:rPr sz="2800" spc="-20">
                <a:latin typeface="Calibri"/>
                <a:cs typeface="Calibri"/>
              </a:rPr>
              <a:t>features</a:t>
            </a:r>
            <a:r>
              <a:rPr sz="2800" spc="5">
                <a:latin typeface="Calibri"/>
                <a:cs typeface="Calibri"/>
              </a:rPr>
              <a:t> </a:t>
            </a:r>
            <a:r>
              <a:rPr sz="2800" spc="-5">
                <a:latin typeface="Calibri"/>
                <a:cs typeface="Calibri"/>
              </a:rPr>
              <a:t>used</a:t>
            </a:r>
            <a:r>
              <a:rPr sz="2800" spc="40">
                <a:latin typeface="Calibri"/>
                <a:cs typeface="Calibri"/>
              </a:rPr>
              <a:t> </a:t>
            </a:r>
            <a:r>
              <a:rPr sz="2800" spc="-5">
                <a:latin typeface="Calibri"/>
                <a:cs typeface="Calibri"/>
              </a:rPr>
              <a:t>in</a:t>
            </a:r>
            <a:r>
              <a:rPr sz="2800" spc="5">
                <a:latin typeface="Calibri"/>
                <a:cs typeface="Calibri"/>
              </a:rPr>
              <a:t> </a:t>
            </a:r>
            <a:r>
              <a:rPr sz="2800" spc="-10">
                <a:latin typeface="Calibri"/>
                <a:cs typeface="Calibri"/>
              </a:rPr>
              <a:t>building</a:t>
            </a:r>
            <a:r>
              <a:rPr sz="2800" spc="55">
                <a:latin typeface="Calibri"/>
                <a:cs typeface="Calibri"/>
              </a:rPr>
              <a:t> </a:t>
            </a:r>
            <a:r>
              <a:rPr sz="2800" spc="-5">
                <a:latin typeface="Calibri"/>
                <a:cs typeface="Calibri"/>
              </a:rPr>
              <a:t>the</a:t>
            </a:r>
            <a:r>
              <a:rPr sz="2800" spc="15">
                <a:latin typeface="Calibri"/>
                <a:cs typeface="Calibri"/>
              </a:rPr>
              <a:t> </a:t>
            </a:r>
            <a:r>
              <a:rPr sz="2800" spc="-5">
                <a:latin typeface="Calibri"/>
                <a:cs typeface="Calibri"/>
              </a:rPr>
              <a:t>model</a:t>
            </a:r>
            <a:endParaRPr sz="2800">
              <a:latin typeface="Calibri"/>
              <a:cs typeface="Calibri"/>
            </a:endParaRPr>
          </a:p>
          <a:p>
            <a:pPr>
              <a:lnSpc>
                <a:spcPct val="100000"/>
              </a:lnSpc>
              <a:spcBef>
                <a:spcPts val="55"/>
              </a:spcBef>
              <a:buFont typeface="Arial MT"/>
              <a:buChar char="•"/>
            </a:pPr>
            <a:endParaRPr sz="3800">
              <a:latin typeface="Calibri"/>
              <a:cs typeface="Calibri"/>
            </a:endParaRPr>
          </a:p>
          <a:p>
            <a:pPr marL="241300" indent="-228600">
              <a:lnSpc>
                <a:spcPct val="100000"/>
              </a:lnSpc>
              <a:spcBef>
                <a:spcPts val="5"/>
              </a:spcBef>
              <a:buFont typeface="Arial MT"/>
              <a:buChar char="•"/>
              <a:tabLst>
                <a:tab pos="241300" algn="l"/>
              </a:tabLst>
            </a:pPr>
            <a:r>
              <a:rPr sz="2800" spc="-10">
                <a:latin typeface="Calibri"/>
                <a:cs typeface="Calibri"/>
              </a:rPr>
              <a:t>Regularization</a:t>
            </a:r>
            <a:endParaRPr sz="28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t>Summa</a:t>
            </a:r>
            <a:r>
              <a:rPr spc="20"/>
              <a:t>r</a:t>
            </a:r>
            <a:r>
              <a:t>y</a:t>
            </a:r>
          </a:p>
        </p:txBody>
      </p:sp>
      <p:sp>
        <p:nvSpPr>
          <p:cNvPr id="3" name="object 3"/>
          <p:cNvSpPr txBox="1"/>
          <p:nvPr/>
        </p:nvSpPr>
        <p:spPr>
          <a:xfrm>
            <a:off x="916939" y="1058113"/>
            <a:ext cx="10333990" cy="4629150"/>
          </a:xfrm>
          <a:prstGeom prst="rect">
            <a:avLst/>
          </a:prstGeom>
        </p:spPr>
        <p:txBody>
          <a:bodyPr vert="horz" wrap="square" lIns="0" tIns="94615" rIns="0" bIns="0" rtlCol="0">
            <a:spAutoFit/>
          </a:bodyPr>
          <a:lstStyle/>
          <a:p>
            <a:pPr marL="241300" marR="1241425" indent="-228600">
              <a:lnSpc>
                <a:spcPts val="2690"/>
              </a:lnSpc>
              <a:spcBef>
                <a:spcPts val="745"/>
              </a:spcBef>
              <a:buFont typeface="Arial MT"/>
              <a:buChar char="•"/>
              <a:tabLst>
                <a:tab pos="241300" algn="l"/>
              </a:tabLst>
            </a:pPr>
            <a:r>
              <a:rPr sz="2800" spc="-10">
                <a:latin typeface="Calibri"/>
                <a:cs typeface="Calibri"/>
              </a:rPr>
              <a:t>Overfitting</a:t>
            </a:r>
            <a:r>
              <a:rPr sz="2800">
                <a:latin typeface="Calibri"/>
                <a:cs typeface="Calibri"/>
              </a:rPr>
              <a:t> </a:t>
            </a:r>
            <a:r>
              <a:rPr sz="2800" spc="-5">
                <a:latin typeface="Calibri"/>
                <a:cs typeface="Calibri"/>
              </a:rPr>
              <a:t>:</a:t>
            </a:r>
            <a:r>
              <a:rPr sz="2800" spc="20">
                <a:latin typeface="Calibri"/>
                <a:cs typeface="Calibri"/>
              </a:rPr>
              <a:t> </a:t>
            </a:r>
            <a:r>
              <a:rPr sz="2800" spc="-20">
                <a:latin typeface="Calibri"/>
                <a:cs typeface="Calibri"/>
              </a:rPr>
              <a:t>excellent</a:t>
            </a:r>
            <a:r>
              <a:rPr sz="2800" spc="-5">
                <a:latin typeface="Calibri"/>
                <a:cs typeface="Calibri"/>
              </a:rPr>
              <a:t> </a:t>
            </a:r>
            <a:r>
              <a:rPr sz="2800" spc="-10">
                <a:latin typeface="Calibri"/>
                <a:cs typeface="Calibri"/>
              </a:rPr>
              <a:t>performance</a:t>
            </a:r>
            <a:r>
              <a:rPr sz="2800" spc="25">
                <a:latin typeface="Calibri"/>
                <a:cs typeface="Calibri"/>
              </a:rPr>
              <a:t> </a:t>
            </a:r>
            <a:r>
              <a:rPr sz="2800" spc="-5">
                <a:latin typeface="Calibri"/>
                <a:cs typeface="Calibri"/>
              </a:rPr>
              <a:t>on</a:t>
            </a:r>
            <a:r>
              <a:rPr sz="2800" spc="10">
                <a:latin typeface="Calibri"/>
                <a:cs typeface="Calibri"/>
              </a:rPr>
              <a:t> </a:t>
            </a:r>
            <a:r>
              <a:rPr sz="2800" spc="-15">
                <a:latin typeface="Calibri"/>
                <a:cs typeface="Calibri"/>
              </a:rPr>
              <a:t>training</a:t>
            </a:r>
            <a:r>
              <a:rPr sz="2800" spc="10">
                <a:latin typeface="Calibri"/>
                <a:cs typeface="Calibri"/>
              </a:rPr>
              <a:t> </a:t>
            </a:r>
            <a:r>
              <a:rPr sz="2800" spc="-15">
                <a:latin typeface="Calibri"/>
                <a:cs typeface="Calibri"/>
              </a:rPr>
              <a:t>data,</a:t>
            </a:r>
            <a:r>
              <a:rPr sz="2800" spc="15">
                <a:latin typeface="Calibri"/>
                <a:cs typeface="Calibri"/>
              </a:rPr>
              <a:t> </a:t>
            </a:r>
            <a:r>
              <a:rPr sz="2800" spc="-5">
                <a:latin typeface="Calibri"/>
                <a:cs typeface="Calibri"/>
              </a:rPr>
              <a:t>but</a:t>
            </a:r>
            <a:r>
              <a:rPr sz="2800" spc="15">
                <a:latin typeface="Calibri"/>
                <a:cs typeface="Calibri"/>
              </a:rPr>
              <a:t> </a:t>
            </a:r>
            <a:r>
              <a:rPr sz="2800" spc="-10">
                <a:latin typeface="Calibri"/>
                <a:cs typeface="Calibri"/>
              </a:rPr>
              <a:t>poor </a:t>
            </a:r>
            <a:r>
              <a:rPr sz="2800" spc="-620">
                <a:latin typeface="Calibri"/>
                <a:cs typeface="Calibri"/>
              </a:rPr>
              <a:t> </a:t>
            </a:r>
            <a:r>
              <a:rPr sz="2800" spc="-15">
                <a:latin typeface="Calibri"/>
                <a:cs typeface="Calibri"/>
              </a:rPr>
              <a:t>generalization</a:t>
            </a:r>
            <a:r>
              <a:rPr sz="2800" spc="-5">
                <a:latin typeface="Calibri"/>
                <a:cs typeface="Calibri"/>
              </a:rPr>
              <a:t> on</a:t>
            </a:r>
            <a:r>
              <a:rPr sz="2800" spc="15">
                <a:latin typeface="Calibri"/>
                <a:cs typeface="Calibri"/>
              </a:rPr>
              <a:t> </a:t>
            </a:r>
            <a:r>
              <a:rPr sz="2800" spc="-10">
                <a:latin typeface="Calibri"/>
                <a:cs typeface="Calibri"/>
              </a:rPr>
              <a:t>new</a:t>
            </a:r>
            <a:r>
              <a:rPr sz="2800" spc="5">
                <a:latin typeface="Calibri"/>
                <a:cs typeface="Calibri"/>
              </a:rPr>
              <a:t> </a:t>
            </a:r>
            <a:r>
              <a:rPr sz="2800" spc="-15">
                <a:latin typeface="Calibri"/>
                <a:cs typeface="Calibri"/>
              </a:rPr>
              <a:t>data.</a:t>
            </a:r>
            <a:r>
              <a:rPr sz="2800" spc="30">
                <a:latin typeface="Calibri"/>
                <a:cs typeface="Calibri"/>
              </a:rPr>
              <a:t> </a:t>
            </a:r>
            <a:r>
              <a:rPr sz="2800" spc="-5">
                <a:latin typeface="Calibri"/>
                <a:cs typeface="Calibri"/>
              </a:rPr>
              <a:t>Also</a:t>
            </a:r>
            <a:r>
              <a:rPr sz="2800" spc="20">
                <a:latin typeface="Calibri"/>
                <a:cs typeface="Calibri"/>
              </a:rPr>
              <a:t> </a:t>
            </a:r>
            <a:r>
              <a:rPr sz="2800" spc="-5">
                <a:latin typeface="Calibri"/>
                <a:cs typeface="Calibri"/>
              </a:rPr>
              <a:t>known</a:t>
            </a:r>
            <a:r>
              <a:rPr sz="2800" spc="25">
                <a:latin typeface="Calibri"/>
                <a:cs typeface="Calibri"/>
              </a:rPr>
              <a:t> </a:t>
            </a:r>
            <a:r>
              <a:rPr sz="2800" spc="-5">
                <a:latin typeface="Calibri"/>
                <a:cs typeface="Calibri"/>
              </a:rPr>
              <a:t>as</a:t>
            </a:r>
            <a:r>
              <a:rPr sz="2800" spc="10">
                <a:latin typeface="Calibri"/>
                <a:cs typeface="Calibri"/>
              </a:rPr>
              <a:t> </a:t>
            </a:r>
            <a:r>
              <a:rPr sz="2800" spc="-10">
                <a:latin typeface="Calibri"/>
                <a:cs typeface="Calibri"/>
              </a:rPr>
              <a:t>High</a:t>
            </a:r>
            <a:r>
              <a:rPr sz="2800" spc="10">
                <a:latin typeface="Calibri"/>
                <a:cs typeface="Calibri"/>
              </a:rPr>
              <a:t> </a:t>
            </a:r>
            <a:r>
              <a:rPr sz="2800" spc="-25">
                <a:latin typeface="Calibri"/>
                <a:cs typeface="Calibri"/>
              </a:rPr>
              <a:t>Variance</a:t>
            </a:r>
            <a:endParaRPr sz="2800">
              <a:latin typeface="Calibri"/>
              <a:cs typeface="Calibri"/>
            </a:endParaRPr>
          </a:p>
          <a:p>
            <a:pPr>
              <a:lnSpc>
                <a:spcPct val="100000"/>
              </a:lnSpc>
              <a:spcBef>
                <a:spcPts val="50"/>
              </a:spcBef>
              <a:buFont typeface="Arial MT"/>
              <a:buChar char="•"/>
            </a:pPr>
            <a:endParaRPr sz="3800">
              <a:latin typeface="Calibri"/>
              <a:cs typeface="Calibri"/>
            </a:endParaRPr>
          </a:p>
          <a:p>
            <a:pPr marL="241300" marR="1574165" indent="-228600">
              <a:lnSpc>
                <a:spcPts val="2690"/>
              </a:lnSpc>
              <a:buFont typeface="Arial MT"/>
              <a:buChar char="•"/>
              <a:tabLst>
                <a:tab pos="241300" algn="l"/>
              </a:tabLst>
            </a:pPr>
            <a:r>
              <a:rPr sz="2800" spc="-10">
                <a:latin typeface="Calibri"/>
                <a:cs typeface="Calibri"/>
              </a:rPr>
              <a:t>Underfitting</a:t>
            </a:r>
            <a:r>
              <a:rPr sz="2800" spc="40">
                <a:latin typeface="Calibri"/>
                <a:cs typeface="Calibri"/>
              </a:rPr>
              <a:t> </a:t>
            </a:r>
            <a:r>
              <a:rPr sz="2800" spc="-5">
                <a:latin typeface="Calibri"/>
                <a:cs typeface="Calibri"/>
              </a:rPr>
              <a:t>:</a:t>
            </a:r>
            <a:r>
              <a:rPr sz="2800" spc="15">
                <a:latin typeface="Calibri"/>
                <a:cs typeface="Calibri"/>
              </a:rPr>
              <a:t> </a:t>
            </a:r>
            <a:r>
              <a:rPr sz="2800" spc="-20">
                <a:latin typeface="Calibri"/>
                <a:cs typeface="Calibri"/>
              </a:rPr>
              <a:t>Poor</a:t>
            </a:r>
            <a:r>
              <a:rPr sz="2800" spc="25">
                <a:latin typeface="Calibri"/>
                <a:cs typeface="Calibri"/>
              </a:rPr>
              <a:t> </a:t>
            </a:r>
            <a:r>
              <a:rPr sz="2800" spc="-15">
                <a:latin typeface="Calibri"/>
                <a:cs typeface="Calibri"/>
              </a:rPr>
              <a:t>performance</a:t>
            </a:r>
            <a:r>
              <a:rPr sz="2800" spc="35">
                <a:latin typeface="Calibri"/>
                <a:cs typeface="Calibri"/>
              </a:rPr>
              <a:t> </a:t>
            </a:r>
            <a:r>
              <a:rPr sz="2800" spc="-5">
                <a:latin typeface="Calibri"/>
                <a:cs typeface="Calibri"/>
              </a:rPr>
              <a:t>on</a:t>
            </a:r>
            <a:r>
              <a:rPr sz="2800" spc="20">
                <a:latin typeface="Calibri"/>
                <a:cs typeface="Calibri"/>
              </a:rPr>
              <a:t> </a:t>
            </a:r>
            <a:r>
              <a:rPr sz="2800" spc="-15">
                <a:latin typeface="Calibri"/>
                <a:cs typeface="Calibri"/>
              </a:rPr>
              <a:t>training</a:t>
            </a:r>
            <a:r>
              <a:rPr sz="2800" spc="20">
                <a:latin typeface="Calibri"/>
                <a:cs typeface="Calibri"/>
              </a:rPr>
              <a:t> </a:t>
            </a:r>
            <a:r>
              <a:rPr sz="2800" spc="-5">
                <a:latin typeface="Calibri"/>
                <a:cs typeface="Calibri"/>
              </a:rPr>
              <a:t>as</a:t>
            </a:r>
            <a:r>
              <a:rPr sz="2800" spc="15">
                <a:latin typeface="Calibri"/>
                <a:cs typeface="Calibri"/>
              </a:rPr>
              <a:t> </a:t>
            </a:r>
            <a:r>
              <a:rPr sz="2800" spc="-10">
                <a:latin typeface="Calibri"/>
                <a:cs typeface="Calibri"/>
              </a:rPr>
              <a:t>well</a:t>
            </a:r>
            <a:r>
              <a:rPr sz="2800" spc="-5">
                <a:latin typeface="Calibri"/>
                <a:cs typeface="Calibri"/>
              </a:rPr>
              <a:t> </a:t>
            </a:r>
            <a:r>
              <a:rPr sz="2800">
                <a:latin typeface="Calibri"/>
                <a:cs typeface="Calibri"/>
              </a:rPr>
              <a:t>as</a:t>
            </a:r>
            <a:r>
              <a:rPr sz="2800" spc="5">
                <a:latin typeface="Calibri"/>
                <a:cs typeface="Calibri"/>
              </a:rPr>
              <a:t> </a:t>
            </a:r>
            <a:r>
              <a:rPr sz="2800" spc="-10">
                <a:latin typeface="Calibri"/>
                <a:cs typeface="Calibri"/>
              </a:rPr>
              <a:t>poor </a:t>
            </a:r>
            <a:r>
              <a:rPr sz="2800" spc="-620">
                <a:latin typeface="Calibri"/>
                <a:cs typeface="Calibri"/>
              </a:rPr>
              <a:t> </a:t>
            </a:r>
            <a:r>
              <a:rPr sz="2800" spc="-15">
                <a:latin typeface="Calibri"/>
                <a:cs typeface="Calibri"/>
              </a:rPr>
              <a:t>generalization</a:t>
            </a:r>
            <a:r>
              <a:rPr sz="2800" spc="-5">
                <a:latin typeface="Calibri"/>
                <a:cs typeface="Calibri"/>
              </a:rPr>
              <a:t> on</a:t>
            </a:r>
            <a:r>
              <a:rPr sz="2800" spc="15">
                <a:latin typeface="Calibri"/>
                <a:cs typeface="Calibri"/>
              </a:rPr>
              <a:t> </a:t>
            </a:r>
            <a:r>
              <a:rPr sz="2800" spc="-10">
                <a:latin typeface="Calibri"/>
                <a:cs typeface="Calibri"/>
              </a:rPr>
              <a:t>new</a:t>
            </a:r>
            <a:r>
              <a:rPr sz="2800" spc="5">
                <a:latin typeface="Calibri"/>
                <a:cs typeface="Calibri"/>
              </a:rPr>
              <a:t> </a:t>
            </a:r>
            <a:r>
              <a:rPr sz="2800" spc="-15">
                <a:latin typeface="Calibri"/>
                <a:cs typeface="Calibri"/>
              </a:rPr>
              <a:t>data.</a:t>
            </a:r>
            <a:r>
              <a:rPr sz="2800" spc="25">
                <a:latin typeface="Calibri"/>
                <a:cs typeface="Calibri"/>
              </a:rPr>
              <a:t> </a:t>
            </a:r>
            <a:r>
              <a:rPr sz="2800" spc="-5">
                <a:latin typeface="Calibri"/>
                <a:cs typeface="Calibri"/>
              </a:rPr>
              <a:t>Also</a:t>
            </a:r>
            <a:r>
              <a:rPr sz="2800" spc="20">
                <a:latin typeface="Calibri"/>
                <a:cs typeface="Calibri"/>
              </a:rPr>
              <a:t> </a:t>
            </a:r>
            <a:r>
              <a:rPr sz="2800" spc="-5">
                <a:latin typeface="Calibri"/>
                <a:cs typeface="Calibri"/>
              </a:rPr>
              <a:t>known</a:t>
            </a:r>
            <a:r>
              <a:rPr sz="2800" spc="25">
                <a:latin typeface="Calibri"/>
                <a:cs typeface="Calibri"/>
              </a:rPr>
              <a:t> </a:t>
            </a:r>
            <a:r>
              <a:rPr sz="2800" spc="-5">
                <a:latin typeface="Calibri"/>
                <a:cs typeface="Calibri"/>
              </a:rPr>
              <a:t>as</a:t>
            </a:r>
            <a:r>
              <a:rPr sz="2800" spc="5">
                <a:latin typeface="Calibri"/>
                <a:cs typeface="Calibri"/>
              </a:rPr>
              <a:t> </a:t>
            </a:r>
            <a:r>
              <a:rPr sz="2800" spc="-10">
                <a:latin typeface="Calibri"/>
                <a:cs typeface="Calibri"/>
              </a:rPr>
              <a:t>High</a:t>
            </a:r>
            <a:r>
              <a:rPr sz="2800" spc="10">
                <a:latin typeface="Calibri"/>
                <a:cs typeface="Calibri"/>
              </a:rPr>
              <a:t> </a:t>
            </a:r>
            <a:r>
              <a:rPr sz="2800" spc="-5">
                <a:latin typeface="Calibri"/>
                <a:cs typeface="Calibri"/>
              </a:rPr>
              <a:t>Bias</a:t>
            </a:r>
            <a:endParaRPr sz="2800">
              <a:latin typeface="Calibri"/>
              <a:cs typeface="Calibri"/>
            </a:endParaRPr>
          </a:p>
          <a:p>
            <a:pPr>
              <a:lnSpc>
                <a:spcPct val="100000"/>
              </a:lnSpc>
              <a:buFont typeface="Arial MT"/>
              <a:buChar char="•"/>
            </a:pPr>
            <a:endParaRPr sz="3300">
              <a:latin typeface="Calibri"/>
              <a:cs typeface="Calibri"/>
            </a:endParaRPr>
          </a:p>
          <a:p>
            <a:pPr marL="321945" indent="-309880">
              <a:lnSpc>
                <a:spcPct val="100000"/>
              </a:lnSpc>
              <a:spcBef>
                <a:spcPts val="5"/>
              </a:spcBef>
              <a:buFont typeface="Arial MT"/>
              <a:buChar char="•"/>
              <a:tabLst>
                <a:tab pos="321945" algn="l"/>
                <a:tab pos="322580" algn="l"/>
              </a:tabLst>
            </a:pPr>
            <a:r>
              <a:rPr sz="2800" spc="-15">
                <a:latin typeface="Calibri"/>
                <a:cs typeface="Calibri"/>
              </a:rPr>
              <a:t>Complex</a:t>
            </a:r>
            <a:r>
              <a:rPr sz="2800" spc="25">
                <a:latin typeface="Calibri"/>
                <a:cs typeface="Calibri"/>
              </a:rPr>
              <a:t> </a:t>
            </a:r>
            <a:r>
              <a:rPr sz="2800" spc="-5">
                <a:latin typeface="Calibri"/>
                <a:cs typeface="Calibri"/>
              </a:rPr>
              <a:t>models</a:t>
            </a:r>
            <a:r>
              <a:rPr sz="2800" spc="15">
                <a:latin typeface="Calibri"/>
                <a:cs typeface="Calibri"/>
              </a:rPr>
              <a:t> </a:t>
            </a:r>
            <a:r>
              <a:rPr sz="2800" spc="-5">
                <a:latin typeface="Calibri"/>
                <a:cs typeface="Calibri"/>
              </a:rPr>
              <a:t>with</a:t>
            </a:r>
            <a:r>
              <a:rPr sz="2800" spc="10">
                <a:latin typeface="Calibri"/>
                <a:cs typeface="Calibri"/>
              </a:rPr>
              <a:t> </a:t>
            </a:r>
            <a:r>
              <a:rPr sz="2800" spc="-35">
                <a:latin typeface="Calibri"/>
                <a:cs typeface="Calibri"/>
              </a:rPr>
              <a:t>zero</a:t>
            </a:r>
            <a:r>
              <a:rPr sz="2800" spc="-5">
                <a:latin typeface="Calibri"/>
                <a:cs typeface="Calibri"/>
              </a:rPr>
              <a:t> </a:t>
            </a:r>
            <a:r>
              <a:rPr sz="2800" spc="-15">
                <a:latin typeface="Calibri"/>
                <a:cs typeface="Calibri"/>
              </a:rPr>
              <a:t>error</a:t>
            </a:r>
            <a:r>
              <a:rPr sz="2800" spc="10">
                <a:latin typeface="Calibri"/>
                <a:cs typeface="Calibri"/>
              </a:rPr>
              <a:t> </a:t>
            </a:r>
            <a:r>
              <a:rPr sz="2800" spc="-10">
                <a:latin typeface="Calibri"/>
                <a:cs typeface="Calibri"/>
              </a:rPr>
              <a:t>typically</a:t>
            </a:r>
            <a:r>
              <a:rPr sz="2800" spc="5">
                <a:latin typeface="Calibri"/>
                <a:cs typeface="Calibri"/>
              </a:rPr>
              <a:t> </a:t>
            </a:r>
            <a:r>
              <a:rPr sz="2800" spc="-5">
                <a:latin typeface="Calibri"/>
                <a:cs typeface="Calibri"/>
              </a:rPr>
              <a:t>end</a:t>
            </a:r>
            <a:r>
              <a:rPr sz="2800" spc="25">
                <a:latin typeface="Calibri"/>
                <a:cs typeface="Calibri"/>
              </a:rPr>
              <a:t> </a:t>
            </a:r>
            <a:r>
              <a:rPr sz="2800" spc="-5">
                <a:latin typeface="Calibri"/>
                <a:cs typeface="Calibri"/>
              </a:rPr>
              <a:t>up</a:t>
            </a:r>
            <a:r>
              <a:rPr sz="2800" spc="10">
                <a:latin typeface="Calibri"/>
                <a:cs typeface="Calibri"/>
              </a:rPr>
              <a:t> </a:t>
            </a:r>
            <a:r>
              <a:rPr sz="2800" spc="-15">
                <a:latin typeface="Calibri"/>
                <a:cs typeface="Calibri"/>
              </a:rPr>
              <a:t>overfitting</a:t>
            </a:r>
            <a:endParaRPr sz="2800">
              <a:latin typeface="Calibri"/>
              <a:cs typeface="Calibri"/>
            </a:endParaRPr>
          </a:p>
          <a:p>
            <a:pPr>
              <a:lnSpc>
                <a:spcPct val="100000"/>
              </a:lnSpc>
              <a:spcBef>
                <a:spcPts val="55"/>
              </a:spcBef>
              <a:buFont typeface="Arial MT"/>
              <a:buChar char="•"/>
            </a:pPr>
            <a:endParaRPr sz="3800">
              <a:latin typeface="Calibri"/>
              <a:cs typeface="Calibri"/>
            </a:endParaRPr>
          </a:p>
          <a:p>
            <a:pPr marL="241300" marR="5080" indent="-228600">
              <a:lnSpc>
                <a:spcPct val="80000"/>
              </a:lnSpc>
              <a:buFont typeface="Arial MT"/>
              <a:buChar char="•"/>
              <a:tabLst>
                <a:tab pos="241300" algn="l"/>
              </a:tabLst>
            </a:pPr>
            <a:r>
              <a:rPr sz="2800" spc="-10">
                <a:latin typeface="Calibri"/>
                <a:cs typeface="Calibri"/>
              </a:rPr>
              <a:t>Partitioning</a:t>
            </a:r>
            <a:r>
              <a:rPr sz="2800" spc="25">
                <a:latin typeface="Calibri"/>
                <a:cs typeface="Calibri"/>
              </a:rPr>
              <a:t> </a:t>
            </a:r>
            <a:r>
              <a:rPr sz="2800" spc="-5">
                <a:latin typeface="Calibri"/>
                <a:cs typeface="Calibri"/>
              </a:rPr>
              <a:t>of</a:t>
            </a:r>
            <a:r>
              <a:rPr sz="2800" spc="5">
                <a:latin typeface="Calibri"/>
                <a:cs typeface="Calibri"/>
              </a:rPr>
              <a:t> </a:t>
            </a:r>
            <a:r>
              <a:rPr sz="2800" spc="-20">
                <a:latin typeface="Calibri"/>
                <a:cs typeface="Calibri"/>
              </a:rPr>
              <a:t>data</a:t>
            </a:r>
            <a:r>
              <a:rPr sz="2800" spc="5">
                <a:latin typeface="Calibri"/>
                <a:cs typeface="Calibri"/>
              </a:rPr>
              <a:t> </a:t>
            </a:r>
            <a:r>
              <a:rPr sz="2800" spc="-20">
                <a:latin typeface="Calibri"/>
                <a:cs typeface="Calibri"/>
              </a:rPr>
              <a:t>into</a:t>
            </a:r>
            <a:r>
              <a:rPr sz="2800" spc="15">
                <a:latin typeface="Calibri"/>
                <a:cs typeface="Calibri"/>
              </a:rPr>
              <a:t> </a:t>
            </a:r>
            <a:r>
              <a:rPr sz="2800" spc="-35">
                <a:latin typeface="Calibri"/>
                <a:cs typeface="Calibri"/>
              </a:rPr>
              <a:t>Training-Validation-Test</a:t>
            </a:r>
            <a:r>
              <a:rPr sz="2800" spc="45">
                <a:latin typeface="Calibri"/>
                <a:cs typeface="Calibri"/>
              </a:rPr>
              <a:t> </a:t>
            </a:r>
            <a:r>
              <a:rPr sz="2800" spc="-10">
                <a:latin typeface="Calibri"/>
                <a:cs typeface="Calibri"/>
              </a:rPr>
              <a:t>partitions</a:t>
            </a:r>
            <a:r>
              <a:rPr sz="2800" spc="30">
                <a:latin typeface="Calibri"/>
                <a:cs typeface="Calibri"/>
              </a:rPr>
              <a:t> </a:t>
            </a:r>
            <a:r>
              <a:rPr sz="2800" spc="-25">
                <a:latin typeface="Calibri"/>
                <a:cs typeface="Calibri"/>
              </a:rPr>
              <a:t>for</a:t>
            </a:r>
            <a:r>
              <a:rPr sz="2800" spc="-5">
                <a:latin typeface="Calibri"/>
                <a:cs typeface="Calibri"/>
              </a:rPr>
              <a:t> </a:t>
            </a:r>
            <a:r>
              <a:rPr sz="2800" spc="-15">
                <a:latin typeface="Calibri"/>
                <a:cs typeface="Calibri"/>
              </a:rPr>
              <a:t>cross </a:t>
            </a:r>
            <a:r>
              <a:rPr sz="2800" spc="-10">
                <a:latin typeface="Calibri"/>
                <a:cs typeface="Calibri"/>
              </a:rPr>
              <a:t> validation,</a:t>
            </a:r>
            <a:r>
              <a:rPr sz="2800" spc="10">
                <a:latin typeface="Calibri"/>
                <a:cs typeface="Calibri"/>
              </a:rPr>
              <a:t> </a:t>
            </a:r>
            <a:r>
              <a:rPr sz="2800" spc="-10">
                <a:latin typeface="Calibri"/>
                <a:cs typeface="Calibri"/>
              </a:rPr>
              <a:t>reducing</a:t>
            </a:r>
            <a:r>
              <a:rPr sz="2800" spc="35">
                <a:latin typeface="Calibri"/>
                <a:cs typeface="Calibri"/>
              </a:rPr>
              <a:t> </a:t>
            </a:r>
            <a:r>
              <a:rPr sz="2800" spc="-10">
                <a:latin typeface="Calibri"/>
                <a:cs typeface="Calibri"/>
              </a:rPr>
              <a:t>number</a:t>
            </a:r>
            <a:r>
              <a:rPr sz="2800" spc="60">
                <a:latin typeface="Calibri"/>
                <a:cs typeface="Calibri"/>
              </a:rPr>
              <a:t> </a:t>
            </a:r>
            <a:r>
              <a:rPr sz="2800" spc="-5">
                <a:latin typeface="Calibri"/>
                <a:cs typeface="Calibri"/>
              </a:rPr>
              <a:t>of</a:t>
            </a:r>
            <a:r>
              <a:rPr sz="2800">
                <a:latin typeface="Calibri"/>
                <a:cs typeface="Calibri"/>
              </a:rPr>
              <a:t> </a:t>
            </a:r>
            <a:r>
              <a:rPr sz="2800" spc="-20">
                <a:latin typeface="Calibri"/>
                <a:cs typeface="Calibri"/>
              </a:rPr>
              <a:t>features,</a:t>
            </a:r>
            <a:r>
              <a:rPr sz="2800" spc="25">
                <a:latin typeface="Calibri"/>
                <a:cs typeface="Calibri"/>
              </a:rPr>
              <a:t> </a:t>
            </a:r>
            <a:r>
              <a:rPr sz="2800" spc="-10">
                <a:latin typeface="Calibri"/>
                <a:cs typeface="Calibri"/>
              </a:rPr>
              <a:t>regularization,</a:t>
            </a:r>
            <a:r>
              <a:rPr sz="2800" spc="10">
                <a:latin typeface="Calibri"/>
                <a:cs typeface="Calibri"/>
              </a:rPr>
              <a:t> </a:t>
            </a:r>
            <a:r>
              <a:rPr sz="2800" spc="-10">
                <a:latin typeface="Calibri"/>
                <a:cs typeface="Calibri"/>
              </a:rPr>
              <a:t>etc.,</a:t>
            </a:r>
            <a:r>
              <a:rPr sz="2800" spc="20">
                <a:latin typeface="Calibri"/>
                <a:cs typeface="Calibri"/>
              </a:rPr>
              <a:t> </a:t>
            </a:r>
            <a:r>
              <a:rPr sz="2800" spc="-15">
                <a:latin typeface="Calibri"/>
                <a:cs typeface="Calibri"/>
              </a:rPr>
              <a:t>are</a:t>
            </a:r>
            <a:r>
              <a:rPr sz="2800" spc="10">
                <a:latin typeface="Calibri"/>
                <a:cs typeface="Calibri"/>
              </a:rPr>
              <a:t> </a:t>
            </a:r>
            <a:r>
              <a:rPr sz="2800" spc="-10">
                <a:latin typeface="Calibri"/>
                <a:cs typeface="Calibri"/>
              </a:rPr>
              <a:t>some </a:t>
            </a:r>
            <a:r>
              <a:rPr sz="2800" spc="-620">
                <a:latin typeface="Calibri"/>
                <a:cs typeface="Calibri"/>
              </a:rPr>
              <a:t> </a:t>
            </a:r>
            <a:r>
              <a:rPr sz="2800" spc="-5">
                <a:latin typeface="Calibri"/>
                <a:cs typeface="Calibri"/>
              </a:rPr>
              <a:t>of</a:t>
            </a:r>
            <a:r>
              <a:rPr sz="2800">
                <a:latin typeface="Calibri"/>
                <a:cs typeface="Calibri"/>
              </a:rPr>
              <a:t> </a:t>
            </a:r>
            <a:r>
              <a:rPr sz="2800" spc="-5">
                <a:latin typeface="Calibri"/>
                <a:cs typeface="Calibri"/>
              </a:rPr>
              <a:t>the</a:t>
            </a:r>
            <a:r>
              <a:rPr sz="2800" spc="15">
                <a:latin typeface="Calibri"/>
                <a:cs typeface="Calibri"/>
              </a:rPr>
              <a:t> </a:t>
            </a:r>
            <a:r>
              <a:rPr sz="2800" spc="-10">
                <a:latin typeface="Calibri"/>
                <a:cs typeface="Calibri"/>
              </a:rPr>
              <a:t>techniques</a:t>
            </a:r>
            <a:r>
              <a:rPr sz="2800" spc="35">
                <a:latin typeface="Calibri"/>
                <a:cs typeface="Calibri"/>
              </a:rPr>
              <a:t> </a:t>
            </a:r>
            <a:r>
              <a:rPr sz="2800" spc="-15">
                <a:latin typeface="Calibri"/>
                <a:cs typeface="Calibri"/>
              </a:rPr>
              <a:t>to</a:t>
            </a:r>
            <a:r>
              <a:rPr sz="2800">
                <a:latin typeface="Calibri"/>
                <a:cs typeface="Calibri"/>
              </a:rPr>
              <a:t> </a:t>
            </a:r>
            <a:r>
              <a:rPr sz="2800" spc="-10">
                <a:latin typeface="Calibri"/>
                <a:cs typeface="Calibri"/>
              </a:rPr>
              <a:t>reduce</a:t>
            </a:r>
            <a:r>
              <a:rPr sz="2800" spc="20">
                <a:latin typeface="Calibri"/>
                <a:cs typeface="Calibri"/>
              </a:rPr>
              <a:t> </a:t>
            </a:r>
            <a:r>
              <a:rPr sz="2800" spc="-5">
                <a:latin typeface="Calibri"/>
                <a:cs typeface="Calibri"/>
              </a:rPr>
              <a:t>the</a:t>
            </a:r>
            <a:r>
              <a:rPr sz="2800" spc="15">
                <a:latin typeface="Calibri"/>
                <a:cs typeface="Calibri"/>
              </a:rPr>
              <a:t> </a:t>
            </a:r>
            <a:r>
              <a:rPr sz="2800" spc="-5">
                <a:latin typeface="Calibri"/>
                <a:cs typeface="Calibri"/>
              </a:rPr>
              <a:t>impact</a:t>
            </a:r>
            <a:r>
              <a:rPr sz="2800" spc="25">
                <a:latin typeface="Calibri"/>
                <a:cs typeface="Calibri"/>
              </a:rPr>
              <a:t> </a:t>
            </a:r>
            <a:r>
              <a:rPr sz="2800" spc="-5">
                <a:latin typeface="Calibri"/>
                <a:cs typeface="Calibri"/>
              </a:rPr>
              <a:t>of</a:t>
            </a:r>
            <a:r>
              <a:rPr sz="2800" spc="5">
                <a:latin typeface="Calibri"/>
                <a:cs typeface="Calibri"/>
              </a:rPr>
              <a:t> </a:t>
            </a:r>
            <a:r>
              <a:rPr sz="2800" spc="-10">
                <a:latin typeface="Calibri"/>
                <a:cs typeface="Calibri"/>
              </a:rPr>
              <a:t>overfitting</a:t>
            </a:r>
            <a:endParaRPr sz="2800">
              <a:latin typeface="Calibri"/>
              <a:cs typeface="Calibri"/>
            </a:endParaRPr>
          </a:p>
        </p:txBody>
      </p:sp>
    </p:spTree>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1_Office Theme</vt:lpstr>
      <vt:lpstr>PowerPoint Presentation</vt:lpstr>
      <vt:lpstr>Overview</vt:lpstr>
      <vt:lpstr>What is Overfitting?</vt:lpstr>
      <vt:lpstr>Bias and Variance</vt:lpstr>
      <vt:lpstr>Underfitting to Overfitting – Prediction (Regression) Given a dataset, where</vt:lpstr>
      <vt:lpstr>Underfitting to Overfitting – Classification</vt:lpstr>
      <vt:lpstr>Impact of Overfitting on Performance</vt:lpstr>
      <vt:lpstr>Approaches to reduce Overfitting</vt:lpstr>
      <vt:lpstr>Summary</vt:lpstr>
      <vt:lpstr>References</vt:lpstr>
      <vt:lpstr>Model Evaluation – Partitioning (Overview)</vt:lpstr>
      <vt:lpstr>Partitioning: Train-Test split</vt:lpstr>
      <vt:lpstr>Need for a 3rd Partition</vt:lpstr>
      <vt:lpstr>Shortcomings of training, validation and test split</vt:lpstr>
      <vt:lpstr>Cross-Validation </vt:lpstr>
      <vt:lpstr>Why cross-validation? </vt:lpstr>
      <vt:lpstr>Types of Cross-Validation</vt:lpstr>
      <vt:lpstr>k-fold Cross Validation</vt:lpstr>
      <vt:lpstr>k-fold Cross Validation</vt:lpstr>
      <vt:lpstr>How to choose value of k in ‘k-fold cross validation’</vt:lpstr>
      <vt:lpstr>k-fold Cross-Validation for Parameter Tuning</vt:lpstr>
      <vt:lpstr>PowerPoint Presentation</vt:lpstr>
      <vt:lpstr>PowerPoint Presentation</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saraths</dc:creator>
  <cp:revision>41</cp:revision>
  <dcterms:created xsi:type="dcterms:W3CDTF">2024-04-16T05:05:28Z</dcterms:created>
  <dcterms:modified xsi:type="dcterms:W3CDTF">2024-09-23T06:36:16Z</dcterms:modified>
</cp:coreProperties>
</file>