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447" r:id="rId3"/>
    <p:sldId id="470" r:id="rId4"/>
    <p:sldId id="472" r:id="rId5"/>
    <p:sldId id="448" r:id="rId6"/>
    <p:sldId id="473" r:id="rId7"/>
    <p:sldId id="449" r:id="rId8"/>
    <p:sldId id="450" r:id="rId9"/>
    <p:sldId id="451" r:id="rId10"/>
    <p:sldId id="452" r:id="rId11"/>
    <p:sldId id="453" r:id="rId12"/>
    <p:sldId id="454" r:id="rId13"/>
    <p:sldId id="455" r:id="rId14"/>
    <p:sldId id="456" r:id="rId15"/>
    <p:sldId id="457" r:id="rId16"/>
    <p:sldId id="460" r:id="rId17"/>
    <p:sldId id="459" r:id="rId18"/>
    <p:sldId id="461" r:id="rId19"/>
    <p:sldId id="462" r:id="rId20"/>
    <p:sldId id="474" r:id="rId21"/>
    <p:sldId id="463" r:id="rId22"/>
    <p:sldId id="464" r:id="rId23"/>
    <p:sldId id="466" r:id="rId24"/>
    <p:sldId id="467" r:id="rId25"/>
    <p:sldId id="468" r:id="rId26"/>
    <p:sldId id="475" r:id="rId27"/>
    <p:sldId id="476" r:id="rId28"/>
    <p:sldId id="477" r:id="rId29"/>
    <p:sldId id="481" r:id="rId30"/>
    <p:sldId id="484" r:id="rId31"/>
    <p:sldId id="485" r:id="rId32"/>
    <p:sldId id="479" r:id="rId33"/>
    <p:sldId id="480" r:id="rId34"/>
    <p:sldId id="48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B7027C-E2F1-61F2-59C6-1C20503AD203}" v="14" dt="2024-06-19T05:13:59.650"/>
    <p1510:client id="{A48A4E97-B1B5-1387-E7E1-AE5DBF60A231}" v="1" dt="2024-06-19T07:43:27.880"/>
    <p1510:client id="{F26BB6CE-5AB5-998E-A975-CB1514BC5402}" v="6" dt="2024-06-19T05:10:57.1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ths" userId="S::saraths@am.amrita.edu::244d0ad9-751b-45dc-a37d-eb545e66f5d8" providerId="AD" clId="Web-{03B7027C-E2F1-61F2-59C6-1C20503AD203}"/>
    <pc:docChg chg="addSld delSld modSld">
      <pc:chgData name="saraths" userId="S::saraths@am.amrita.edu::244d0ad9-751b-45dc-a37d-eb545e66f5d8" providerId="AD" clId="Web-{03B7027C-E2F1-61F2-59C6-1C20503AD203}" dt="2024-06-19T05:13:59.650" v="12" actId="1076"/>
      <pc:docMkLst>
        <pc:docMk/>
      </pc:docMkLst>
      <pc:sldChg chg="del">
        <pc:chgData name="saraths" userId="S::saraths@am.amrita.edu::244d0ad9-751b-45dc-a37d-eb545e66f5d8" providerId="AD" clId="Web-{03B7027C-E2F1-61F2-59C6-1C20503AD203}" dt="2024-06-19T05:12:01.539" v="0"/>
        <pc:sldMkLst>
          <pc:docMk/>
          <pc:sldMk cId="4205909727" sldId="482"/>
        </pc:sldMkLst>
      </pc:sldChg>
      <pc:sldChg chg="del">
        <pc:chgData name="saraths" userId="S::saraths@am.amrita.edu::244d0ad9-751b-45dc-a37d-eb545e66f5d8" providerId="AD" clId="Web-{03B7027C-E2F1-61F2-59C6-1C20503AD203}" dt="2024-06-19T05:12:03.976" v="1"/>
        <pc:sldMkLst>
          <pc:docMk/>
          <pc:sldMk cId="3662003390" sldId="483"/>
        </pc:sldMkLst>
      </pc:sldChg>
      <pc:sldChg chg="addSp delSp modSp new mod modClrScheme chgLayout">
        <pc:chgData name="saraths" userId="S::saraths@am.amrita.edu::244d0ad9-751b-45dc-a37d-eb545e66f5d8" providerId="AD" clId="Web-{03B7027C-E2F1-61F2-59C6-1C20503AD203}" dt="2024-06-19T05:13:59.650" v="12" actId="1076"/>
        <pc:sldMkLst>
          <pc:docMk/>
          <pc:sldMk cId="1302117842" sldId="486"/>
        </pc:sldMkLst>
        <pc:spChg chg="add del mod">
          <ac:chgData name="saraths" userId="S::saraths@am.amrita.edu::244d0ad9-751b-45dc-a37d-eb545e66f5d8" providerId="AD" clId="Web-{03B7027C-E2F1-61F2-59C6-1C20503AD203}" dt="2024-06-19T05:13:51.885" v="9"/>
          <ac:spMkLst>
            <pc:docMk/>
            <pc:sldMk cId="1302117842" sldId="486"/>
            <ac:spMk id="2" creationId="{4E096F57-460C-5064-4CF7-307766189D98}"/>
          </ac:spMkLst>
        </pc:spChg>
        <pc:spChg chg="add del mod">
          <ac:chgData name="saraths" userId="S::saraths@am.amrita.edu::244d0ad9-751b-45dc-a37d-eb545e66f5d8" providerId="AD" clId="Web-{03B7027C-E2F1-61F2-59C6-1C20503AD203}" dt="2024-06-19T05:13:32.775" v="4"/>
          <ac:spMkLst>
            <pc:docMk/>
            <pc:sldMk cId="1302117842" sldId="486"/>
            <ac:spMk id="3" creationId="{C590856B-D270-323C-0C59-56ECDA33B143}"/>
          </ac:spMkLst>
        </pc:spChg>
        <pc:picChg chg="add mod ord">
          <ac:chgData name="saraths" userId="S::saraths@am.amrita.edu::244d0ad9-751b-45dc-a37d-eb545e66f5d8" providerId="AD" clId="Web-{03B7027C-E2F1-61F2-59C6-1C20503AD203}" dt="2024-06-19T05:13:59.650" v="12" actId="1076"/>
          <ac:picMkLst>
            <pc:docMk/>
            <pc:sldMk cId="1302117842" sldId="486"/>
            <ac:picMk id="4" creationId="{A51F222C-1DF3-F82C-8020-EBEBB2D18CFB}"/>
          </ac:picMkLst>
        </pc:picChg>
      </pc:sldChg>
    </pc:docChg>
  </pc:docChgLst>
  <pc:docChgLst>
    <pc:chgData name="saraths" userId="S::saraths@am.amrita.edu::244d0ad9-751b-45dc-a37d-eb545e66f5d8" providerId="AD" clId="Web-{F26BB6CE-5AB5-998E-A975-CB1514BC5402}"/>
    <pc:docChg chg="addSld delSld">
      <pc:chgData name="saraths" userId="S::saraths@am.amrita.edu::244d0ad9-751b-45dc-a37d-eb545e66f5d8" providerId="AD" clId="Web-{F26BB6CE-5AB5-998E-A975-CB1514BC5402}" dt="2024-06-19T05:10:57.133" v="5"/>
      <pc:docMkLst>
        <pc:docMk/>
      </pc:docMkLst>
      <pc:sldChg chg="del">
        <pc:chgData name="saraths" userId="S::saraths@am.amrita.edu::244d0ad9-751b-45dc-a37d-eb545e66f5d8" providerId="AD" clId="Web-{F26BB6CE-5AB5-998E-A975-CB1514BC5402}" dt="2024-06-19T05:08:23.739" v="0"/>
        <pc:sldMkLst>
          <pc:docMk/>
          <pc:sldMk cId="3438121022" sldId="478"/>
        </pc:sldMkLst>
      </pc:sldChg>
      <pc:sldChg chg="add">
        <pc:chgData name="saraths" userId="S::saraths@am.amrita.edu::244d0ad9-751b-45dc-a37d-eb545e66f5d8" providerId="AD" clId="Web-{F26BB6CE-5AB5-998E-A975-CB1514BC5402}" dt="2024-06-19T05:08:40.021" v="1"/>
        <pc:sldMkLst>
          <pc:docMk/>
          <pc:sldMk cId="3867359326" sldId="481"/>
        </pc:sldMkLst>
      </pc:sldChg>
      <pc:sldChg chg="add">
        <pc:chgData name="saraths" userId="S::saraths@am.amrita.edu::244d0ad9-751b-45dc-a37d-eb545e66f5d8" providerId="AD" clId="Web-{F26BB6CE-5AB5-998E-A975-CB1514BC5402}" dt="2024-06-19T05:08:40.037" v="2"/>
        <pc:sldMkLst>
          <pc:docMk/>
          <pc:sldMk cId="4205909727" sldId="482"/>
        </pc:sldMkLst>
      </pc:sldChg>
      <pc:sldChg chg="add">
        <pc:chgData name="saraths" userId="S::saraths@am.amrita.edu::244d0ad9-751b-45dc-a37d-eb545e66f5d8" providerId="AD" clId="Web-{F26BB6CE-5AB5-998E-A975-CB1514BC5402}" dt="2024-06-19T05:08:40.037" v="3"/>
        <pc:sldMkLst>
          <pc:docMk/>
          <pc:sldMk cId="3662003390" sldId="483"/>
        </pc:sldMkLst>
      </pc:sldChg>
      <pc:sldChg chg="add">
        <pc:chgData name="saraths" userId="S::saraths@am.amrita.edu::244d0ad9-751b-45dc-a37d-eb545e66f5d8" providerId="AD" clId="Web-{F26BB6CE-5AB5-998E-A975-CB1514BC5402}" dt="2024-06-19T05:10:13.507" v="4"/>
        <pc:sldMkLst>
          <pc:docMk/>
          <pc:sldMk cId="2358234132" sldId="484"/>
        </pc:sldMkLst>
      </pc:sldChg>
      <pc:sldChg chg="add">
        <pc:chgData name="saraths" userId="S::saraths@am.amrita.edu::244d0ad9-751b-45dc-a37d-eb545e66f5d8" providerId="AD" clId="Web-{F26BB6CE-5AB5-998E-A975-CB1514BC5402}" dt="2024-06-19T05:10:57.133" v="5"/>
        <pc:sldMkLst>
          <pc:docMk/>
          <pc:sldMk cId="2500067622" sldId="485"/>
        </pc:sldMkLst>
      </pc:sldChg>
    </pc:docChg>
  </pc:docChgLst>
  <pc:docChgLst>
    <pc:chgData name="saraths" userId="S::saraths@am.amrita.edu::244d0ad9-751b-45dc-a37d-eb545e66f5d8" providerId="AD" clId="Web-{A48A4E97-B1B5-1387-E7E1-AE5DBF60A231}"/>
    <pc:docChg chg="modSld">
      <pc:chgData name="saraths" userId="S::saraths@am.amrita.edu::244d0ad9-751b-45dc-a37d-eb545e66f5d8" providerId="AD" clId="Web-{A48A4E97-B1B5-1387-E7E1-AE5DBF60A231}" dt="2024-06-19T07:43:27.880" v="0" actId="1076"/>
      <pc:docMkLst>
        <pc:docMk/>
      </pc:docMkLst>
      <pc:sldChg chg="modSp">
        <pc:chgData name="saraths" userId="S::saraths@am.amrita.edu::244d0ad9-751b-45dc-a37d-eb545e66f5d8" providerId="AD" clId="Web-{A48A4E97-B1B5-1387-E7E1-AE5DBF60A231}" dt="2024-06-19T07:43:27.880" v="0" actId="1076"/>
        <pc:sldMkLst>
          <pc:docMk/>
          <pc:sldMk cId="2541272983" sldId="479"/>
        </pc:sldMkLst>
        <pc:spChg chg="mod">
          <ac:chgData name="saraths" userId="S::saraths@am.amrita.edu::244d0ad9-751b-45dc-a37d-eb545e66f5d8" providerId="AD" clId="Web-{A48A4E97-B1B5-1387-E7E1-AE5DBF60A231}" dt="2024-06-19T07:43:27.880" v="0" actId="1076"/>
          <ac:spMkLst>
            <pc:docMk/>
            <pc:sldMk cId="2541272983" sldId="479"/>
            <ac:spMk id="7" creationId="{6D906EA1-B9DE-63AA-6D99-F62B0B3EF7F3}"/>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571499" y="1137256"/>
            <a:ext cx="11209376"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571499" y="348662"/>
            <a:ext cx="11209376" cy="464000"/>
          </a:xfrm>
        </p:spPr>
        <p:txBody>
          <a:bodyPr>
            <a:noAutofit/>
          </a:bodyPr>
          <a:lstStyle>
            <a:lvl1pPr>
              <a:defRPr sz="32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489" y="6369932"/>
            <a:ext cx="12218977" cy="521007"/>
          </a:xfrm>
          <a:prstGeom prst="rect">
            <a:avLst/>
          </a:prstGeom>
        </p:spPr>
      </p:pic>
      <p:pic>
        <p:nvPicPr>
          <p:cNvPr id="6" name="Picture 5">
            <a:extLst>
              <a:ext uri="{FF2B5EF4-FFF2-40B4-BE49-F238E27FC236}">
                <a16:creationId xmlns:a16="http://schemas.microsoft.com/office/drawing/2014/main" id="{D5D41DD4-A5E8-4552-814D-0D80AF0F22E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6134" y="6490361"/>
            <a:ext cx="1781941" cy="314840"/>
          </a:xfrm>
          <a:prstGeom prst="rect">
            <a:avLst/>
          </a:prstGeom>
        </p:spPr>
      </p:pic>
    </p:spTree>
    <p:extLst>
      <p:ext uri="{BB962C8B-B14F-4D97-AF65-F5344CB8AC3E}">
        <p14:creationId xmlns:p14="http://schemas.microsoft.com/office/powerpoint/2010/main" val="48317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0903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4C414-CEA1-4751-B4F1-497A70F6A813}"/>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470B34C-6ACD-4D78-BC86-B0BF5E831092}"/>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69621FA-F2A4-45BB-A75D-8B6A2538F88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AA5BE85-2FA0-4E61-A93E-F7A231CCA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087E0C-F01C-4E74-981E-86D131C5B068}"/>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604792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E2C98-9238-40F1-873D-CE546ACA4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6B5F29-0097-4EA5-A833-898E65FFE9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F5B3D-5C64-42B0-9AEF-47C1D3AF66A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FE19A8-A5A0-4F64-8011-DB500625C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63E31-71BE-4274-861C-3D7F7A8D8E9A}"/>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63553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190" b="0" i="0">
                <a:solidFill>
                  <a:srgbClr val="00386C"/>
                </a:solidFill>
                <a:latin typeface="Arial"/>
                <a:cs typeface="Arial"/>
              </a:defRPr>
            </a:lvl1pPr>
          </a:lstStyle>
          <a:p>
            <a:endParaRPr/>
          </a:p>
        </p:txBody>
      </p:sp>
      <p:sp>
        <p:nvSpPr>
          <p:cNvPr id="3" name="Holder 3"/>
          <p:cNvSpPr>
            <a:spLocks noGrp="1"/>
          </p:cNvSpPr>
          <p:nvPr>
            <p:ph sz="half" idx="2"/>
          </p:nvPr>
        </p:nvSpPr>
        <p:spPr>
          <a:xfrm>
            <a:off x="609600" y="1577340"/>
            <a:ext cx="530352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33766" y="2232845"/>
            <a:ext cx="5219972" cy="278281"/>
          </a:xfrm>
          <a:prstGeom prst="rect">
            <a:avLst/>
          </a:prstGeom>
        </p:spPr>
        <p:txBody>
          <a:bodyPr wrap="square" lIns="0" tIns="0" rIns="0" bIns="0">
            <a:spAutoFit/>
          </a:bodyPr>
          <a:lstStyle>
            <a:lvl1pPr>
              <a:defRPr sz="2009" b="1" i="0">
                <a:solidFill>
                  <a:srgbClr val="002A50"/>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defRPr sz="684" b="1" i="0">
                <a:solidFill>
                  <a:srgbClr val="00386C"/>
                </a:solidFill>
                <a:latin typeface="Arial"/>
                <a:cs typeface="Arial"/>
              </a:defRPr>
            </a:lvl1pPr>
          </a:lstStyle>
          <a:p>
            <a:pPr marL="10860"/>
            <a:endParaRPr lang="en-IN" b="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7" name="Holder 7"/>
          <p:cNvSpPr>
            <a:spLocks noGrp="1"/>
          </p:cNvSpPr>
          <p:nvPr>
            <p:ph type="sldNum" sz="quarter" idx="7"/>
          </p:nvPr>
        </p:nvSpPr>
        <p:spPr/>
        <p:txBody>
          <a:bodyPr lIns="0" tIns="0" rIns="0" bIns="0"/>
          <a:lstStyle>
            <a:lvl1pPr>
              <a:defRPr sz="599" b="0" i="0">
                <a:solidFill>
                  <a:srgbClr val="00386C"/>
                </a:solidFill>
                <a:latin typeface="Arial"/>
                <a:cs typeface="Arial"/>
              </a:defRPr>
            </a:lvl1pPr>
          </a:lstStyle>
          <a:p>
            <a:pPr marL="21720"/>
            <a:fld id="{81D60167-4931-47E6-BA6A-407CBD079E47}" type="slidenum">
              <a:rPr lang="en-IN" spc="-4" smtClean="0"/>
              <a:pPr marL="21720"/>
              <a:t>‹#›</a:t>
            </a:fld>
            <a:endParaRPr lang="en-IN" spc="-4"/>
          </a:p>
        </p:txBody>
      </p:sp>
    </p:spTree>
    <p:extLst>
      <p:ext uri="{BB962C8B-B14F-4D97-AF65-F5344CB8AC3E}">
        <p14:creationId xmlns:p14="http://schemas.microsoft.com/office/powerpoint/2010/main" val="1367733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84" b="1" i="0">
                <a:solidFill>
                  <a:srgbClr val="00386C"/>
                </a:solidFill>
                <a:latin typeface="Arial"/>
                <a:cs typeface="Arial"/>
              </a:defRPr>
            </a:lvl1pPr>
          </a:lstStyle>
          <a:p>
            <a:pPr marL="10860"/>
            <a:endParaRPr lang="en-IN" b="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4" name="Holder 4"/>
          <p:cNvSpPr>
            <a:spLocks noGrp="1"/>
          </p:cNvSpPr>
          <p:nvPr>
            <p:ph type="sldNum" sz="quarter" idx="7"/>
          </p:nvPr>
        </p:nvSpPr>
        <p:spPr/>
        <p:txBody>
          <a:bodyPr lIns="0" tIns="0" rIns="0" bIns="0"/>
          <a:lstStyle>
            <a:lvl1pPr>
              <a:defRPr sz="599" b="0" i="0">
                <a:solidFill>
                  <a:srgbClr val="00386C"/>
                </a:solidFill>
                <a:latin typeface="Arial"/>
                <a:cs typeface="Arial"/>
              </a:defRPr>
            </a:lvl1pPr>
          </a:lstStyle>
          <a:p>
            <a:pPr marL="21720"/>
            <a:fld id="{81D60167-4931-47E6-BA6A-407CBD079E47}" type="slidenum">
              <a:rPr lang="en-IN" spc="-4" smtClean="0"/>
              <a:pPr marL="21720"/>
              <a:t>‹#›</a:t>
            </a:fld>
            <a:endParaRPr lang="en-IN" spc="-4"/>
          </a:p>
        </p:txBody>
      </p:sp>
    </p:spTree>
    <p:extLst>
      <p:ext uri="{BB962C8B-B14F-4D97-AF65-F5344CB8AC3E}">
        <p14:creationId xmlns:p14="http://schemas.microsoft.com/office/powerpoint/2010/main" val="3833984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2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6837" y="1235990"/>
            <a:ext cx="3660496" cy="455959"/>
          </a:xfrm>
          <a:prstGeom prst="rect">
            <a:avLst/>
          </a:prstGeom>
        </p:spPr>
        <p:txBody>
          <a:bodyPr wrap="square" lIns="0" tIns="0" rIns="0" bIns="0">
            <a:spAutoFit/>
          </a:bodyPr>
          <a:lstStyle>
            <a:lvl1pPr>
              <a:defRPr sz="3292" b="0"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290144"/>
          </a:xfrm>
          <a:prstGeom prst="rect">
            <a:avLst/>
          </a:prstGeom>
        </p:spPr>
        <p:txBody>
          <a:bodyPr wrap="square" lIns="0" tIns="0" rIns="0" bIns="0">
            <a:spAutoFit/>
          </a:bodyPr>
          <a:lstStyle>
            <a:lvl1pPr>
              <a:defRPr sz="2095"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270910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491" b="0" i="0">
                <a:solidFill>
                  <a:srgbClr val="FF0000"/>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324512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18248-39AE-B24D-B571-E8695ACF81F5}" type="slidenum">
              <a:rPr lang="en-US" smtClean="0"/>
              <a:t>‹#›</a:t>
            </a:fld>
            <a:endParaRPr lang="en-US"/>
          </a:p>
        </p:txBody>
      </p:sp>
    </p:spTree>
    <p:extLst>
      <p:ext uri="{BB962C8B-B14F-4D97-AF65-F5344CB8AC3E}">
        <p14:creationId xmlns:p14="http://schemas.microsoft.com/office/powerpoint/2010/main" val="38471092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6" r:id="rId5"/>
    <p:sldLayoutId id="2147483667" r:id="rId6"/>
    <p:sldLayoutId id="2147483668" r:id="rId7"/>
    <p:sldLayoutId id="214748366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0" y="0"/>
            <a:ext cx="12191999"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350">
                <a:solidFill>
                  <a:prstClr val="white"/>
                </a:solidFill>
                <a:latin typeface="Calibri" panose="020F0502020204030204"/>
              </a:rPr>
              <a:t> </a:t>
            </a:r>
          </a:p>
        </p:txBody>
      </p:sp>
      <p:pic>
        <p:nvPicPr>
          <p:cNvPr id="7" name="Picture 6" descr="A picture containing drawing&#10;&#10;Description automatically generated">
            <a:extLst>
              <a:ext uri="{FF2B5EF4-FFF2-40B4-BE49-F238E27FC236}">
                <a16:creationId xmlns:a16="http://schemas.microsoft.com/office/drawing/2014/main" id="{80288CD4-7B52-C244-BAD4-BFF7D9DCE675}"/>
              </a:ext>
            </a:extLst>
          </p:cNvPr>
          <p:cNvPicPr>
            <a:picLocks noChangeAspect="1"/>
          </p:cNvPicPr>
          <p:nvPr/>
        </p:nvPicPr>
        <p:blipFill>
          <a:blip r:embed="rId2"/>
          <a:stretch>
            <a:fillRect/>
          </a:stretch>
        </p:blipFill>
        <p:spPr>
          <a:xfrm>
            <a:off x="2685099" y="2667001"/>
            <a:ext cx="3443174" cy="1104899"/>
          </a:xfrm>
          <a:prstGeom prst="rect">
            <a:avLst/>
          </a:prstGeom>
        </p:spPr>
      </p:pic>
      <p:cxnSp>
        <p:nvCxnSpPr>
          <p:cNvPr id="3" name="Straight Connector 2">
            <a:extLst>
              <a:ext uri="{FF2B5EF4-FFF2-40B4-BE49-F238E27FC236}">
                <a16:creationId xmlns:a16="http://schemas.microsoft.com/office/drawing/2014/main" id="{4BA58083-EF1A-427F-9030-DC289843A2BF}"/>
              </a:ext>
            </a:extLst>
          </p:cNvPr>
          <p:cNvCxnSpPr>
            <a:cxnSpLocks/>
          </p:cNvCxnSpPr>
          <p:nvPr/>
        </p:nvCxnSpPr>
        <p:spPr>
          <a:xfrm>
            <a:off x="6290673" y="2401045"/>
            <a:ext cx="0" cy="1636813"/>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8807A921-4A34-4052-800D-82EA711F2427}"/>
              </a:ext>
            </a:extLst>
          </p:cNvPr>
          <p:cNvSpPr txBox="1"/>
          <p:nvPr/>
        </p:nvSpPr>
        <p:spPr>
          <a:xfrm>
            <a:off x="2383537" y="4477033"/>
            <a:ext cx="8029970" cy="523220"/>
          </a:xfrm>
          <a:prstGeom prst="rect">
            <a:avLst/>
          </a:prstGeom>
          <a:noFill/>
        </p:spPr>
        <p:txBody>
          <a:bodyPr wrap="square" rtlCol="0">
            <a:spAutoFit/>
          </a:bodyPr>
          <a:lstStyle/>
          <a:p>
            <a:pPr algn="ctr" defTabSz="457200"/>
            <a:r>
              <a:rPr lang="en-US" sz="2800" b="1" dirty="0">
                <a:solidFill>
                  <a:prstClr val="white"/>
                </a:solidFill>
                <a:latin typeface="Georgia" panose="02040502050405020303" pitchFamily="18" charset="0"/>
              </a:rPr>
              <a:t>Decision Trees</a:t>
            </a:r>
          </a:p>
        </p:txBody>
      </p:sp>
    </p:spTree>
    <p:extLst>
      <p:ext uri="{BB962C8B-B14F-4D97-AF65-F5344CB8AC3E}">
        <p14:creationId xmlns:p14="http://schemas.microsoft.com/office/powerpoint/2010/main" val="3005922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FB628-77E0-49F6-918C-FFB5560137BA}"/>
              </a:ext>
            </a:extLst>
          </p:cNvPr>
          <p:cNvSpPr>
            <a:spLocks noGrp="1"/>
          </p:cNvSpPr>
          <p:nvPr>
            <p:ph idx="1"/>
          </p:nvPr>
        </p:nvSpPr>
        <p:spPr/>
        <p:txBody>
          <a:bodyPr/>
          <a:lstStyle/>
          <a:p>
            <a:pPr marL="0" indent="0">
              <a:buNone/>
              <a:defRPr/>
            </a:pPr>
            <a:r>
              <a:rPr lang="en-US" sz="2000" dirty="0">
                <a:latin typeface="+mj-lt"/>
              </a:rPr>
              <a:t>Now, you may use this table to decide whether to play or not. </a:t>
            </a:r>
            <a:endParaRPr lang="en-IN" sz="2000" dirty="0">
              <a:latin typeface="+mj-lt"/>
            </a:endParaRPr>
          </a:p>
        </p:txBody>
      </p:sp>
      <p:sp>
        <p:nvSpPr>
          <p:cNvPr id="23554" name="Title 1">
            <a:extLst>
              <a:ext uri="{FF2B5EF4-FFF2-40B4-BE49-F238E27FC236}">
                <a16:creationId xmlns:a16="http://schemas.microsoft.com/office/drawing/2014/main" id="{7B33A42F-7030-48A8-B27D-F81EC9A4162C}"/>
              </a:ext>
            </a:extLst>
          </p:cNvPr>
          <p:cNvSpPr>
            <a:spLocks noGrp="1" noChangeArrowheads="1"/>
          </p:cNvSpPr>
          <p:nvPr>
            <p:ph type="title"/>
          </p:nvPr>
        </p:nvSpPr>
        <p:spPr/>
        <p:txBody>
          <a:bodyPr/>
          <a:lstStyle/>
          <a:p>
            <a:r>
              <a:rPr lang="en-IN" altLang="en-US" dirty="0"/>
              <a:t>Real life example</a:t>
            </a:r>
          </a:p>
        </p:txBody>
      </p:sp>
      <p:sp>
        <p:nvSpPr>
          <p:cNvPr id="23556" name="Slide Number Placeholder 3">
            <a:extLst>
              <a:ext uri="{FF2B5EF4-FFF2-40B4-BE49-F238E27FC236}">
                <a16:creationId xmlns:a16="http://schemas.microsoft.com/office/drawing/2014/main" id="{1B0F9529-B2D1-40BF-AB5E-5EB78E022D89}"/>
              </a:ext>
            </a:extLst>
          </p:cNvPr>
          <p:cNvSpPr>
            <a:spLocks noGrp="1" noChangeArrowheads="1"/>
          </p:cNvSpPr>
          <p:nvPr>
            <p:ph type="sldNum" sz="quarter" idx="4294967295"/>
          </p:nvPr>
        </p:nvSpPr>
        <p:spPr bwMode="auto">
          <a:xfrm>
            <a:off x="94488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nSpc>
                <a:spcPct val="100000"/>
              </a:lnSpc>
              <a:spcBef>
                <a:spcPct val="0"/>
              </a:spcBef>
              <a:buFontTx/>
              <a:buNone/>
            </a:pPr>
            <a:fld id="{CDE0F968-1FB8-4A95-9E80-7658EA4BEC54}" type="slidenum">
              <a:rPr lang="en-US" altLang="en-US" sz="1100">
                <a:solidFill>
                  <a:schemeClr val="bg1"/>
                </a:solidFill>
              </a:rPr>
              <a:pPr>
                <a:lnSpc>
                  <a:spcPct val="100000"/>
                </a:lnSpc>
                <a:spcBef>
                  <a:spcPct val="0"/>
                </a:spcBef>
                <a:buFontTx/>
                <a:buNone/>
              </a:pPr>
              <a:t>10</a:t>
            </a:fld>
            <a:endParaRPr lang="en-US" altLang="en-US" sz="1100">
              <a:solidFill>
                <a:schemeClr val="bg1"/>
              </a:solidFill>
            </a:endParaRPr>
          </a:p>
        </p:txBody>
      </p:sp>
      <p:pic>
        <p:nvPicPr>
          <p:cNvPr id="23557" name="Picture 4">
            <a:extLst>
              <a:ext uri="{FF2B5EF4-FFF2-40B4-BE49-F238E27FC236}">
                <a16:creationId xmlns:a16="http://schemas.microsoft.com/office/drawing/2014/main" id="{40BB59DC-0019-475C-812D-F7DE4727BC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6202" y="1676772"/>
            <a:ext cx="7486650"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F18631-9CA9-4EAF-816A-8378DB79B593}"/>
              </a:ext>
            </a:extLst>
          </p:cNvPr>
          <p:cNvSpPr>
            <a:spLocks noGrp="1"/>
          </p:cNvSpPr>
          <p:nvPr>
            <p:ph idx="1"/>
          </p:nvPr>
        </p:nvSpPr>
        <p:spPr/>
        <p:txBody>
          <a:bodyPr/>
          <a:lstStyle/>
          <a:p>
            <a:pPr marL="0" indent="0" algn="just">
              <a:buNone/>
              <a:defRPr/>
            </a:pPr>
            <a:r>
              <a:rPr lang="en-US" sz="2000" dirty="0">
                <a:latin typeface="+mj-lt"/>
              </a:rPr>
              <a:t>We can see that each node represents an attribute or feature and the branch from each node represents the outcome of that node. Finally, its the leaves of the tree where the final decision is made.</a:t>
            </a:r>
            <a:endParaRPr lang="en-IN" sz="2000" dirty="0">
              <a:latin typeface="+mj-lt"/>
            </a:endParaRPr>
          </a:p>
        </p:txBody>
      </p:sp>
      <p:sp>
        <p:nvSpPr>
          <p:cNvPr id="24578" name="Title 1">
            <a:extLst>
              <a:ext uri="{FF2B5EF4-FFF2-40B4-BE49-F238E27FC236}">
                <a16:creationId xmlns:a16="http://schemas.microsoft.com/office/drawing/2014/main" id="{C5227DC6-E3C0-4B25-8C41-558D1865EEE6}"/>
              </a:ext>
            </a:extLst>
          </p:cNvPr>
          <p:cNvSpPr>
            <a:spLocks noGrp="1" noChangeArrowheads="1"/>
          </p:cNvSpPr>
          <p:nvPr>
            <p:ph type="title"/>
          </p:nvPr>
        </p:nvSpPr>
        <p:spPr/>
        <p:txBody>
          <a:bodyPr/>
          <a:lstStyle/>
          <a:p>
            <a:r>
              <a:rPr lang="en-IN" altLang="en-US"/>
              <a:t>Real life example</a:t>
            </a:r>
          </a:p>
        </p:txBody>
      </p:sp>
      <p:sp>
        <p:nvSpPr>
          <p:cNvPr id="24580" name="Slide Number Placeholder 3">
            <a:extLst>
              <a:ext uri="{FF2B5EF4-FFF2-40B4-BE49-F238E27FC236}">
                <a16:creationId xmlns:a16="http://schemas.microsoft.com/office/drawing/2014/main" id="{98FB5617-4619-49F2-BA08-0F13FDAF5381}"/>
              </a:ext>
            </a:extLst>
          </p:cNvPr>
          <p:cNvSpPr>
            <a:spLocks noGrp="1" noChangeArrowheads="1"/>
          </p:cNvSpPr>
          <p:nvPr>
            <p:ph type="sldNum" sz="quarter" idx="4294967295"/>
          </p:nvPr>
        </p:nvSpPr>
        <p:spPr bwMode="auto">
          <a:xfrm>
            <a:off x="94488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nSpc>
                <a:spcPct val="100000"/>
              </a:lnSpc>
              <a:spcBef>
                <a:spcPct val="0"/>
              </a:spcBef>
              <a:buFontTx/>
              <a:buNone/>
            </a:pPr>
            <a:fld id="{69DE1277-4AB9-4CE6-AEC1-0C60C566AF86}" type="slidenum">
              <a:rPr lang="en-US" altLang="en-US" sz="1100">
                <a:solidFill>
                  <a:schemeClr val="bg1"/>
                </a:solidFill>
              </a:rPr>
              <a:pPr>
                <a:lnSpc>
                  <a:spcPct val="100000"/>
                </a:lnSpc>
                <a:spcBef>
                  <a:spcPct val="0"/>
                </a:spcBef>
                <a:buFontTx/>
                <a:buNone/>
              </a:pPr>
              <a:t>11</a:t>
            </a:fld>
            <a:endParaRPr lang="en-US" altLang="en-US" sz="1100">
              <a:solidFill>
                <a:schemeClr val="bg1"/>
              </a:solidFill>
            </a:endParaRPr>
          </a:p>
        </p:txBody>
      </p:sp>
      <p:pic>
        <p:nvPicPr>
          <p:cNvPr id="24581" name="Picture 4">
            <a:extLst>
              <a:ext uri="{FF2B5EF4-FFF2-40B4-BE49-F238E27FC236}">
                <a16:creationId xmlns:a16="http://schemas.microsoft.com/office/drawing/2014/main" id="{113E1224-2D2F-457C-8D18-E0C478400D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9521" y="1886322"/>
            <a:ext cx="7258050"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90D645-6931-462C-AB07-6DD6B7E98DB8}"/>
              </a:ext>
            </a:extLst>
          </p:cNvPr>
          <p:cNvSpPr>
            <a:spLocks noGrp="1"/>
          </p:cNvSpPr>
          <p:nvPr>
            <p:ph idx="1"/>
          </p:nvPr>
        </p:nvSpPr>
        <p:spPr/>
        <p:txBody>
          <a:bodyPr/>
          <a:lstStyle/>
          <a:p>
            <a:pPr marL="0" indent="0">
              <a:buNone/>
              <a:defRPr/>
            </a:pPr>
            <a:r>
              <a:rPr lang="en-US" sz="2000" dirty="0">
                <a:latin typeface="+mj-lt"/>
              </a:rPr>
              <a:t>A general algorithm for a decision tree can be described as follows:</a:t>
            </a:r>
          </a:p>
          <a:p>
            <a:pPr marL="0" indent="0">
              <a:buNone/>
              <a:defRPr/>
            </a:pPr>
            <a:endParaRPr lang="en-US" sz="2000" dirty="0">
              <a:latin typeface="+mj-lt"/>
            </a:endParaRPr>
          </a:p>
          <a:p>
            <a:pPr marL="0" indent="0">
              <a:buNone/>
              <a:defRPr/>
            </a:pPr>
            <a:r>
              <a:rPr lang="en-US" sz="2000" u="sng" dirty="0">
                <a:latin typeface="+mj-lt"/>
              </a:rPr>
              <a:t>Steps</a:t>
            </a:r>
          </a:p>
          <a:p>
            <a:pPr marL="804863" indent="-457200">
              <a:buFont typeface="+mj-lt"/>
              <a:buAutoNum type="arabicPeriod"/>
              <a:defRPr/>
            </a:pPr>
            <a:r>
              <a:rPr lang="en-US" sz="2000" dirty="0">
                <a:latin typeface="+mj-lt"/>
              </a:rPr>
              <a:t>Pick the best attribute/feature. The best attribute is one which best splits or separates the data.</a:t>
            </a:r>
          </a:p>
          <a:p>
            <a:pPr marL="804863" indent="-457200">
              <a:buFont typeface="+mj-lt"/>
              <a:buAutoNum type="arabicPeriod"/>
              <a:defRPr/>
            </a:pPr>
            <a:r>
              <a:rPr lang="en-US" sz="2000" dirty="0">
                <a:latin typeface="+mj-lt"/>
              </a:rPr>
              <a:t>Ask the relevant question.</a:t>
            </a:r>
          </a:p>
          <a:p>
            <a:pPr marL="804863" indent="-457200">
              <a:buFont typeface="+mj-lt"/>
              <a:buAutoNum type="arabicPeriod"/>
              <a:defRPr/>
            </a:pPr>
            <a:r>
              <a:rPr lang="en-US" sz="2000" dirty="0">
                <a:latin typeface="+mj-lt"/>
              </a:rPr>
              <a:t>Follow the answer path.</a:t>
            </a:r>
          </a:p>
          <a:p>
            <a:pPr marL="804863" indent="-457200">
              <a:buFont typeface="+mj-lt"/>
              <a:buAutoNum type="arabicPeriod"/>
              <a:defRPr/>
            </a:pPr>
            <a:r>
              <a:rPr lang="en-US" sz="2000" dirty="0">
                <a:latin typeface="+mj-lt"/>
              </a:rPr>
              <a:t>Go to step 1 until you arrive to the answer.</a:t>
            </a:r>
          </a:p>
          <a:p>
            <a:pPr marL="457200" indent="-457200">
              <a:buFont typeface="+mj-lt"/>
              <a:buAutoNum type="arabicPeriod"/>
              <a:defRPr/>
            </a:pPr>
            <a:endParaRPr lang="en-US" sz="2000" dirty="0">
              <a:latin typeface="+mj-lt"/>
            </a:endParaRPr>
          </a:p>
          <a:p>
            <a:pPr marL="0" indent="0">
              <a:buNone/>
              <a:defRPr/>
            </a:pPr>
            <a:r>
              <a:rPr lang="en-US" sz="2000" dirty="0">
                <a:latin typeface="+mj-lt"/>
              </a:rPr>
              <a:t>The best split is one which separates two different labels into two sets.</a:t>
            </a:r>
          </a:p>
        </p:txBody>
      </p:sp>
      <p:sp>
        <p:nvSpPr>
          <p:cNvPr id="25602" name="Title 1">
            <a:extLst>
              <a:ext uri="{FF2B5EF4-FFF2-40B4-BE49-F238E27FC236}">
                <a16:creationId xmlns:a16="http://schemas.microsoft.com/office/drawing/2014/main" id="{2143D9F7-754E-477E-AABE-51447D45FD6D}"/>
              </a:ext>
            </a:extLst>
          </p:cNvPr>
          <p:cNvSpPr>
            <a:spLocks noGrp="1" noChangeArrowheads="1"/>
          </p:cNvSpPr>
          <p:nvPr>
            <p:ph type="title"/>
          </p:nvPr>
        </p:nvSpPr>
        <p:spPr/>
        <p:txBody>
          <a:bodyPr/>
          <a:lstStyle/>
          <a:p>
            <a:r>
              <a:rPr lang="en-IN" altLang="en-US" dirty="0"/>
              <a:t>Algorithm</a:t>
            </a:r>
          </a:p>
        </p:txBody>
      </p:sp>
      <p:sp>
        <p:nvSpPr>
          <p:cNvPr id="25604" name="Slide Number Placeholder 3">
            <a:extLst>
              <a:ext uri="{FF2B5EF4-FFF2-40B4-BE49-F238E27FC236}">
                <a16:creationId xmlns:a16="http://schemas.microsoft.com/office/drawing/2014/main" id="{0A91B8B6-A868-4358-B8C9-85CE475F2334}"/>
              </a:ext>
            </a:extLst>
          </p:cNvPr>
          <p:cNvSpPr>
            <a:spLocks noGrp="1" noChangeArrowheads="1"/>
          </p:cNvSpPr>
          <p:nvPr>
            <p:ph type="sldNum" sz="quarter" idx="4294967295"/>
          </p:nvPr>
        </p:nvSpPr>
        <p:spPr bwMode="auto">
          <a:xfrm>
            <a:off x="94488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nSpc>
                <a:spcPct val="100000"/>
              </a:lnSpc>
              <a:spcBef>
                <a:spcPct val="0"/>
              </a:spcBef>
              <a:buFontTx/>
              <a:buNone/>
            </a:pPr>
            <a:fld id="{1550F01A-1AF1-4509-A248-706C0E9E6EC0}" type="slidenum">
              <a:rPr lang="en-US" altLang="en-US" sz="1100">
                <a:solidFill>
                  <a:schemeClr val="bg1"/>
                </a:solidFill>
              </a:rPr>
              <a:pPr>
                <a:lnSpc>
                  <a:spcPct val="100000"/>
                </a:lnSpc>
                <a:spcBef>
                  <a:spcPct val="0"/>
                </a:spcBef>
                <a:buFontTx/>
                <a:buNone/>
              </a:pPr>
              <a:t>12</a:t>
            </a:fld>
            <a:endParaRPr lang="en-US" altLang="en-US" sz="110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4FE17F-104F-4C4D-9C21-79CC24B7DED3}"/>
              </a:ext>
            </a:extLst>
          </p:cNvPr>
          <p:cNvSpPr>
            <a:spLocks noGrp="1"/>
          </p:cNvSpPr>
          <p:nvPr>
            <p:ph idx="1"/>
          </p:nvPr>
        </p:nvSpPr>
        <p:spPr/>
        <p:txBody>
          <a:bodyPr/>
          <a:lstStyle/>
          <a:p>
            <a:pPr marL="0" indent="0">
              <a:buNone/>
              <a:defRPr/>
            </a:pPr>
            <a:r>
              <a:rPr lang="en-US" sz="2000" dirty="0">
                <a:latin typeface="+mj-lt"/>
              </a:rPr>
              <a:t>Let’s use decision trees to perform the function of three Boolean gates AND, OR and XOR.</a:t>
            </a:r>
          </a:p>
          <a:p>
            <a:pPr marL="0" indent="0">
              <a:buNone/>
              <a:defRPr/>
            </a:pPr>
            <a:endParaRPr lang="en-US" sz="2000" dirty="0">
              <a:latin typeface="+mj-lt"/>
            </a:endParaRPr>
          </a:p>
          <a:p>
            <a:pPr marL="0" indent="0">
              <a:buNone/>
              <a:defRPr/>
            </a:pPr>
            <a:endParaRPr lang="en-US" sz="2000" dirty="0">
              <a:latin typeface="+mj-lt"/>
            </a:endParaRPr>
          </a:p>
          <a:p>
            <a:pPr marL="0" indent="0">
              <a:buNone/>
              <a:defRPr/>
            </a:pPr>
            <a:endParaRPr lang="en-US" sz="2000" dirty="0">
              <a:latin typeface="+mj-lt"/>
            </a:endParaRPr>
          </a:p>
          <a:p>
            <a:pPr marL="0" indent="0">
              <a:buNone/>
              <a:defRPr/>
            </a:pPr>
            <a:endParaRPr lang="en-US" sz="2000" dirty="0">
              <a:latin typeface="+mj-lt"/>
            </a:endParaRPr>
          </a:p>
          <a:p>
            <a:pPr marL="0" indent="0">
              <a:buNone/>
              <a:defRPr/>
            </a:pPr>
            <a:endParaRPr lang="en-US" sz="2000" dirty="0">
              <a:latin typeface="+mj-lt"/>
            </a:endParaRPr>
          </a:p>
          <a:p>
            <a:pPr marL="0" indent="0">
              <a:buNone/>
              <a:defRPr/>
            </a:pPr>
            <a:endParaRPr lang="en-US" sz="2000" dirty="0">
              <a:latin typeface="+mj-lt"/>
            </a:endParaRPr>
          </a:p>
          <a:p>
            <a:pPr marL="0" indent="0">
              <a:buNone/>
              <a:defRPr/>
            </a:pPr>
            <a:endParaRPr lang="en-US" sz="2000" dirty="0">
              <a:latin typeface="+mj-lt"/>
            </a:endParaRPr>
          </a:p>
          <a:p>
            <a:pPr marL="0" indent="0">
              <a:buNone/>
              <a:defRPr/>
            </a:pPr>
            <a:r>
              <a:rPr lang="en-US" sz="2000" dirty="0">
                <a:latin typeface="+mj-lt"/>
              </a:rPr>
              <a:t>We can see that there are two candidate concepts for producing the decision tree that performs the AND operation.</a:t>
            </a:r>
          </a:p>
          <a:p>
            <a:pPr marL="0" indent="0">
              <a:buNone/>
              <a:defRPr/>
            </a:pPr>
            <a:endParaRPr lang="en-IN" sz="2000" dirty="0">
              <a:latin typeface="+mj-lt"/>
            </a:endParaRPr>
          </a:p>
        </p:txBody>
      </p:sp>
      <p:sp>
        <p:nvSpPr>
          <p:cNvPr id="26626" name="Title 1">
            <a:extLst>
              <a:ext uri="{FF2B5EF4-FFF2-40B4-BE49-F238E27FC236}">
                <a16:creationId xmlns:a16="http://schemas.microsoft.com/office/drawing/2014/main" id="{2073C02C-76BB-4E8B-99E0-AE25C3B80711}"/>
              </a:ext>
            </a:extLst>
          </p:cNvPr>
          <p:cNvSpPr>
            <a:spLocks noGrp="1" noChangeArrowheads="1"/>
          </p:cNvSpPr>
          <p:nvPr>
            <p:ph type="title"/>
          </p:nvPr>
        </p:nvSpPr>
        <p:spPr/>
        <p:txBody>
          <a:bodyPr/>
          <a:lstStyle/>
          <a:p>
            <a:r>
              <a:rPr lang="en-IN" altLang="en-US"/>
              <a:t>Expressiveness of decision trees</a:t>
            </a:r>
          </a:p>
        </p:txBody>
      </p:sp>
      <p:sp>
        <p:nvSpPr>
          <p:cNvPr id="26628" name="Slide Number Placeholder 3">
            <a:extLst>
              <a:ext uri="{FF2B5EF4-FFF2-40B4-BE49-F238E27FC236}">
                <a16:creationId xmlns:a16="http://schemas.microsoft.com/office/drawing/2014/main" id="{33AA8456-71DE-4F66-9AB9-E922C7A469A6}"/>
              </a:ext>
            </a:extLst>
          </p:cNvPr>
          <p:cNvSpPr>
            <a:spLocks noGrp="1" noChangeArrowheads="1"/>
          </p:cNvSpPr>
          <p:nvPr>
            <p:ph type="sldNum" sz="quarter" idx="4294967295"/>
          </p:nvPr>
        </p:nvSpPr>
        <p:spPr bwMode="auto">
          <a:xfrm>
            <a:off x="94488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nSpc>
                <a:spcPct val="100000"/>
              </a:lnSpc>
              <a:spcBef>
                <a:spcPct val="0"/>
              </a:spcBef>
              <a:buFontTx/>
              <a:buNone/>
            </a:pPr>
            <a:fld id="{B2C67948-85EC-45EF-835C-9DE9C13C9FEA}" type="slidenum">
              <a:rPr lang="en-US" altLang="en-US" sz="1100">
                <a:solidFill>
                  <a:schemeClr val="bg1"/>
                </a:solidFill>
              </a:rPr>
              <a:pPr>
                <a:lnSpc>
                  <a:spcPct val="100000"/>
                </a:lnSpc>
                <a:spcBef>
                  <a:spcPct val="0"/>
                </a:spcBef>
                <a:buFontTx/>
                <a:buNone/>
              </a:pPr>
              <a:t>13</a:t>
            </a:fld>
            <a:endParaRPr lang="en-US" altLang="en-US" sz="1100">
              <a:solidFill>
                <a:schemeClr val="bg1"/>
              </a:solidFill>
            </a:endParaRPr>
          </a:p>
        </p:txBody>
      </p:sp>
      <p:pic>
        <p:nvPicPr>
          <p:cNvPr id="26629" name="Picture 2" descr="https://s3-ap-southeast-1.amazonaws.com/he-public-data/andaef54f3.png">
            <a:extLst>
              <a:ext uri="{FF2B5EF4-FFF2-40B4-BE49-F238E27FC236}">
                <a16:creationId xmlns:a16="http://schemas.microsoft.com/office/drawing/2014/main" id="{E55FE787-B314-44BD-89EA-82D81BB9C3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150" y="1829956"/>
            <a:ext cx="7505700"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2" name="Picture 10" descr="https://s3-ap-southeast-1.amazonaws.com/he-public-data/ORce55d04.png">
            <a:extLst>
              <a:ext uri="{FF2B5EF4-FFF2-40B4-BE49-F238E27FC236}">
                <a16:creationId xmlns:a16="http://schemas.microsoft.com/office/drawing/2014/main" id="{4A8F1FB7-7E8A-48E6-97AC-FC09E7C9E1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351088" y="1314715"/>
            <a:ext cx="7392432" cy="2391109"/>
          </a:xfr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6CD39BA-FC35-20BA-4291-D4027A247E29}"/>
              </a:ext>
            </a:extLst>
          </p:cNvPr>
          <p:cNvSpPr>
            <a:spLocks noGrp="1"/>
          </p:cNvSpPr>
          <p:nvPr>
            <p:ph type="title"/>
          </p:nvPr>
        </p:nvSpPr>
        <p:spPr/>
        <p:txBody>
          <a:bodyPr/>
          <a:lstStyle/>
          <a:p>
            <a:endParaRPr lang="en-IN"/>
          </a:p>
        </p:txBody>
      </p:sp>
      <p:sp>
        <p:nvSpPr>
          <p:cNvPr id="27651" name="Slide Number Placeholder 3">
            <a:extLst>
              <a:ext uri="{FF2B5EF4-FFF2-40B4-BE49-F238E27FC236}">
                <a16:creationId xmlns:a16="http://schemas.microsoft.com/office/drawing/2014/main" id="{828DF24B-E5A2-4DB4-9ACE-D606D311B03A}"/>
              </a:ext>
            </a:extLst>
          </p:cNvPr>
          <p:cNvSpPr>
            <a:spLocks noGrp="1" noChangeArrowheads="1"/>
          </p:cNvSpPr>
          <p:nvPr>
            <p:ph type="sldNum" sz="quarter" idx="4294967295"/>
          </p:nvPr>
        </p:nvSpPr>
        <p:spPr bwMode="auto">
          <a:xfrm>
            <a:off x="94488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nSpc>
                <a:spcPct val="100000"/>
              </a:lnSpc>
              <a:spcBef>
                <a:spcPct val="0"/>
              </a:spcBef>
              <a:buFontTx/>
              <a:buNone/>
            </a:pPr>
            <a:fld id="{0579E200-9175-4D6E-8A50-3474E716D1A0}" type="slidenum">
              <a:rPr lang="en-US" altLang="en-US" sz="1100">
                <a:solidFill>
                  <a:schemeClr val="bg1"/>
                </a:solidFill>
              </a:rPr>
              <a:pPr>
                <a:lnSpc>
                  <a:spcPct val="100000"/>
                </a:lnSpc>
                <a:spcBef>
                  <a:spcPct val="0"/>
                </a:spcBef>
                <a:buFontTx/>
                <a:buNone/>
              </a:pPr>
              <a:t>14</a:t>
            </a:fld>
            <a:endParaRPr lang="en-US" altLang="en-US" sz="1100">
              <a:solidFill>
                <a:schemeClr val="bg1"/>
              </a:solidFill>
            </a:endParaRPr>
          </a:p>
        </p:txBody>
      </p:sp>
      <p:pic>
        <p:nvPicPr>
          <p:cNvPr id="27653" name="Picture 12" descr="https://s3-ap-southeast-1.amazonaws.com/he-public-data/XORd89436d.png">
            <a:extLst>
              <a:ext uri="{FF2B5EF4-FFF2-40B4-BE49-F238E27FC236}">
                <a16:creationId xmlns:a16="http://schemas.microsoft.com/office/drawing/2014/main" id="{79DA0854-8FEA-40E6-B01B-4C22122F52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088" y="3789363"/>
            <a:ext cx="638175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19AA29-33E0-4186-B476-C2380102262D}"/>
              </a:ext>
            </a:extLst>
          </p:cNvPr>
          <p:cNvSpPr>
            <a:spLocks noGrp="1"/>
          </p:cNvSpPr>
          <p:nvPr>
            <p:ph idx="1"/>
          </p:nvPr>
        </p:nvSpPr>
        <p:spPr/>
        <p:txBody>
          <a:bodyPr/>
          <a:lstStyle/>
          <a:p>
            <a:pPr marL="0" indent="0">
              <a:buNone/>
              <a:defRPr/>
            </a:pPr>
            <a:r>
              <a:rPr lang="en-US" sz="2000" dirty="0">
                <a:latin typeface="+mj-lt"/>
              </a:rPr>
              <a:t>Let’s produce a decision tree performing XOR functionality using 3 attributes:</a:t>
            </a:r>
          </a:p>
          <a:p>
            <a:pPr marL="0" indent="0">
              <a:buNone/>
              <a:defRPr/>
            </a:pPr>
            <a:endParaRPr lang="en-US" sz="2000" dirty="0">
              <a:latin typeface="+mj-lt"/>
            </a:endParaRPr>
          </a:p>
          <a:p>
            <a:pPr marL="0" indent="0">
              <a:buNone/>
              <a:defRPr/>
            </a:pPr>
            <a:endParaRPr lang="en-US" sz="2000" dirty="0">
              <a:latin typeface="+mj-lt"/>
            </a:endParaRPr>
          </a:p>
          <a:p>
            <a:pPr marL="0" indent="0">
              <a:buNone/>
              <a:defRPr/>
            </a:pPr>
            <a:endParaRPr lang="en-US" sz="2000" dirty="0">
              <a:latin typeface="+mj-lt"/>
            </a:endParaRPr>
          </a:p>
          <a:p>
            <a:pPr marL="0" indent="0">
              <a:buNone/>
              <a:defRPr/>
            </a:pPr>
            <a:endParaRPr lang="en-US" sz="2000" dirty="0">
              <a:latin typeface="+mj-lt"/>
            </a:endParaRPr>
          </a:p>
          <a:p>
            <a:pPr marL="0" indent="0">
              <a:buNone/>
              <a:defRPr/>
            </a:pPr>
            <a:endParaRPr lang="en-US" sz="2000" dirty="0">
              <a:latin typeface="+mj-lt"/>
            </a:endParaRPr>
          </a:p>
          <a:p>
            <a:pPr marL="0" indent="0">
              <a:buNone/>
              <a:defRPr/>
            </a:pPr>
            <a:endParaRPr lang="en-US" sz="2000" dirty="0">
              <a:latin typeface="+mj-lt"/>
            </a:endParaRPr>
          </a:p>
          <a:p>
            <a:pPr marL="0" indent="0">
              <a:buNone/>
              <a:defRPr/>
            </a:pPr>
            <a:endParaRPr lang="en-US" sz="2000" dirty="0">
              <a:latin typeface="+mj-lt"/>
            </a:endParaRPr>
          </a:p>
          <a:p>
            <a:pPr marL="0" indent="0">
              <a:buNone/>
              <a:defRPr/>
            </a:pPr>
            <a:endParaRPr lang="en-US" sz="2000" dirty="0">
              <a:latin typeface="+mj-lt"/>
            </a:endParaRPr>
          </a:p>
          <a:p>
            <a:pPr marL="0" indent="0">
              <a:buNone/>
              <a:defRPr/>
            </a:pPr>
            <a:endParaRPr lang="en-US" sz="2000" dirty="0">
              <a:latin typeface="+mj-lt"/>
            </a:endParaRPr>
          </a:p>
          <a:p>
            <a:pPr marL="0" indent="0">
              <a:buNone/>
              <a:defRPr/>
            </a:pPr>
            <a:endParaRPr lang="en-US" sz="2000" dirty="0">
              <a:latin typeface="+mj-lt"/>
            </a:endParaRPr>
          </a:p>
          <a:p>
            <a:pPr marL="0" indent="0">
              <a:buNone/>
              <a:defRPr/>
            </a:pPr>
            <a:endParaRPr lang="en-IN" sz="2000" dirty="0">
              <a:latin typeface="+mj-lt"/>
            </a:endParaRPr>
          </a:p>
        </p:txBody>
      </p:sp>
      <p:sp>
        <p:nvSpPr>
          <p:cNvPr id="2" name="Title 1">
            <a:extLst>
              <a:ext uri="{FF2B5EF4-FFF2-40B4-BE49-F238E27FC236}">
                <a16:creationId xmlns:a16="http://schemas.microsoft.com/office/drawing/2014/main" id="{77C31CCE-C7F8-C45A-8BFA-C7E1166C1CFD}"/>
              </a:ext>
            </a:extLst>
          </p:cNvPr>
          <p:cNvSpPr>
            <a:spLocks noGrp="1"/>
          </p:cNvSpPr>
          <p:nvPr>
            <p:ph type="title"/>
          </p:nvPr>
        </p:nvSpPr>
        <p:spPr/>
        <p:txBody>
          <a:bodyPr/>
          <a:lstStyle/>
          <a:p>
            <a:endParaRPr lang="en-IN"/>
          </a:p>
        </p:txBody>
      </p:sp>
      <p:sp>
        <p:nvSpPr>
          <p:cNvPr id="28676" name="Slide Number Placeholder 3">
            <a:extLst>
              <a:ext uri="{FF2B5EF4-FFF2-40B4-BE49-F238E27FC236}">
                <a16:creationId xmlns:a16="http://schemas.microsoft.com/office/drawing/2014/main" id="{AD1813E8-9CE6-451C-AA58-8ACDED36376C}"/>
              </a:ext>
            </a:extLst>
          </p:cNvPr>
          <p:cNvSpPr>
            <a:spLocks noGrp="1" noChangeArrowheads="1"/>
          </p:cNvSpPr>
          <p:nvPr>
            <p:ph type="sldNum" sz="quarter" idx="4294967295"/>
          </p:nvPr>
        </p:nvSpPr>
        <p:spPr bwMode="auto">
          <a:xfrm>
            <a:off x="94488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nSpc>
                <a:spcPct val="100000"/>
              </a:lnSpc>
              <a:spcBef>
                <a:spcPct val="0"/>
              </a:spcBef>
              <a:buFontTx/>
              <a:buNone/>
            </a:pPr>
            <a:fld id="{ABB272B6-6439-46CD-A28E-EC3B6987F433}" type="slidenum">
              <a:rPr lang="en-US" altLang="en-US" sz="1100">
                <a:solidFill>
                  <a:schemeClr val="bg1"/>
                </a:solidFill>
              </a:rPr>
              <a:pPr>
                <a:lnSpc>
                  <a:spcPct val="100000"/>
                </a:lnSpc>
                <a:spcBef>
                  <a:spcPct val="0"/>
                </a:spcBef>
                <a:buFontTx/>
                <a:buNone/>
              </a:pPr>
              <a:t>15</a:t>
            </a:fld>
            <a:endParaRPr lang="en-US" altLang="en-US" sz="1100">
              <a:solidFill>
                <a:schemeClr val="bg1"/>
              </a:solidFill>
            </a:endParaRPr>
          </a:p>
        </p:txBody>
      </p:sp>
      <p:pic>
        <p:nvPicPr>
          <p:cNvPr id="28677" name="Picture 2" descr="https://s3-ap-southeast-1.amazonaws.com/he-public-data/XOR%203df51ae5.png">
            <a:extLst>
              <a:ext uri="{FF2B5EF4-FFF2-40B4-BE49-F238E27FC236}">
                <a16:creationId xmlns:a16="http://schemas.microsoft.com/office/drawing/2014/main" id="{E558DA2C-2EB4-4443-B986-3BA5C65A92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4925" y="2060576"/>
            <a:ext cx="7042150" cy="371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4" name="Picture 2" descr="Decision tree: Part 1/2. Develop intuition about the Decision… | by Azika  Amelia | Towards Data Science">
            <a:extLst>
              <a:ext uri="{FF2B5EF4-FFF2-40B4-BE49-F238E27FC236}">
                <a16:creationId xmlns:a16="http://schemas.microsoft.com/office/drawing/2014/main" id="{0B271014-D7D6-452A-ACBF-48755C8C71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3204369" y="2119312"/>
            <a:ext cx="5943600" cy="2943225"/>
          </a:xfrm>
          <a:noFill/>
          <a:extLst>
            <a:ext uri="{909E8E84-426E-40DD-AFC4-6F175D3DCCD1}">
              <a14:hiddenFill xmlns:a14="http://schemas.microsoft.com/office/drawing/2010/main">
                <a:solidFill>
                  <a:srgbClr val="FFFFFF"/>
                </a:solidFill>
              </a14:hiddenFill>
            </a:ext>
          </a:extLst>
        </p:spPr>
      </p:pic>
      <p:sp>
        <p:nvSpPr>
          <p:cNvPr id="30722" name="Title 1">
            <a:extLst>
              <a:ext uri="{FF2B5EF4-FFF2-40B4-BE49-F238E27FC236}">
                <a16:creationId xmlns:a16="http://schemas.microsoft.com/office/drawing/2014/main" id="{B024864B-D31B-48F4-9A54-FF16B9DBF3B7}"/>
              </a:ext>
            </a:extLst>
          </p:cNvPr>
          <p:cNvSpPr>
            <a:spLocks noGrp="1" noChangeArrowheads="1"/>
          </p:cNvSpPr>
          <p:nvPr>
            <p:ph type="title"/>
          </p:nvPr>
        </p:nvSpPr>
        <p:spPr/>
        <p:txBody>
          <a:bodyPr/>
          <a:lstStyle/>
          <a:p>
            <a:r>
              <a:rPr lang="en-IN" altLang="en-US"/>
              <a:t>Separability</a:t>
            </a:r>
          </a:p>
        </p:txBody>
      </p:sp>
      <p:sp>
        <p:nvSpPr>
          <p:cNvPr id="30723" name="Slide Number Placeholder 3">
            <a:extLst>
              <a:ext uri="{FF2B5EF4-FFF2-40B4-BE49-F238E27FC236}">
                <a16:creationId xmlns:a16="http://schemas.microsoft.com/office/drawing/2014/main" id="{AE6BF6E4-865B-4A58-96E0-89B9610DBE38}"/>
              </a:ext>
            </a:extLst>
          </p:cNvPr>
          <p:cNvSpPr>
            <a:spLocks noGrp="1" noChangeArrowheads="1"/>
          </p:cNvSpPr>
          <p:nvPr>
            <p:ph type="sldNum" sz="quarter" idx="4294967295"/>
          </p:nvPr>
        </p:nvSpPr>
        <p:spPr bwMode="auto">
          <a:xfrm>
            <a:off x="94488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nSpc>
                <a:spcPct val="100000"/>
              </a:lnSpc>
              <a:spcBef>
                <a:spcPct val="0"/>
              </a:spcBef>
              <a:buFontTx/>
              <a:buNone/>
            </a:pPr>
            <a:fld id="{2566CB0A-7374-4FF7-8C0B-507A46DA00E6}" type="slidenum">
              <a:rPr lang="en-US" altLang="en-US" sz="1100">
                <a:solidFill>
                  <a:schemeClr val="bg1"/>
                </a:solidFill>
              </a:rPr>
              <a:pPr>
                <a:lnSpc>
                  <a:spcPct val="100000"/>
                </a:lnSpc>
                <a:spcBef>
                  <a:spcPct val="0"/>
                </a:spcBef>
                <a:buFontTx/>
                <a:buNone/>
              </a:pPr>
              <a:t>16</a:t>
            </a:fld>
            <a:endParaRPr lang="en-US" altLang="en-US" sz="110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7" name="Content Placeholder 4">
            <a:extLst>
              <a:ext uri="{FF2B5EF4-FFF2-40B4-BE49-F238E27FC236}">
                <a16:creationId xmlns:a16="http://schemas.microsoft.com/office/drawing/2014/main" id="{A782F1FE-3955-47A2-BE6B-050FA219285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533833" y="1136650"/>
            <a:ext cx="9284671" cy="4908550"/>
          </a:xfrm>
        </p:spPr>
      </p:pic>
      <p:sp>
        <p:nvSpPr>
          <p:cNvPr id="31746" name="Title 1">
            <a:extLst>
              <a:ext uri="{FF2B5EF4-FFF2-40B4-BE49-F238E27FC236}">
                <a16:creationId xmlns:a16="http://schemas.microsoft.com/office/drawing/2014/main" id="{91ECF811-7A8F-4F0B-B548-2C544DD2502E}"/>
              </a:ext>
            </a:extLst>
          </p:cNvPr>
          <p:cNvSpPr>
            <a:spLocks noGrp="1" noChangeArrowheads="1"/>
          </p:cNvSpPr>
          <p:nvPr>
            <p:ph type="title"/>
          </p:nvPr>
        </p:nvSpPr>
        <p:spPr/>
        <p:txBody>
          <a:bodyPr/>
          <a:lstStyle/>
          <a:p>
            <a:r>
              <a:rPr lang="en-IN" altLang="en-US"/>
              <a:t>Decision tree boundary</a:t>
            </a:r>
          </a:p>
        </p:txBody>
      </p:sp>
      <p:sp>
        <p:nvSpPr>
          <p:cNvPr id="31748" name="Slide Number Placeholder 3">
            <a:extLst>
              <a:ext uri="{FF2B5EF4-FFF2-40B4-BE49-F238E27FC236}">
                <a16:creationId xmlns:a16="http://schemas.microsoft.com/office/drawing/2014/main" id="{93D9EC2E-8EED-417B-A02F-B95F29D8E1DA}"/>
              </a:ext>
            </a:extLst>
          </p:cNvPr>
          <p:cNvSpPr>
            <a:spLocks noGrp="1" noChangeArrowheads="1"/>
          </p:cNvSpPr>
          <p:nvPr>
            <p:ph type="sldNum" sz="quarter" idx="4294967295"/>
          </p:nvPr>
        </p:nvSpPr>
        <p:spPr bwMode="auto">
          <a:xfrm>
            <a:off x="94488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nSpc>
                <a:spcPct val="100000"/>
              </a:lnSpc>
              <a:spcBef>
                <a:spcPct val="0"/>
              </a:spcBef>
              <a:buFontTx/>
              <a:buNone/>
            </a:pPr>
            <a:fld id="{7D22D33D-F48F-44FF-86C5-62FD273A4DBA}" type="slidenum">
              <a:rPr lang="en-US" altLang="en-US" sz="1100">
                <a:solidFill>
                  <a:schemeClr val="bg1"/>
                </a:solidFill>
              </a:rPr>
              <a:pPr>
                <a:lnSpc>
                  <a:spcPct val="100000"/>
                </a:lnSpc>
                <a:spcBef>
                  <a:spcPct val="0"/>
                </a:spcBef>
                <a:buFontTx/>
                <a:buNone/>
              </a:pPr>
              <a:t>17</a:t>
            </a:fld>
            <a:endParaRPr lang="en-US" altLang="en-US" sz="110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D5F98D-324A-4F73-84F6-27D7B4FBC7DC}"/>
              </a:ext>
            </a:extLst>
          </p:cNvPr>
          <p:cNvSpPr>
            <a:spLocks noGrp="1"/>
          </p:cNvSpPr>
          <p:nvPr>
            <p:ph idx="1"/>
          </p:nvPr>
        </p:nvSpPr>
        <p:spPr>
          <a:xfrm>
            <a:off x="571498" y="1137256"/>
            <a:ext cx="11620501" cy="4908082"/>
          </a:xfrm>
        </p:spPr>
        <p:txBody>
          <a:bodyPr vert="horz" lIns="91440" tIns="45720" rIns="91440" bIns="45720" rtlCol="0" anchor="t">
            <a:normAutofit/>
          </a:bodyPr>
          <a:lstStyle/>
          <a:p>
            <a:pPr algn="just">
              <a:defRPr/>
            </a:pPr>
            <a:r>
              <a:rPr lang="en-US" sz="2000" dirty="0"/>
              <a:t>The basic algorithm used in decision trees is known as the Iterative Dichotomiser 3(ID3) algorithm.</a:t>
            </a:r>
            <a:endParaRPr lang="en-US" dirty="0">
              <a:cs typeface="Calibri" panose="020F0502020204030204"/>
            </a:endParaRPr>
          </a:p>
          <a:p>
            <a:pPr algn="just">
              <a:defRPr/>
            </a:pPr>
            <a:r>
              <a:rPr lang="en-US" sz="2000" dirty="0"/>
              <a:t>The ID3 algorithm builds decision trees using a top-down, greedy approach.</a:t>
            </a:r>
          </a:p>
          <a:p>
            <a:pPr marL="0" indent="0" algn="just">
              <a:buNone/>
              <a:defRPr/>
            </a:pPr>
            <a:endParaRPr lang="en-US" sz="2000" dirty="0"/>
          </a:p>
          <a:p>
            <a:pPr marL="0" indent="0" algn="just">
              <a:buNone/>
              <a:defRPr/>
            </a:pPr>
            <a:r>
              <a:rPr lang="en-US" sz="2000" u="sng" dirty="0"/>
              <a:t>Steps</a:t>
            </a:r>
          </a:p>
          <a:p>
            <a:pPr marL="457200" indent="-457200" algn="just">
              <a:buFont typeface="+mj-lt"/>
              <a:buAutoNum type="arabicPeriod"/>
              <a:defRPr/>
            </a:pPr>
            <a:r>
              <a:rPr lang="en-US" sz="2000" dirty="0"/>
              <a:t>Select the best attribute → A </a:t>
            </a:r>
          </a:p>
          <a:p>
            <a:pPr marL="457200" indent="-457200" algn="just">
              <a:buFont typeface="+mj-lt"/>
              <a:buAutoNum type="arabicPeriod"/>
              <a:defRPr/>
            </a:pPr>
            <a:r>
              <a:rPr lang="en-US" sz="2000" dirty="0"/>
              <a:t>Assign A as the decision attribute (test case) for the </a:t>
            </a:r>
            <a:r>
              <a:rPr lang="en-US" sz="2000" b="1" dirty="0"/>
              <a:t>NODE</a:t>
            </a:r>
            <a:r>
              <a:rPr lang="en-US" sz="2000" dirty="0"/>
              <a:t>. </a:t>
            </a:r>
          </a:p>
          <a:p>
            <a:pPr marL="457200" indent="-457200" algn="just">
              <a:buFont typeface="+mj-lt"/>
              <a:buAutoNum type="arabicPeriod"/>
              <a:defRPr/>
            </a:pPr>
            <a:r>
              <a:rPr lang="en-US" sz="2000" dirty="0"/>
              <a:t>For each value of A, create a new descendant of the </a:t>
            </a:r>
            <a:r>
              <a:rPr lang="en-US" sz="2000" b="1" dirty="0"/>
              <a:t>NODE</a:t>
            </a:r>
            <a:r>
              <a:rPr lang="en-US" sz="2000" dirty="0"/>
              <a:t>. </a:t>
            </a:r>
          </a:p>
          <a:p>
            <a:pPr marL="457200" indent="-457200" algn="just">
              <a:buFont typeface="+mj-lt"/>
              <a:buAutoNum type="arabicPeriod"/>
              <a:defRPr/>
            </a:pPr>
            <a:r>
              <a:rPr lang="en-US" sz="2000" dirty="0"/>
              <a:t>Sort the training examples to the appropriate descendant node leaf.</a:t>
            </a:r>
          </a:p>
          <a:p>
            <a:pPr marL="457200" indent="-457200" algn="just">
              <a:buFont typeface="+mj-lt"/>
              <a:buAutoNum type="arabicPeriod"/>
              <a:defRPr/>
            </a:pPr>
            <a:r>
              <a:rPr lang="en-US" sz="2000" dirty="0"/>
              <a:t>If examples are perfectly classified, then STOP else iterate over the new leaf nodes.</a:t>
            </a:r>
          </a:p>
          <a:p>
            <a:pPr algn="just">
              <a:defRPr/>
            </a:pPr>
            <a:endParaRPr lang="en-IN" sz="2000" dirty="0"/>
          </a:p>
        </p:txBody>
      </p:sp>
      <p:sp>
        <p:nvSpPr>
          <p:cNvPr id="32770" name="Title 1">
            <a:extLst>
              <a:ext uri="{FF2B5EF4-FFF2-40B4-BE49-F238E27FC236}">
                <a16:creationId xmlns:a16="http://schemas.microsoft.com/office/drawing/2014/main" id="{BF328630-1E48-4C67-A667-5DC6C3DCAE5E}"/>
              </a:ext>
            </a:extLst>
          </p:cNvPr>
          <p:cNvSpPr>
            <a:spLocks noGrp="1" noChangeArrowheads="1"/>
          </p:cNvSpPr>
          <p:nvPr>
            <p:ph type="title"/>
          </p:nvPr>
        </p:nvSpPr>
        <p:spPr/>
        <p:txBody>
          <a:bodyPr/>
          <a:lstStyle/>
          <a:p>
            <a:r>
              <a:rPr lang="en-IN" altLang="en-US"/>
              <a:t>Learning algorithm</a:t>
            </a:r>
          </a:p>
        </p:txBody>
      </p:sp>
      <p:sp>
        <p:nvSpPr>
          <p:cNvPr id="32772" name="Slide Number Placeholder 3">
            <a:extLst>
              <a:ext uri="{FF2B5EF4-FFF2-40B4-BE49-F238E27FC236}">
                <a16:creationId xmlns:a16="http://schemas.microsoft.com/office/drawing/2014/main" id="{F72766DB-5BBE-4265-8B36-F6B91A0A3E18}"/>
              </a:ext>
            </a:extLst>
          </p:cNvPr>
          <p:cNvSpPr>
            <a:spLocks noGrp="1" noChangeArrowheads="1"/>
          </p:cNvSpPr>
          <p:nvPr>
            <p:ph type="sldNum" sz="quarter" idx="4294967295"/>
          </p:nvPr>
        </p:nvSpPr>
        <p:spPr bwMode="auto">
          <a:xfrm>
            <a:off x="94488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nSpc>
                <a:spcPct val="100000"/>
              </a:lnSpc>
              <a:spcBef>
                <a:spcPct val="0"/>
              </a:spcBef>
              <a:buFontTx/>
              <a:buNone/>
            </a:pPr>
            <a:fld id="{9A404CC6-9243-4736-9EC8-15AA0D400201}" type="slidenum">
              <a:rPr lang="en-US" altLang="en-US" sz="1100">
                <a:solidFill>
                  <a:schemeClr val="bg1"/>
                </a:solidFill>
              </a:rPr>
              <a:pPr>
                <a:lnSpc>
                  <a:spcPct val="100000"/>
                </a:lnSpc>
                <a:spcBef>
                  <a:spcPct val="0"/>
                </a:spcBef>
                <a:buFontTx/>
                <a:buNone/>
              </a:pPr>
              <a:t>18</a:t>
            </a:fld>
            <a:endParaRPr lang="en-US" altLang="en-US" sz="110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A79C11-C3E4-4516-8CE8-AE4E7743D9A2}"/>
              </a:ext>
            </a:extLst>
          </p:cNvPr>
          <p:cNvSpPr>
            <a:spLocks noGrp="1"/>
          </p:cNvSpPr>
          <p:nvPr>
            <p:ph idx="1"/>
          </p:nvPr>
        </p:nvSpPr>
        <p:spPr>
          <a:xfrm>
            <a:off x="571499" y="1137256"/>
            <a:ext cx="11209376" cy="2454041"/>
          </a:xfrm>
        </p:spPr>
        <p:txBody>
          <a:bodyPr/>
          <a:lstStyle/>
          <a:p>
            <a:pPr algn="just">
              <a:defRPr/>
            </a:pPr>
            <a:r>
              <a:rPr lang="en-US" sz="2000" dirty="0"/>
              <a:t>The best attribute is the one with the highest information gain.</a:t>
            </a:r>
          </a:p>
          <a:p>
            <a:pPr algn="just">
              <a:defRPr/>
            </a:pPr>
            <a:r>
              <a:rPr lang="en-US" sz="2000" b="1" dirty="0"/>
              <a:t>Information gain:</a:t>
            </a:r>
            <a:r>
              <a:rPr lang="en-US" sz="2000" dirty="0"/>
              <a:t> A measure that expresses how well an attribute splits that data into groups based on classification.</a:t>
            </a:r>
          </a:p>
          <a:p>
            <a:pPr algn="just">
              <a:defRPr/>
            </a:pPr>
            <a:r>
              <a:rPr lang="en-US" sz="2000" dirty="0"/>
              <a:t>An attribute with low information gain splits the data relatively evenly and as a result doesn’t bring us any closer to a decision.</a:t>
            </a:r>
          </a:p>
          <a:p>
            <a:pPr algn="just">
              <a:defRPr/>
            </a:pPr>
            <a:r>
              <a:rPr lang="en-US" sz="2000" dirty="0"/>
              <a:t>Whereas, an attribute with high information gain splits the data into groups with an uneven number of positives and negatives.</a:t>
            </a:r>
            <a:endParaRPr lang="en-IN" sz="2000" dirty="0"/>
          </a:p>
        </p:txBody>
      </p:sp>
      <p:sp>
        <p:nvSpPr>
          <p:cNvPr id="33794" name="Title 1">
            <a:extLst>
              <a:ext uri="{FF2B5EF4-FFF2-40B4-BE49-F238E27FC236}">
                <a16:creationId xmlns:a16="http://schemas.microsoft.com/office/drawing/2014/main" id="{40722BEB-2704-4F72-AC57-A86B5F5042A5}"/>
              </a:ext>
            </a:extLst>
          </p:cNvPr>
          <p:cNvSpPr>
            <a:spLocks noGrp="1" noChangeArrowheads="1"/>
          </p:cNvSpPr>
          <p:nvPr>
            <p:ph type="title"/>
          </p:nvPr>
        </p:nvSpPr>
        <p:spPr/>
        <p:txBody>
          <a:bodyPr/>
          <a:lstStyle/>
          <a:p>
            <a:r>
              <a:rPr lang="en-IN" altLang="en-US"/>
              <a:t>Selecting the best attribute</a:t>
            </a:r>
          </a:p>
        </p:txBody>
      </p:sp>
      <p:sp>
        <p:nvSpPr>
          <p:cNvPr id="33796" name="Slide Number Placeholder 3">
            <a:extLst>
              <a:ext uri="{FF2B5EF4-FFF2-40B4-BE49-F238E27FC236}">
                <a16:creationId xmlns:a16="http://schemas.microsoft.com/office/drawing/2014/main" id="{D7285127-A3ED-4056-A5BF-0AC5C403435D}"/>
              </a:ext>
            </a:extLst>
          </p:cNvPr>
          <p:cNvSpPr>
            <a:spLocks noGrp="1" noChangeArrowheads="1"/>
          </p:cNvSpPr>
          <p:nvPr>
            <p:ph type="sldNum" sz="quarter" idx="4294967295"/>
          </p:nvPr>
        </p:nvSpPr>
        <p:spPr bwMode="auto">
          <a:xfrm>
            <a:off x="94488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nSpc>
                <a:spcPct val="100000"/>
              </a:lnSpc>
              <a:spcBef>
                <a:spcPct val="0"/>
              </a:spcBef>
              <a:buFontTx/>
              <a:buNone/>
            </a:pPr>
            <a:fld id="{D3382751-E24B-48B1-A97B-6AC5B9815C73}" type="slidenum">
              <a:rPr lang="en-US" altLang="en-US" sz="1100">
                <a:solidFill>
                  <a:schemeClr val="bg1"/>
                </a:solidFill>
              </a:rPr>
              <a:pPr>
                <a:lnSpc>
                  <a:spcPct val="100000"/>
                </a:lnSpc>
                <a:spcBef>
                  <a:spcPct val="0"/>
                </a:spcBef>
                <a:buFontTx/>
                <a:buNone/>
              </a:pPr>
              <a:t>19</a:t>
            </a:fld>
            <a:endParaRPr lang="en-US" altLang="en-US" sz="1100">
              <a:solidFill>
                <a:schemeClr val="bg1"/>
              </a:solidFill>
            </a:endParaRPr>
          </a:p>
        </p:txBody>
      </p:sp>
      <p:pic>
        <p:nvPicPr>
          <p:cNvPr id="33797" name="Picture 2" descr="https://s3-ap-southeast-1.amazonaws.com/he-public-data/high%20information%20gaine8d3940.png">
            <a:extLst>
              <a:ext uri="{FF2B5EF4-FFF2-40B4-BE49-F238E27FC236}">
                <a16:creationId xmlns:a16="http://schemas.microsoft.com/office/drawing/2014/main" id="{47E1A7E8-051B-41CD-BAF1-39029EC7FE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5293" y="3915891"/>
            <a:ext cx="3386137"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Picture 4" descr="https://s3-ap-southeast-1.amazonaws.com/he-public-data/low%20information%20gainef0016c.png">
            <a:extLst>
              <a:ext uri="{FF2B5EF4-FFF2-40B4-BE49-F238E27FC236}">
                <a16:creationId xmlns:a16="http://schemas.microsoft.com/office/drawing/2014/main" id="{A72A1986-D707-474B-9CAC-E5C99BC7A5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915891"/>
            <a:ext cx="3692525"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496ABC-34FA-4C21-A887-2C324ACA6829}"/>
              </a:ext>
            </a:extLst>
          </p:cNvPr>
          <p:cNvSpPr>
            <a:spLocks noGrp="1"/>
          </p:cNvSpPr>
          <p:nvPr>
            <p:ph idx="1"/>
          </p:nvPr>
        </p:nvSpPr>
        <p:spPr/>
        <p:txBody>
          <a:bodyPr vert="horz" lIns="91440" tIns="45720" rIns="91440" bIns="45720" rtlCol="0" anchor="t">
            <a:normAutofit/>
          </a:bodyPr>
          <a:lstStyle/>
          <a:p>
            <a:pPr algn="just">
              <a:defRPr/>
            </a:pPr>
            <a:r>
              <a:rPr lang="en-IN" sz="2000" dirty="0">
                <a:latin typeface="+mj-lt"/>
              </a:rPr>
              <a:t>Decision tree </a:t>
            </a:r>
            <a:r>
              <a:rPr lang="en-US" sz="2000" dirty="0">
                <a:latin typeface="+mj-lt"/>
              </a:rPr>
              <a:t>is one of the most widely used and practical methods for supervised learning.</a:t>
            </a:r>
            <a:endParaRPr lang="en-US" sz="2000" dirty="0">
              <a:latin typeface="+mj-lt"/>
              <a:cs typeface="Calibri Light"/>
            </a:endParaRPr>
          </a:p>
          <a:p>
            <a:pPr algn="just">
              <a:defRPr/>
            </a:pPr>
            <a:r>
              <a:rPr lang="en-US" sz="2000" dirty="0">
                <a:latin typeface="+mj-lt"/>
              </a:rPr>
              <a:t>It can be used for both classification and regression tasks.</a:t>
            </a:r>
          </a:p>
          <a:p>
            <a:pPr algn="just">
              <a:defRPr/>
            </a:pPr>
            <a:r>
              <a:rPr lang="en-US" sz="2000" dirty="0">
                <a:latin typeface="+mj-lt"/>
              </a:rPr>
              <a:t>The goal is to create a model that predicts the value of a target variable by learning simple decision rules inferred from the data features.</a:t>
            </a:r>
          </a:p>
          <a:p>
            <a:pPr algn="just">
              <a:defRPr/>
            </a:pPr>
            <a:r>
              <a:rPr lang="en-US" sz="2000" spc="-575" dirty="0">
                <a:latin typeface="Calibri"/>
                <a:cs typeface="Calibri"/>
              </a:rPr>
              <a:t> </a:t>
            </a:r>
            <a:r>
              <a:rPr lang="en-US" sz="2000" spc="-5" dirty="0">
                <a:latin typeface="Calibri"/>
                <a:cs typeface="Calibri"/>
              </a:rPr>
              <a:t>The</a:t>
            </a:r>
            <a:r>
              <a:rPr lang="en-US" sz="2000" spc="-30" dirty="0">
                <a:latin typeface="Calibri"/>
                <a:cs typeface="Calibri"/>
              </a:rPr>
              <a:t> </a:t>
            </a:r>
            <a:r>
              <a:rPr lang="en-US" sz="2000" spc="-5" dirty="0">
                <a:latin typeface="Calibri"/>
                <a:cs typeface="Calibri"/>
              </a:rPr>
              <a:t>output </a:t>
            </a:r>
            <a:r>
              <a:rPr lang="en-US" sz="2000" dirty="0">
                <a:latin typeface="Calibri"/>
                <a:cs typeface="Calibri"/>
              </a:rPr>
              <a:t>is</a:t>
            </a:r>
            <a:r>
              <a:rPr lang="en-US" sz="2000" spc="-15" dirty="0">
                <a:latin typeface="Calibri"/>
                <a:cs typeface="Calibri"/>
              </a:rPr>
              <a:t> </a:t>
            </a:r>
            <a:r>
              <a:rPr lang="en-US" sz="2000" dirty="0">
                <a:latin typeface="Calibri"/>
                <a:cs typeface="Calibri"/>
              </a:rPr>
              <a:t>a </a:t>
            </a:r>
            <a:r>
              <a:rPr lang="en-US" sz="2000" spc="-5" dirty="0">
                <a:latin typeface="Calibri"/>
                <a:cs typeface="Calibri"/>
              </a:rPr>
              <a:t>set</a:t>
            </a:r>
            <a:r>
              <a:rPr lang="en-US" sz="2000" spc="-10" dirty="0">
                <a:latin typeface="Calibri"/>
                <a:cs typeface="Calibri"/>
              </a:rPr>
              <a:t> </a:t>
            </a:r>
            <a:r>
              <a:rPr lang="en-US" sz="2000" spc="-5" dirty="0">
                <a:latin typeface="Calibri"/>
                <a:cs typeface="Calibri"/>
              </a:rPr>
              <a:t>of</a:t>
            </a:r>
            <a:r>
              <a:rPr lang="en-US" sz="2000" dirty="0">
                <a:latin typeface="Calibri"/>
                <a:cs typeface="Calibri"/>
              </a:rPr>
              <a:t> </a:t>
            </a:r>
            <a:r>
              <a:rPr lang="en-US" sz="2000" b="1" spc="-5" dirty="0">
                <a:latin typeface="Calibri"/>
                <a:cs typeface="Calibri"/>
              </a:rPr>
              <a:t>rules</a:t>
            </a:r>
            <a:endParaRPr lang="en-US" sz="2000" dirty="0">
              <a:latin typeface="+mj-lt"/>
            </a:endParaRPr>
          </a:p>
          <a:p>
            <a:pPr algn="just">
              <a:defRPr/>
            </a:pPr>
            <a:r>
              <a:rPr lang="en-US" sz="2000" dirty="0">
                <a:latin typeface="+mj-lt"/>
              </a:rPr>
              <a:t>The decision rules are generally in form of </a:t>
            </a:r>
            <a:r>
              <a:rPr lang="en-US" sz="2000" b="1" dirty="0">
                <a:latin typeface="+mj-lt"/>
              </a:rPr>
              <a:t>if-then-else</a:t>
            </a:r>
            <a:r>
              <a:rPr lang="en-US" sz="2000" dirty="0">
                <a:latin typeface="+mj-lt"/>
              </a:rPr>
              <a:t> statements. </a:t>
            </a:r>
          </a:p>
          <a:p>
            <a:pPr algn="just">
              <a:defRPr/>
            </a:pPr>
            <a:r>
              <a:rPr lang="en-US" sz="2000" dirty="0">
                <a:latin typeface="+mj-lt"/>
              </a:rPr>
              <a:t>It is a tree-like graph with </a:t>
            </a:r>
          </a:p>
          <a:p>
            <a:pPr lvl="1" algn="just">
              <a:defRPr/>
            </a:pPr>
            <a:r>
              <a:rPr lang="en-US" sz="2000" b="1" dirty="0">
                <a:latin typeface="+mj-lt"/>
              </a:rPr>
              <a:t>Nodes</a:t>
            </a:r>
            <a:r>
              <a:rPr lang="en-US" sz="2000" dirty="0">
                <a:latin typeface="+mj-lt"/>
              </a:rPr>
              <a:t> representing the place where we pick an attribute and ask a question; </a:t>
            </a:r>
          </a:p>
          <a:p>
            <a:pPr lvl="1" algn="just">
              <a:defRPr/>
            </a:pPr>
            <a:r>
              <a:rPr lang="en-US" sz="2000" b="1" dirty="0">
                <a:latin typeface="+mj-lt"/>
              </a:rPr>
              <a:t>Edges</a:t>
            </a:r>
            <a:r>
              <a:rPr lang="en-US" sz="2000" dirty="0">
                <a:latin typeface="+mj-lt"/>
              </a:rPr>
              <a:t> represent the answers  to the question; </a:t>
            </a:r>
            <a:endParaRPr lang="en-US" sz="2000" dirty="0">
              <a:latin typeface="+mj-lt"/>
              <a:cs typeface="Calibri Light"/>
            </a:endParaRPr>
          </a:p>
          <a:p>
            <a:pPr lvl="1" algn="just">
              <a:defRPr/>
            </a:pPr>
            <a:r>
              <a:rPr lang="en-US" sz="2000" b="1" dirty="0">
                <a:latin typeface="+mj-lt"/>
              </a:rPr>
              <a:t>Leaves</a:t>
            </a:r>
            <a:r>
              <a:rPr lang="en-US" sz="2000" dirty="0">
                <a:latin typeface="+mj-lt"/>
              </a:rPr>
              <a:t> represent the actual output or class label.</a:t>
            </a:r>
          </a:p>
          <a:p>
            <a:pPr algn="just">
              <a:defRPr/>
            </a:pPr>
            <a:r>
              <a:rPr lang="en-US" sz="2000" dirty="0">
                <a:latin typeface="+mj-lt"/>
              </a:rPr>
              <a:t>The deeper the tree, the more complex the rules and fitter the model.</a:t>
            </a:r>
          </a:p>
          <a:p>
            <a:pPr algn="just">
              <a:defRPr/>
            </a:pPr>
            <a:endParaRPr lang="en-IN" sz="2000" dirty="0">
              <a:latin typeface="+mj-lt"/>
            </a:endParaRPr>
          </a:p>
        </p:txBody>
      </p:sp>
      <p:sp>
        <p:nvSpPr>
          <p:cNvPr id="16386" name="Title 1">
            <a:extLst>
              <a:ext uri="{FF2B5EF4-FFF2-40B4-BE49-F238E27FC236}">
                <a16:creationId xmlns:a16="http://schemas.microsoft.com/office/drawing/2014/main" id="{26767B6C-34C0-43A3-B925-3DB9042C437A}"/>
              </a:ext>
            </a:extLst>
          </p:cNvPr>
          <p:cNvSpPr>
            <a:spLocks noGrp="1" noChangeArrowheads="1"/>
          </p:cNvSpPr>
          <p:nvPr>
            <p:ph type="title"/>
          </p:nvPr>
        </p:nvSpPr>
        <p:spPr/>
        <p:txBody>
          <a:bodyPr/>
          <a:lstStyle/>
          <a:p>
            <a:r>
              <a:rPr lang="en-IN" altLang="en-US" dirty="0"/>
              <a:t>Introduction</a:t>
            </a:r>
          </a:p>
        </p:txBody>
      </p:sp>
      <p:sp>
        <p:nvSpPr>
          <p:cNvPr id="16388" name="Slide Number Placeholder 3">
            <a:extLst>
              <a:ext uri="{FF2B5EF4-FFF2-40B4-BE49-F238E27FC236}">
                <a16:creationId xmlns:a16="http://schemas.microsoft.com/office/drawing/2014/main" id="{FE5B0001-57D0-4F25-8B7E-F75D76623C1C}"/>
              </a:ext>
            </a:extLst>
          </p:cNvPr>
          <p:cNvSpPr>
            <a:spLocks noGrp="1" noChangeArrowheads="1"/>
          </p:cNvSpPr>
          <p:nvPr>
            <p:ph type="sldNum" sz="quarter" idx="4294967295"/>
          </p:nvPr>
        </p:nvSpPr>
        <p:spPr bwMode="auto">
          <a:xfrm>
            <a:off x="94488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nSpc>
                <a:spcPct val="100000"/>
              </a:lnSpc>
              <a:spcBef>
                <a:spcPct val="0"/>
              </a:spcBef>
              <a:buFontTx/>
              <a:buNone/>
            </a:pPr>
            <a:fld id="{5A8435B2-0EE5-4E9C-8671-D281A7623BA1}" type="slidenum">
              <a:rPr lang="en-US" altLang="en-US" sz="1100">
                <a:solidFill>
                  <a:schemeClr val="bg1"/>
                </a:solidFill>
              </a:rPr>
              <a:pPr>
                <a:lnSpc>
                  <a:spcPct val="100000"/>
                </a:lnSpc>
                <a:spcBef>
                  <a:spcPct val="0"/>
                </a:spcBef>
                <a:buFontTx/>
                <a:buNone/>
              </a:pPr>
              <a:t>2</a:t>
            </a:fld>
            <a:endParaRPr lang="en-US" altLang="en-US" sz="110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023A32-DB27-B1B9-157D-BECE0D50DBFA}"/>
              </a:ext>
            </a:extLst>
          </p:cNvPr>
          <p:cNvSpPr>
            <a:spLocks noGrp="1"/>
          </p:cNvSpPr>
          <p:nvPr>
            <p:ph idx="1"/>
          </p:nvPr>
        </p:nvSpPr>
        <p:spPr/>
        <p:txBody>
          <a:bodyPr/>
          <a:lstStyle/>
          <a:p>
            <a:pPr algn="just"/>
            <a:r>
              <a:rPr lang="en-US" sz="2800" dirty="0"/>
              <a:t>To define information gain precisely, we need to define a measure commonly used in information theory called </a:t>
            </a:r>
            <a:r>
              <a:rPr lang="en-US" sz="2800" i="1" dirty="0"/>
              <a:t>entropy</a:t>
            </a:r>
            <a:r>
              <a:rPr lang="en-US" sz="2800" dirty="0"/>
              <a:t> that measures the level of </a:t>
            </a:r>
            <a:r>
              <a:rPr lang="en-US" sz="2800" i="1" dirty="0"/>
              <a:t>impurity/disorder</a:t>
            </a:r>
            <a:r>
              <a:rPr lang="en-US" sz="2800" dirty="0"/>
              <a:t> in a group of examples. </a:t>
            </a:r>
          </a:p>
          <a:p>
            <a:pPr algn="just"/>
            <a:endParaRPr lang="en-IN" dirty="0"/>
          </a:p>
        </p:txBody>
      </p:sp>
      <p:sp>
        <p:nvSpPr>
          <p:cNvPr id="2" name="Title 1">
            <a:extLst>
              <a:ext uri="{FF2B5EF4-FFF2-40B4-BE49-F238E27FC236}">
                <a16:creationId xmlns:a16="http://schemas.microsoft.com/office/drawing/2014/main" id="{40F088E4-9703-76BF-03BE-BBC9311EA3D5}"/>
              </a:ext>
            </a:extLst>
          </p:cNvPr>
          <p:cNvSpPr>
            <a:spLocks noGrp="1"/>
          </p:cNvSpPr>
          <p:nvPr>
            <p:ph type="title"/>
          </p:nvPr>
        </p:nvSpPr>
        <p:spPr/>
        <p:txBody>
          <a:bodyPr/>
          <a:lstStyle/>
          <a:p>
            <a:r>
              <a:rPr lang="en-IN" altLang="en-US" dirty="0"/>
              <a:t>Information Gain </a:t>
            </a:r>
            <a:endParaRPr lang="en-IN" dirty="0"/>
          </a:p>
        </p:txBody>
      </p:sp>
      <p:pic>
        <p:nvPicPr>
          <p:cNvPr id="4" name="Picture 2" descr="Entropy in Machine Learning">
            <a:extLst>
              <a:ext uri="{FF2B5EF4-FFF2-40B4-BE49-F238E27FC236}">
                <a16:creationId xmlns:a16="http://schemas.microsoft.com/office/drawing/2014/main" id="{C9457070-6CA8-1BFB-9CA5-9A0B14926A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806700"/>
            <a:ext cx="6057900" cy="311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776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138C47-0C1C-46D4-8BDA-5BED4E5995F2}"/>
              </a:ext>
            </a:extLst>
          </p:cNvPr>
          <p:cNvSpPr>
            <a:spLocks noGrp="1"/>
          </p:cNvSpPr>
          <p:nvPr>
            <p:ph idx="1"/>
          </p:nvPr>
        </p:nvSpPr>
        <p:spPr/>
        <p:txBody>
          <a:bodyPr>
            <a:normAutofit fontScale="77500" lnSpcReduction="20000"/>
          </a:bodyPr>
          <a:lstStyle/>
          <a:p>
            <a:pPr>
              <a:defRPr/>
            </a:pPr>
            <a:endParaRPr lang="en-US" sz="2000" dirty="0"/>
          </a:p>
          <a:p>
            <a:pPr>
              <a:defRPr/>
            </a:pPr>
            <a:r>
              <a:rPr lang="en-US" sz="2000" dirty="0"/>
              <a:t>Mathematically, entropy is defined as:</a:t>
            </a:r>
          </a:p>
          <a:p>
            <a:pPr marL="0" indent="0">
              <a:buNone/>
              <a:defRPr/>
            </a:pPr>
            <a:endParaRPr lang="en-IN" sz="2000" dirty="0"/>
          </a:p>
          <a:p>
            <a:pPr marL="0" indent="0">
              <a:buNone/>
              <a:defRPr/>
            </a:pPr>
            <a:endParaRPr lang="en-IN" sz="2000" dirty="0"/>
          </a:p>
          <a:p>
            <a:pPr>
              <a:defRPr/>
            </a:pPr>
            <a:r>
              <a:rPr lang="en-US" sz="2000" dirty="0"/>
              <a:t>Since, the basic version of the ID3 algorithm deal with the case where classification are either positive or negative, we can define entropy as :</a:t>
            </a:r>
          </a:p>
          <a:p>
            <a:pPr marL="0" indent="0">
              <a:buNone/>
              <a:defRPr/>
            </a:pPr>
            <a:r>
              <a:rPr lang="en-US" sz="2000" dirty="0"/>
              <a:t>where,</a:t>
            </a:r>
          </a:p>
          <a:p>
            <a:pPr marL="0" indent="0">
              <a:buNone/>
              <a:defRPr/>
            </a:pPr>
            <a:r>
              <a:rPr lang="en-US" sz="2000" dirty="0"/>
              <a:t>       </a:t>
            </a:r>
          </a:p>
          <a:p>
            <a:pPr marL="0" indent="0">
              <a:buNone/>
              <a:defRPr/>
            </a:pPr>
            <a:r>
              <a:rPr lang="en-US" sz="2000" dirty="0"/>
              <a:t>	</a:t>
            </a:r>
          </a:p>
          <a:p>
            <a:pPr marL="0" indent="0">
              <a:buNone/>
              <a:defRPr/>
            </a:pPr>
            <a:r>
              <a:rPr lang="en-US" sz="2000" dirty="0"/>
              <a:t>        S is a sample of training examples</a:t>
            </a:r>
          </a:p>
          <a:p>
            <a:pPr marL="0" indent="0">
              <a:buNone/>
              <a:defRPr/>
            </a:pPr>
            <a:r>
              <a:rPr lang="en-US" sz="2000" dirty="0"/>
              <a:t>        p</a:t>
            </a:r>
            <a:r>
              <a:rPr lang="en-US" sz="2000" baseline="-25000" dirty="0"/>
              <a:t>+</a:t>
            </a:r>
            <a:r>
              <a:rPr lang="en-US" sz="2000" dirty="0"/>
              <a:t> is the proportion of positive examples in S</a:t>
            </a:r>
          </a:p>
          <a:p>
            <a:pPr marL="0" indent="0">
              <a:buNone/>
              <a:defRPr/>
            </a:pPr>
            <a:r>
              <a:rPr lang="en-US" sz="2000" dirty="0"/>
              <a:t>        p</a:t>
            </a:r>
            <a:r>
              <a:rPr lang="en-US" sz="2000" baseline="-25000" dirty="0"/>
              <a:t>_</a:t>
            </a:r>
            <a:r>
              <a:rPr lang="en-US" sz="2000" dirty="0"/>
              <a:t> is the proportion of negative examples in S</a:t>
            </a:r>
          </a:p>
          <a:p>
            <a:pPr>
              <a:defRPr/>
            </a:pPr>
            <a:endParaRPr lang="en-US" sz="2000" spc="-15" dirty="0">
              <a:cs typeface="Calibri"/>
            </a:endParaRPr>
          </a:p>
          <a:p>
            <a:pPr>
              <a:defRPr/>
            </a:pPr>
            <a:endParaRPr lang="en-US" sz="2000" spc="-15" dirty="0">
              <a:cs typeface="Calibri"/>
            </a:endParaRPr>
          </a:p>
          <a:p>
            <a:pPr>
              <a:defRPr/>
            </a:pPr>
            <a:endParaRPr lang="en-US" sz="2000" spc="-15" dirty="0">
              <a:cs typeface="Calibri"/>
            </a:endParaRPr>
          </a:p>
          <a:p>
            <a:pPr>
              <a:defRPr/>
            </a:pPr>
            <a:r>
              <a:rPr lang="en-US" sz="2000" spc="-15" dirty="0">
                <a:cs typeface="Calibri"/>
              </a:rPr>
              <a:t>Entropy ranges </a:t>
            </a:r>
            <a:r>
              <a:rPr lang="en-US" sz="2000" spc="-5" dirty="0">
                <a:cs typeface="Calibri"/>
              </a:rPr>
              <a:t>between </a:t>
            </a:r>
            <a:r>
              <a:rPr lang="en-US" sz="2000" dirty="0">
                <a:cs typeface="Calibri"/>
              </a:rPr>
              <a:t>0 </a:t>
            </a:r>
            <a:r>
              <a:rPr lang="en-US" sz="2000" spc="-10" dirty="0">
                <a:cs typeface="Calibri"/>
              </a:rPr>
              <a:t>(most </a:t>
            </a:r>
            <a:r>
              <a:rPr lang="en-US" sz="2000" spc="-5" dirty="0">
                <a:cs typeface="Calibri"/>
              </a:rPr>
              <a:t> </a:t>
            </a:r>
            <a:r>
              <a:rPr lang="en-US" sz="2000" spc="-10" dirty="0">
                <a:cs typeface="Calibri"/>
              </a:rPr>
              <a:t>pure) </a:t>
            </a:r>
            <a:r>
              <a:rPr lang="en-US" sz="2000" dirty="0">
                <a:cs typeface="Calibri"/>
              </a:rPr>
              <a:t>and log</a:t>
            </a:r>
            <a:r>
              <a:rPr lang="en-US" sz="2000" baseline="-21241" dirty="0">
                <a:cs typeface="Calibri"/>
              </a:rPr>
              <a:t>2</a:t>
            </a:r>
            <a:r>
              <a:rPr lang="en-US" sz="2000" dirty="0">
                <a:cs typeface="Calibri"/>
              </a:rPr>
              <a:t>(</a:t>
            </a:r>
            <a:r>
              <a:rPr lang="en-US" sz="2000" i="1" dirty="0">
                <a:cs typeface="Calibri"/>
              </a:rPr>
              <a:t>m</a:t>
            </a:r>
            <a:r>
              <a:rPr lang="en-US" sz="2000" dirty="0">
                <a:cs typeface="Calibri"/>
              </a:rPr>
              <a:t>) </a:t>
            </a:r>
            <a:r>
              <a:rPr lang="en-US" sz="2000" spc="-5" dirty="0">
                <a:cs typeface="Calibri"/>
              </a:rPr>
              <a:t>(equal </a:t>
            </a:r>
            <a:r>
              <a:rPr lang="en-US" sz="2000" dirty="0">
                <a:cs typeface="Calibri"/>
              </a:rPr>
              <a:t> </a:t>
            </a:r>
            <a:r>
              <a:rPr lang="en-US" sz="2000" spc="-10" dirty="0">
                <a:cs typeface="Calibri"/>
              </a:rPr>
              <a:t>representation </a:t>
            </a:r>
            <a:r>
              <a:rPr lang="en-US" sz="2000" spc="-5" dirty="0">
                <a:cs typeface="Calibri"/>
              </a:rPr>
              <a:t>of </a:t>
            </a:r>
            <a:r>
              <a:rPr lang="en-US" sz="2000" dirty="0">
                <a:cs typeface="Calibri"/>
              </a:rPr>
              <a:t>classes) </a:t>
            </a:r>
            <a:r>
              <a:rPr lang="en-US" sz="2000" spc="5" dirty="0">
                <a:cs typeface="Calibri"/>
              </a:rPr>
              <a:t> </a:t>
            </a:r>
          </a:p>
          <a:p>
            <a:pPr>
              <a:defRPr/>
            </a:pPr>
            <a:r>
              <a:rPr lang="en-US" sz="2000" dirty="0">
                <a:cs typeface="Calibri"/>
              </a:rPr>
              <a:t>Implying </a:t>
            </a:r>
            <a:r>
              <a:rPr lang="en-US" sz="2000" spc="-25" dirty="0">
                <a:cs typeface="Calibri"/>
              </a:rPr>
              <a:t>for </a:t>
            </a:r>
            <a:r>
              <a:rPr lang="en-US" sz="2000" dirty="0">
                <a:cs typeface="Calibri"/>
              </a:rPr>
              <a:t>a 2 class </a:t>
            </a:r>
            <a:r>
              <a:rPr lang="en-US" sz="2000" spc="-5" dirty="0">
                <a:cs typeface="Calibri"/>
              </a:rPr>
              <a:t>scenario </a:t>
            </a:r>
            <a:r>
              <a:rPr lang="en-US" sz="2000" dirty="0">
                <a:cs typeface="Calibri"/>
              </a:rPr>
              <a:t> </a:t>
            </a:r>
            <a:r>
              <a:rPr lang="en-US" sz="2000" spc="-5" dirty="0">
                <a:cs typeface="Calibri"/>
              </a:rPr>
              <a:t>(m=2)</a:t>
            </a:r>
            <a:r>
              <a:rPr lang="en-US" sz="2000" spc="-35" dirty="0">
                <a:cs typeface="Calibri"/>
              </a:rPr>
              <a:t> </a:t>
            </a:r>
            <a:r>
              <a:rPr lang="en-US" sz="2000" dirty="0">
                <a:cs typeface="Calibri"/>
              </a:rPr>
              <a:t>with</a:t>
            </a:r>
            <a:r>
              <a:rPr lang="en-US" sz="2000" spc="-25" dirty="0">
                <a:cs typeface="Calibri"/>
              </a:rPr>
              <a:t> </a:t>
            </a:r>
            <a:r>
              <a:rPr lang="en-US" sz="2000" dirty="0">
                <a:cs typeface="Calibri"/>
              </a:rPr>
              <a:t>equal</a:t>
            </a:r>
            <a:r>
              <a:rPr lang="en-US" sz="2000" spc="-25" dirty="0">
                <a:cs typeface="Calibri"/>
              </a:rPr>
              <a:t> </a:t>
            </a:r>
            <a:r>
              <a:rPr lang="en-US" sz="2000" spc="-10" dirty="0">
                <a:cs typeface="Calibri"/>
              </a:rPr>
              <a:t>representation, </a:t>
            </a:r>
            <a:r>
              <a:rPr lang="en-US" sz="2000" spc="-570" dirty="0">
                <a:cs typeface="Calibri"/>
              </a:rPr>
              <a:t> </a:t>
            </a:r>
            <a:r>
              <a:rPr lang="en-US" sz="2000" spc="-10" dirty="0">
                <a:cs typeface="Calibri"/>
              </a:rPr>
              <a:t>entropy</a:t>
            </a:r>
            <a:r>
              <a:rPr lang="en-US" sz="2000" spc="-35" dirty="0">
                <a:cs typeface="Calibri"/>
              </a:rPr>
              <a:t> </a:t>
            </a:r>
            <a:r>
              <a:rPr lang="en-US" sz="2000" spc="-10" dirty="0">
                <a:cs typeface="Calibri"/>
              </a:rPr>
              <a:t>would </a:t>
            </a:r>
            <a:r>
              <a:rPr lang="en-US" sz="2000" spc="-5" dirty="0">
                <a:cs typeface="Calibri"/>
              </a:rPr>
              <a:t>be</a:t>
            </a:r>
            <a:r>
              <a:rPr lang="en-US" sz="2000" spc="-20" dirty="0">
                <a:cs typeface="Calibri"/>
              </a:rPr>
              <a:t> </a:t>
            </a:r>
            <a:r>
              <a:rPr lang="en-US" sz="2000" dirty="0">
                <a:cs typeface="Calibri"/>
              </a:rPr>
              <a:t>log</a:t>
            </a:r>
            <a:r>
              <a:rPr lang="en-US" sz="2000" baseline="-21241" dirty="0">
                <a:cs typeface="Calibri"/>
              </a:rPr>
              <a:t>2</a:t>
            </a:r>
            <a:r>
              <a:rPr lang="en-US" sz="2000" dirty="0">
                <a:cs typeface="Calibri"/>
              </a:rPr>
              <a:t>(</a:t>
            </a:r>
            <a:r>
              <a:rPr lang="en-US" sz="2000" i="1" dirty="0">
                <a:cs typeface="Calibri"/>
              </a:rPr>
              <a:t>2</a:t>
            </a:r>
            <a:r>
              <a:rPr lang="en-US" sz="2000" dirty="0">
                <a:cs typeface="Calibri"/>
              </a:rPr>
              <a:t>)</a:t>
            </a:r>
            <a:r>
              <a:rPr lang="en-US" sz="2000" spc="-20" dirty="0">
                <a:cs typeface="Calibri"/>
              </a:rPr>
              <a:t> </a:t>
            </a:r>
            <a:r>
              <a:rPr lang="en-US" sz="2000" dirty="0">
                <a:cs typeface="Calibri"/>
              </a:rPr>
              <a:t>=</a:t>
            </a:r>
            <a:r>
              <a:rPr lang="en-US" sz="2000" spc="-5" dirty="0">
                <a:cs typeface="Calibri"/>
              </a:rPr>
              <a:t> </a:t>
            </a:r>
            <a:r>
              <a:rPr lang="en-US" sz="2000" dirty="0">
                <a:cs typeface="Calibri"/>
              </a:rPr>
              <a:t>1</a:t>
            </a:r>
          </a:p>
          <a:p>
            <a:pPr marL="0" indent="0">
              <a:buNone/>
              <a:defRPr/>
            </a:pPr>
            <a:endParaRPr lang="en-US" sz="2000" dirty="0"/>
          </a:p>
          <a:p>
            <a:pPr>
              <a:defRPr/>
            </a:pPr>
            <a:endParaRPr lang="en-IN" sz="2000" dirty="0"/>
          </a:p>
        </p:txBody>
      </p:sp>
      <p:sp>
        <p:nvSpPr>
          <p:cNvPr id="7" name="Title 6">
            <a:extLst>
              <a:ext uri="{FF2B5EF4-FFF2-40B4-BE49-F238E27FC236}">
                <a16:creationId xmlns:a16="http://schemas.microsoft.com/office/drawing/2014/main" id="{27299EC2-AC9D-DEF0-2AB1-20B19DABF31E}"/>
              </a:ext>
            </a:extLst>
          </p:cNvPr>
          <p:cNvSpPr>
            <a:spLocks noGrp="1"/>
          </p:cNvSpPr>
          <p:nvPr>
            <p:ph type="title"/>
          </p:nvPr>
        </p:nvSpPr>
        <p:spPr/>
        <p:txBody>
          <a:bodyPr/>
          <a:lstStyle/>
          <a:p>
            <a:endParaRPr lang="en-IN"/>
          </a:p>
        </p:txBody>
      </p:sp>
      <p:sp>
        <p:nvSpPr>
          <p:cNvPr id="34820" name="Slide Number Placeholder 3">
            <a:extLst>
              <a:ext uri="{FF2B5EF4-FFF2-40B4-BE49-F238E27FC236}">
                <a16:creationId xmlns:a16="http://schemas.microsoft.com/office/drawing/2014/main" id="{C138F0E3-77C2-425E-A60C-89504BB5002B}"/>
              </a:ext>
            </a:extLst>
          </p:cNvPr>
          <p:cNvSpPr>
            <a:spLocks noGrp="1" noChangeArrowheads="1"/>
          </p:cNvSpPr>
          <p:nvPr>
            <p:ph type="sldNum" sz="quarter" idx="4294967295"/>
          </p:nvPr>
        </p:nvSpPr>
        <p:spPr bwMode="auto">
          <a:xfrm>
            <a:off x="94488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nSpc>
                <a:spcPct val="100000"/>
              </a:lnSpc>
              <a:spcBef>
                <a:spcPct val="0"/>
              </a:spcBef>
              <a:buFontTx/>
              <a:buNone/>
            </a:pPr>
            <a:fld id="{7E394BD6-ADDB-44EA-9C06-A454CCC7797F}" type="slidenum">
              <a:rPr lang="en-US" altLang="en-US" sz="1100">
                <a:solidFill>
                  <a:schemeClr val="bg1"/>
                </a:solidFill>
              </a:rPr>
              <a:pPr>
                <a:lnSpc>
                  <a:spcPct val="100000"/>
                </a:lnSpc>
                <a:spcBef>
                  <a:spcPct val="0"/>
                </a:spcBef>
                <a:buFontTx/>
                <a:buNone/>
              </a:pPr>
              <a:t>21</a:t>
            </a:fld>
            <a:endParaRPr lang="en-US" altLang="en-US" sz="1100">
              <a:solidFill>
                <a:schemeClr val="bg1"/>
              </a:solidFill>
            </a:endParaRPr>
          </a:p>
        </p:txBody>
      </p:sp>
      <p:pic>
        <p:nvPicPr>
          <p:cNvPr id="34821" name="Picture 4">
            <a:extLst>
              <a:ext uri="{FF2B5EF4-FFF2-40B4-BE49-F238E27FC236}">
                <a16:creationId xmlns:a16="http://schemas.microsoft.com/office/drawing/2014/main" id="{A27DD1E8-88E5-4F1A-8681-9B0B653339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5312" y="1161943"/>
            <a:ext cx="33813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5">
            <a:extLst>
              <a:ext uri="{FF2B5EF4-FFF2-40B4-BE49-F238E27FC236}">
                <a16:creationId xmlns:a16="http://schemas.microsoft.com/office/drawing/2014/main" id="{853823E5-A97C-4681-BC0C-C1A2EB1FAE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7188" y="3036887"/>
            <a:ext cx="4194175"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object 4">
            <a:extLst>
              <a:ext uri="{FF2B5EF4-FFF2-40B4-BE49-F238E27FC236}">
                <a16:creationId xmlns:a16="http://schemas.microsoft.com/office/drawing/2014/main" id="{D40809AF-9501-AADA-D5A2-A66EE07FC8F2}"/>
              </a:ext>
            </a:extLst>
          </p:cNvPr>
          <p:cNvGrpSpPr/>
          <p:nvPr/>
        </p:nvGrpSpPr>
        <p:grpSpPr>
          <a:xfrm>
            <a:off x="6317051" y="2642434"/>
            <a:ext cx="4845050" cy="2770137"/>
            <a:chOff x="5943175" y="2746745"/>
            <a:chExt cx="4845050" cy="3234055"/>
          </a:xfrm>
        </p:grpSpPr>
        <p:pic>
          <p:nvPicPr>
            <p:cNvPr id="4" name="object 5">
              <a:extLst>
                <a:ext uri="{FF2B5EF4-FFF2-40B4-BE49-F238E27FC236}">
                  <a16:creationId xmlns:a16="http://schemas.microsoft.com/office/drawing/2014/main" id="{6C7BB8D0-1405-8EA1-591E-1415ABF58C28}"/>
                </a:ext>
              </a:extLst>
            </p:cNvPr>
            <p:cNvPicPr/>
            <p:nvPr/>
          </p:nvPicPr>
          <p:blipFill>
            <a:blip r:embed="rId4" cstate="print"/>
            <a:stretch>
              <a:fillRect/>
            </a:stretch>
          </p:blipFill>
          <p:spPr>
            <a:xfrm>
              <a:off x="5943175" y="2746745"/>
              <a:ext cx="4844812" cy="3233575"/>
            </a:xfrm>
            <a:prstGeom prst="rect">
              <a:avLst/>
            </a:prstGeom>
          </p:spPr>
        </p:pic>
        <p:sp>
          <p:nvSpPr>
            <p:cNvPr id="5" name="object 6">
              <a:extLst>
                <a:ext uri="{FF2B5EF4-FFF2-40B4-BE49-F238E27FC236}">
                  <a16:creationId xmlns:a16="http://schemas.microsoft.com/office/drawing/2014/main" id="{F98D9510-FB6E-03D9-A9AC-42515D7F92FD}"/>
                </a:ext>
              </a:extLst>
            </p:cNvPr>
            <p:cNvSpPr/>
            <p:nvPr/>
          </p:nvSpPr>
          <p:spPr>
            <a:xfrm>
              <a:off x="6341363" y="2828543"/>
              <a:ext cx="2216150" cy="2817495"/>
            </a:xfrm>
            <a:custGeom>
              <a:avLst/>
              <a:gdLst/>
              <a:ahLst/>
              <a:cxnLst/>
              <a:rect l="l" t="t" r="r" b="b"/>
              <a:pathLst>
                <a:path w="2216150" h="2817495">
                  <a:moveTo>
                    <a:pt x="2215895" y="2817037"/>
                  </a:moveTo>
                  <a:lnTo>
                    <a:pt x="2215895" y="0"/>
                  </a:lnTo>
                </a:path>
                <a:path w="2216150" h="2817495">
                  <a:moveTo>
                    <a:pt x="0" y="33527"/>
                  </a:moveTo>
                  <a:lnTo>
                    <a:pt x="2214753" y="33527"/>
                  </a:lnTo>
                </a:path>
              </a:pathLst>
            </a:custGeom>
            <a:ln w="12192">
              <a:solidFill>
                <a:srgbClr val="EC7C30"/>
              </a:solidFill>
              <a:prstDash val="sysDash"/>
            </a:ln>
          </p:spPr>
          <p:txBody>
            <a:bodyPr wrap="square" lIns="0" tIns="0" rIns="0" bIns="0" rtlCol="0"/>
            <a:lstStyle/>
            <a:p>
              <a:endParaRPr/>
            </a:p>
          </p:txBody>
        </p:sp>
        <p:sp>
          <p:nvSpPr>
            <p:cNvPr id="6" name="object 7">
              <a:extLst>
                <a:ext uri="{FF2B5EF4-FFF2-40B4-BE49-F238E27FC236}">
                  <a16:creationId xmlns:a16="http://schemas.microsoft.com/office/drawing/2014/main" id="{613CE1CA-11D2-5DB8-7033-C80764FDEAC4}"/>
                </a:ext>
              </a:extLst>
            </p:cNvPr>
            <p:cNvSpPr/>
            <p:nvPr/>
          </p:nvSpPr>
          <p:spPr>
            <a:xfrm>
              <a:off x="6240017" y="5285994"/>
              <a:ext cx="535305" cy="586740"/>
            </a:xfrm>
            <a:custGeom>
              <a:avLst/>
              <a:gdLst/>
              <a:ahLst/>
              <a:cxnLst/>
              <a:rect l="l" t="t" r="r" b="b"/>
              <a:pathLst>
                <a:path w="535304" h="586739">
                  <a:moveTo>
                    <a:pt x="0" y="293369"/>
                  </a:moveTo>
                  <a:lnTo>
                    <a:pt x="3501" y="245777"/>
                  </a:lnTo>
                  <a:lnTo>
                    <a:pt x="13636" y="200631"/>
                  </a:lnTo>
                  <a:lnTo>
                    <a:pt x="29856" y="158537"/>
                  </a:lnTo>
                  <a:lnTo>
                    <a:pt x="51608" y="120097"/>
                  </a:lnTo>
                  <a:lnTo>
                    <a:pt x="78343" y="85915"/>
                  </a:lnTo>
                  <a:lnTo>
                    <a:pt x="109508" y="56595"/>
                  </a:lnTo>
                  <a:lnTo>
                    <a:pt x="144554" y="32740"/>
                  </a:lnTo>
                  <a:lnTo>
                    <a:pt x="182928" y="14953"/>
                  </a:lnTo>
                  <a:lnTo>
                    <a:pt x="224081" y="3838"/>
                  </a:lnTo>
                  <a:lnTo>
                    <a:pt x="267462" y="0"/>
                  </a:lnTo>
                  <a:lnTo>
                    <a:pt x="310842" y="3838"/>
                  </a:lnTo>
                  <a:lnTo>
                    <a:pt x="351995" y="14953"/>
                  </a:lnTo>
                  <a:lnTo>
                    <a:pt x="390369" y="32740"/>
                  </a:lnTo>
                  <a:lnTo>
                    <a:pt x="425415" y="56595"/>
                  </a:lnTo>
                  <a:lnTo>
                    <a:pt x="456580" y="85915"/>
                  </a:lnTo>
                  <a:lnTo>
                    <a:pt x="483315" y="120097"/>
                  </a:lnTo>
                  <a:lnTo>
                    <a:pt x="505067" y="158537"/>
                  </a:lnTo>
                  <a:lnTo>
                    <a:pt x="521287" y="200631"/>
                  </a:lnTo>
                  <a:lnTo>
                    <a:pt x="531422" y="245777"/>
                  </a:lnTo>
                  <a:lnTo>
                    <a:pt x="534924" y="293369"/>
                  </a:lnTo>
                  <a:lnTo>
                    <a:pt x="531422" y="340956"/>
                  </a:lnTo>
                  <a:lnTo>
                    <a:pt x="521287" y="386098"/>
                  </a:lnTo>
                  <a:lnTo>
                    <a:pt x="505067" y="428191"/>
                  </a:lnTo>
                  <a:lnTo>
                    <a:pt x="483315" y="466631"/>
                  </a:lnTo>
                  <a:lnTo>
                    <a:pt x="456580" y="500814"/>
                  </a:lnTo>
                  <a:lnTo>
                    <a:pt x="425415" y="530137"/>
                  </a:lnTo>
                  <a:lnTo>
                    <a:pt x="390369" y="553995"/>
                  </a:lnTo>
                  <a:lnTo>
                    <a:pt x="351995" y="571784"/>
                  </a:lnTo>
                  <a:lnTo>
                    <a:pt x="310842" y="582900"/>
                  </a:lnTo>
                  <a:lnTo>
                    <a:pt x="267462" y="586739"/>
                  </a:lnTo>
                  <a:lnTo>
                    <a:pt x="224081" y="582900"/>
                  </a:lnTo>
                  <a:lnTo>
                    <a:pt x="182928" y="571784"/>
                  </a:lnTo>
                  <a:lnTo>
                    <a:pt x="144554" y="553995"/>
                  </a:lnTo>
                  <a:lnTo>
                    <a:pt x="109508" y="530137"/>
                  </a:lnTo>
                  <a:lnTo>
                    <a:pt x="78343" y="500814"/>
                  </a:lnTo>
                  <a:lnTo>
                    <a:pt x="51608" y="466631"/>
                  </a:lnTo>
                  <a:lnTo>
                    <a:pt x="29856" y="428191"/>
                  </a:lnTo>
                  <a:lnTo>
                    <a:pt x="13636" y="386098"/>
                  </a:lnTo>
                  <a:lnTo>
                    <a:pt x="3501" y="340956"/>
                  </a:lnTo>
                  <a:lnTo>
                    <a:pt x="0" y="293369"/>
                  </a:lnTo>
                  <a:close/>
                </a:path>
              </a:pathLst>
            </a:custGeom>
            <a:ln w="28956">
              <a:solidFill>
                <a:srgbClr val="FF0000"/>
              </a:solidFill>
              <a:prstDash val="dash"/>
            </a:ln>
          </p:spPr>
          <p:txBody>
            <a:bodyPr wrap="square" lIns="0" tIns="0" rIns="0" bIns="0" rtlCol="0"/>
            <a:lstStyle/>
            <a:p>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EE50C4-E97F-42E5-BF6F-FC0FC67C4058}"/>
              </a:ext>
            </a:extLst>
          </p:cNvPr>
          <p:cNvSpPr>
            <a:spLocks noGrp="1"/>
          </p:cNvSpPr>
          <p:nvPr>
            <p:ph idx="1"/>
          </p:nvPr>
        </p:nvSpPr>
        <p:spPr/>
        <p:txBody>
          <a:bodyPr>
            <a:normAutofit/>
          </a:bodyPr>
          <a:lstStyle/>
          <a:p>
            <a:pPr algn="just">
              <a:defRPr/>
            </a:pPr>
            <a:r>
              <a:rPr lang="en-US" sz="2000" dirty="0"/>
              <a:t>Suppose </a:t>
            </a:r>
            <a:r>
              <a:rPr lang="en-US" sz="2000" i="1" dirty="0"/>
              <a:t>S</a:t>
            </a:r>
            <a:r>
              <a:rPr lang="en-US" sz="2000" dirty="0"/>
              <a:t> is a sample containing 14 Boolean examples, with 9 positive (+) and 5 negative (-) examples. </a:t>
            </a:r>
          </a:p>
          <a:p>
            <a:pPr algn="just">
              <a:defRPr/>
            </a:pPr>
            <a:r>
              <a:rPr lang="en-US" sz="2000" dirty="0"/>
              <a:t>Then, the entropy of </a:t>
            </a:r>
            <a:r>
              <a:rPr lang="en-US" sz="2000" i="1" dirty="0"/>
              <a:t>S</a:t>
            </a:r>
            <a:r>
              <a:rPr lang="en-US" sz="2000" dirty="0"/>
              <a:t> relative to this Boolean classification is:</a:t>
            </a:r>
          </a:p>
          <a:p>
            <a:pPr algn="just">
              <a:defRPr/>
            </a:pPr>
            <a:endParaRPr lang="en-US" sz="2000" dirty="0"/>
          </a:p>
          <a:p>
            <a:pPr algn="just">
              <a:defRPr/>
            </a:pPr>
            <a:endParaRPr lang="en-US" sz="2000" dirty="0"/>
          </a:p>
          <a:p>
            <a:pPr algn="just">
              <a:defRPr/>
            </a:pPr>
            <a:endParaRPr lang="en-US" sz="2000" dirty="0"/>
          </a:p>
          <a:p>
            <a:pPr algn="just">
              <a:defRPr/>
            </a:pPr>
            <a:r>
              <a:rPr lang="en-US" sz="2000" dirty="0"/>
              <a:t>Note that entropy is 0 if all the members of S belong to the same class.</a:t>
            </a:r>
          </a:p>
          <a:p>
            <a:pPr algn="just">
              <a:defRPr/>
            </a:pPr>
            <a:r>
              <a:rPr lang="en-US" sz="2000" dirty="0"/>
              <a:t>For example, if all members are positive (p</a:t>
            </a:r>
            <a:r>
              <a:rPr lang="en-US" sz="2000" baseline="-25000" dirty="0"/>
              <a:t>+</a:t>
            </a:r>
            <a:r>
              <a:rPr lang="en-US" sz="2000" dirty="0"/>
              <a:t>=1), then p</a:t>
            </a:r>
            <a:r>
              <a:rPr lang="en-US" sz="2000" baseline="-25000" dirty="0"/>
              <a:t>_</a:t>
            </a:r>
            <a:r>
              <a:rPr lang="en-US" sz="2000" dirty="0"/>
              <a:t> is 0, and Entropy(S) = -1 * log</a:t>
            </a:r>
            <a:r>
              <a:rPr lang="en-US" sz="2000" baseline="-25000" dirty="0"/>
              <a:t>2</a:t>
            </a:r>
            <a:r>
              <a:rPr lang="en-US" sz="2000" dirty="0"/>
              <a:t>(1) -0 * log</a:t>
            </a:r>
            <a:r>
              <a:rPr lang="en-US" sz="2000" baseline="-25000" dirty="0"/>
              <a:t>2</a:t>
            </a:r>
            <a:r>
              <a:rPr lang="en-US" sz="2000" dirty="0"/>
              <a:t>(0) = 0. </a:t>
            </a:r>
          </a:p>
          <a:p>
            <a:pPr algn="just">
              <a:defRPr/>
            </a:pPr>
            <a:r>
              <a:rPr lang="en-US" sz="2000" dirty="0"/>
              <a:t>Entropy is 1 when the sample contains an equal number of positive and negative examples. </a:t>
            </a:r>
          </a:p>
          <a:p>
            <a:pPr algn="just">
              <a:defRPr/>
            </a:pPr>
            <a:r>
              <a:rPr lang="en-US" sz="2000" dirty="0"/>
              <a:t>If the sample contains unequal number of positive and negative examples, entropy is between 0 and 1.</a:t>
            </a:r>
            <a:br>
              <a:rPr lang="en-US" sz="2000" dirty="0"/>
            </a:br>
            <a:endParaRPr lang="en-IN" sz="2000" dirty="0"/>
          </a:p>
        </p:txBody>
      </p:sp>
      <p:sp>
        <p:nvSpPr>
          <p:cNvPr id="35842" name="Title 1">
            <a:extLst>
              <a:ext uri="{FF2B5EF4-FFF2-40B4-BE49-F238E27FC236}">
                <a16:creationId xmlns:a16="http://schemas.microsoft.com/office/drawing/2014/main" id="{8AF3B7B3-D74A-43BB-A504-1D47350161A0}"/>
              </a:ext>
            </a:extLst>
          </p:cNvPr>
          <p:cNvSpPr>
            <a:spLocks noGrp="1" noChangeArrowheads="1"/>
          </p:cNvSpPr>
          <p:nvPr>
            <p:ph type="title"/>
          </p:nvPr>
        </p:nvSpPr>
        <p:spPr/>
        <p:txBody>
          <a:bodyPr/>
          <a:lstStyle/>
          <a:p>
            <a:r>
              <a:rPr lang="en-IN" altLang="en-US" dirty="0"/>
              <a:t>Example</a:t>
            </a:r>
          </a:p>
        </p:txBody>
      </p:sp>
      <p:sp>
        <p:nvSpPr>
          <p:cNvPr id="35844" name="Slide Number Placeholder 3">
            <a:extLst>
              <a:ext uri="{FF2B5EF4-FFF2-40B4-BE49-F238E27FC236}">
                <a16:creationId xmlns:a16="http://schemas.microsoft.com/office/drawing/2014/main" id="{FE2952ED-5548-45E8-BC81-76781449342E}"/>
              </a:ext>
            </a:extLst>
          </p:cNvPr>
          <p:cNvSpPr>
            <a:spLocks noGrp="1" noChangeArrowheads="1"/>
          </p:cNvSpPr>
          <p:nvPr>
            <p:ph type="sldNum" sz="quarter" idx="4294967295"/>
          </p:nvPr>
        </p:nvSpPr>
        <p:spPr bwMode="auto">
          <a:xfrm>
            <a:off x="94488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nSpc>
                <a:spcPct val="100000"/>
              </a:lnSpc>
              <a:spcBef>
                <a:spcPct val="0"/>
              </a:spcBef>
              <a:buFontTx/>
              <a:buNone/>
            </a:pPr>
            <a:fld id="{BC4AE625-3722-4216-A28A-EEC278F3C700}" type="slidenum">
              <a:rPr lang="en-US" altLang="en-US" sz="1100">
                <a:solidFill>
                  <a:schemeClr val="bg1"/>
                </a:solidFill>
              </a:rPr>
              <a:pPr>
                <a:lnSpc>
                  <a:spcPct val="100000"/>
                </a:lnSpc>
                <a:spcBef>
                  <a:spcPct val="0"/>
                </a:spcBef>
                <a:buFontTx/>
                <a:buNone/>
              </a:pPr>
              <a:t>22</a:t>
            </a:fld>
            <a:endParaRPr lang="en-US" altLang="en-US" sz="1100">
              <a:solidFill>
                <a:schemeClr val="bg1"/>
              </a:solidFill>
            </a:endParaRPr>
          </a:p>
        </p:txBody>
      </p:sp>
      <p:sp>
        <p:nvSpPr>
          <p:cNvPr id="5" name="Rectangle: Rounded Corners 4">
            <a:extLst>
              <a:ext uri="{FF2B5EF4-FFF2-40B4-BE49-F238E27FC236}">
                <a16:creationId xmlns:a16="http://schemas.microsoft.com/office/drawing/2014/main" id="{35F7CD1A-66E7-42EB-A74F-3359F3A3027C}"/>
              </a:ext>
            </a:extLst>
          </p:cNvPr>
          <p:cNvSpPr/>
          <p:nvPr/>
        </p:nvSpPr>
        <p:spPr>
          <a:xfrm>
            <a:off x="2843590" y="2378055"/>
            <a:ext cx="6124575" cy="57626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r>
              <a:rPr lang="en-IN" dirty="0">
                <a:solidFill>
                  <a:schemeClr val="tx1"/>
                </a:solidFill>
                <a:latin typeface="+mj-lt"/>
              </a:rPr>
              <a:t>Entropy (S) = -(9/14) * log</a:t>
            </a:r>
            <a:r>
              <a:rPr lang="en-IN" baseline="-25000" dirty="0">
                <a:solidFill>
                  <a:schemeClr val="tx1"/>
                </a:solidFill>
                <a:latin typeface="+mj-lt"/>
              </a:rPr>
              <a:t>2</a:t>
            </a:r>
            <a:r>
              <a:rPr lang="en-IN" dirty="0">
                <a:solidFill>
                  <a:schemeClr val="tx1"/>
                </a:solidFill>
                <a:latin typeface="+mj-lt"/>
              </a:rPr>
              <a:t>(9/14) - (5/14) * log</a:t>
            </a:r>
            <a:r>
              <a:rPr lang="en-IN" baseline="-25000" dirty="0">
                <a:solidFill>
                  <a:schemeClr val="tx1"/>
                </a:solidFill>
                <a:latin typeface="+mj-lt"/>
              </a:rPr>
              <a:t>2</a:t>
            </a:r>
            <a:r>
              <a:rPr lang="en-IN" dirty="0">
                <a:solidFill>
                  <a:schemeClr val="tx1"/>
                </a:solidFill>
                <a:latin typeface="+mj-lt"/>
              </a:rPr>
              <a:t>(5/14) = 0.9</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3BCBEC-59BA-49A0-8BC1-E4C20945439A}"/>
              </a:ext>
            </a:extLst>
          </p:cNvPr>
          <p:cNvSpPr>
            <a:spLocks noGrp="1" noRot="1" noChangeAspect="1" noMove="1" noResize="1" noEditPoints="1" noAdjustHandles="1" noChangeArrowheads="1" noChangeShapeType="1" noTextEdit="1"/>
          </p:cNvSpPr>
          <p:nvPr>
            <p:ph idx="1"/>
          </p:nvPr>
        </p:nvSpPr>
        <p:spPr>
          <a:blipFill>
            <a:blip r:embed="rId2"/>
            <a:stretch>
              <a:fillRect l="-696" t="-1401" r="-155"/>
            </a:stretch>
          </a:blipFill>
        </p:spPr>
        <p:txBody>
          <a:bodyPr/>
          <a:lstStyle/>
          <a:p>
            <a:pPr marL="0" indent="0">
              <a:buNone/>
              <a:defRPr/>
            </a:pPr>
            <a:r>
              <a:rPr lang="en-IN" dirty="0">
                <a:noFill/>
              </a:rPr>
              <a:t> </a:t>
            </a:r>
          </a:p>
        </p:txBody>
      </p:sp>
      <p:sp>
        <p:nvSpPr>
          <p:cNvPr id="2" name="Title 1">
            <a:extLst>
              <a:ext uri="{FF2B5EF4-FFF2-40B4-BE49-F238E27FC236}">
                <a16:creationId xmlns:a16="http://schemas.microsoft.com/office/drawing/2014/main" id="{E6A7BE32-8564-8EE5-872E-F5FC904F3260}"/>
              </a:ext>
            </a:extLst>
          </p:cNvPr>
          <p:cNvSpPr>
            <a:spLocks noGrp="1"/>
          </p:cNvSpPr>
          <p:nvPr>
            <p:ph type="title"/>
          </p:nvPr>
        </p:nvSpPr>
        <p:spPr/>
        <p:txBody>
          <a:bodyPr/>
          <a:lstStyle/>
          <a:p>
            <a:endParaRPr lang="en-IN"/>
          </a:p>
        </p:txBody>
      </p:sp>
      <p:sp>
        <p:nvSpPr>
          <p:cNvPr id="37892" name="Slide Number Placeholder 3">
            <a:extLst>
              <a:ext uri="{FF2B5EF4-FFF2-40B4-BE49-F238E27FC236}">
                <a16:creationId xmlns:a16="http://schemas.microsoft.com/office/drawing/2014/main" id="{ED6D9EED-4DA7-4E6F-8FCE-1999074AE8D1}"/>
              </a:ext>
            </a:extLst>
          </p:cNvPr>
          <p:cNvSpPr>
            <a:spLocks noGrp="1" noChangeArrowheads="1"/>
          </p:cNvSpPr>
          <p:nvPr>
            <p:ph type="sldNum" sz="quarter" idx="4294967295"/>
          </p:nvPr>
        </p:nvSpPr>
        <p:spPr bwMode="auto">
          <a:xfrm>
            <a:off x="94488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nSpc>
                <a:spcPct val="100000"/>
              </a:lnSpc>
              <a:spcBef>
                <a:spcPct val="0"/>
              </a:spcBef>
              <a:buFontTx/>
              <a:buNone/>
            </a:pPr>
            <a:fld id="{BECCDBE6-9FBE-48C7-9362-C93FE7DCF5E4}" type="slidenum">
              <a:rPr lang="en-US" altLang="en-US" sz="1100">
                <a:solidFill>
                  <a:schemeClr val="bg1"/>
                </a:solidFill>
              </a:rPr>
              <a:pPr>
                <a:lnSpc>
                  <a:spcPct val="100000"/>
                </a:lnSpc>
                <a:spcBef>
                  <a:spcPct val="0"/>
                </a:spcBef>
                <a:buFontTx/>
                <a:buNone/>
              </a:pPr>
              <a:t>23</a:t>
            </a:fld>
            <a:endParaRPr lang="en-US" altLang="en-US" sz="110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6" name="Picture 2" descr="https://s3-ap-southeast-1.amazonaws.com/he-public-data/Information%20Gainf53f0c4.png">
            <a:extLst>
              <a:ext uri="{FF2B5EF4-FFF2-40B4-BE49-F238E27FC236}">
                <a16:creationId xmlns:a16="http://schemas.microsoft.com/office/drawing/2014/main" id="{4B96AC92-20C6-4173-B77F-AF1991A5B7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770506" y="1428448"/>
            <a:ext cx="6811326" cy="4324954"/>
          </a:xfr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7B92457-0301-A42C-60DE-EF329BB71222}"/>
              </a:ext>
            </a:extLst>
          </p:cNvPr>
          <p:cNvSpPr>
            <a:spLocks noGrp="1"/>
          </p:cNvSpPr>
          <p:nvPr>
            <p:ph type="title"/>
          </p:nvPr>
        </p:nvSpPr>
        <p:spPr/>
        <p:txBody>
          <a:bodyPr/>
          <a:lstStyle/>
          <a:p>
            <a:endParaRPr lang="en-IN"/>
          </a:p>
        </p:txBody>
      </p:sp>
      <p:sp>
        <p:nvSpPr>
          <p:cNvPr id="38915" name="Slide Number Placeholder 3">
            <a:extLst>
              <a:ext uri="{FF2B5EF4-FFF2-40B4-BE49-F238E27FC236}">
                <a16:creationId xmlns:a16="http://schemas.microsoft.com/office/drawing/2014/main" id="{56DE9E7D-024F-4ADA-BAFE-B9F39D027DAE}"/>
              </a:ext>
            </a:extLst>
          </p:cNvPr>
          <p:cNvSpPr>
            <a:spLocks noGrp="1" noChangeArrowheads="1"/>
          </p:cNvSpPr>
          <p:nvPr>
            <p:ph type="sldNum" sz="quarter" idx="4294967295"/>
          </p:nvPr>
        </p:nvSpPr>
        <p:spPr bwMode="auto">
          <a:xfrm>
            <a:off x="94488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nSpc>
                <a:spcPct val="100000"/>
              </a:lnSpc>
              <a:spcBef>
                <a:spcPct val="0"/>
              </a:spcBef>
              <a:buFontTx/>
              <a:buNone/>
            </a:pPr>
            <a:fld id="{01D38DC5-95B6-4E2C-98A4-224A51C804A4}" type="slidenum">
              <a:rPr lang="en-US" altLang="en-US" sz="1100">
                <a:solidFill>
                  <a:schemeClr val="bg1"/>
                </a:solidFill>
              </a:rPr>
              <a:pPr>
                <a:lnSpc>
                  <a:spcPct val="100000"/>
                </a:lnSpc>
                <a:spcBef>
                  <a:spcPct val="0"/>
                </a:spcBef>
                <a:buFontTx/>
                <a:buNone/>
              </a:pPr>
              <a:t>24</a:t>
            </a:fld>
            <a:endParaRPr lang="en-US" altLang="en-US" sz="1100">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AA1643-E58C-4D86-B457-7ACED28251FD}"/>
              </a:ext>
            </a:extLst>
          </p:cNvPr>
          <p:cNvSpPr>
            <a:spLocks noGrp="1"/>
          </p:cNvSpPr>
          <p:nvPr>
            <p:ph idx="1"/>
          </p:nvPr>
        </p:nvSpPr>
        <p:spPr/>
        <p:txBody>
          <a:bodyPr vert="horz" lIns="91440" tIns="45720" rIns="91440" bIns="45720" rtlCol="0" anchor="t">
            <a:normAutofit/>
          </a:bodyPr>
          <a:lstStyle/>
          <a:p>
            <a:pPr marL="0" indent="0">
              <a:buNone/>
              <a:defRPr/>
            </a:pPr>
            <a:r>
              <a:rPr lang="en-US" sz="2000" dirty="0"/>
              <a:t>Let’s calculate the information gain of the attribute </a:t>
            </a:r>
            <a:r>
              <a:rPr lang="en-US" sz="2000" i="1" dirty="0"/>
              <a:t>A</a:t>
            </a:r>
            <a:r>
              <a:rPr lang="en-US" sz="2000" dirty="0"/>
              <a:t>.</a:t>
            </a:r>
          </a:p>
          <a:p>
            <a:pPr>
              <a:defRPr/>
            </a:pPr>
            <a:endParaRPr lang="en-US" sz="2000" dirty="0"/>
          </a:p>
          <a:p>
            <a:pPr marL="0" indent="0">
              <a:buNone/>
              <a:defRPr/>
            </a:pPr>
            <a:r>
              <a:rPr lang="en-IN" sz="2000" i="1" dirty="0"/>
              <a:t>Entropy (parent) </a:t>
            </a:r>
            <a:r>
              <a:rPr lang="en-IN" sz="2000" dirty="0"/>
              <a:t>= -14/30 * log</a:t>
            </a:r>
            <a:r>
              <a:rPr lang="en-IN" sz="2000" baseline="-25000" dirty="0"/>
              <a:t>2</a:t>
            </a:r>
            <a:r>
              <a:rPr lang="en-IN" sz="2000" dirty="0"/>
              <a:t>14/30 – 16/30 * log</a:t>
            </a:r>
            <a:r>
              <a:rPr lang="en-IN" sz="2000" baseline="-25000" dirty="0"/>
              <a:t>2</a:t>
            </a:r>
            <a:r>
              <a:rPr lang="en-IN" sz="2000" dirty="0"/>
              <a:t>16/30 = 0.996</a:t>
            </a:r>
          </a:p>
          <a:p>
            <a:pPr marL="0" indent="0">
              <a:buNone/>
              <a:defRPr/>
            </a:pPr>
            <a:endParaRPr lang="en-US" sz="2000" dirty="0"/>
          </a:p>
          <a:p>
            <a:pPr marL="0" indent="0">
              <a:buNone/>
              <a:defRPr/>
            </a:pPr>
            <a:r>
              <a:rPr lang="en-IN" sz="2000" i="1" dirty="0"/>
              <a:t>Entropy (child with 17 instances) </a:t>
            </a:r>
            <a:r>
              <a:rPr lang="en-IN" sz="2000" dirty="0"/>
              <a:t>= -13/17 * log</a:t>
            </a:r>
            <a:r>
              <a:rPr lang="en-IN" sz="2000" baseline="-25000" dirty="0"/>
              <a:t>2</a:t>
            </a:r>
            <a:r>
              <a:rPr lang="en-IN" sz="2000" dirty="0"/>
              <a:t>13/17 – 4/17 * log</a:t>
            </a:r>
            <a:r>
              <a:rPr lang="en-IN" sz="2000" baseline="-25000" dirty="0"/>
              <a:t>2</a:t>
            </a:r>
            <a:r>
              <a:rPr lang="en-IN" sz="2000" dirty="0"/>
              <a:t>4/17 </a:t>
            </a:r>
          </a:p>
          <a:p>
            <a:pPr marL="0" indent="3408363">
              <a:buNone/>
              <a:defRPr/>
            </a:pPr>
            <a:r>
              <a:rPr lang="en-IN" sz="2000" dirty="0"/>
              <a:t>= 0.787</a:t>
            </a:r>
          </a:p>
          <a:p>
            <a:pPr marL="0" indent="0">
              <a:buNone/>
              <a:defRPr/>
            </a:pPr>
            <a:r>
              <a:rPr lang="en-IN" sz="2000" i="1" dirty="0"/>
              <a:t>Entropy (child with 13 instances) </a:t>
            </a:r>
            <a:r>
              <a:rPr lang="en-IN" sz="2000" dirty="0"/>
              <a:t>= -1/13 * log</a:t>
            </a:r>
            <a:r>
              <a:rPr lang="en-IN" sz="2000" baseline="-25000" dirty="0"/>
              <a:t>2</a:t>
            </a:r>
            <a:r>
              <a:rPr lang="en-IN" sz="2000" dirty="0"/>
              <a:t>1/13 – 12/13 * log</a:t>
            </a:r>
            <a:r>
              <a:rPr lang="en-IN" sz="2000" baseline="-25000" dirty="0"/>
              <a:t>2</a:t>
            </a:r>
            <a:r>
              <a:rPr lang="en-IN" sz="2000" dirty="0"/>
              <a:t>12/13 </a:t>
            </a:r>
          </a:p>
          <a:p>
            <a:pPr marL="0" indent="3408363">
              <a:buNone/>
              <a:defRPr/>
            </a:pPr>
            <a:r>
              <a:rPr lang="en-IN" sz="2000" dirty="0"/>
              <a:t>= 0.391</a:t>
            </a:r>
          </a:p>
          <a:p>
            <a:pPr marL="0" indent="0">
              <a:buNone/>
              <a:defRPr/>
            </a:pPr>
            <a:r>
              <a:rPr lang="en-IN" sz="2000" i="1" dirty="0"/>
              <a:t>Average Entropy of children =</a:t>
            </a:r>
            <a:r>
              <a:rPr lang="en-IN" sz="2000" dirty="0"/>
              <a:t> 17/30 * 0.787 + 13/30 * 0.391 </a:t>
            </a:r>
          </a:p>
          <a:p>
            <a:pPr marL="0" indent="2962275">
              <a:buNone/>
              <a:defRPr/>
            </a:pPr>
            <a:r>
              <a:rPr lang="en-IN" sz="2000" dirty="0"/>
              <a:t>= 0.615</a:t>
            </a:r>
          </a:p>
          <a:p>
            <a:pPr marL="0" indent="0">
              <a:buNone/>
              <a:defRPr/>
            </a:pPr>
            <a:r>
              <a:rPr lang="en-IN" sz="2000" i="1" dirty="0"/>
              <a:t>Information Gain = G(S, A)</a:t>
            </a:r>
            <a:r>
              <a:rPr lang="en-IN" sz="2000" dirty="0"/>
              <a:t> = 0.996 - 0.615 = 0.38</a:t>
            </a:r>
          </a:p>
          <a:p>
            <a:pPr marL="0" indent="0">
              <a:buNone/>
              <a:defRPr/>
            </a:pPr>
            <a:endParaRPr lang="en-US" sz="2000" dirty="0"/>
          </a:p>
          <a:p>
            <a:pPr marL="0" indent="0">
              <a:buNone/>
              <a:defRPr/>
            </a:pPr>
            <a:endParaRPr lang="en-IN" sz="2000" dirty="0"/>
          </a:p>
        </p:txBody>
      </p:sp>
      <p:sp>
        <p:nvSpPr>
          <p:cNvPr id="2" name="Title 1">
            <a:extLst>
              <a:ext uri="{FF2B5EF4-FFF2-40B4-BE49-F238E27FC236}">
                <a16:creationId xmlns:a16="http://schemas.microsoft.com/office/drawing/2014/main" id="{792A58C2-5EF8-0173-42DC-30F28C15F5F5}"/>
              </a:ext>
            </a:extLst>
          </p:cNvPr>
          <p:cNvSpPr>
            <a:spLocks noGrp="1"/>
          </p:cNvSpPr>
          <p:nvPr>
            <p:ph type="title"/>
          </p:nvPr>
        </p:nvSpPr>
        <p:spPr/>
        <p:txBody>
          <a:bodyPr/>
          <a:lstStyle/>
          <a:p>
            <a:endParaRPr lang="en-IN"/>
          </a:p>
        </p:txBody>
      </p:sp>
      <p:sp>
        <p:nvSpPr>
          <p:cNvPr id="39940" name="Slide Number Placeholder 3">
            <a:extLst>
              <a:ext uri="{FF2B5EF4-FFF2-40B4-BE49-F238E27FC236}">
                <a16:creationId xmlns:a16="http://schemas.microsoft.com/office/drawing/2014/main" id="{23975EF5-7C76-4352-9553-3E932B9717CF}"/>
              </a:ext>
            </a:extLst>
          </p:cNvPr>
          <p:cNvSpPr>
            <a:spLocks noGrp="1" noChangeArrowheads="1"/>
          </p:cNvSpPr>
          <p:nvPr>
            <p:ph type="sldNum" sz="quarter" idx="4294967295"/>
          </p:nvPr>
        </p:nvSpPr>
        <p:spPr bwMode="auto">
          <a:xfrm>
            <a:off x="94488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nSpc>
                <a:spcPct val="100000"/>
              </a:lnSpc>
              <a:spcBef>
                <a:spcPct val="0"/>
              </a:spcBef>
              <a:buFontTx/>
              <a:buNone/>
            </a:pPr>
            <a:fld id="{8D320F81-FB17-4DA9-BAA6-EF495E526C49}" type="slidenum">
              <a:rPr lang="en-US" altLang="en-US" sz="1100">
                <a:solidFill>
                  <a:schemeClr val="bg1"/>
                </a:solidFill>
              </a:rPr>
              <a:pPr>
                <a:lnSpc>
                  <a:spcPct val="100000"/>
                </a:lnSpc>
                <a:spcBef>
                  <a:spcPct val="0"/>
                </a:spcBef>
                <a:buFontTx/>
                <a:buNone/>
              </a:pPr>
              <a:t>25</a:t>
            </a:fld>
            <a:endParaRPr lang="en-US" altLang="en-US" sz="1100">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6BF3A9-1CC7-2BC5-3BE8-55768256B967}"/>
              </a:ext>
            </a:extLst>
          </p:cNvPr>
          <p:cNvSpPr>
            <a:spLocks noGrp="1"/>
          </p:cNvSpPr>
          <p:nvPr>
            <p:ph idx="1"/>
          </p:nvPr>
        </p:nvSpPr>
        <p:spPr/>
        <p:txBody>
          <a:bodyPr>
            <a:normAutofit fontScale="92500"/>
          </a:bodyPr>
          <a:lstStyle/>
          <a:p>
            <a:pPr marL="241300" indent="-228600">
              <a:lnSpc>
                <a:spcPts val="3329"/>
              </a:lnSpc>
              <a:spcBef>
                <a:spcPts val="95"/>
              </a:spcBef>
              <a:buFont typeface="Arial MT"/>
              <a:buChar char="•"/>
              <a:tabLst>
                <a:tab pos="241300" algn="l"/>
              </a:tabLst>
            </a:pPr>
            <a:r>
              <a:rPr lang="en-US" sz="2800" spc="-15" dirty="0">
                <a:cs typeface="Calibri"/>
              </a:rPr>
              <a:t>Obtain</a:t>
            </a:r>
            <a:r>
              <a:rPr lang="en-US" sz="2800" spc="20" dirty="0">
                <a:cs typeface="Calibri"/>
              </a:rPr>
              <a:t> </a:t>
            </a:r>
            <a:r>
              <a:rPr lang="en-US" sz="2800" spc="-20" dirty="0">
                <a:cs typeface="Calibri"/>
              </a:rPr>
              <a:t>overall</a:t>
            </a:r>
            <a:r>
              <a:rPr lang="en-US" sz="2800" dirty="0">
                <a:cs typeface="Calibri"/>
              </a:rPr>
              <a:t> </a:t>
            </a:r>
            <a:r>
              <a:rPr lang="en-US" sz="2800" spc="-10" dirty="0">
                <a:cs typeface="Calibri"/>
              </a:rPr>
              <a:t>impurity</a:t>
            </a:r>
            <a:r>
              <a:rPr lang="en-US" sz="2800" spc="35" dirty="0">
                <a:cs typeface="Calibri"/>
              </a:rPr>
              <a:t> </a:t>
            </a:r>
            <a:r>
              <a:rPr lang="en-US" sz="2800" spc="-10" dirty="0">
                <a:cs typeface="Calibri"/>
              </a:rPr>
              <a:t>measure</a:t>
            </a:r>
            <a:r>
              <a:rPr lang="en-US" sz="2800" spc="25" dirty="0">
                <a:cs typeface="Calibri"/>
              </a:rPr>
              <a:t> </a:t>
            </a:r>
            <a:r>
              <a:rPr lang="en-US" sz="2800" spc="-15" dirty="0">
                <a:cs typeface="Calibri"/>
              </a:rPr>
              <a:t>(weighted</a:t>
            </a:r>
            <a:r>
              <a:rPr lang="en-US" sz="2800" spc="5" dirty="0">
                <a:cs typeface="Calibri"/>
              </a:rPr>
              <a:t> </a:t>
            </a:r>
            <a:r>
              <a:rPr lang="en-US" sz="2800" spc="-25" dirty="0">
                <a:cs typeface="Calibri"/>
              </a:rPr>
              <a:t>avg.</a:t>
            </a:r>
            <a:r>
              <a:rPr lang="en-US" sz="2800" spc="10" dirty="0">
                <a:cs typeface="Calibri"/>
              </a:rPr>
              <a:t> </a:t>
            </a:r>
            <a:r>
              <a:rPr lang="en-US" sz="2800" spc="-5" dirty="0">
                <a:cs typeface="Calibri"/>
              </a:rPr>
              <a:t>of</a:t>
            </a:r>
            <a:r>
              <a:rPr lang="en-US" sz="2800" spc="5" dirty="0">
                <a:cs typeface="Calibri"/>
              </a:rPr>
              <a:t> </a:t>
            </a:r>
            <a:r>
              <a:rPr lang="en-US" sz="2800" spc="-10" dirty="0">
                <a:cs typeface="Calibri"/>
              </a:rPr>
              <a:t>individual</a:t>
            </a:r>
            <a:r>
              <a:rPr lang="en-US" sz="2800" spc="45" dirty="0">
                <a:cs typeface="Calibri"/>
              </a:rPr>
              <a:t> </a:t>
            </a:r>
            <a:r>
              <a:rPr lang="en-US" sz="2800" spc="-10" dirty="0">
                <a:cs typeface="Calibri"/>
              </a:rPr>
              <a:t>rectangles)</a:t>
            </a:r>
            <a:endParaRPr lang="en-US" sz="2800" dirty="0">
              <a:cs typeface="Calibri"/>
            </a:endParaRPr>
          </a:p>
          <a:p>
            <a:pPr marL="698500" lvl="1" indent="-229235">
              <a:lnSpc>
                <a:spcPts val="2810"/>
              </a:lnSpc>
              <a:buFont typeface="Arial MT"/>
              <a:buChar char="•"/>
              <a:tabLst>
                <a:tab pos="699135" algn="l"/>
              </a:tabLst>
            </a:pPr>
            <a:r>
              <a:rPr lang="en-US" sz="2400" spc="-15" dirty="0">
                <a:cs typeface="Calibri"/>
              </a:rPr>
              <a:t>Entropy</a:t>
            </a:r>
            <a:endParaRPr lang="en-US" sz="2400" dirty="0">
              <a:cs typeface="Calibri"/>
            </a:endParaRPr>
          </a:p>
          <a:p>
            <a:pPr marL="698500" lvl="1" indent="-229235">
              <a:lnSpc>
                <a:spcPts val="2805"/>
              </a:lnSpc>
              <a:buFont typeface="Arial MT"/>
              <a:buChar char="•"/>
              <a:tabLst>
                <a:tab pos="699135" algn="l"/>
              </a:tabLst>
            </a:pPr>
            <a:r>
              <a:rPr lang="en-US" sz="2400" dirty="0">
                <a:cs typeface="Calibri"/>
              </a:rPr>
              <a:t>Gini</a:t>
            </a:r>
            <a:r>
              <a:rPr lang="en-US" sz="2400" spc="-35" dirty="0">
                <a:cs typeface="Calibri"/>
              </a:rPr>
              <a:t> </a:t>
            </a:r>
            <a:r>
              <a:rPr lang="en-US" sz="2400" spc="-15" dirty="0">
                <a:cs typeface="Calibri"/>
              </a:rPr>
              <a:t>Index</a:t>
            </a:r>
            <a:endParaRPr lang="en-US" sz="2400" dirty="0">
              <a:cs typeface="Calibri"/>
            </a:endParaRPr>
          </a:p>
          <a:p>
            <a:pPr marL="698500" lvl="1" indent="-229235">
              <a:lnSpc>
                <a:spcPts val="2845"/>
              </a:lnSpc>
              <a:buFont typeface="Arial MT"/>
              <a:buChar char="•"/>
              <a:tabLst>
                <a:tab pos="699135" algn="l"/>
              </a:tabLst>
            </a:pPr>
            <a:r>
              <a:rPr lang="en-US" sz="2400" spc="-5" dirty="0">
                <a:cs typeface="Calibri"/>
              </a:rPr>
              <a:t>Misclassification</a:t>
            </a:r>
            <a:r>
              <a:rPr lang="en-US" sz="2400" spc="-45" dirty="0">
                <a:cs typeface="Calibri"/>
              </a:rPr>
              <a:t> </a:t>
            </a:r>
            <a:r>
              <a:rPr lang="en-US" sz="2400" spc="-10" dirty="0">
                <a:cs typeface="Calibri"/>
              </a:rPr>
              <a:t>Error</a:t>
            </a:r>
            <a:endParaRPr lang="en-US" sz="2400" dirty="0">
              <a:cs typeface="Calibri"/>
            </a:endParaRPr>
          </a:p>
          <a:p>
            <a:pPr lvl="1">
              <a:lnSpc>
                <a:spcPct val="100000"/>
              </a:lnSpc>
              <a:spcBef>
                <a:spcPts val="40"/>
              </a:spcBef>
              <a:buFont typeface="Arial MT"/>
              <a:buChar char="•"/>
            </a:pPr>
            <a:endParaRPr lang="en-US" sz="3050" dirty="0">
              <a:cs typeface="Calibri"/>
            </a:endParaRPr>
          </a:p>
          <a:p>
            <a:pPr marL="241300" marR="5080" indent="-228600">
              <a:lnSpc>
                <a:spcPts val="2690"/>
              </a:lnSpc>
              <a:buFont typeface="Arial MT"/>
              <a:buChar char="•"/>
              <a:tabLst>
                <a:tab pos="241300" algn="l"/>
              </a:tabLst>
            </a:pPr>
            <a:r>
              <a:rPr lang="en-US" sz="2800" spc="-40" dirty="0">
                <a:cs typeface="Calibri"/>
              </a:rPr>
              <a:t>At</a:t>
            </a:r>
            <a:r>
              <a:rPr lang="en-US" sz="2800" spc="10" dirty="0">
                <a:cs typeface="Calibri"/>
              </a:rPr>
              <a:t> </a:t>
            </a:r>
            <a:r>
              <a:rPr lang="en-US" sz="2800" spc="-5" dirty="0">
                <a:cs typeface="Calibri"/>
              </a:rPr>
              <a:t>each</a:t>
            </a:r>
            <a:r>
              <a:rPr lang="en-US" sz="2800" dirty="0">
                <a:cs typeface="Calibri"/>
              </a:rPr>
              <a:t> </a:t>
            </a:r>
            <a:r>
              <a:rPr lang="en-US" sz="2800" spc="-10" dirty="0">
                <a:cs typeface="Calibri"/>
              </a:rPr>
              <a:t>successive</a:t>
            </a:r>
            <a:r>
              <a:rPr lang="en-US" sz="2800" spc="25" dirty="0">
                <a:cs typeface="Calibri"/>
              </a:rPr>
              <a:t> </a:t>
            </a:r>
            <a:r>
              <a:rPr lang="en-US" sz="2800" spc="-20" dirty="0">
                <a:cs typeface="Calibri"/>
              </a:rPr>
              <a:t>stage,</a:t>
            </a:r>
            <a:r>
              <a:rPr lang="en-US" sz="2800" dirty="0">
                <a:cs typeface="Calibri"/>
              </a:rPr>
              <a:t> </a:t>
            </a:r>
            <a:r>
              <a:rPr lang="en-US" sz="2800" spc="-15" dirty="0">
                <a:cs typeface="Calibri"/>
              </a:rPr>
              <a:t>compare</a:t>
            </a:r>
            <a:r>
              <a:rPr lang="en-US" sz="2800" spc="15" dirty="0">
                <a:cs typeface="Calibri"/>
              </a:rPr>
              <a:t> </a:t>
            </a:r>
            <a:r>
              <a:rPr lang="en-US" sz="2800" spc="-5" dirty="0">
                <a:cs typeface="Calibri"/>
              </a:rPr>
              <a:t>this</a:t>
            </a:r>
            <a:r>
              <a:rPr lang="en-US" sz="2800" spc="20" dirty="0">
                <a:cs typeface="Calibri"/>
              </a:rPr>
              <a:t> </a:t>
            </a:r>
            <a:r>
              <a:rPr lang="en-US" sz="2800" spc="-10" dirty="0">
                <a:cs typeface="Calibri"/>
              </a:rPr>
              <a:t>measure</a:t>
            </a:r>
            <a:r>
              <a:rPr lang="en-US" sz="2800" spc="15" dirty="0">
                <a:cs typeface="Calibri"/>
              </a:rPr>
              <a:t> </a:t>
            </a:r>
            <a:r>
              <a:rPr lang="en-US" sz="2800" spc="-10" dirty="0">
                <a:cs typeface="Calibri"/>
              </a:rPr>
              <a:t>across</a:t>
            </a:r>
            <a:r>
              <a:rPr lang="en-US" sz="2800" spc="5" dirty="0">
                <a:cs typeface="Calibri"/>
              </a:rPr>
              <a:t> </a:t>
            </a:r>
            <a:r>
              <a:rPr lang="en-US" sz="2800" spc="-5" dirty="0">
                <a:cs typeface="Calibri"/>
              </a:rPr>
              <a:t>all</a:t>
            </a:r>
            <a:r>
              <a:rPr lang="en-US" sz="2800" spc="-10" dirty="0">
                <a:cs typeface="Calibri"/>
              </a:rPr>
              <a:t> possible</a:t>
            </a:r>
            <a:r>
              <a:rPr lang="en-US" sz="2800" spc="35" dirty="0">
                <a:cs typeface="Calibri"/>
              </a:rPr>
              <a:t> </a:t>
            </a:r>
            <a:r>
              <a:rPr lang="en-US" sz="2800" spc="-10" dirty="0">
                <a:cs typeface="Calibri"/>
              </a:rPr>
              <a:t>splits</a:t>
            </a:r>
            <a:r>
              <a:rPr lang="en-US" sz="2800" spc="35" dirty="0">
                <a:cs typeface="Calibri"/>
              </a:rPr>
              <a:t> </a:t>
            </a:r>
            <a:r>
              <a:rPr lang="en-US" sz="2800" spc="-5" dirty="0">
                <a:cs typeface="Calibri"/>
              </a:rPr>
              <a:t>in </a:t>
            </a:r>
            <a:r>
              <a:rPr lang="en-US" sz="2800" spc="-620" dirty="0">
                <a:cs typeface="Calibri"/>
              </a:rPr>
              <a:t> </a:t>
            </a:r>
            <a:r>
              <a:rPr lang="en-US" sz="2800" spc="-5" dirty="0">
                <a:cs typeface="Calibri"/>
              </a:rPr>
              <a:t>all</a:t>
            </a:r>
            <a:r>
              <a:rPr lang="en-US" sz="2800" spc="-15" dirty="0">
                <a:cs typeface="Calibri"/>
              </a:rPr>
              <a:t> </a:t>
            </a:r>
            <a:r>
              <a:rPr lang="en-US" sz="2800" spc="-10" dirty="0">
                <a:cs typeface="Calibri"/>
              </a:rPr>
              <a:t>variables</a:t>
            </a:r>
            <a:endParaRPr lang="en-US" sz="2800" dirty="0">
              <a:cs typeface="Calibri"/>
            </a:endParaRPr>
          </a:p>
          <a:p>
            <a:pPr>
              <a:lnSpc>
                <a:spcPct val="100000"/>
              </a:lnSpc>
              <a:spcBef>
                <a:spcPts val="15"/>
              </a:spcBef>
              <a:buFont typeface="Arial MT"/>
              <a:buChar char="•"/>
            </a:pPr>
            <a:endParaRPr lang="en-US" sz="3300" dirty="0">
              <a:cs typeface="Calibri"/>
            </a:endParaRPr>
          </a:p>
          <a:p>
            <a:pPr marL="241300" indent="-228600">
              <a:lnSpc>
                <a:spcPct val="100000"/>
              </a:lnSpc>
              <a:buFont typeface="Arial MT"/>
              <a:buChar char="•"/>
              <a:tabLst>
                <a:tab pos="241300" algn="l"/>
              </a:tabLst>
            </a:pPr>
            <a:r>
              <a:rPr lang="en-US" sz="2800" spc="-10" dirty="0">
                <a:cs typeface="Calibri"/>
              </a:rPr>
              <a:t>Choose</a:t>
            </a:r>
            <a:r>
              <a:rPr lang="en-US" sz="2800" spc="5" dirty="0">
                <a:cs typeface="Calibri"/>
              </a:rPr>
              <a:t> </a:t>
            </a:r>
            <a:r>
              <a:rPr lang="en-US" sz="2800" spc="-5" dirty="0">
                <a:cs typeface="Calibri"/>
              </a:rPr>
              <a:t>the</a:t>
            </a:r>
            <a:r>
              <a:rPr lang="en-US" sz="2800" spc="10" dirty="0">
                <a:cs typeface="Calibri"/>
              </a:rPr>
              <a:t> </a:t>
            </a:r>
            <a:r>
              <a:rPr lang="en-US" sz="2800" spc="-10" dirty="0">
                <a:cs typeface="Calibri"/>
              </a:rPr>
              <a:t>split</a:t>
            </a:r>
            <a:r>
              <a:rPr lang="en-US" sz="2800" spc="15" dirty="0">
                <a:cs typeface="Calibri"/>
              </a:rPr>
              <a:t> </a:t>
            </a:r>
            <a:r>
              <a:rPr lang="en-US" sz="2800" spc="-10" dirty="0">
                <a:cs typeface="Calibri"/>
              </a:rPr>
              <a:t>that</a:t>
            </a:r>
            <a:r>
              <a:rPr lang="en-US" sz="2800" spc="15" dirty="0">
                <a:cs typeface="Calibri"/>
              </a:rPr>
              <a:t> </a:t>
            </a:r>
            <a:r>
              <a:rPr lang="en-US" sz="2800" spc="-10" dirty="0">
                <a:cs typeface="Calibri"/>
              </a:rPr>
              <a:t>reduces</a:t>
            </a:r>
            <a:r>
              <a:rPr lang="en-US" sz="2800" spc="20" dirty="0">
                <a:cs typeface="Calibri"/>
              </a:rPr>
              <a:t> </a:t>
            </a:r>
            <a:r>
              <a:rPr lang="en-US" sz="2800" spc="-10" dirty="0">
                <a:cs typeface="Calibri"/>
              </a:rPr>
              <a:t>impurity</a:t>
            </a:r>
            <a:r>
              <a:rPr lang="en-US" sz="2800" spc="25" dirty="0">
                <a:cs typeface="Calibri"/>
              </a:rPr>
              <a:t> </a:t>
            </a:r>
            <a:r>
              <a:rPr lang="en-US" sz="2800" spc="-5" dirty="0">
                <a:cs typeface="Calibri"/>
              </a:rPr>
              <a:t>the</a:t>
            </a:r>
            <a:r>
              <a:rPr lang="en-US" sz="2800" spc="5" dirty="0">
                <a:cs typeface="Calibri"/>
              </a:rPr>
              <a:t> </a:t>
            </a:r>
            <a:r>
              <a:rPr lang="en-US" sz="2800" spc="-15" dirty="0">
                <a:cs typeface="Calibri"/>
              </a:rPr>
              <a:t>most</a:t>
            </a:r>
            <a:endParaRPr lang="en-US" sz="2800" dirty="0">
              <a:cs typeface="Calibri"/>
            </a:endParaRPr>
          </a:p>
          <a:p>
            <a:pPr>
              <a:lnSpc>
                <a:spcPct val="100000"/>
              </a:lnSpc>
              <a:spcBef>
                <a:spcPts val="40"/>
              </a:spcBef>
              <a:buFont typeface="Arial MT"/>
              <a:buChar char="•"/>
            </a:pPr>
            <a:endParaRPr lang="en-US" sz="3250" dirty="0">
              <a:cs typeface="Calibri"/>
            </a:endParaRPr>
          </a:p>
          <a:p>
            <a:pPr marL="241300" indent="-228600">
              <a:lnSpc>
                <a:spcPct val="100000"/>
              </a:lnSpc>
              <a:spcBef>
                <a:spcPts val="5"/>
              </a:spcBef>
              <a:buFont typeface="Arial MT"/>
              <a:buChar char="•"/>
              <a:tabLst>
                <a:tab pos="241300" algn="l"/>
              </a:tabLst>
            </a:pPr>
            <a:r>
              <a:rPr lang="en-US" sz="2800" spc="-10" dirty="0">
                <a:cs typeface="Calibri"/>
              </a:rPr>
              <a:t>Chosen</a:t>
            </a:r>
            <a:r>
              <a:rPr lang="en-US" sz="2800" spc="5" dirty="0">
                <a:cs typeface="Calibri"/>
              </a:rPr>
              <a:t> </a:t>
            </a:r>
            <a:r>
              <a:rPr lang="en-US" sz="2800" spc="-10" dirty="0">
                <a:cs typeface="Calibri"/>
              </a:rPr>
              <a:t>split</a:t>
            </a:r>
            <a:r>
              <a:rPr lang="en-US" sz="2800" spc="10" dirty="0">
                <a:cs typeface="Calibri"/>
              </a:rPr>
              <a:t> </a:t>
            </a:r>
            <a:r>
              <a:rPr lang="en-US" sz="2800" spc="-10" dirty="0">
                <a:cs typeface="Calibri"/>
              </a:rPr>
              <a:t>points</a:t>
            </a:r>
            <a:r>
              <a:rPr lang="en-US" sz="2800" spc="30" dirty="0">
                <a:cs typeface="Calibri"/>
              </a:rPr>
              <a:t> </a:t>
            </a:r>
            <a:r>
              <a:rPr lang="en-US" sz="2800" spc="-10" dirty="0">
                <a:cs typeface="Calibri"/>
              </a:rPr>
              <a:t>become</a:t>
            </a:r>
            <a:r>
              <a:rPr lang="en-US" sz="2800" dirty="0">
                <a:cs typeface="Calibri"/>
              </a:rPr>
              <a:t> </a:t>
            </a:r>
            <a:r>
              <a:rPr lang="en-US" sz="2800" spc="-5" dirty="0">
                <a:cs typeface="Calibri"/>
              </a:rPr>
              <a:t>nodes</a:t>
            </a:r>
            <a:r>
              <a:rPr lang="en-US" sz="2800" spc="20" dirty="0">
                <a:cs typeface="Calibri"/>
              </a:rPr>
              <a:t> </a:t>
            </a:r>
            <a:r>
              <a:rPr lang="en-US" sz="2800" spc="-5" dirty="0">
                <a:cs typeface="Calibri"/>
              </a:rPr>
              <a:t>on</a:t>
            </a:r>
            <a:r>
              <a:rPr lang="en-US" sz="2800" dirty="0">
                <a:cs typeface="Calibri"/>
              </a:rPr>
              <a:t> </a:t>
            </a:r>
            <a:r>
              <a:rPr lang="en-US" sz="2800" spc="-5" dirty="0">
                <a:cs typeface="Calibri"/>
              </a:rPr>
              <a:t>the </a:t>
            </a:r>
            <a:r>
              <a:rPr lang="en-US" sz="2800" spc="-15" dirty="0">
                <a:cs typeface="Calibri"/>
              </a:rPr>
              <a:t>tree</a:t>
            </a:r>
            <a:endParaRPr lang="en-US" sz="2800" dirty="0">
              <a:cs typeface="Calibri"/>
            </a:endParaRPr>
          </a:p>
          <a:p>
            <a:endParaRPr lang="en-IN" dirty="0"/>
          </a:p>
        </p:txBody>
      </p:sp>
      <p:sp>
        <p:nvSpPr>
          <p:cNvPr id="2" name="Title 1">
            <a:extLst>
              <a:ext uri="{FF2B5EF4-FFF2-40B4-BE49-F238E27FC236}">
                <a16:creationId xmlns:a16="http://schemas.microsoft.com/office/drawing/2014/main" id="{0F34CF2D-68ED-E61D-1DB9-18C2574548C4}"/>
              </a:ext>
            </a:extLst>
          </p:cNvPr>
          <p:cNvSpPr>
            <a:spLocks noGrp="1"/>
          </p:cNvSpPr>
          <p:nvPr>
            <p:ph type="title"/>
          </p:nvPr>
        </p:nvSpPr>
        <p:spPr/>
        <p:txBody>
          <a:bodyPr/>
          <a:lstStyle/>
          <a:p>
            <a:r>
              <a:rPr lang="en-IN" sz="4400" spc="-10" dirty="0"/>
              <a:t>Splitting</a:t>
            </a:r>
            <a:r>
              <a:rPr lang="en-IN" sz="4400" spc="5" dirty="0"/>
              <a:t> </a:t>
            </a:r>
            <a:r>
              <a:rPr lang="en-IN" sz="4400" spc="-10" dirty="0"/>
              <a:t>Criteria</a:t>
            </a:r>
            <a:endParaRPr lang="en-IN" dirty="0"/>
          </a:p>
        </p:txBody>
      </p:sp>
    </p:spTree>
    <p:extLst>
      <p:ext uri="{BB962C8B-B14F-4D97-AF65-F5344CB8AC3E}">
        <p14:creationId xmlns:p14="http://schemas.microsoft.com/office/powerpoint/2010/main" val="3744529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5BB6C16-D875-597F-B546-29FF9C8CA27B}"/>
              </a:ext>
            </a:extLst>
          </p:cNvPr>
          <p:cNvSpPr>
            <a:spLocks noGrp="1"/>
          </p:cNvSpPr>
          <p:nvPr>
            <p:ph idx="1"/>
          </p:nvPr>
        </p:nvSpPr>
        <p:spPr/>
        <p:txBody>
          <a:bodyPr/>
          <a:lstStyle/>
          <a:p>
            <a:endParaRPr lang="en-IN"/>
          </a:p>
        </p:txBody>
      </p:sp>
      <p:sp>
        <p:nvSpPr>
          <p:cNvPr id="5" name="Title 4">
            <a:extLst>
              <a:ext uri="{FF2B5EF4-FFF2-40B4-BE49-F238E27FC236}">
                <a16:creationId xmlns:a16="http://schemas.microsoft.com/office/drawing/2014/main" id="{E46C46F6-1A19-6767-26F4-6444F13868AE}"/>
              </a:ext>
            </a:extLst>
          </p:cNvPr>
          <p:cNvSpPr>
            <a:spLocks noGrp="1"/>
          </p:cNvSpPr>
          <p:nvPr>
            <p:ph type="title"/>
          </p:nvPr>
        </p:nvSpPr>
        <p:spPr/>
        <p:txBody>
          <a:bodyPr/>
          <a:lstStyle/>
          <a:p>
            <a:endParaRPr lang="en-IN"/>
          </a:p>
        </p:txBody>
      </p:sp>
      <p:pic>
        <p:nvPicPr>
          <p:cNvPr id="4" name="Picture 3" descr="Diagram&#10;&#10;Description automatically generated">
            <a:extLst>
              <a:ext uri="{FF2B5EF4-FFF2-40B4-BE49-F238E27FC236}">
                <a16:creationId xmlns:a16="http://schemas.microsoft.com/office/drawing/2014/main" id="{65F6FC9D-529C-3EE7-2036-90EE02A0F7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336" y="12903"/>
            <a:ext cx="12693336" cy="6858591"/>
          </a:xfrm>
          <a:prstGeom prst="rect">
            <a:avLst/>
          </a:prstGeom>
        </p:spPr>
      </p:pic>
    </p:spTree>
    <p:extLst>
      <p:ext uri="{BB962C8B-B14F-4D97-AF65-F5344CB8AC3E}">
        <p14:creationId xmlns:p14="http://schemas.microsoft.com/office/powerpoint/2010/main" val="29605527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s3-ap-southeast-1.amazonaws.com/he-public-data/Information%20Gainf53f0c4.png">
            <a:extLst>
              <a:ext uri="{FF2B5EF4-FFF2-40B4-BE49-F238E27FC236}">
                <a16:creationId xmlns:a16="http://schemas.microsoft.com/office/drawing/2014/main" id="{ACD375F2-29F8-8CF1-A10F-8B344C16FD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8464187" y="1018619"/>
            <a:ext cx="3051821" cy="2729356"/>
          </a:xfr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0D1B87E-B879-3CE3-2F05-E7FD1C0E1A5F}"/>
              </a:ext>
            </a:extLst>
          </p:cNvPr>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B45E747-005E-9E27-40F2-71E854B64568}"/>
                  </a:ext>
                </a:extLst>
              </p:cNvPr>
              <p:cNvSpPr txBox="1"/>
              <p:nvPr/>
            </p:nvSpPr>
            <p:spPr>
              <a:xfrm>
                <a:off x="264337" y="3093758"/>
                <a:ext cx="11823700" cy="2745623"/>
              </a:xfrm>
              <a:prstGeom prst="rect">
                <a:avLst/>
              </a:prstGeom>
              <a:noFill/>
            </p:spPr>
            <p:txBody>
              <a:bodyPr wrap="square" rtlCol="0">
                <a:spAutoFit/>
              </a:bodyPr>
              <a:lstStyle/>
              <a:p>
                <a:r>
                  <a:rPr lang="en-IN" sz="2000" dirty="0">
                    <a:latin typeface="Georgia" panose="02040502050405020303" pitchFamily="18" charset="0"/>
                  </a:rPr>
                  <a:t>Gini index(parent)= 1 - </a:t>
                </a:r>
                <a14:m>
                  <m:oMath xmlns:m="http://schemas.openxmlformats.org/officeDocument/2006/math">
                    <m:sSup>
                      <m:sSupPr>
                        <m:ctrlPr>
                          <a:rPr lang="en-IN" sz="2000" i="1" smtClean="0">
                            <a:latin typeface="Cambria Math" panose="02040503050406030204" pitchFamily="18" charset="0"/>
                          </a:rPr>
                        </m:ctrlPr>
                      </m:sSupPr>
                      <m:e>
                        <m:r>
                          <a:rPr lang="en-IN" sz="2000" b="0" i="1" smtClean="0">
                            <a:latin typeface="Cambria Math" panose="02040503050406030204" pitchFamily="18" charset="0"/>
                          </a:rPr>
                          <m:t>(</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14</m:t>
                            </m:r>
                          </m:num>
                          <m:den>
                            <m:r>
                              <a:rPr lang="en-IN" sz="2000" b="0" i="1" smtClean="0">
                                <a:latin typeface="Cambria Math" panose="02040503050406030204" pitchFamily="18" charset="0"/>
                              </a:rPr>
                              <m:t>30</m:t>
                            </m:r>
                          </m:den>
                        </m:f>
                        <m:r>
                          <a:rPr lang="en-IN" sz="2000" b="0" i="1" smtClean="0">
                            <a:latin typeface="Cambria Math" panose="02040503050406030204" pitchFamily="18" charset="0"/>
                          </a:rPr>
                          <m:t>)</m:t>
                        </m:r>
                      </m:e>
                      <m:sup>
                        <m:r>
                          <a:rPr lang="en-IN" sz="2000" b="0" i="1" smtClean="0">
                            <a:latin typeface="Cambria Math" panose="02040503050406030204" pitchFamily="18" charset="0"/>
                          </a:rPr>
                          <m:t>2</m:t>
                        </m:r>
                      </m:sup>
                    </m:sSup>
                    <m:r>
                      <a:rPr lang="en-IN" sz="2000" b="0" i="1" smtClean="0">
                        <a:latin typeface="Cambria Math" panose="02040503050406030204" pitchFamily="18" charset="0"/>
                      </a:rPr>
                      <m:t> −</m:t>
                    </m:r>
                    <m:r>
                      <m:rPr>
                        <m:nor/>
                      </m:rPr>
                      <a:rPr lang="en-IN" sz="2000" dirty="0" smtClean="0">
                        <a:latin typeface="Georgia" panose="02040502050405020303" pitchFamily="18" charset="0"/>
                      </a:rPr>
                      <m:t> </m:t>
                    </m:r>
                    <m:sSup>
                      <m:sSupPr>
                        <m:ctrlPr>
                          <a:rPr lang="en-IN" sz="2000" i="1">
                            <a:latin typeface="Cambria Math" panose="02040503050406030204" pitchFamily="18" charset="0"/>
                          </a:rPr>
                        </m:ctrlPr>
                      </m:sSupPr>
                      <m:e>
                        <m:d>
                          <m:dPr>
                            <m:ctrlPr>
                              <a:rPr lang="en-IN" sz="2000" i="1">
                                <a:latin typeface="Cambria Math" panose="02040503050406030204" pitchFamily="18" charset="0"/>
                              </a:rPr>
                            </m:ctrlPr>
                          </m:dPr>
                          <m:e>
                            <m:f>
                              <m:fPr>
                                <m:ctrlPr>
                                  <a:rPr lang="en-IN" sz="2000" i="1">
                                    <a:latin typeface="Cambria Math" panose="02040503050406030204" pitchFamily="18" charset="0"/>
                                  </a:rPr>
                                </m:ctrlPr>
                              </m:fPr>
                              <m:num>
                                <m:r>
                                  <a:rPr lang="en-IN" sz="2000" i="1">
                                    <a:latin typeface="Cambria Math" panose="02040503050406030204" pitchFamily="18" charset="0"/>
                                  </a:rPr>
                                  <m:t>1</m:t>
                                </m:r>
                                <m:r>
                                  <a:rPr lang="en-IN" sz="2000" b="0" i="1" smtClean="0">
                                    <a:latin typeface="Cambria Math" panose="02040503050406030204" pitchFamily="18" charset="0"/>
                                  </a:rPr>
                                  <m:t>6</m:t>
                                </m:r>
                              </m:num>
                              <m:den>
                                <m:r>
                                  <a:rPr lang="en-IN" sz="2000" i="1">
                                    <a:latin typeface="Cambria Math" panose="02040503050406030204" pitchFamily="18" charset="0"/>
                                  </a:rPr>
                                  <m:t>30</m:t>
                                </m:r>
                              </m:den>
                            </m:f>
                          </m:e>
                        </m:d>
                      </m:e>
                      <m:sup>
                        <m:r>
                          <a:rPr lang="en-IN" sz="2000" i="1">
                            <a:latin typeface="Cambria Math" panose="02040503050406030204" pitchFamily="18" charset="0"/>
                          </a:rPr>
                          <m:t>2</m:t>
                        </m:r>
                      </m:sup>
                    </m:sSup>
                    <m:r>
                      <a:rPr lang="en-IN" sz="2000" b="0" i="1" smtClean="0">
                        <a:latin typeface="Cambria Math" panose="02040503050406030204" pitchFamily="18" charset="0"/>
                      </a:rPr>
                      <m:t>=0.497</m:t>
                    </m:r>
                  </m:oMath>
                </a14:m>
                <a:endParaRPr lang="en-IN" sz="2000" b="0" dirty="0">
                  <a:latin typeface="Georgia" panose="02040502050405020303" pitchFamily="18" charset="0"/>
                </a:endParaRPr>
              </a:p>
              <a:p>
                <a:r>
                  <a:rPr lang="en-IN" sz="2000" dirty="0">
                    <a:latin typeface="Georgia" panose="02040502050405020303" pitchFamily="18" charset="0"/>
                  </a:rPr>
                  <a:t>Gini index(child with 17 instances)= 1 - </a:t>
                </a:r>
                <a14:m>
                  <m:oMath xmlns:m="http://schemas.openxmlformats.org/officeDocument/2006/math">
                    <m:sSup>
                      <m:sSupPr>
                        <m:ctrlPr>
                          <a:rPr lang="en-IN" sz="2000" i="1" smtClean="0">
                            <a:latin typeface="Cambria Math" panose="02040503050406030204" pitchFamily="18" charset="0"/>
                          </a:rPr>
                        </m:ctrlPr>
                      </m:sSupPr>
                      <m:e>
                        <m:r>
                          <a:rPr lang="en-IN" sz="2000" b="0" i="1" smtClean="0">
                            <a:latin typeface="Cambria Math" panose="02040503050406030204" pitchFamily="18" charset="0"/>
                          </a:rPr>
                          <m:t>(</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13</m:t>
                            </m:r>
                          </m:num>
                          <m:den>
                            <m:r>
                              <a:rPr lang="en-IN" sz="2000" b="0" i="1" smtClean="0">
                                <a:latin typeface="Cambria Math" panose="02040503050406030204" pitchFamily="18" charset="0"/>
                              </a:rPr>
                              <m:t>17</m:t>
                            </m:r>
                          </m:den>
                        </m:f>
                        <m:r>
                          <a:rPr lang="en-IN" sz="2000" b="0" i="1" smtClean="0">
                            <a:latin typeface="Cambria Math" panose="02040503050406030204" pitchFamily="18" charset="0"/>
                          </a:rPr>
                          <m:t>)</m:t>
                        </m:r>
                      </m:e>
                      <m:sup>
                        <m:r>
                          <a:rPr lang="en-IN" sz="2000" b="0" i="1" smtClean="0">
                            <a:latin typeface="Cambria Math" panose="02040503050406030204" pitchFamily="18" charset="0"/>
                          </a:rPr>
                          <m:t>2</m:t>
                        </m:r>
                      </m:sup>
                    </m:sSup>
                    <m:r>
                      <a:rPr lang="en-IN" sz="2000" b="0" i="1" smtClean="0">
                        <a:latin typeface="Cambria Math" panose="02040503050406030204" pitchFamily="18" charset="0"/>
                      </a:rPr>
                      <m:t> −</m:t>
                    </m:r>
                    <m:r>
                      <m:rPr>
                        <m:nor/>
                      </m:rPr>
                      <a:rPr lang="en-IN" sz="2000" dirty="0" smtClean="0">
                        <a:latin typeface="Georgia" panose="02040502050405020303" pitchFamily="18" charset="0"/>
                      </a:rPr>
                      <m:t> </m:t>
                    </m:r>
                    <m:sSup>
                      <m:sSupPr>
                        <m:ctrlPr>
                          <a:rPr lang="en-IN" sz="2000" i="1">
                            <a:latin typeface="Cambria Math" panose="02040503050406030204" pitchFamily="18" charset="0"/>
                          </a:rPr>
                        </m:ctrlPr>
                      </m:sSupPr>
                      <m:e>
                        <m:d>
                          <m:dPr>
                            <m:ctrlPr>
                              <a:rPr lang="en-IN" sz="2000" i="1">
                                <a:latin typeface="Cambria Math" panose="02040503050406030204" pitchFamily="18" charset="0"/>
                              </a:rPr>
                            </m:ctrlPr>
                          </m:dPr>
                          <m:e>
                            <m:f>
                              <m:fPr>
                                <m:ctrlPr>
                                  <a:rPr lang="en-IN" sz="2000" i="1">
                                    <a:latin typeface="Cambria Math" panose="02040503050406030204" pitchFamily="18" charset="0"/>
                                  </a:rPr>
                                </m:ctrlPr>
                              </m:fPr>
                              <m:num>
                                <m:r>
                                  <a:rPr lang="en-IN" sz="2000" b="0" i="1" smtClean="0">
                                    <a:latin typeface="Cambria Math" panose="02040503050406030204" pitchFamily="18" charset="0"/>
                                  </a:rPr>
                                  <m:t>4</m:t>
                                </m:r>
                              </m:num>
                              <m:den>
                                <m:r>
                                  <a:rPr lang="en-IN" sz="2000" b="0" i="1" smtClean="0">
                                    <a:latin typeface="Cambria Math" panose="02040503050406030204" pitchFamily="18" charset="0"/>
                                  </a:rPr>
                                  <m:t>17</m:t>
                                </m:r>
                              </m:den>
                            </m:f>
                          </m:e>
                        </m:d>
                      </m:e>
                      <m:sup>
                        <m:r>
                          <a:rPr lang="en-IN" sz="2000" i="1">
                            <a:latin typeface="Cambria Math" panose="02040503050406030204" pitchFamily="18" charset="0"/>
                          </a:rPr>
                          <m:t>2</m:t>
                        </m:r>
                      </m:sup>
                    </m:sSup>
                    <m:r>
                      <a:rPr lang="en-IN" sz="2000" b="0" i="1" smtClean="0">
                        <a:latin typeface="Cambria Math" panose="02040503050406030204" pitchFamily="18" charset="0"/>
                      </a:rPr>
                      <m:t>=0.359</m:t>
                    </m:r>
                  </m:oMath>
                </a14:m>
                <a:endParaRPr lang="en-IN" sz="2000" b="0" dirty="0">
                  <a:latin typeface="Georgia" panose="02040502050405020303" pitchFamily="18" charset="0"/>
                </a:endParaRPr>
              </a:p>
              <a:p>
                <a:r>
                  <a:rPr lang="en-IN" sz="2000" dirty="0">
                    <a:latin typeface="Georgia" panose="02040502050405020303" pitchFamily="18" charset="0"/>
                  </a:rPr>
                  <a:t>Gini index(child with 13 instances)= 1 - </a:t>
                </a:r>
                <a14:m>
                  <m:oMath xmlns:m="http://schemas.openxmlformats.org/officeDocument/2006/math">
                    <m:sSup>
                      <m:sSupPr>
                        <m:ctrlPr>
                          <a:rPr lang="en-IN" sz="2000" i="1" smtClean="0">
                            <a:latin typeface="Cambria Math" panose="02040503050406030204" pitchFamily="18" charset="0"/>
                          </a:rPr>
                        </m:ctrlPr>
                      </m:sSupPr>
                      <m:e>
                        <m:r>
                          <a:rPr lang="en-IN" sz="2000" b="0" i="1" smtClean="0">
                            <a:latin typeface="Cambria Math" panose="02040503050406030204" pitchFamily="18" charset="0"/>
                          </a:rPr>
                          <m:t>(</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1</m:t>
                            </m:r>
                          </m:num>
                          <m:den>
                            <m:r>
                              <a:rPr lang="en-IN" sz="2000" b="0" i="1" smtClean="0">
                                <a:latin typeface="Cambria Math" panose="02040503050406030204" pitchFamily="18" charset="0"/>
                              </a:rPr>
                              <m:t>13</m:t>
                            </m:r>
                          </m:den>
                        </m:f>
                        <m:r>
                          <a:rPr lang="en-IN" sz="2000" b="0" i="1" smtClean="0">
                            <a:latin typeface="Cambria Math" panose="02040503050406030204" pitchFamily="18" charset="0"/>
                          </a:rPr>
                          <m:t>)</m:t>
                        </m:r>
                      </m:e>
                      <m:sup>
                        <m:r>
                          <a:rPr lang="en-IN" sz="2000" b="0" i="1" smtClean="0">
                            <a:latin typeface="Cambria Math" panose="02040503050406030204" pitchFamily="18" charset="0"/>
                          </a:rPr>
                          <m:t>2</m:t>
                        </m:r>
                      </m:sup>
                    </m:sSup>
                    <m:r>
                      <a:rPr lang="en-IN" sz="2000" b="0" i="1" smtClean="0">
                        <a:latin typeface="Cambria Math" panose="02040503050406030204" pitchFamily="18" charset="0"/>
                      </a:rPr>
                      <m:t> −</m:t>
                    </m:r>
                    <m:r>
                      <m:rPr>
                        <m:nor/>
                      </m:rPr>
                      <a:rPr lang="en-IN" sz="2000" dirty="0" smtClean="0">
                        <a:latin typeface="Georgia" panose="02040502050405020303" pitchFamily="18" charset="0"/>
                      </a:rPr>
                      <m:t> </m:t>
                    </m:r>
                    <m:sSup>
                      <m:sSupPr>
                        <m:ctrlPr>
                          <a:rPr lang="en-IN" sz="2000" i="1">
                            <a:latin typeface="Cambria Math" panose="02040503050406030204" pitchFamily="18" charset="0"/>
                          </a:rPr>
                        </m:ctrlPr>
                      </m:sSupPr>
                      <m:e>
                        <m:d>
                          <m:dPr>
                            <m:ctrlPr>
                              <a:rPr lang="en-IN" sz="2000" i="1">
                                <a:latin typeface="Cambria Math" panose="02040503050406030204" pitchFamily="18" charset="0"/>
                              </a:rPr>
                            </m:ctrlPr>
                          </m:dPr>
                          <m:e>
                            <m:f>
                              <m:fPr>
                                <m:ctrlPr>
                                  <a:rPr lang="en-IN" sz="2000" i="1">
                                    <a:latin typeface="Cambria Math" panose="02040503050406030204" pitchFamily="18" charset="0"/>
                                  </a:rPr>
                                </m:ctrlPr>
                              </m:fPr>
                              <m:num>
                                <m:r>
                                  <a:rPr lang="en-IN" sz="2000" i="1">
                                    <a:latin typeface="Cambria Math" panose="02040503050406030204" pitchFamily="18" charset="0"/>
                                  </a:rPr>
                                  <m:t>1</m:t>
                                </m:r>
                                <m:r>
                                  <a:rPr lang="en-IN" sz="2000" b="0" i="1" smtClean="0">
                                    <a:latin typeface="Cambria Math" panose="02040503050406030204" pitchFamily="18" charset="0"/>
                                  </a:rPr>
                                  <m:t>2</m:t>
                                </m:r>
                              </m:num>
                              <m:den>
                                <m:r>
                                  <a:rPr lang="en-IN" sz="2000" b="0" i="1" smtClean="0">
                                    <a:latin typeface="Cambria Math" panose="02040503050406030204" pitchFamily="18" charset="0"/>
                                  </a:rPr>
                                  <m:t>13</m:t>
                                </m:r>
                              </m:den>
                            </m:f>
                          </m:e>
                        </m:d>
                      </m:e>
                      <m:sup>
                        <m:r>
                          <a:rPr lang="en-IN" sz="2000" i="1">
                            <a:latin typeface="Cambria Math" panose="02040503050406030204" pitchFamily="18" charset="0"/>
                          </a:rPr>
                          <m:t>2</m:t>
                        </m:r>
                      </m:sup>
                    </m:sSup>
                    <m:r>
                      <a:rPr lang="en-IN" sz="2000" b="0" i="1" smtClean="0">
                        <a:latin typeface="Cambria Math" panose="02040503050406030204" pitchFamily="18" charset="0"/>
                      </a:rPr>
                      <m:t>=0.142</m:t>
                    </m:r>
                  </m:oMath>
                </a14:m>
                <a:endParaRPr lang="en-IN" sz="2000" dirty="0">
                  <a:latin typeface="Georgia" panose="02040502050405020303" pitchFamily="18" charset="0"/>
                </a:endParaRPr>
              </a:p>
              <a:p>
                <a:r>
                  <a:rPr lang="en-IN" sz="2000" dirty="0">
                    <a:latin typeface="Georgia" panose="02040502050405020303" pitchFamily="18" charset="0"/>
                  </a:rPr>
                  <a:t>Average Gini index child =</a:t>
                </a:r>
                <a:r>
                  <a:rPr lang="en-IN" sz="2000" b="0" dirty="0">
                    <a:latin typeface="Georgia" panose="02040502050405020303" pitchFamily="18" charset="0"/>
                  </a:rPr>
                  <a:t> </a:t>
                </a:r>
                <a14:m>
                  <m:oMath xmlns:m="http://schemas.openxmlformats.org/officeDocument/2006/math">
                    <m:r>
                      <a:rPr lang="en-IN" sz="2000" b="0" i="1" smtClean="0">
                        <a:latin typeface="Cambria Math" panose="02040503050406030204" pitchFamily="18" charset="0"/>
                      </a:rPr>
                      <m:t>(</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17</m:t>
                        </m:r>
                      </m:num>
                      <m:den>
                        <m:r>
                          <a:rPr lang="en-IN" sz="2000" b="0" i="1" smtClean="0">
                            <a:latin typeface="Cambria Math" panose="02040503050406030204" pitchFamily="18" charset="0"/>
                          </a:rPr>
                          <m:t>30</m:t>
                        </m:r>
                      </m:den>
                    </m:f>
                  </m:oMath>
                </a14:m>
                <a:r>
                  <a:rPr lang="en-IN" sz="2000" dirty="0">
                    <a:latin typeface="Georgia" panose="02040502050405020303" pitchFamily="18" charset="0"/>
                  </a:rPr>
                  <a:t>)*0.359+ </a:t>
                </a:r>
                <a14:m>
                  <m:oMath xmlns:m="http://schemas.openxmlformats.org/officeDocument/2006/math">
                    <m:d>
                      <m:dPr>
                        <m:ctrlPr>
                          <a:rPr lang="en-IN" sz="2000" i="1">
                            <a:latin typeface="Cambria Math" panose="02040503050406030204" pitchFamily="18" charset="0"/>
                          </a:rPr>
                        </m:ctrlPr>
                      </m:dPr>
                      <m:e>
                        <m:f>
                          <m:fPr>
                            <m:ctrlPr>
                              <a:rPr lang="en-IN" sz="2000" i="1">
                                <a:latin typeface="Cambria Math" panose="02040503050406030204" pitchFamily="18" charset="0"/>
                              </a:rPr>
                            </m:ctrlPr>
                          </m:fPr>
                          <m:num>
                            <m:r>
                              <a:rPr lang="en-IN" sz="2000" i="1">
                                <a:latin typeface="Cambria Math" panose="02040503050406030204" pitchFamily="18" charset="0"/>
                              </a:rPr>
                              <m:t>1</m:t>
                            </m:r>
                            <m:r>
                              <a:rPr lang="en-IN" sz="2000" b="0" i="1" smtClean="0">
                                <a:latin typeface="Cambria Math" panose="02040503050406030204" pitchFamily="18" charset="0"/>
                              </a:rPr>
                              <m:t>3</m:t>
                            </m:r>
                          </m:num>
                          <m:den>
                            <m:r>
                              <a:rPr lang="en-IN" sz="2000" i="1">
                                <a:latin typeface="Cambria Math" panose="02040503050406030204" pitchFamily="18" charset="0"/>
                              </a:rPr>
                              <m:t>30</m:t>
                            </m:r>
                          </m:den>
                        </m:f>
                      </m:e>
                    </m:d>
                    <m:r>
                      <a:rPr lang="en-IN" sz="2000" b="0" i="1" smtClean="0">
                        <a:latin typeface="Cambria Math" panose="02040503050406030204" pitchFamily="18" charset="0"/>
                      </a:rPr>
                      <m:t>∗0.142=0.264</m:t>
                    </m:r>
                  </m:oMath>
                </a14:m>
                <a:endParaRPr lang="en-IN" sz="2000" dirty="0">
                  <a:latin typeface="Georgia" panose="02040502050405020303" pitchFamily="18" charset="0"/>
                </a:endParaRPr>
              </a:p>
              <a:p>
                <a:pPr marL="12700">
                  <a:lnSpc>
                    <a:spcPct val="100000"/>
                  </a:lnSpc>
                  <a:spcBef>
                    <a:spcPts val="100"/>
                  </a:spcBef>
                </a:pPr>
                <a:r>
                  <a:rPr lang="en-US" sz="2000" spc="-5" dirty="0">
                    <a:solidFill>
                      <a:srgbClr val="FF0000"/>
                    </a:solidFill>
                    <a:latin typeface="Georgia" panose="02040502050405020303" pitchFamily="18" charset="0"/>
                    <a:cs typeface="Calibri"/>
                  </a:rPr>
                  <a:t>Thus,</a:t>
                </a:r>
                <a:r>
                  <a:rPr lang="en-US" sz="2000" spc="5" dirty="0">
                    <a:solidFill>
                      <a:srgbClr val="FF0000"/>
                    </a:solidFill>
                    <a:latin typeface="Georgia" panose="02040502050405020303" pitchFamily="18" charset="0"/>
                    <a:cs typeface="Calibri"/>
                  </a:rPr>
                  <a:t> </a:t>
                </a:r>
                <a:r>
                  <a:rPr lang="en-US" sz="2000" dirty="0">
                    <a:solidFill>
                      <a:srgbClr val="FF0000"/>
                    </a:solidFill>
                    <a:latin typeface="Georgia" panose="02040502050405020303" pitchFamily="18" charset="0"/>
                    <a:cs typeface="Calibri"/>
                  </a:rPr>
                  <a:t>Gini</a:t>
                </a:r>
                <a:r>
                  <a:rPr lang="en-US" sz="2000" spc="15" dirty="0">
                    <a:solidFill>
                      <a:srgbClr val="FF0000"/>
                    </a:solidFill>
                    <a:latin typeface="Georgia" panose="02040502050405020303" pitchFamily="18" charset="0"/>
                    <a:cs typeface="Calibri"/>
                  </a:rPr>
                  <a:t> </a:t>
                </a:r>
                <a:r>
                  <a:rPr lang="en-US" sz="2000" spc="-15" dirty="0">
                    <a:solidFill>
                      <a:srgbClr val="FF0000"/>
                    </a:solidFill>
                    <a:latin typeface="Georgia" panose="02040502050405020303" pitchFamily="18" charset="0"/>
                    <a:cs typeface="Calibri"/>
                  </a:rPr>
                  <a:t>score</a:t>
                </a:r>
                <a:r>
                  <a:rPr lang="en-US" sz="2000" spc="5" dirty="0">
                    <a:solidFill>
                      <a:srgbClr val="FF0000"/>
                    </a:solidFill>
                    <a:latin typeface="Georgia" panose="02040502050405020303" pitchFamily="18" charset="0"/>
                    <a:cs typeface="Calibri"/>
                  </a:rPr>
                  <a:t> </a:t>
                </a:r>
                <a:r>
                  <a:rPr lang="en-US" sz="2000" spc="-5" dirty="0">
                    <a:solidFill>
                      <a:srgbClr val="FF0000"/>
                    </a:solidFill>
                    <a:latin typeface="Georgia" panose="02040502050405020303" pitchFamily="18" charset="0"/>
                    <a:cs typeface="Calibri"/>
                  </a:rPr>
                  <a:t>measuring</a:t>
                </a:r>
                <a:r>
                  <a:rPr lang="en-US" sz="2000" spc="10" dirty="0">
                    <a:solidFill>
                      <a:srgbClr val="FF0000"/>
                    </a:solidFill>
                    <a:latin typeface="Georgia" panose="02040502050405020303" pitchFamily="18" charset="0"/>
                    <a:cs typeface="Calibri"/>
                  </a:rPr>
                  <a:t> </a:t>
                </a:r>
                <a:r>
                  <a:rPr lang="en-US" sz="2000" spc="-5" dirty="0">
                    <a:solidFill>
                      <a:srgbClr val="FF0000"/>
                    </a:solidFill>
                    <a:latin typeface="Georgia" panose="02040502050405020303" pitchFamily="18" charset="0"/>
                    <a:cs typeface="Calibri"/>
                  </a:rPr>
                  <a:t>Impurity</a:t>
                </a:r>
                <a:r>
                  <a:rPr lang="en-US" sz="2000" spc="15" dirty="0">
                    <a:solidFill>
                      <a:srgbClr val="FF0000"/>
                    </a:solidFill>
                    <a:latin typeface="Georgia" panose="02040502050405020303" pitchFamily="18" charset="0"/>
                    <a:cs typeface="Calibri"/>
                  </a:rPr>
                  <a:t> </a:t>
                </a:r>
                <a:r>
                  <a:rPr lang="en-US" sz="2000" spc="-5" dirty="0">
                    <a:solidFill>
                      <a:srgbClr val="FF0000"/>
                    </a:solidFill>
                    <a:latin typeface="Georgia" panose="02040502050405020303" pitchFamily="18" charset="0"/>
                    <a:cs typeface="Calibri"/>
                  </a:rPr>
                  <a:t>has</a:t>
                </a:r>
                <a:r>
                  <a:rPr lang="en-US" sz="2000" dirty="0">
                    <a:solidFill>
                      <a:srgbClr val="FF0000"/>
                    </a:solidFill>
                    <a:latin typeface="Georgia" panose="02040502050405020303" pitchFamily="18" charset="0"/>
                    <a:cs typeface="Calibri"/>
                  </a:rPr>
                  <a:t> </a:t>
                </a:r>
                <a:r>
                  <a:rPr lang="en-US" sz="2000" spc="-10" dirty="0">
                    <a:solidFill>
                      <a:srgbClr val="FF0000"/>
                    </a:solidFill>
                    <a:latin typeface="Georgia" panose="02040502050405020303" pitchFamily="18" charset="0"/>
                    <a:cs typeface="Calibri"/>
                  </a:rPr>
                  <a:t>dropped</a:t>
                </a:r>
                <a:r>
                  <a:rPr lang="en-US" sz="2000" spc="20" dirty="0">
                    <a:solidFill>
                      <a:srgbClr val="FF0000"/>
                    </a:solidFill>
                    <a:latin typeface="Georgia" panose="02040502050405020303" pitchFamily="18" charset="0"/>
                    <a:cs typeface="Calibri"/>
                  </a:rPr>
                  <a:t> </a:t>
                </a:r>
                <a:r>
                  <a:rPr lang="en-US" sz="2000" spc="-10" dirty="0">
                    <a:solidFill>
                      <a:srgbClr val="FF0000"/>
                    </a:solidFill>
                    <a:latin typeface="Georgia" panose="02040502050405020303" pitchFamily="18" charset="0"/>
                    <a:cs typeface="Calibri"/>
                  </a:rPr>
                  <a:t>from</a:t>
                </a:r>
                <a:r>
                  <a:rPr lang="en-US" sz="2000" dirty="0">
                    <a:solidFill>
                      <a:srgbClr val="FF0000"/>
                    </a:solidFill>
                    <a:latin typeface="Georgia" panose="02040502050405020303" pitchFamily="18" charset="0"/>
                    <a:cs typeface="Calibri"/>
                  </a:rPr>
                  <a:t> 0.497</a:t>
                </a:r>
                <a:r>
                  <a:rPr lang="en-US" sz="2000" spc="10" dirty="0">
                    <a:solidFill>
                      <a:srgbClr val="FF0000"/>
                    </a:solidFill>
                    <a:latin typeface="Georgia" panose="02040502050405020303" pitchFamily="18" charset="0"/>
                    <a:cs typeface="Calibri"/>
                  </a:rPr>
                  <a:t> </a:t>
                </a:r>
                <a:r>
                  <a:rPr lang="en-US" sz="2000" spc="-10" dirty="0">
                    <a:solidFill>
                      <a:srgbClr val="FF0000"/>
                    </a:solidFill>
                    <a:latin typeface="Georgia" panose="02040502050405020303" pitchFamily="18" charset="0"/>
                    <a:cs typeface="Calibri"/>
                  </a:rPr>
                  <a:t>to</a:t>
                </a:r>
                <a:r>
                  <a:rPr lang="en-US" sz="2000" dirty="0">
                    <a:solidFill>
                      <a:srgbClr val="FF0000"/>
                    </a:solidFill>
                    <a:latin typeface="Georgia" panose="02040502050405020303" pitchFamily="18" charset="0"/>
                    <a:cs typeface="Calibri"/>
                  </a:rPr>
                  <a:t> 0.264</a:t>
                </a:r>
                <a:r>
                  <a:rPr lang="en-US" sz="2000" spc="10" dirty="0">
                    <a:solidFill>
                      <a:srgbClr val="FF0000"/>
                    </a:solidFill>
                    <a:latin typeface="Georgia" panose="02040502050405020303" pitchFamily="18" charset="0"/>
                    <a:cs typeface="Calibri"/>
                  </a:rPr>
                  <a:t> </a:t>
                </a:r>
                <a:r>
                  <a:rPr lang="en-US" sz="2000" spc="-10" dirty="0">
                    <a:solidFill>
                      <a:srgbClr val="FF0000"/>
                    </a:solidFill>
                    <a:latin typeface="Georgia" panose="02040502050405020303" pitchFamily="18" charset="0"/>
                    <a:cs typeface="Calibri"/>
                  </a:rPr>
                  <a:t>after</a:t>
                </a:r>
                <a:r>
                  <a:rPr lang="en-US" sz="2000" spc="20" dirty="0">
                    <a:solidFill>
                      <a:srgbClr val="FF0000"/>
                    </a:solidFill>
                    <a:latin typeface="Georgia" panose="02040502050405020303" pitchFamily="18" charset="0"/>
                    <a:cs typeface="Calibri"/>
                  </a:rPr>
                  <a:t> </a:t>
                </a:r>
                <a:r>
                  <a:rPr lang="en-US" sz="2000" spc="-5" dirty="0">
                    <a:solidFill>
                      <a:srgbClr val="FF0000"/>
                    </a:solidFill>
                    <a:latin typeface="Georgia" panose="02040502050405020303" pitchFamily="18" charset="0"/>
                    <a:cs typeface="Calibri"/>
                  </a:rPr>
                  <a:t>this</a:t>
                </a:r>
                <a:r>
                  <a:rPr lang="en-US" sz="2000" spc="5" dirty="0">
                    <a:solidFill>
                      <a:srgbClr val="FF0000"/>
                    </a:solidFill>
                    <a:latin typeface="Georgia" panose="02040502050405020303" pitchFamily="18" charset="0"/>
                    <a:cs typeface="Calibri"/>
                  </a:rPr>
                  <a:t> </a:t>
                </a:r>
                <a:r>
                  <a:rPr lang="en-US" sz="2000" spc="-5" dirty="0">
                    <a:solidFill>
                      <a:srgbClr val="FF0000"/>
                    </a:solidFill>
                    <a:latin typeface="Georgia" panose="02040502050405020303" pitchFamily="18" charset="0"/>
                    <a:cs typeface="Calibri"/>
                  </a:rPr>
                  <a:t>split</a:t>
                </a:r>
                <a:r>
                  <a:rPr lang="en-US" sz="2000" spc="15" dirty="0">
                    <a:solidFill>
                      <a:srgbClr val="FF0000"/>
                    </a:solidFill>
                    <a:latin typeface="Georgia" panose="02040502050405020303" pitchFamily="18" charset="0"/>
                    <a:cs typeface="Calibri"/>
                  </a:rPr>
                  <a:t> </a:t>
                </a:r>
                <a:r>
                  <a:rPr lang="en-US" sz="2000" spc="-10" dirty="0">
                    <a:solidFill>
                      <a:srgbClr val="FF0000"/>
                    </a:solidFill>
                    <a:latin typeface="Georgia" panose="02040502050405020303" pitchFamily="18" charset="0"/>
                    <a:cs typeface="Calibri"/>
                  </a:rPr>
                  <a:t>indicating</a:t>
                </a:r>
                <a:r>
                  <a:rPr lang="en-US" sz="2000" spc="25" dirty="0">
                    <a:solidFill>
                      <a:srgbClr val="FF0000"/>
                    </a:solidFill>
                    <a:latin typeface="Georgia" panose="02040502050405020303" pitchFamily="18" charset="0"/>
                    <a:cs typeface="Calibri"/>
                  </a:rPr>
                  <a:t> </a:t>
                </a:r>
                <a:r>
                  <a:rPr lang="en-US" sz="2000" spc="-15" dirty="0">
                    <a:solidFill>
                      <a:srgbClr val="FF0000"/>
                    </a:solidFill>
                    <a:latin typeface="Georgia" panose="02040502050405020303" pitchFamily="18" charset="0"/>
                    <a:cs typeface="Calibri"/>
                  </a:rPr>
                  <a:t>better</a:t>
                </a:r>
                <a:r>
                  <a:rPr lang="en-US" sz="2000" spc="15" dirty="0">
                    <a:solidFill>
                      <a:srgbClr val="FF0000"/>
                    </a:solidFill>
                    <a:latin typeface="Georgia" panose="02040502050405020303" pitchFamily="18" charset="0"/>
                    <a:cs typeface="Calibri"/>
                  </a:rPr>
                  <a:t> </a:t>
                </a:r>
                <a:r>
                  <a:rPr lang="en-US" sz="2000" spc="-5" dirty="0">
                    <a:solidFill>
                      <a:srgbClr val="FF0000"/>
                    </a:solidFill>
                    <a:latin typeface="Georgia" panose="02040502050405020303" pitchFamily="18" charset="0"/>
                    <a:cs typeface="Calibri"/>
                  </a:rPr>
                  <a:t>homogeneity</a:t>
                </a:r>
                <a:endParaRPr lang="en-US" sz="2000" dirty="0">
                  <a:latin typeface="Georgia" panose="02040502050405020303" pitchFamily="18" charset="0"/>
                  <a:cs typeface="Calibri"/>
                </a:endParaRPr>
              </a:p>
            </p:txBody>
          </p:sp>
        </mc:Choice>
        <mc:Fallback xmlns="">
          <p:sp>
            <p:nvSpPr>
              <p:cNvPr id="5" name="TextBox 4">
                <a:extLst>
                  <a:ext uri="{FF2B5EF4-FFF2-40B4-BE49-F238E27FC236}">
                    <a16:creationId xmlns:a16="http://schemas.microsoft.com/office/drawing/2014/main" id="{7B45E747-005E-9E27-40F2-71E854B64568}"/>
                  </a:ext>
                </a:extLst>
              </p:cNvPr>
              <p:cNvSpPr txBox="1">
                <a:spLocks noRot="1" noChangeAspect="1" noMove="1" noResize="1" noEditPoints="1" noAdjustHandles="1" noChangeArrowheads="1" noChangeShapeType="1" noTextEdit="1"/>
              </p:cNvSpPr>
              <p:nvPr/>
            </p:nvSpPr>
            <p:spPr>
              <a:xfrm>
                <a:off x="264337" y="3093758"/>
                <a:ext cx="11823700" cy="2745623"/>
              </a:xfrm>
              <a:prstGeom prst="rect">
                <a:avLst/>
              </a:prstGeom>
              <a:blipFill>
                <a:blip r:embed="rId3"/>
                <a:stretch>
                  <a:fillRect l="-515" b="-2889"/>
                </a:stretch>
              </a:blipFill>
            </p:spPr>
            <p:txBody>
              <a:bodyPr/>
              <a:lstStyle/>
              <a:p>
                <a:r>
                  <a:rPr lang="en-IN">
                    <a:noFill/>
                  </a:rPr>
                  <a:t> </a:t>
                </a:r>
              </a:p>
            </p:txBody>
          </p:sp>
        </mc:Fallback>
      </mc:AlternateContent>
    </p:spTree>
    <p:extLst>
      <p:ext uri="{BB962C8B-B14F-4D97-AF65-F5344CB8AC3E}">
        <p14:creationId xmlns:p14="http://schemas.microsoft.com/office/powerpoint/2010/main" val="3738968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A3281-4E0C-CDE8-FE03-007C49D6F30C}"/>
              </a:ext>
            </a:extLst>
          </p:cNvPr>
          <p:cNvSpPr>
            <a:spLocks noGrp="1"/>
          </p:cNvSpPr>
          <p:nvPr>
            <p:ph type="title"/>
          </p:nvPr>
        </p:nvSpPr>
        <p:spPr/>
        <p:txBody>
          <a:bodyPr/>
          <a:lstStyle/>
          <a:p>
            <a:r>
              <a:rPr lang="en-US" dirty="0"/>
              <a:t>Misclassification Rate- Another Splitting Criteria</a:t>
            </a:r>
            <a:endParaRPr lang="en-IN" dirty="0"/>
          </a:p>
        </p:txBody>
      </p:sp>
      <p:pic>
        <p:nvPicPr>
          <p:cNvPr id="11" name="Picture 10" descr="A white paper with black text&#10;&#10;Description automatically generated">
            <a:extLst>
              <a:ext uri="{FF2B5EF4-FFF2-40B4-BE49-F238E27FC236}">
                <a16:creationId xmlns:a16="http://schemas.microsoft.com/office/drawing/2014/main" id="{6FBCC409-686B-E74C-4355-66FBED5659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307" y="1463305"/>
            <a:ext cx="10870568" cy="4192777"/>
          </a:xfrm>
          <a:prstGeom prst="rect">
            <a:avLst/>
          </a:prstGeom>
        </p:spPr>
      </p:pic>
    </p:spTree>
    <p:extLst>
      <p:ext uri="{BB962C8B-B14F-4D97-AF65-F5344CB8AC3E}">
        <p14:creationId xmlns:p14="http://schemas.microsoft.com/office/powerpoint/2010/main" val="3867359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78C86481-C068-4F83-9782-F4F34C288B2C}"/>
              </a:ext>
            </a:extLst>
          </p:cNvPr>
          <p:cNvSpPr>
            <a:spLocks noGrp="1" noChangeArrowheads="1"/>
          </p:cNvSpPr>
          <p:nvPr>
            <p:ph type="title"/>
          </p:nvPr>
        </p:nvSpPr>
        <p:spPr/>
        <p:txBody>
          <a:bodyPr/>
          <a:lstStyle/>
          <a:p>
            <a:r>
              <a:rPr lang="en-IN" altLang="en-US"/>
              <a:t>Overview</a:t>
            </a:r>
          </a:p>
        </p:txBody>
      </p:sp>
      <p:sp>
        <p:nvSpPr>
          <p:cNvPr id="17411" name="Slide Number Placeholder 3">
            <a:extLst>
              <a:ext uri="{FF2B5EF4-FFF2-40B4-BE49-F238E27FC236}">
                <a16:creationId xmlns:a16="http://schemas.microsoft.com/office/drawing/2014/main" id="{401C9584-B2B9-4D18-AB1C-A081515AEED6}"/>
              </a:ext>
            </a:extLst>
          </p:cNvPr>
          <p:cNvSpPr>
            <a:spLocks noGrp="1" noChangeArrowheads="1"/>
          </p:cNvSpPr>
          <p:nvPr>
            <p:ph type="sldNum" sz="quarter" idx="4294967295"/>
          </p:nvPr>
        </p:nvSpPr>
        <p:spPr bwMode="auto">
          <a:xfrm>
            <a:off x="94488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nSpc>
                <a:spcPct val="100000"/>
              </a:lnSpc>
              <a:spcBef>
                <a:spcPct val="0"/>
              </a:spcBef>
              <a:buFontTx/>
              <a:buNone/>
            </a:pPr>
            <a:fld id="{CB211322-C903-4805-B1EE-FDF0CC5049FC}" type="slidenum">
              <a:rPr lang="en-US" altLang="en-US" sz="1100" smtClean="0">
                <a:solidFill>
                  <a:schemeClr val="bg1"/>
                </a:solidFill>
              </a:rPr>
              <a:pPr>
                <a:lnSpc>
                  <a:spcPct val="100000"/>
                </a:lnSpc>
                <a:spcBef>
                  <a:spcPct val="0"/>
                </a:spcBef>
                <a:buFontTx/>
                <a:buNone/>
              </a:pPr>
              <a:t>3</a:t>
            </a:fld>
            <a:endParaRPr lang="en-US" altLang="en-US" sz="1100">
              <a:solidFill>
                <a:schemeClr val="bg1"/>
              </a:solidFill>
            </a:endParaRPr>
          </a:p>
        </p:txBody>
      </p:sp>
      <p:pic>
        <p:nvPicPr>
          <p:cNvPr id="17413" name="Picture 4" descr="Decision Tree in R - Zigya">
            <a:extLst>
              <a:ext uri="{FF2B5EF4-FFF2-40B4-BE49-F238E27FC236}">
                <a16:creationId xmlns:a16="http://schemas.microsoft.com/office/drawing/2014/main" id="{4F379654-D114-4EE1-A0D0-6D5C917565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181" y="812662"/>
            <a:ext cx="5888074" cy="4519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C54C7DAC-D2AB-861F-C3AE-5F621DAA7D8C}"/>
              </a:ext>
            </a:extLst>
          </p:cNvPr>
          <p:cNvPicPr>
            <a:picLocks noChangeAspect="1"/>
          </p:cNvPicPr>
          <p:nvPr/>
        </p:nvPicPr>
        <p:blipFill>
          <a:blip r:embed="rId3"/>
          <a:stretch>
            <a:fillRect/>
          </a:stretch>
        </p:blipFill>
        <p:spPr>
          <a:xfrm>
            <a:off x="6892614" y="979055"/>
            <a:ext cx="4761389" cy="435343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white background with black text and symbols&#10;&#10;Description automatically generated">
            <a:extLst>
              <a:ext uri="{FF2B5EF4-FFF2-40B4-BE49-F238E27FC236}">
                <a16:creationId xmlns:a16="http://schemas.microsoft.com/office/drawing/2014/main" id="{3DFF2672-0662-6718-013B-75FB23C5F1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1174" y="867824"/>
            <a:ext cx="8822579" cy="4748860"/>
          </a:xfrm>
          <a:prstGeom prst="rect">
            <a:avLst/>
          </a:prstGeom>
        </p:spPr>
      </p:pic>
    </p:spTree>
    <p:extLst>
      <p:ext uri="{BB962C8B-B14F-4D97-AF65-F5344CB8AC3E}">
        <p14:creationId xmlns:p14="http://schemas.microsoft.com/office/powerpoint/2010/main" val="2358234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C970B-F5C0-89AC-3AB7-806C7244EEEA}"/>
              </a:ext>
            </a:extLst>
          </p:cNvPr>
          <p:cNvSpPr>
            <a:spLocks noGrp="1"/>
          </p:cNvSpPr>
          <p:nvPr>
            <p:ph type="title"/>
          </p:nvPr>
        </p:nvSpPr>
        <p:spPr/>
        <p:txBody>
          <a:bodyPr/>
          <a:lstStyle/>
          <a:p>
            <a:endParaRPr lang="en-IN"/>
          </a:p>
        </p:txBody>
      </p:sp>
      <p:pic>
        <p:nvPicPr>
          <p:cNvPr id="5" name="Content Placeholder 4" descr="A white text with black text&#10;&#10;Description automatically generated">
            <a:extLst>
              <a:ext uri="{FF2B5EF4-FFF2-40B4-BE49-F238E27FC236}">
                <a16:creationId xmlns:a16="http://schemas.microsoft.com/office/drawing/2014/main" id="{C08E6D86-41F6-117F-A86F-4C7668260C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499" y="1448609"/>
            <a:ext cx="11408109" cy="3557023"/>
          </a:xfrm>
        </p:spPr>
      </p:pic>
    </p:spTree>
    <p:extLst>
      <p:ext uri="{BB962C8B-B14F-4D97-AF65-F5344CB8AC3E}">
        <p14:creationId xmlns:p14="http://schemas.microsoft.com/office/powerpoint/2010/main" val="25000676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s://s3-ap-southeast-1.amazonaws.com/he-public-data/Information%20Gainf53f0c4.png">
            <a:extLst>
              <a:ext uri="{FF2B5EF4-FFF2-40B4-BE49-F238E27FC236}">
                <a16:creationId xmlns:a16="http://schemas.microsoft.com/office/drawing/2014/main" id="{C4793389-44FB-03A9-C187-BA5CFE8416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8048676" y="1075363"/>
            <a:ext cx="3966932" cy="2518863"/>
          </a:xfr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2ABE01C-8F63-FC1C-0934-2592AA213A8D}"/>
              </a:ext>
            </a:extLst>
          </p:cNvPr>
          <p:cNvSpPr>
            <a:spLocks noGrp="1"/>
          </p:cNvSpPr>
          <p:nvPr>
            <p:ph type="title"/>
          </p:nvPr>
        </p:nvSpPr>
        <p:spPr/>
        <p:txBody>
          <a:bodyPr/>
          <a:lstStyle/>
          <a:p>
            <a:endParaRPr lang="en-IN"/>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6D906EA1-B9DE-63AA-6D99-F62B0B3EF7F3}"/>
                  </a:ext>
                </a:extLst>
              </p:cNvPr>
              <p:cNvSpPr txBox="1"/>
              <p:nvPr/>
            </p:nvSpPr>
            <p:spPr>
              <a:xfrm>
                <a:off x="262255" y="3603345"/>
                <a:ext cx="10857261" cy="2242665"/>
              </a:xfrm>
              <a:prstGeom prst="rect">
                <a:avLst/>
              </a:prstGeom>
              <a:noFill/>
            </p:spPr>
            <p:txBody>
              <a:bodyPr wrap="square" rtlCol="0">
                <a:spAutoFit/>
              </a:bodyPr>
              <a:lstStyle/>
              <a:p>
                <a:r>
                  <a:rPr lang="en-IN" sz="2000" dirty="0">
                    <a:latin typeface="Georgia" panose="02040502050405020303" pitchFamily="18" charset="0"/>
                  </a:rPr>
                  <a:t>ERR(D)= 1 – </a:t>
                </a:r>
                <a14:m>
                  <m:oMath xmlns:m="http://schemas.openxmlformats.org/officeDocument/2006/math">
                    <m:r>
                      <a:rPr lang="en-IN" sz="2000" i="1" smtClean="0">
                        <a:latin typeface="Cambria Math" panose="02040503050406030204" pitchFamily="18" charset="0"/>
                      </a:rPr>
                      <m:t> </m:t>
                    </m:r>
                    <m:r>
                      <m:rPr>
                        <m:sty m:val="p"/>
                      </m:rPr>
                      <a:rPr lang="en-IN" sz="2000" b="0" i="0" smtClean="0">
                        <a:latin typeface="Cambria Math" panose="02040503050406030204" pitchFamily="18" charset="0"/>
                      </a:rPr>
                      <m:t>max</m:t>
                    </m:r>
                    <m:r>
                      <a:rPr lang="en-IN" sz="2000" b="0" i="1" smtClean="0">
                        <a:latin typeface="Cambria Math" panose="02040503050406030204" pitchFamily="18" charset="0"/>
                      </a:rPr>
                      <m:t>⁡(</m:t>
                    </m:r>
                    <m:d>
                      <m:dPr>
                        <m:ctrlPr>
                          <a:rPr lang="en-IN" sz="2000" i="1">
                            <a:latin typeface="Cambria Math" panose="02040503050406030204" pitchFamily="18" charset="0"/>
                          </a:rPr>
                        </m:ctrlPr>
                      </m:dPr>
                      <m:e>
                        <m:f>
                          <m:fPr>
                            <m:ctrlPr>
                              <a:rPr lang="en-IN" sz="2000" i="1">
                                <a:latin typeface="Cambria Math" panose="02040503050406030204" pitchFamily="18" charset="0"/>
                              </a:rPr>
                            </m:ctrlPr>
                          </m:fPr>
                          <m:num>
                            <m:r>
                              <a:rPr lang="en-IN" sz="2000" i="1">
                                <a:latin typeface="Cambria Math" panose="02040503050406030204" pitchFamily="18" charset="0"/>
                              </a:rPr>
                              <m:t>1</m:t>
                            </m:r>
                            <m:r>
                              <a:rPr lang="en-IN" sz="2000" b="0" i="1" smtClean="0">
                                <a:latin typeface="Cambria Math" panose="02040503050406030204" pitchFamily="18" charset="0"/>
                              </a:rPr>
                              <m:t>5</m:t>
                            </m:r>
                          </m:num>
                          <m:den>
                            <m:r>
                              <a:rPr lang="en-IN" sz="2000" i="1">
                                <a:latin typeface="Cambria Math" panose="02040503050406030204" pitchFamily="18" charset="0"/>
                              </a:rPr>
                              <m:t>30</m:t>
                            </m:r>
                          </m:den>
                        </m:f>
                      </m:e>
                    </m:d>
                    <m:r>
                      <a:rPr lang="en-IN" sz="2000" b="0" i="1" smtClean="0">
                        <a:latin typeface="Cambria Math" panose="02040503050406030204" pitchFamily="18" charset="0"/>
                      </a:rPr>
                      <m:t>,</m:t>
                    </m:r>
                    <m:d>
                      <m:dPr>
                        <m:ctrlPr>
                          <a:rPr lang="en-IN" sz="2000" i="1">
                            <a:latin typeface="Cambria Math" panose="02040503050406030204" pitchFamily="18" charset="0"/>
                          </a:rPr>
                        </m:ctrlPr>
                      </m:dPr>
                      <m:e>
                        <m:f>
                          <m:fPr>
                            <m:ctrlPr>
                              <a:rPr lang="en-IN" sz="2000" i="1">
                                <a:latin typeface="Cambria Math" panose="02040503050406030204" pitchFamily="18" charset="0"/>
                              </a:rPr>
                            </m:ctrlPr>
                          </m:fPr>
                          <m:num>
                            <m:r>
                              <a:rPr lang="en-IN" sz="2000" i="1">
                                <a:latin typeface="Cambria Math" panose="02040503050406030204" pitchFamily="18" charset="0"/>
                              </a:rPr>
                              <m:t>1</m:t>
                            </m:r>
                            <m:r>
                              <a:rPr lang="en-IN" sz="2000" b="0" i="1" smtClean="0">
                                <a:latin typeface="Cambria Math" panose="02040503050406030204" pitchFamily="18" charset="0"/>
                              </a:rPr>
                              <m:t>5</m:t>
                            </m:r>
                          </m:num>
                          <m:den>
                            <m:r>
                              <a:rPr lang="en-IN" sz="2000" i="1">
                                <a:latin typeface="Cambria Math" panose="02040503050406030204" pitchFamily="18" charset="0"/>
                              </a:rPr>
                              <m:t>30</m:t>
                            </m:r>
                          </m:den>
                        </m:f>
                      </m:e>
                    </m:d>
                    <m:r>
                      <a:rPr lang="en-IN" sz="2000" b="0" i="1" smtClean="0">
                        <a:latin typeface="Cambria Math" panose="02040503050406030204" pitchFamily="18" charset="0"/>
                      </a:rPr>
                      <m:t>)=</m:t>
                    </m:r>
                    <m:r>
                      <a:rPr lang="en-IN" sz="2000" b="0" i="0" smtClean="0">
                        <a:latin typeface="Cambria Math" panose="02040503050406030204" pitchFamily="18" charset="0"/>
                      </a:rPr>
                      <m:t>0.5</m:t>
                    </m:r>
                  </m:oMath>
                </a14:m>
                <a:endParaRPr lang="en-IN" sz="2000" b="0" dirty="0">
                  <a:latin typeface="Georgia" panose="02040502050405020303" pitchFamily="18" charset="0"/>
                </a:endParaRPr>
              </a:p>
              <a:p>
                <a:r>
                  <a:rPr lang="en-IN" sz="2000" dirty="0">
                    <a:latin typeface="Georgia" panose="02040502050405020303" pitchFamily="18" charset="0"/>
                  </a:rPr>
                  <a:t>ERR(child with 17 instances)= 1 – max((</a:t>
                </a:r>
                <a14:m>
                  <m:oMath xmlns:m="http://schemas.openxmlformats.org/officeDocument/2006/math">
                    <m:f>
                      <m:fPr>
                        <m:ctrlPr>
                          <a:rPr lang="en-IN" sz="2000" i="1">
                            <a:latin typeface="Cambria Math" panose="02040503050406030204" pitchFamily="18" charset="0"/>
                          </a:rPr>
                        </m:ctrlPr>
                      </m:fPr>
                      <m:num>
                        <m:r>
                          <a:rPr lang="en-IN" sz="2000" i="1">
                            <a:latin typeface="Cambria Math" panose="02040503050406030204" pitchFamily="18" charset="0"/>
                          </a:rPr>
                          <m:t>13</m:t>
                        </m:r>
                      </m:num>
                      <m:den>
                        <m:r>
                          <a:rPr lang="en-IN" sz="2000" i="1">
                            <a:latin typeface="Cambria Math" panose="02040503050406030204" pitchFamily="18" charset="0"/>
                          </a:rPr>
                          <m:t>17</m:t>
                        </m:r>
                      </m:den>
                    </m:f>
                    <m:r>
                      <a:rPr lang="en-IN" sz="2000" i="1">
                        <a:latin typeface="Cambria Math" panose="02040503050406030204" pitchFamily="18" charset="0"/>
                      </a:rPr>
                      <m:t>)</m:t>
                    </m:r>
                    <m:r>
                      <a:rPr lang="en-IN" sz="2000" b="0" i="1" smtClean="0">
                        <a:latin typeface="Cambria Math" panose="02040503050406030204" pitchFamily="18" charset="0"/>
                      </a:rPr>
                      <m:t>,</m:t>
                    </m:r>
                    <m:d>
                      <m:dPr>
                        <m:ctrlPr>
                          <a:rPr lang="en-IN" sz="2000" i="1">
                            <a:latin typeface="Cambria Math" panose="02040503050406030204" pitchFamily="18" charset="0"/>
                          </a:rPr>
                        </m:ctrlPr>
                      </m:dPr>
                      <m:e>
                        <m:f>
                          <m:fPr>
                            <m:ctrlPr>
                              <a:rPr lang="en-IN" sz="2000" i="1">
                                <a:latin typeface="Cambria Math" panose="02040503050406030204" pitchFamily="18" charset="0"/>
                              </a:rPr>
                            </m:ctrlPr>
                          </m:fPr>
                          <m:num>
                            <m:r>
                              <a:rPr lang="en-IN" sz="2000" b="0" i="1" smtClean="0">
                                <a:latin typeface="Cambria Math" panose="02040503050406030204" pitchFamily="18" charset="0"/>
                              </a:rPr>
                              <m:t>4</m:t>
                            </m:r>
                          </m:num>
                          <m:den>
                            <m:r>
                              <a:rPr lang="en-IN" sz="2000" b="0" i="1" smtClean="0">
                                <a:latin typeface="Cambria Math" panose="02040503050406030204" pitchFamily="18" charset="0"/>
                              </a:rPr>
                              <m:t>17</m:t>
                            </m:r>
                          </m:den>
                        </m:f>
                      </m:e>
                    </m:d>
                    <m:r>
                      <a:rPr lang="en-IN" sz="2000" b="0" i="1" smtClean="0">
                        <a:latin typeface="Cambria Math" panose="02040503050406030204" pitchFamily="18" charset="0"/>
                      </a:rPr>
                      <m:t>)</m:t>
                    </m:r>
                    <m:r>
                      <a:rPr lang="en-IN" sz="2000" i="1">
                        <a:latin typeface="Cambria Math" panose="02040503050406030204" pitchFamily="18" charset="0"/>
                      </a:rPr>
                      <m:t>=0.</m:t>
                    </m:r>
                    <m:r>
                      <a:rPr lang="en-IN" sz="2000" b="0" i="1" smtClean="0">
                        <a:latin typeface="Cambria Math" panose="02040503050406030204" pitchFamily="18" charset="0"/>
                      </a:rPr>
                      <m:t>235</m:t>
                    </m:r>
                  </m:oMath>
                </a14:m>
                <a:endParaRPr lang="en-IN" sz="2000" b="0" dirty="0">
                  <a:latin typeface="Georgia" panose="02040502050405020303" pitchFamily="18" charset="0"/>
                </a:endParaRPr>
              </a:p>
              <a:p>
                <a:r>
                  <a:rPr lang="en-IN" sz="2000" dirty="0">
                    <a:latin typeface="Georgia" panose="02040502050405020303" pitchFamily="18" charset="0"/>
                  </a:rPr>
                  <a:t>ERR(child with 13 instances)= 1 – max((</a:t>
                </a:r>
                <a14:m>
                  <m:oMath xmlns:m="http://schemas.openxmlformats.org/officeDocument/2006/math">
                    <m:f>
                      <m:fPr>
                        <m:ctrlPr>
                          <a:rPr lang="en-IN" sz="2000" i="1">
                            <a:latin typeface="Cambria Math" panose="02040503050406030204" pitchFamily="18" charset="0"/>
                          </a:rPr>
                        </m:ctrlPr>
                      </m:fPr>
                      <m:num>
                        <m:r>
                          <a:rPr lang="en-IN" sz="2000" b="0" i="1" smtClean="0">
                            <a:latin typeface="Cambria Math" panose="02040503050406030204" pitchFamily="18" charset="0"/>
                          </a:rPr>
                          <m:t>12</m:t>
                        </m:r>
                      </m:num>
                      <m:den>
                        <m:r>
                          <a:rPr lang="en-IN" sz="2000" i="1">
                            <a:latin typeface="Cambria Math" panose="02040503050406030204" pitchFamily="18" charset="0"/>
                          </a:rPr>
                          <m:t>1</m:t>
                        </m:r>
                        <m:r>
                          <a:rPr lang="en-IN" sz="2000" b="0" i="1" smtClean="0">
                            <a:latin typeface="Cambria Math" panose="02040503050406030204" pitchFamily="18" charset="0"/>
                          </a:rPr>
                          <m:t>3</m:t>
                        </m:r>
                      </m:den>
                    </m:f>
                    <m:r>
                      <a:rPr lang="en-IN" sz="2000" i="1">
                        <a:latin typeface="Cambria Math" panose="02040503050406030204" pitchFamily="18" charset="0"/>
                      </a:rPr>
                      <m:t>)</m:t>
                    </m:r>
                    <m:r>
                      <a:rPr lang="en-IN" sz="2000" b="0" i="1" smtClean="0">
                        <a:latin typeface="Cambria Math" panose="02040503050406030204" pitchFamily="18" charset="0"/>
                      </a:rPr>
                      <m:t>,</m:t>
                    </m:r>
                    <m:d>
                      <m:dPr>
                        <m:ctrlPr>
                          <a:rPr lang="en-IN" sz="2000" i="1">
                            <a:latin typeface="Cambria Math" panose="02040503050406030204" pitchFamily="18" charset="0"/>
                          </a:rPr>
                        </m:ctrlPr>
                      </m:dPr>
                      <m:e>
                        <m:f>
                          <m:fPr>
                            <m:ctrlPr>
                              <a:rPr lang="en-IN" sz="2000" i="1">
                                <a:latin typeface="Cambria Math" panose="02040503050406030204" pitchFamily="18" charset="0"/>
                              </a:rPr>
                            </m:ctrlPr>
                          </m:fPr>
                          <m:num>
                            <m:r>
                              <a:rPr lang="en-IN" sz="2000" i="1">
                                <a:latin typeface="Cambria Math" panose="02040503050406030204" pitchFamily="18" charset="0"/>
                              </a:rPr>
                              <m:t>1</m:t>
                            </m:r>
                          </m:num>
                          <m:den>
                            <m:r>
                              <a:rPr lang="en-IN" sz="2000" b="0" i="1" smtClean="0">
                                <a:latin typeface="Cambria Math" panose="02040503050406030204" pitchFamily="18" charset="0"/>
                              </a:rPr>
                              <m:t>13</m:t>
                            </m:r>
                          </m:den>
                        </m:f>
                      </m:e>
                    </m:d>
                    <m:r>
                      <a:rPr lang="en-IN" sz="2000" b="0" i="1" smtClean="0">
                        <a:latin typeface="Cambria Math" panose="02040503050406030204" pitchFamily="18" charset="0"/>
                      </a:rPr>
                      <m:t>)</m:t>
                    </m:r>
                    <m:r>
                      <a:rPr lang="en-IN" sz="2000" i="1">
                        <a:latin typeface="Cambria Math" panose="02040503050406030204" pitchFamily="18" charset="0"/>
                      </a:rPr>
                      <m:t>=0.</m:t>
                    </m:r>
                    <m:r>
                      <a:rPr lang="en-IN" sz="2000" b="0" i="1" smtClean="0">
                        <a:latin typeface="Cambria Math" panose="02040503050406030204" pitchFamily="18" charset="0"/>
                      </a:rPr>
                      <m:t>077</m:t>
                    </m:r>
                  </m:oMath>
                </a14:m>
                <a:endParaRPr lang="en-IN" sz="2000" dirty="0">
                  <a:latin typeface="Georgia" panose="02040502050405020303" pitchFamily="18" charset="0"/>
                </a:endParaRPr>
              </a:p>
              <a:p>
                <a:r>
                  <a:rPr lang="en-IN" sz="2000" dirty="0">
                    <a:latin typeface="Georgia" panose="02040502050405020303" pitchFamily="18" charset="0"/>
                  </a:rPr>
                  <a:t>Average ERR child =</a:t>
                </a:r>
                <a:r>
                  <a:rPr lang="en-IN" sz="2000" b="0" dirty="0">
                    <a:latin typeface="Georgia" panose="02040502050405020303" pitchFamily="18" charset="0"/>
                  </a:rPr>
                  <a:t> </a:t>
                </a:r>
                <a14:m>
                  <m:oMath xmlns:m="http://schemas.openxmlformats.org/officeDocument/2006/math">
                    <m:r>
                      <a:rPr lang="en-IN" sz="2000" b="0" i="1" smtClean="0">
                        <a:latin typeface="Cambria Math" panose="02040503050406030204" pitchFamily="18" charset="0"/>
                      </a:rPr>
                      <m:t>(</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17</m:t>
                        </m:r>
                      </m:num>
                      <m:den>
                        <m:r>
                          <a:rPr lang="en-IN" sz="2000" b="0" i="1" smtClean="0">
                            <a:latin typeface="Cambria Math" panose="02040503050406030204" pitchFamily="18" charset="0"/>
                          </a:rPr>
                          <m:t>30</m:t>
                        </m:r>
                      </m:den>
                    </m:f>
                  </m:oMath>
                </a14:m>
                <a:r>
                  <a:rPr lang="en-IN" sz="2000" dirty="0">
                    <a:latin typeface="Georgia" panose="02040502050405020303" pitchFamily="18" charset="0"/>
                  </a:rPr>
                  <a:t>)*0.235+ </a:t>
                </a:r>
                <a14:m>
                  <m:oMath xmlns:m="http://schemas.openxmlformats.org/officeDocument/2006/math">
                    <m:d>
                      <m:dPr>
                        <m:ctrlPr>
                          <a:rPr lang="en-IN" sz="2000" i="1">
                            <a:latin typeface="Cambria Math" panose="02040503050406030204" pitchFamily="18" charset="0"/>
                          </a:rPr>
                        </m:ctrlPr>
                      </m:dPr>
                      <m:e>
                        <m:f>
                          <m:fPr>
                            <m:ctrlPr>
                              <a:rPr lang="en-IN" sz="2000" i="1">
                                <a:latin typeface="Cambria Math" panose="02040503050406030204" pitchFamily="18" charset="0"/>
                              </a:rPr>
                            </m:ctrlPr>
                          </m:fPr>
                          <m:num>
                            <m:r>
                              <a:rPr lang="en-IN" sz="2000" i="1">
                                <a:latin typeface="Cambria Math" panose="02040503050406030204" pitchFamily="18" charset="0"/>
                              </a:rPr>
                              <m:t>1</m:t>
                            </m:r>
                            <m:r>
                              <a:rPr lang="en-IN" sz="2000" b="0" i="1" smtClean="0">
                                <a:latin typeface="Cambria Math" panose="02040503050406030204" pitchFamily="18" charset="0"/>
                              </a:rPr>
                              <m:t>3</m:t>
                            </m:r>
                          </m:num>
                          <m:den>
                            <m:r>
                              <a:rPr lang="en-IN" sz="2000" i="1">
                                <a:latin typeface="Cambria Math" panose="02040503050406030204" pitchFamily="18" charset="0"/>
                              </a:rPr>
                              <m:t>30</m:t>
                            </m:r>
                          </m:den>
                        </m:f>
                      </m:e>
                    </m:d>
                    <m:r>
                      <a:rPr lang="en-IN" sz="2000" b="0" i="1" smtClean="0">
                        <a:latin typeface="Cambria Math" panose="02040503050406030204" pitchFamily="18" charset="0"/>
                      </a:rPr>
                      <m:t>∗0.077=0.167</m:t>
                    </m:r>
                  </m:oMath>
                </a14:m>
                <a:endParaRPr lang="en-IN" sz="2000" dirty="0">
                  <a:latin typeface="Georgia" panose="02040502050405020303" pitchFamily="18" charset="0"/>
                </a:endParaRPr>
              </a:p>
              <a:p>
                <a:r>
                  <a:rPr lang="en-IN" sz="2000" dirty="0">
                    <a:latin typeface="Georgia" panose="02040502050405020303" pitchFamily="18" charset="0"/>
                  </a:rPr>
                  <a:t>Gain=0.5-0.167=0.333</a:t>
                </a:r>
              </a:p>
            </p:txBody>
          </p:sp>
        </mc:Choice>
        <mc:Fallback>
          <p:sp>
            <p:nvSpPr>
              <p:cNvPr id="7" name="TextBox 6">
                <a:extLst>
                  <a:ext uri="{FF2B5EF4-FFF2-40B4-BE49-F238E27FC236}">
                    <a16:creationId xmlns:a16="http://schemas.microsoft.com/office/drawing/2014/main" id="{6D906EA1-B9DE-63AA-6D99-F62B0B3EF7F3}"/>
                  </a:ext>
                </a:extLst>
              </p:cNvPr>
              <p:cNvSpPr txBox="1">
                <a:spLocks noRot="1" noChangeAspect="1" noMove="1" noResize="1" noEditPoints="1" noAdjustHandles="1" noChangeArrowheads="1" noChangeShapeType="1" noTextEdit="1"/>
              </p:cNvSpPr>
              <p:nvPr/>
            </p:nvSpPr>
            <p:spPr>
              <a:xfrm>
                <a:off x="262255" y="3603345"/>
                <a:ext cx="10857261" cy="2242665"/>
              </a:xfrm>
              <a:prstGeom prst="rect">
                <a:avLst/>
              </a:prstGeom>
              <a:blipFill>
                <a:blip r:embed="rId3"/>
                <a:stretch>
                  <a:fillRect l="-561" b="-3804"/>
                </a:stretch>
              </a:blipFill>
            </p:spPr>
            <p:txBody>
              <a:bodyPr/>
              <a:lstStyle/>
              <a:p>
                <a:r>
                  <a:rPr lang="en-US">
                    <a:noFill/>
                  </a:rPr>
                  <a:t> </a:t>
                </a:r>
              </a:p>
            </p:txBody>
          </p:sp>
        </mc:Fallback>
      </mc:AlternateContent>
    </p:spTree>
    <p:extLst>
      <p:ext uri="{BB962C8B-B14F-4D97-AF65-F5344CB8AC3E}">
        <p14:creationId xmlns:p14="http://schemas.microsoft.com/office/powerpoint/2010/main" val="25412729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3">
            <a:extLst>
              <a:ext uri="{FF2B5EF4-FFF2-40B4-BE49-F238E27FC236}">
                <a16:creationId xmlns:a16="http://schemas.microsoft.com/office/drawing/2014/main" id="{9E073CCD-7475-0EF0-0764-39AF78119EAB}"/>
              </a:ext>
            </a:extLst>
          </p:cNvPr>
          <p:cNvPicPr>
            <a:picLocks noGrp="1"/>
          </p:cNvPicPr>
          <p:nvPr>
            <p:ph idx="1"/>
          </p:nvPr>
        </p:nvPicPr>
        <p:blipFill>
          <a:blip r:embed="rId2" cstate="print"/>
          <a:stretch>
            <a:fillRect/>
          </a:stretch>
        </p:blipFill>
        <p:spPr>
          <a:xfrm>
            <a:off x="1939674" y="1136650"/>
            <a:ext cx="8472990" cy="4908550"/>
          </a:xfrm>
          <a:prstGeom prst="rect">
            <a:avLst/>
          </a:prstGeom>
        </p:spPr>
      </p:pic>
      <p:sp>
        <p:nvSpPr>
          <p:cNvPr id="5" name="object 2">
            <a:extLst>
              <a:ext uri="{FF2B5EF4-FFF2-40B4-BE49-F238E27FC236}">
                <a16:creationId xmlns:a16="http://schemas.microsoft.com/office/drawing/2014/main" id="{251FFED5-F32B-C9F4-993B-B6B00DCBFFDE}"/>
              </a:ext>
            </a:extLst>
          </p:cNvPr>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5" dirty="0"/>
              <a:t>Comparison</a:t>
            </a:r>
            <a:r>
              <a:rPr spc="-10" dirty="0"/>
              <a:t> </a:t>
            </a:r>
            <a:r>
              <a:rPr spc="-5" dirty="0"/>
              <a:t>of</a:t>
            </a:r>
            <a:r>
              <a:rPr spc="5" dirty="0"/>
              <a:t> </a:t>
            </a:r>
            <a:r>
              <a:rPr spc="-35" dirty="0"/>
              <a:t>different </a:t>
            </a:r>
            <a:r>
              <a:rPr dirty="0"/>
              <a:t>impurity</a:t>
            </a:r>
            <a:r>
              <a:rPr spc="-10" dirty="0"/>
              <a:t> measures.</a:t>
            </a:r>
          </a:p>
        </p:txBody>
      </p:sp>
    </p:spTree>
    <p:extLst>
      <p:ext uri="{BB962C8B-B14F-4D97-AF65-F5344CB8AC3E}">
        <p14:creationId xmlns:p14="http://schemas.microsoft.com/office/powerpoint/2010/main" val="15347278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graph&#10;&#10;Description automatically generated">
            <a:extLst>
              <a:ext uri="{FF2B5EF4-FFF2-40B4-BE49-F238E27FC236}">
                <a16:creationId xmlns:a16="http://schemas.microsoft.com/office/drawing/2014/main" id="{A51F222C-1DF3-F82C-8020-EBEBB2D18CFB}"/>
              </a:ext>
            </a:extLst>
          </p:cNvPr>
          <p:cNvPicPr>
            <a:picLocks noGrp="1" noChangeAspect="1"/>
          </p:cNvPicPr>
          <p:nvPr>
            <p:ph idx="1"/>
          </p:nvPr>
        </p:nvPicPr>
        <p:blipFill>
          <a:blip r:embed="rId2"/>
          <a:stretch>
            <a:fillRect/>
          </a:stretch>
        </p:blipFill>
        <p:spPr>
          <a:xfrm>
            <a:off x="620339" y="221512"/>
            <a:ext cx="11294961" cy="5900404"/>
          </a:xfrm>
        </p:spPr>
      </p:pic>
    </p:spTree>
    <p:extLst>
      <p:ext uri="{BB962C8B-B14F-4D97-AF65-F5344CB8AC3E}">
        <p14:creationId xmlns:p14="http://schemas.microsoft.com/office/powerpoint/2010/main" val="1302117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6FAB1A-4187-2D2D-0E54-21D7555260B3}"/>
              </a:ext>
            </a:extLst>
          </p:cNvPr>
          <p:cNvSpPr>
            <a:spLocks noGrp="1"/>
          </p:cNvSpPr>
          <p:nvPr>
            <p:ph idx="1"/>
          </p:nvPr>
        </p:nvSpPr>
        <p:spPr/>
        <p:txBody>
          <a:bodyPr>
            <a:normAutofit fontScale="92500" lnSpcReduction="20000"/>
          </a:bodyPr>
          <a:lstStyle/>
          <a:p>
            <a:pPr marL="0" indent="0">
              <a:lnSpc>
                <a:spcPct val="120000"/>
              </a:lnSpc>
              <a:spcBef>
                <a:spcPts val="470"/>
              </a:spcBef>
              <a:buNone/>
            </a:pPr>
            <a:endParaRPr lang="en-US" sz="2600" dirty="0">
              <a:latin typeface="Calibri"/>
              <a:cs typeface="Calibri"/>
            </a:endParaRPr>
          </a:p>
          <a:p>
            <a:pPr marL="241300" marR="5080" indent="-228600">
              <a:lnSpc>
                <a:spcPct val="120000"/>
              </a:lnSpc>
              <a:spcBef>
                <a:spcPts val="994"/>
              </a:spcBef>
              <a:buFont typeface="Arial MT"/>
              <a:buChar char="•"/>
              <a:tabLst>
                <a:tab pos="241300" algn="l"/>
                <a:tab pos="1096010" algn="l"/>
              </a:tabLst>
            </a:pPr>
            <a:r>
              <a:rPr lang="en-US" sz="2600" dirty="0">
                <a:latin typeface="Calibri"/>
                <a:cs typeface="Calibri"/>
              </a:rPr>
              <a:t>Goal:	Classify the </a:t>
            </a:r>
            <a:r>
              <a:rPr lang="en-US" sz="2600" spc="-5" dirty="0">
                <a:latin typeface="Calibri"/>
                <a:cs typeface="Calibri"/>
              </a:rPr>
              <a:t>response </a:t>
            </a:r>
            <a:r>
              <a:rPr lang="en-US" sz="2600" spc="-15" dirty="0">
                <a:latin typeface="Calibri"/>
                <a:cs typeface="Calibri"/>
              </a:rPr>
              <a:t>to </a:t>
            </a:r>
            <a:r>
              <a:rPr lang="en-US" sz="2600" dirty="0">
                <a:latin typeface="Calibri"/>
                <a:cs typeface="Calibri"/>
              </a:rPr>
              <a:t>a JOB </a:t>
            </a:r>
            <a:r>
              <a:rPr lang="en-US" sz="2600" spc="-20" dirty="0">
                <a:latin typeface="Calibri"/>
                <a:cs typeface="Calibri"/>
              </a:rPr>
              <a:t>offer </a:t>
            </a:r>
            <a:r>
              <a:rPr lang="en-US" sz="2600" dirty="0">
                <a:latin typeface="Calibri"/>
                <a:cs typeface="Calibri"/>
              </a:rPr>
              <a:t>as </a:t>
            </a:r>
            <a:r>
              <a:rPr lang="en-US" sz="2600" spc="-35" dirty="0">
                <a:latin typeface="Calibri"/>
                <a:cs typeface="Calibri"/>
              </a:rPr>
              <a:t>“Accept </a:t>
            </a:r>
            <a:r>
              <a:rPr lang="en-US" sz="2600" dirty="0">
                <a:latin typeface="Calibri"/>
                <a:cs typeface="Calibri"/>
              </a:rPr>
              <a:t>JOB offer” </a:t>
            </a:r>
            <a:r>
              <a:rPr lang="en-US" sz="2600" spc="-5" dirty="0">
                <a:latin typeface="Calibri"/>
                <a:cs typeface="Calibri"/>
              </a:rPr>
              <a:t>or </a:t>
            </a:r>
            <a:r>
              <a:rPr lang="en-US" sz="2600" spc="-10" dirty="0">
                <a:latin typeface="Calibri"/>
                <a:cs typeface="Calibri"/>
              </a:rPr>
              <a:t>“Reject </a:t>
            </a:r>
            <a:r>
              <a:rPr lang="en-US" sz="2600" dirty="0">
                <a:latin typeface="Calibri"/>
                <a:cs typeface="Calibri"/>
              </a:rPr>
              <a:t>JOB </a:t>
            </a:r>
            <a:r>
              <a:rPr lang="en-US" sz="2600" spc="-575" dirty="0">
                <a:latin typeface="Calibri"/>
                <a:cs typeface="Calibri"/>
              </a:rPr>
              <a:t> </a:t>
            </a:r>
            <a:r>
              <a:rPr lang="en-US" sz="2600" spc="-35" dirty="0">
                <a:latin typeface="Calibri"/>
                <a:cs typeface="Calibri"/>
              </a:rPr>
              <a:t>offer”, </a:t>
            </a:r>
            <a:r>
              <a:rPr lang="en-US" sz="2600" spc="-5" dirty="0">
                <a:latin typeface="Calibri"/>
                <a:cs typeface="Calibri"/>
              </a:rPr>
              <a:t>based</a:t>
            </a:r>
            <a:r>
              <a:rPr lang="en-US" sz="2600" spc="-30" dirty="0">
                <a:latin typeface="Calibri"/>
                <a:cs typeface="Calibri"/>
              </a:rPr>
              <a:t> </a:t>
            </a:r>
            <a:r>
              <a:rPr lang="en-US" sz="2600" dirty="0">
                <a:latin typeface="Calibri"/>
                <a:cs typeface="Calibri"/>
              </a:rPr>
              <a:t>on</a:t>
            </a:r>
            <a:r>
              <a:rPr lang="en-US" sz="2600" spc="-5" dirty="0">
                <a:latin typeface="Calibri"/>
                <a:cs typeface="Calibri"/>
              </a:rPr>
              <a:t> ‘Compensation</a:t>
            </a:r>
            <a:r>
              <a:rPr lang="en-US" sz="2600" spc="-30" dirty="0">
                <a:latin typeface="Calibri"/>
                <a:cs typeface="Calibri"/>
              </a:rPr>
              <a:t> </a:t>
            </a:r>
            <a:r>
              <a:rPr lang="en-US" sz="2600" spc="-15" dirty="0">
                <a:latin typeface="Calibri"/>
                <a:cs typeface="Calibri"/>
              </a:rPr>
              <a:t>Offered’</a:t>
            </a:r>
            <a:r>
              <a:rPr lang="en-US" sz="2600" spc="-40" dirty="0">
                <a:latin typeface="Calibri"/>
                <a:cs typeface="Calibri"/>
              </a:rPr>
              <a:t> </a:t>
            </a:r>
            <a:r>
              <a:rPr lang="en-US" sz="2600" dirty="0">
                <a:latin typeface="Calibri"/>
                <a:cs typeface="Calibri"/>
              </a:rPr>
              <a:t>and</a:t>
            </a:r>
            <a:r>
              <a:rPr lang="en-US" sz="2600" spc="-15" dirty="0">
                <a:latin typeface="Calibri"/>
                <a:cs typeface="Calibri"/>
              </a:rPr>
              <a:t> </a:t>
            </a:r>
            <a:r>
              <a:rPr lang="en-US" sz="2600" spc="-5" dirty="0">
                <a:latin typeface="Calibri"/>
                <a:cs typeface="Calibri"/>
              </a:rPr>
              <a:t>‘Location’</a:t>
            </a:r>
            <a:endParaRPr lang="en-US" sz="2600" dirty="0">
              <a:latin typeface="Calibri"/>
              <a:cs typeface="Calibri"/>
            </a:endParaRPr>
          </a:p>
          <a:p>
            <a:pPr marL="241300" indent="-228600">
              <a:lnSpc>
                <a:spcPct val="120000"/>
              </a:lnSpc>
              <a:spcBef>
                <a:spcPts val="385"/>
              </a:spcBef>
              <a:buFont typeface="Arial MT"/>
              <a:buChar char="•"/>
              <a:tabLst>
                <a:tab pos="241300" algn="l"/>
              </a:tabLst>
            </a:pPr>
            <a:r>
              <a:rPr lang="en-US" sz="2600" dirty="0">
                <a:latin typeface="Calibri"/>
                <a:cs typeface="Calibri"/>
              </a:rPr>
              <a:t>Rule</a:t>
            </a:r>
            <a:r>
              <a:rPr lang="en-US" sz="2600" spc="-50" dirty="0">
                <a:latin typeface="Calibri"/>
                <a:cs typeface="Calibri"/>
              </a:rPr>
              <a:t> </a:t>
            </a:r>
            <a:r>
              <a:rPr lang="en-US" sz="2600" spc="-5" dirty="0">
                <a:latin typeface="Calibri"/>
                <a:cs typeface="Calibri"/>
              </a:rPr>
              <a:t>might</a:t>
            </a:r>
            <a:r>
              <a:rPr lang="en-US" sz="2600" spc="-20" dirty="0">
                <a:latin typeface="Calibri"/>
                <a:cs typeface="Calibri"/>
              </a:rPr>
              <a:t> </a:t>
            </a:r>
            <a:r>
              <a:rPr lang="en-US" sz="2600" dirty="0">
                <a:latin typeface="Calibri"/>
                <a:cs typeface="Calibri"/>
              </a:rPr>
              <a:t>be</a:t>
            </a:r>
          </a:p>
          <a:p>
            <a:pPr marL="698500" lvl="1" indent="-229235">
              <a:lnSpc>
                <a:spcPct val="120000"/>
              </a:lnSpc>
              <a:buFont typeface="Arial MT"/>
              <a:buChar char="•"/>
              <a:tabLst>
                <a:tab pos="698500" algn="l"/>
                <a:tab pos="699135" algn="l"/>
              </a:tabLst>
            </a:pPr>
            <a:r>
              <a:rPr lang="en-US" sz="2200" spc="-5" dirty="0">
                <a:latin typeface="Calibri"/>
                <a:cs typeface="Calibri"/>
              </a:rPr>
              <a:t>“IF</a:t>
            </a:r>
            <a:r>
              <a:rPr lang="en-US" sz="2200" dirty="0">
                <a:latin typeface="Calibri"/>
                <a:cs typeface="Calibri"/>
              </a:rPr>
              <a:t> </a:t>
            </a:r>
            <a:r>
              <a:rPr lang="en-US" sz="2200" spc="-10" dirty="0">
                <a:latin typeface="Calibri"/>
                <a:cs typeface="Calibri"/>
              </a:rPr>
              <a:t>(</a:t>
            </a:r>
            <a:r>
              <a:rPr lang="en-US" sz="2200" b="1" spc="-10" dirty="0">
                <a:latin typeface="Calibri"/>
                <a:cs typeface="Calibri"/>
              </a:rPr>
              <a:t>Offer</a:t>
            </a:r>
            <a:r>
              <a:rPr lang="en-US" sz="2200" b="1" spc="25" dirty="0">
                <a:latin typeface="Calibri"/>
                <a:cs typeface="Calibri"/>
              </a:rPr>
              <a:t> </a:t>
            </a:r>
            <a:r>
              <a:rPr lang="en-US" sz="2200" spc="-5" dirty="0">
                <a:latin typeface="Calibri"/>
                <a:cs typeface="Calibri"/>
              </a:rPr>
              <a:t>&gt;=</a:t>
            </a:r>
            <a:r>
              <a:rPr lang="en-US" sz="2200" spc="15" dirty="0">
                <a:latin typeface="Calibri"/>
                <a:cs typeface="Calibri"/>
              </a:rPr>
              <a:t> </a:t>
            </a:r>
            <a:r>
              <a:rPr lang="en-US" sz="2200" spc="-5" dirty="0">
                <a:latin typeface="Calibri"/>
                <a:cs typeface="Calibri"/>
              </a:rPr>
              <a:t>10 Lakh)</a:t>
            </a:r>
            <a:r>
              <a:rPr lang="en-US" sz="2200" spc="-10" dirty="0">
                <a:latin typeface="Calibri"/>
                <a:cs typeface="Calibri"/>
              </a:rPr>
              <a:t> </a:t>
            </a:r>
            <a:r>
              <a:rPr lang="en-US" sz="2200" spc="-5" dirty="0">
                <a:latin typeface="Calibri"/>
                <a:cs typeface="Calibri"/>
              </a:rPr>
              <a:t>AND</a:t>
            </a:r>
            <a:r>
              <a:rPr lang="en-US" sz="2200" dirty="0">
                <a:latin typeface="Calibri"/>
                <a:cs typeface="Calibri"/>
              </a:rPr>
              <a:t> </a:t>
            </a:r>
            <a:r>
              <a:rPr lang="en-US" sz="2200" spc="-15" dirty="0">
                <a:latin typeface="Calibri"/>
                <a:cs typeface="Calibri"/>
              </a:rPr>
              <a:t>(</a:t>
            </a:r>
            <a:r>
              <a:rPr lang="en-US" sz="2200" b="1" spc="-15" dirty="0">
                <a:latin typeface="Calibri"/>
                <a:cs typeface="Calibri"/>
              </a:rPr>
              <a:t>Location</a:t>
            </a:r>
            <a:r>
              <a:rPr lang="en-US" sz="2200" b="1" spc="55" dirty="0">
                <a:latin typeface="Calibri"/>
                <a:cs typeface="Calibri"/>
              </a:rPr>
              <a:t> </a:t>
            </a:r>
            <a:r>
              <a:rPr lang="en-US" sz="2200" spc="-5" dirty="0">
                <a:latin typeface="Calibri"/>
                <a:cs typeface="Calibri"/>
              </a:rPr>
              <a:t>= </a:t>
            </a:r>
            <a:r>
              <a:rPr lang="en-US" sz="2200" spc="-10" dirty="0">
                <a:latin typeface="Calibri"/>
                <a:cs typeface="Calibri"/>
              </a:rPr>
              <a:t>Bangalore)</a:t>
            </a:r>
            <a:endParaRPr lang="en-US" sz="2200" dirty="0">
              <a:latin typeface="Calibri"/>
              <a:cs typeface="Calibri"/>
            </a:endParaRPr>
          </a:p>
          <a:p>
            <a:pPr marR="1207135" algn="ctr">
              <a:lnSpc>
                <a:spcPct val="120000"/>
              </a:lnSpc>
            </a:pPr>
            <a:r>
              <a:rPr lang="en-US" sz="2200" spc="-10" dirty="0">
                <a:latin typeface="Calibri"/>
                <a:cs typeface="Calibri"/>
              </a:rPr>
              <a:t>THEN</a:t>
            </a:r>
            <a:r>
              <a:rPr lang="en-US" sz="2200" spc="5" dirty="0">
                <a:latin typeface="Calibri"/>
                <a:cs typeface="Calibri"/>
              </a:rPr>
              <a:t> </a:t>
            </a:r>
            <a:r>
              <a:rPr lang="en-US" sz="2200" b="1" spc="-10" dirty="0">
                <a:latin typeface="Calibri"/>
                <a:cs typeface="Calibri"/>
              </a:rPr>
              <a:t>Accept</a:t>
            </a:r>
            <a:r>
              <a:rPr lang="en-US" sz="2200" b="1" spc="10" dirty="0">
                <a:latin typeface="Calibri"/>
                <a:cs typeface="Calibri"/>
              </a:rPr>
              <a:t> </a:t>
            </a:r>
            <a:r>
              <a:rPr lang="en-US" sz="2200" b="1" spc="-15" dirty="0">
                <a:latin typeface="Calibri"/>
                <a:cs typeface="Calibri"/>
              </a:rPr>
              <a:t>Offer</a:t>
            </a:r>
            <a:endParaRPr lang="en-US" sz="2200" dirty="0">
              <a:latin typeface="Calibri"/>
              <a:cs typeface="Calibri"/>
            </a:endParaRPr>
          </a:p>
          <a:p>
            <a:pPr marL="698500" lvl="1" indent="-229235">
              <a:lnSpc>
                <a:spcPct val="120000"/>
              </a:lnSpc>
              <a:buFont typeface="Arial MT"/>
              <a:buChar char="•"/>
              <a:tabLst>
                <a:tab pos="698500" algn="l"/>
                <a:tab pos="699135" algn="l"/>
              </a:tabLst>
            </a:pPr>
            <a:r>
              <a:rPr lang="en-US" sz="2200" spc="-5" dirty="0">
                <a:latin typeface="Calibri"/>
                <a:cs typeface="Calibri"/>
              </a:rPr>
              <a:t>“If</a:t>
            </a:r>
            <a:r>
              <a:rPr lang="en-US" sz="2200" dirty="0">
                <a:latin typeface="Calibri"/>
                <a:cs typeface="Calibri"/>
              </a:rPr>
              <a:t> </a:t>
            </a:r>
            <a:r>
              <a:rPr lang="en-US" sz="2200" spc="-10" dirty="0">
                <a:latin typeface="Calibri"/>
                <a:cs typeface="Calibri"/>
              </a:rPr>
              <a:t>(</a:t>
            </a:r>
            <a:r>
              <a:rPr lang="en-US" sz="2200" b="1" spc="-10" dirty="0">
                <a:latin typeface="Calibri"/>
                <a:cs typeface="Calibri"/>
              </a:rPr>
              <a:t>Offer</a:t>
            </a:r>
            <a:r>
              <a:rPr lang="en-US" sz="2200" b="1" spc="10" dirty="0">
                <a:latin typeface="Calibri"/>
                <a:cs typeface="Calibri"/>
              </a:rPr>
              <a:t> </a:t>
            </a:r>
            <a:r>
              <a:rPr lang="en-US" sz="2200" spc="-5" dirty="0">
                <a:latin typeface="Calibri"/>
                <a:cs typeface="Calibri"/>
              </a:rPr>
              <a:t>&lt;</a:t>
            </a:r>
            <a:r>
              <a:rPr lang="en-US" sz="2200" spc="10" dirty="0">
                <a:latin typeface="Calibri"/>
                <a:cs typeface="Calibri"/>
              </a:rPr>
              <a:t> </a:t>
            </a:r>
            <a:r>
              <a:rPr lang="en-US" sz="2200" spc="-5" dirty="0">
                <a:latin typeface="Calibri"/>
                <a:cs typeface="Calibri"/>
              </a:rPr>
              <a:t>10 </a:t>
            </a:r>
            <a:r>
              <a:rPr lang="en-US" sz="2200" spc="-10" dirty="0">
                <a:latin typeface="Calibri"/>
                <a:cs typeface="Calibri"/>
              </a:rPr>
              <a:t>Lakh)</a:t>
            </a:r>
            <a:r>
              <a:rPr lang="en-US" sz="2200" spc="-5" dirty="0">
                <a:latin typeface="Calibri"/>
                <a:cs typeface="Calibri"/>
              </a:rPr>
              <a:t> AND</a:t>
            </a:r>
            <a:r>
              <a:rPr lang="en-US" sz="2200" spc="5" dirty="0">
                <a:latin typeface="Calibri"/>
                <a:cs typeface="Calibri"/>
              </a:rPr>
              <a:t> </a:t>
            </a:r>
            <a:r>
              <a:rPr lang="en-US" sz="2200" spc="-10" dirty="0">
                <a:latin typeface="Calibri"/>
                <a:cs typeface="Calibri"/>
              </a:rPr>
              <a:t>(</a:t>
            </a:r>
            <a:r>
              <a:rPr lang="en-US" sz="2200" b="1" spc="-10" dirty="0">
                <a:latin typeface="Calibri"/>
                <a:cs typeface="Calibri"/>
              </a:rPr>
              <a:t>Location</a:t>
            </a:r>
            <a:r>
              <a:rPr lang="en-US" sz="2200" b="1" spc="40" dirty="0">
                <a:latin typeface="Calibri"/>
                <a:cs typeface="Calibri"/>
              </a:rPr>
              <a:t> </a:t>
            </a:r>
            <a:r>
              <a:rPr lang="en-US" sz="2200" spc="-5" dirty="0">
                <a:latin typeface="Calibri"/>
                <a:cs typeface="Calibri"/>
              </a:rPr>
              <a:t>=</a:t>
            </a:r>
            <a:r>
              <a:rPr lang="en-US" sz="2200" spc="-10" dirty="0">
                <a:latin typeface="Calibri"/>
                <a:cs typeface="Calibri"/>
              </a:rPr>
              <a:t> Bangalore)</a:t>
            </a:r>
            <a:endParaRPr lang="en-US" sz="2200" dirty="0">
              <a:latin typeface="Calibri"/>
              <a:cs typeface="Calibri"/>
            </a:endParaRPr>
          </a:p>
          <a:p>
            <a:pPr marR="1213485" algn="ctr">
              <a:lnSpc>
                <a:spcPct val="120000"/>
              </a:lnSpc>
              <a:tabLst>
                <a:tab pos="755650" algn="l"/>
              </a:tabLst>
            </a:pPr>
            <a:r>
              <a:rPr lang="en-US" sz="2200" spc="-10" dirty="0">
                <a:latin typeface="Calibri"/>
                <a:cs typeface="Calibri"/>
              </a:rPr>
              <a:t>THEN	</a:t>
            </a:r>
            <a:r>
              <a:rPr lang="en-US" sz="2200" b="1" spc="-15" dirty="0">
                <a:latin typeface="Calibri"/>
                <a:cs typeface="Calibri"/>
              </a:rPr>
              <a:t>Reject</a:t>
            </a:r>
            <a:r>
              <a:rPr lang="en-US" sz="2200" b="1" spc="-5" dirty="0">
                <a:latin typeface="Calibri"/>
                <a:cs typeface="Calibri"/>
              </a:rPr>
              <a:t> </a:t>
            </a:r>
            <a:r>
              <a:rPr lang="en-US" sz="2200" b="1" spc="-15" dirty="0">
                <a:latin typeface="Calibri"/>
                <a:cs typeface="Calibri"/>
              </a:rPr>
              <a:t>Offer</a:t>
            </a:r>
            <a:endParaRPr lang="en-US" sz="2200" dirty="0">
              <a:latin typeface="Calibri"/>
              <a:cs typeface="Calibri"/>
            </a:endParaRPr>
          </a:p>
          <a:p>
            <a:pPr marL="469900">
              <a:lnSpc>
                <a:spcPct val="120000"/>
              </a:lnSpc>
            </a:pPr>
            <a:r>
              <a:rPr lang="en-US" sz="2200" spc="-10" dirty="0">
                <a:latin typeface="Calibri"/>
                <a:cs typeface="Calibri"/>
              </a:rPr>
              <a:t>…..</a:t>
            </a:r>
            <a:endParaRPr lang="en-US" sz="2200" dirty="0">
              <a:latin typeface="Calibri"/>
              <a:cs typeface="Calibri"/>
            </a:endParaRPr>
          </a:p>
          <a:p>
            <a:pPr>
              <a:lnSpc>
                <a:spcPct val="120000"/>
              </a:lnSpc>
              <a:spcBef>
                <a:spcPts val="20"/>
              </a:spcBef>
            </a:pPr>
            <a:endParaRPr lang="en-US" sz="3150" dirty="0">
              <a:latin typeface="Calibri"/>
              <a:cs typeface="Calibri"/>
            </a:endParaRPr>
          </a:p>
          <a:p>
            <a:pPr marL="241300" indent="-228600">
              <a:lnSpc>
                <a:spcPct val="120000"/>
              </a:lnSpc>
              <a:buFont typeface="Arial MT"/>
              <a:buChar char="•"/>
              <a:tabLst>
                <a:tab pos="241300" algn="l"/>
              </a:tabLst>
            </a:pPr>
            <a:r>
              <a:rPr lang="en-US" sz="2600" dirty="0">
                <a:latin typeface="Calibri"/>
                <a:cs typeface="Calibri"/>
              </a:rPr>
              <a:t>Such</a:t>
            </a:r>
            <a:r>
              <a:rPr lang="en-US" sz="2600" spc="-10" dirty="0">
                <a:latin typeface="Calibri"/>
                <a:cs typeface="Calibri"/>
              </a:rPr>
              <a:t> </a:t>
            </a:r>
            <a:r>
              <a:rPr lang="en-US" sz="2600" dirty="0">
                <a:latin typeface="Calibri"/>
                <a:cs typeface="Calibri"/>
              </a:rPr>
              <a:t>rules</a:t>
            </a:r>
            <a:r>
              <a:rPr lang="en-US" sz="2600" spc="-35" dirty="0">
                <a:latin typeface="Calibri"/>
                <a:cs typeface="Calibri"/>
              </a:rPr>
              <a:t> </a:t>
            </a:r>
            <a:r>
              <a:rPr lang="en-US" sz="2600" spc="-10" dirty="0">
                <a:latin typeface="Calibri"/>
                <a:cs typeface="Calibri"/>
              </a:rPr>
              <a:t>are</a:t>
            </a:r>
            <a:r>
              <a:rPr lang="en-US" sz="2600" dirty="0">
                <a:latin typeface="Calibri"/>
                <a:cs typeface="Calibri"/>
              </a:rPr>
              <a:t> </a:t>
            </a:r>
            <a:r>
              <a:rPr lang="en-US" sz="2600" spc="-10" dirty="0">
                <a:latin typeface="Calibri"/>
                <a:cs typeface="Calibri"/>
              </a:rPr>
              <a:t>best</a:t>
            </a:r>
            <a:r>
              <a:rPr lang="en-US" sz="2600" spc="-35" dirty="0">
                <a:latin typeface="Calibri"/>
                <a:cs typeface="Calibri"/>
              </a:rPr>
              <a:t> </a:t>
            </a:r>
            <a:r>
              <a:rPr lang="en-US" sz="2600" spc="-10" dirty="0">
                <a:latin typeface="Calibri"/>
                <a:cs typeface="Calibri"/>
              </a:rPr>
              <a:t>captured</a:t>
            </a:r>
            <a:r>
              <a:rPr lang="en-US" sz="2600" spc="-25" dirty="0">
                <a:latin typeface="Calibri"/>
                <a:cs typeface="Calibri"/>
              </a:rPr>
              <a:t> </a:t>
            </a:r>
            <a:r>
              <a:rPr lang="en-US" sz="2600" spc="-10" dirty="0">
                <a:latin typeface="Calibri"/>
                <a:cs typeface="Calibri"/>
              </a:rPr>
              <a:t>by</a:t>
            </a:r>
            <a:r>
              <a:rPr lang="en-US" sz="2600" dirty="0">
                <a:latin typeface="Calibri"/>
                <a:cs typeface="Calibri"/>
              </a:rPr>
              <a:t> </a:t>
            </a:r>
            <a:r>
              <a:rPr lang="en-US" sz="2600" spc="-10" dirty="0">
                <a:latin typeface="Calibri"/>
                <a:cs typeface="Calibri"/>
              </a:rPr>
              <a:t>tree</a:t>
            </a:r>
            <a:r>
              <a:rPr lang="en-US" sz="2600" spc="-25" dirty="0">
                <a:latin typeface="Calibri"/>
                <a:cs typeface="Calibri"/>
              </a:rPr>
              <a:t> </a:t>
            </a:r>
            <a:r>
              <a:rPr lang="en-US" sz="2600" spc="-10" dirty="0">
                <a:latin typeface="Calibri"/>
                <a:cs typeface="Calibri"/>
              </a:rPr>
              <a:t>diagrams</a:t>
            </a:r>
            <a:endParaRPr lang="en-US" sz="2600" dirty="0">
              <a:latin typeface="Calibri"/>
              <a:cs typeface="Calibri"/>
            </a:endParaRPr>
          </a:p>
          <a:p>
            <a:pPr>
              <a:lnSpc>
                <a:spcPct val="120000"/>
              </a:lnSpc>
            </a:pPr>
            <a:endParaRPr lang="en-IN" dirty="0"/>
          </a:p>
        </p:txBody>
      </p:sp>
      <p:sp>
        <p:nvSpPr>
          <p:cNvPr id="2" name="Title 1">
            <a:extLst>
              <a:ext uri="{FF2B5EF4-FFF2-40B4-BE49-F238E27FC236}">
                <a16:creationId xmlns:a16="http://schemas.microsoft.com/office/drawing/2014/main" id="{AEB0B7D7-5D37-CC3D-CA60-2F2C62712B11}"/>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49547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DB59908D-D4B5-41DD-AC5D-7A70BA66E623}"/>
              </a:ext>
            </a:extLst>
          </p:cNvPr>
          <p:cNvSpPr>
            <a:spLocks noGrp="1" noChangeArrowheads="1"/>
          </p:cNvSpPr>
          <p:nvPr>
            <p:ph idx="1"/>
          </p:nvPr>
        </p:nvSpPr>
        <p:spPr>
          <a:solidFill>
            <a:srgbClr val="FFFFFF"/>
          </a:solid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45720" rtlCol="0" anchor="ctr">
            <a:spAutoFit/>
          </a:bodyPr>
          <a:lstStyle/>
          <a:p>
            <a:pPr algn="just" defTabSz="457200">
              <a:defRPr/>
            </a:pPr>
            <a:r>
              <a:rPr lang="en-US" altLang="en-US" sz="2000" b="1" dirty="0">
                <a:latin typeface="+mj-lt"/>
              </a:rPr>
              <a:t>Root Node</a:t>
            </a:r>
            <a:r>
              <a:rPr lang="en-US" altLang="en-US" sz="2000" dirty="0">
                <a:latin typeface="+mj-lt"/>
              </a:rPr>
              <a:t>: Root node is from where the decision tree starts. It represents the entire dataset, which further gets divided into two or more homogeneous sets.</a:t>
            </a:r>
          </a:p>
          <a:p>
            <a:pPr algn="just" defTabSz="457200">
              <a:defRPr/>
            </a:pPr>
            <a:r>
              <a:rPr lang="en-US" altLang="en-US" sz="2000" b="1" dirty="0">
                <a:latin typeface="+mj-lt"/>
              </a:rPr>
              <a:t>Leaf Node</a:t>
            </a:r>
            <a:r>
              <a:rPr lang="en-US" altLang="en-US" sz="2000" dirty="0">
                <a:latin typeface="+mj-lt"/>
              </a:rPr>
              <a:t>: Leaf nodes are the final output node, and the tree cannot be segregated further after getting a leaf node.</a:t>
            </a:r>
          </a:p>
          <a:p>
            <a:pPr algn="just" defTabSz="457200">
              <a:defRPr/>
            </a:pPr>
            <a:r>
              <a:rPr lang="en-US" altLang="en-US" sz="2000" b="1" dirty="0">
                <a:latin typeface="+mj-lt"/>
              </a:rPr>
              <a:t>Splitting</a:t>
            </a:r>
            <a:r>
              <a:rPr lang="en-US" altLang="en-US" sz="2000" dirty="0">
                <a:latin typeface="+mj-lt"/>
              </a:rPr>
              <a:t>: Splitting is the process of dividing the decision node/root node into sub-nodes according to the given conditions.</a:t>
            </a:r>
          </a:p>
          <a:p>
            <a:pPr algn="just" defTabSz="457200">
              <a:defRPr/>
            </a:pPr>
            <a:r>
              <a:rPr lang="en-US" altLang="en-US" sz="2000" b="1" dirty="0">
                <a:latin typeface="+mj-lt"/>
              </a:rPr>
              <a:t>Branch/Sub Tree</a:t>
            </a:r>
            <a:r>
              <a:rPr lang="en-US" altLang="en-US" sz="2000" dirty="0">
                <a:latin typeface="+mj-lt"/>
              </a:rPr>
              <a:t>: A tree formed by splitting the tree.</a:t>
            </a:r>
          </a:p>
          <a:p>
            <a:pPr algn="just" defTabSz="457200">
              <a:defRPr/>
            </a:pPr>
            <a:r>
              <a:rPr lang="en-US" altLang="en-US" sz="2000" b="1" dirty="0">
                <a:latin typeface="+mj-lt"/>
              </a:rPr>
              <a:t>Pruning</a:t>
            </a:r>
            <a:r>
              <a:rPr lang="en-US" altLang="en-US" sz="2000" dirty="0">
                <a:latin typeface="+mj-lt"/>
              </a:rPr>
              <a:t>: Pruning is the process of removing the unwanted branches from the tree which reduces the impact of overfitting.</a:t>
            </a:r>
          </a:p>
          <a:p>
            <a:pPr algn="just" defTabSz="457200">
              <a:defRPr/>
            </a:pPr>
            <a:r>
              <a:rPr lang="en-US" altLang="en-US" sz="2000" b="1" dirty="0">
                <a:latin typeface="+mj-lt"/>
              </a:rPr>
              <a:t>Parent/Child node</a:t>
            </a:r>
            <a:r>
              <a:rPr lang="en-US" altLang="en-US" sz="2000" dirty="0">
                <a:latin typeface="+mj-lt"/>
              </a:rPr>
              <a:t>: The root node of the tree is called the parent node, and other nodes are called the child nodes. </a:t>
            </a:r>
          </a:p>
        </p:txBody>
      </p:sp>
      <p:sp>
        <p:nvSpPr>
          <p:cNvPr id="19458" name="Title 1">
            <a:extLst>
              <a:ext uri="{FF2B5EF4-FFF2-40B4-BE49-F238E27FC236}">
                <a16:creationId xmlns:a16="http://schemas.microsoft.com/office/drawing/2014/main" id="{2E79E362-20BE-4908-94A0-327E52ECB88D}"/>
              </a:ext>
            </a:extLst>
          </p:cNvPr>
          <p:cNvSpPr>
            <a:spLocks noGrp="1" noChangeArrowheads="1"/>
          </p:cNvSpPr>
          <p:nvPr>
            <p:ph type="title"/>
          </p:nvPr>
        </p:nvSpPr>
        <p:spPr/>
        <p:txBody>
          <a:bodyPr/>
          <a:lstStyle/>
          <a:p>
            <a:r>
              <a:rPr lang="en-IN" altLang="en-US" dirty="0"/>
              <a:t>Terminologies</a:t>
            </a:r>
          </a:p>
        </p:txBody>
      </p:sp>
      <p:sp>
        <p:nvSpPr>
          <p:cNvPr id="19459" name="Slide Number Placeholder 3">
            <a:extLst>
              <a:ext uri="{FF2B5EF4-FFF2-40B4-BE49-F238E27FC236}">
                <a16:creationId xmlns:a16="http://schemas.microsoft.com/office/drawing/2014/main" id="{C1D4E8EF-DF37-4247-B120-8A4854DD53BB}"/>
              </a:ext>
            </a:extLst>
          </p:cNvPr>
          <p:cNvSpPr>
            <a:spLocks noGrp="1" noChangeArrowheads="1"/>
          </p:cNvSpPr>
          <p:nvPr>
            <p:ph type="sldNum" sz="quarter" idx="4294967295"/>
          </p:nvPr>
        </p:nvSpPr>
        <p:spPr bwMode="auto">
          <a:xfrm>
            <a:off x="94488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nSpc>
                <a:spcPct val="100000"/>
              </a:lnSpc>
              <a:spcBef>
                <a:spcPct val="0"/>
              </a:spcBef>
              <a:buFontTx/>
              <a:buNone/>
            </a:pPr>
            <a:fld id="{55FA5373-B76A-423A-89B9-B11CCC988055}" type="slidenum">
              <a:rPr lang="en-US" altLang="en-US" sz="1100">
                <a:solidFill>
                  <a:schemeClr val="bg1"/>
                </a:solidFill>
              </a:rPr>
              <a:pPr>
                <a:lnSpc>
                  <a:spcPct val="100000"/>
                </a:lnSpc>
                <a:spcBef>
                  <a:spcPct val="0"/>
                </a:spcBef>
                <a:buFontTx/>
                <a:buNone/>
              </a:pPr>
              <a:t>5</a:t>
            </a:fld>
            <a:endParaRPr lang="en-US" altLang="en-US" sz="110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7F0422FD-B13C-EE60-EC2C-5AEFF1100A40}"/>
              </a:ext>
            </a:extLst>
          </p:cNvPr>
          <p:cNvSpPr txBox="1"/>
          <p:nvPr/>
        </p:nvSpPr>
        <p:spPr>
          <a:xfrm>
            <a:off x="588956" y="1701672"/>
            <a:ext cx="6181090" cy="4119879"/>
          </a:xfrm>
          <a:prstGeom prst="rect">
            <a:avLst/>
          </a:prstGeom>
        </p:spPr>
        <p:txBody>
          <a:bodyPr vert="horz" wrap="square" lIns="0" tIns="97790" rIns="0" bIns="0" rtlCol="0">
            <a:spAutoFit/>
          </a:bodyPr>
          <a:lstStyle/>
          <a:p>
            <a:pPr marL="241300" indent="-228600">
              <a:lnSpc>
                <a:spcPct val="100000"/>
              </a:lnSpc>
              <a:spcBef>
                <a:spcPts val="770"/>
              </a:spcBef>
              <a:buFont typeface="Arial MT"/>
              <a:buChar char="•"/>
              <a:tabLst>
                <a:tab pos="241300" algn="l"/>
              </a:tabLst>
            </a:pPr>
            <a:r>
              <a:rPr sz="2800" spc="-10" dirty="0">
                <a:latin typeface="Calibri"/>
                <a:cs typeface="Calibri"/>
              </a:rPr>
              <a:t>Pruning</a:t>
            </a:r>
            <a:r>
              <a:rPr sz="2800" spc="30" dirty="0">
                <a:latin typeface="Calibri"/>
                <a:cs typeface="Calibri"/>
              </a:rPr>
              <a:t> </a:t>
            </a:r>
            <a:r>
              <a:rPr sz="2800" spc="-10" dirty="0">
                <a:latin typeface="Calibri"/>
                <a:cs typeface="Calibri"/>
              </a:rPr>
              <a:t>reduces</a:t>
            </a:r>
            <a:r>
              <a:rPr sz="2800" spc="20" dirty="0">
                <a:latin typeface="Calibri"/>
                <a:cs typeface="Calibri"/>
              </a:rPr>
              <a:t> </a:t>
            </a:r>
            <a:r>
              <a:rPr sz="2800" spc="-5" dirty="0">
                <a:latin typeface="Calibri"/>
                <a:cs typeface="Calibri"/>
              </a:rPr>
              <a:t>the</a:t>
            </a:r>
            <a:r>
              <a:rPr sz="2800" spc="5" dirty="0">
                <a:latin typeface="Calibri"/>
                <a:cs typeface="Calibri"/>
              </a:rPr>
              <a:t> </a:t>
            </a:r>
            <a:r>
              <a:rPr sz="2800" spc="-10" dirty="0">
                <a:latin typeface="Calibri"/>
                <a:cs typeface="Calibri"/>
              </a:rPr>
              <a:t>impact</a:t>
            </a:r>
            <a:r>
              <a:rPr sz="2800" spc="20" dirty="0">
                <a:latin typeface="Calibri"/>
                <a:cs typeface="Calibri"/>
              </a:rPr>
              <a:t> </a:t>
            </a:r>
            <a:r>
              <a:rPr sz="2800" spc="-5" dirty="0">
                <a:latin typeface="Calibri"/>
                <a:cs typeface="Calibri"/>
              </a:rPr>
              <a:t>of </a:t>
            </a:r>
            <a:r>
              <a:rPr sz="2800" spc="-15" dirty="0">
                <a:latin typeface="Calibri"/>
                <a:cs typeface="Calibri"/>
              </a:rPr>
              <a:t>overfitting</a:t>
            </a:r>
            <a:endParaRPr sz="2800" dirty="0">
              <a:latin typeface="Calibri"/>
              <a:cs typeface="Calibri"/>
            </a:endParaRPr>
          </a:p>
          <a:p>
            <a:pPr marL="241300" marR="777240" indent="-228600">
              <a:lnSpc>
                <a:spcPts val="3030"/>
              </a:lnSpc>
              <a:spcBef>
                <a:spcPts val="1045"/>
              </a:spcBef>
              <a:buFont typeface="Arial MT"/>
              <a:buChar char="•"/>
              <a:tabLst>
                <a:tab pos="241300" algn="l"/>
              </a:tabLst>
            </a:pPr>
            <a:r>
              <a:rPr sz="2800" spc="-10" dirty="0">
                <a:latin typeface="Calibri"/>
                <a:cs typeface="Calibri"/>
              </a:rPr>
              <a:t>Allowing</a:t>
            </a:r>
            <a:r>
              <a:rPr sz="2800" spc="15" dirty="0">
                <a:latin typeface="Calibri"/>
                <a:cs typeface="Calibri"/>
              </a:rPr>
              <a:t> </a:t>
            </a:r>
            <a:r>
              <a:rPr sz="2800" spc="-5" dirty="0">
                <a:latin typeface="Calibri"/>
                <a:cs typeface="Calibri"/>
              </a:rPr>
              <a:t>the </a:t>
            </a:r>
            <a:r>
              <a:rPr sz="2800" spc="-10" dirty="0">
                <a:latin typeface="Calibri"/>
                <a:cs typeface="Calibri"/>
              </a:rPr>
              <a:t>tree </a:t>
            </a:r>
            <a:r>
              <a:rPr sz="2800" spc="-20" dirty="0">
                <a:latin typeface="Calibri"/>
                <a:cs typeface="Calibri"/>
              </a:rPr>
              <a:t>to</a:t>
            </a:r>
            <a:r>
              <a:rPr sz="2800" dirty="0">
                <a:latin typeface="Calibri"/>
                <a:cs typeface="Calibri"/>
              </a:rPr>
              <a:t> </a:t>
            </a:r>
            <a:r>
              <a:rPr sz="2800" spc="-20" dirty="0">
                <a:latin typeface="Calibri"/>
                <a:cs typeface="Calibri"/>
              </a:rPr>
              <a:t>grow</a:t>
            </a:r>
            <a:r>
              <a:rPr sz="2800" spc="5" dirty="0">
                <a:latin typeface="Calibri"/>
                <a:cs typeface="Calibri"/>
              </a:rPr>
              <a:t> </a:t>
            </a:r>
            <a:r>
              <a:rPr sz="2800" spc="-20" dirty="0">
                <a:latin typeface="Calibri"/>
                <a:cs typeface="Calibri"/>
              </a:rPr>
              <a:t>to</a:t>
            </a:r>
            <a:r>
              <a:rPr sz="2800" dirty="0">
                <a:latin typeface="Calibri"/>
                <a:cs typeface="Calibri"/>
              </a:rPr>
              <a:t> </a:t>
            </a:r>
            <a:r>
              <a:rPr sz="2800" spc="-5" dirty="0">
                <a:latin typeface="Calibri"/>
                <a:cs typeface="Calibri"/>
              </a:rPr>
              <a:t>the </a:t>
            </a:r>
            <a:r>
              <a:rPr sz="2800" spc="-10" dirty="0">
                <a:latin typeface="Calibri"/>
                <a:cs typeface="Calibri"/>
              </a:rPr>
              <a:t>full </a:t>
            </a:r>
            <a:r>
              <a:rPr sz="2800" spc="-615" dirty="0">
                <a:latin typeface="Calibri"/>
                <a:cs typeface="Calibri"/>
              </a:rPr>
              <a:t> </a:t>
            </a:r>
            <a:r>
              <a:rPr sz="2800" spc="-20" dirty="0">
                <a:latin typeface="Calibri"/>
                <a:cs typeface="Calibri"/>
              </a:rPr>
              <a:t>extent,</a:t>
            </a:r>
            <a:r>
              <a:rPr sz="2800" spc="-10" dirty="0">
                <a:latin typeface="Calibri"/>
                <a:cs typeface="Calibri"/>
              </a:rPr>
              <a:t> </a:t>
            </a:r>
            <a:r>
              <a:rPr sz="2800" spc="-5" dirty="0">
                <a:latin typeface="Calibri"/>
                <a:cs typeface="Calibri"/>
              </a:rPr>
              <a:t>then</a:t>
            </a:r>
            <a:r>
              <a:rPr sz="2800" spc="15" dirty="0">
                <a:latin typeface="Calibri"/>
                <a:cs typeface="Calibri"/>
              </a:rPr>
              <a:t> </a:t>
            </a:r>
            <a:r>
              <a:rPr sz="2800" spc="-10" dirty="0">
                <a:latin typeface="Calibri"/>
                <a:cs typeface="Calibri"/>
              </a:rPr>
              <a:t>prune</a:t>
            </a:r>
            <a:r>
              <a:rPr sz="2800" spc="30" dirty="0">
                <a:latin typeface="Calibri"/>
                <a:cs typeface="Calibri"/>
              </a:rPr>
              <a:t> </a:t>
            </a:r>
            <a:r>
              <a:rPr sz="2800" spc="-5" dirty="0">
                <a:latin typeface="Calibri"/>
                <a:cs typeface="Calibri"/>
              </a:rPr>
              <a:t>it</a:t>
            </a:r>
            <a:r>
              <a:rPr sz="2800" spc="-10" dirty="0">
                <a:latin typeface="Calibri"/>
                <a:cs typeface="Calibri"/>
              </a:rPr>
              <a:t> back</a:t>
            </a:r>
            <a:endParaRPr sz="2800" dirty="0">
              <a:latin typeface="Calibri"/>
              <a:cs typeface="Calibri"/>
            </a:endParaRPr>
          </a:p>
          <a:p>
            <a:pPr marL="241300" marR="400050" indent="-228600">
              <a:lnSpc>
                <a:spcPts val="3020"/>
              </a:lnSpc>
              <a:spcBef>
                <a:spcPts val="994"/>
              </a:spcBef>
              <a:buFont typeface="Arial MT"/>
              <a:buChar char="•"/>
              <a:tabLst>
                <a:tab pos="241300" algn="l"/>
              </a:tabLst>
            </a:pPr>
            <a:r>
              <a:rPr sz="2800" spc="-20" dirty="0">
                <a:latin typeface="Calibri"/>
                <a:cs typeface="Calibri"/>
              </a:rPr>
              <a:t>Generate</a:t>
            </a:r>
            <a:r>
              <a:rPr sz="2800" spc="-15" dirty="0">
                <a:latin typeface="Calibri"/>
                <a:cs typeface="Calibri"/>
              </a:rPr>
              <a:t> </a:t>
            </a:r>
            <a:r>
              <a:rPr sz="2800" spc="-10" dirty="0">
                <a:latin typeface="Calibri"/>
                <a:cs typeface="Calibri"/>
              </a:rPr>
              <a:t>successively</a:t>
            </a:r>
            <a:r>
              <a:rPr sz="2800" spc="15" dirty="0">
                <a:latin typeface="Calibri"/>
                <a:cs typeface="Calibri"/>
              </a:rPr>
              <a:t> </a:t>
            </a:r>
            <a:r>
              <a:rPr sz="2800" spc="-10" dirty="0">
                <a:latin typeface="Calibri"/>
                <a:cs typeface="Calibri"/>
              </a:rPr>
              <a:t>smaller</a:t>
            </a:r>
            <a:r>
              <a:rPr sz="2800" dirty="0">
                <a:latin typeface="Calibri"/>
                <a:cs typeface="Calibri"/>
              </a:rPr>
              <a:t> </a:t>
            </a:r>
            <a:r>
              <a:rPr sz="2800" spc="-10" dirty="0">
                <a:latin typeface="Calibri"/>
                <a:cs typeface="Calibri"/>
              </a:rPr>
              <a:t>trees</a:t>
            </a:r>
            <a:r>
              <a:rPr sz="2800" spc="-5" dirty="0">
                <a:latin typeface="Calibri"/>
                <a:cs typeface="Calibri"/>
              </a:rPr>
              <a:t> </a:t>
            </a:r>
            <a:r>
              <a:rPr sz="2800" spc="-15" dirty="0">
                <a:latin typeface="Calibri"/>
                <a:cs typeface="Calibri"/>
              </a:rPr>
              <a:t>by </a:t>
            </a:r>
            <a:r>
              <a:rPr sz="2800" spc="-620" dirty="0">
                <a:latin typeface="Calibri"/>
                <a:cs typeface="Calibri"/>
              </a:rPr>
              <a:t> </a:t>
            </a:r>
            <a:r>
              <a:rPr sz="2800" spc="-10" dirty="0">
                <a:latin typeface="Calibri"/>
                <a:cs typeface="Calibri"/>
              </a:rPr>
              <a:t>pruning</a:t>
            </a:r>
            <a:r>
              <a:rPr sz="2800" spc="50" dirty="0">
                <a:latin typeface="Calibri"/>
                <a:cs typeface="Calibri"/>
              </a:rPr>
              <a:t> </a:t>
            </a:r>
            <a:r>
              <a:rPr sz="2800" spc="-15" dirty="0">
                <a:latin typeface="Calibri"/>
                <a:cs typeface="Calibri"/>
              </a:rPr>
              <a:t>leaves</a:t>
            </a:r>
            <a:endParaRPr sz="2800" dirty="0">
              <a:latin typeface="Calibri"/>
              <a:cs typeface="Calibri"/>
            </a:endParaRPr>
          </a:p>
          <a:p>
            <a:pPr marL="241300" marR="83185" indent="-228600">
              <a:lnSpc>
                <a:spcPts val="3020"/>
              </a:lnSpc>
              <a:spcBef>
                <a:spcPts val="1005"/>
              </a:spcBef>
              <a:buFont typeface="Arial MT"/>
              <a:buChar char="•"/>
              <a:tabLst>
                <a:tab pos="241300" algn="l"/>
              </a:tabLst>
            </a:pPr>
            <a:r>
              <a:rPr sz="2800" spc="-40" dirty="0">
                <a:latin typeface="Calibri"/>
                <a:cs typeface="Calibri"/>
              </a:rPr>
              <a:t>At</a:t>
            </a:r>
            <a:r>
              <a:rPr sz="2800" spc="5" dirty="0">
                <a:latin typeface="Calibri"/>
                <a:cs typeface="Calibri"/>
              </a:rPr>
              <a:t> </a:t>
            </a:r>
            <a:r>
              <a:rPr sz="2800" spc="-5" dirty="0">
                <a:latin typeface="Calibri"/>
                <a:cs typeface="Calibri"/>
              </a:rPr>
              <a:t>each </a:t>
            </a:r>
            <a:r>
              <a:rPr sz="2800" spc="-10" dirty="0">
                <a:latin typeface="Calibri"/>
                <a:cs typeface="Calibri"/>
              </a:rPr>
              <a:t>pruning</a:t>
            </a:r>
            <a:r>
              <a:rPr sz="2800" spc="30" dirty="0">
                <a:latin typeface="Calibri"/>
                <a:cs typeface="Calibri"/>
              </a:rPr>
              <a:t> </a:t>
            </a:r>
            <a:r>
              <a:rPr sz="2800" spc="-20" dirty="0">
                <a:latin typeface="Calibri"/>
                <a:cs typeface="Calibri"/>
              </a:rPr>
              <a:t>stage,</a:t>
            </a:r>
            <a:r>
              <a:rPr sz="2800" spc="10" dirty="0">
                <a:latin typeface="Calibri"/>
                <a:cs typeface="Calibri"/>
              </a:rPr>
              <a:t> </a:t>
            </a:r>
            <a:r>
              <a:rPr sz="2800" spc="-10" dirty="0">
                <a:latin typeface="Calibri"/>
                <a:cs typeface="Calibri"/>
              </a:rPr>
              <a:t>multiple</a:t>
            </a:r>
            <a:r>
              <a:rPr sz="2800" spc="15" dirty="0">
                <a:latin typeface="Calibri"/>
                <a:cs typeface="Calibri"/>
              </a:rPr>
              <a:t> </a:t>
            </a:r>
            <a:r>
              <a:rPr sz="2800" spc="-10" dirty="0">
                <a:latin typeface="Calibri"/>
                <a:cs typeface="Calibri"/>
              </a:rPr>
              <a:t>trees</a:t>
            </a:r>
            <a:r>
              <a:rPr sz="2800" spc="5" dirty="0">
                <a:latin typeface="Calibri"/>
                <a:cs typeface="Calibri"/>
              </a:rPr>
              <a:t> </a:t>
            </a:r>
            <a:r>
              <a:rPr sz="2800" spc="-20" dirty="0">
                <a:latin typeface="Calibri"/>
                <a:cs typeface="Calibri"/>
              </a:rPr>
              <a:t>are </a:t>
            </a:r>
            <a:r>
              <a:rPr sz="2800" spc="-615" dirty="0">
                <a:latin typeface="Calibri"/>
                <a:cs typeface="Calibri"/>
              </a:rPr>
              <a:t> </a:t>
            </a:r>
            <a:r>
              <a:rPr sz="2800" spc="-10" dirty="0">
                <a:latin typeface="Calibri"/>
                <a:cs typeface="Calibri"/>
              </a:rPr>
              <a:t>possible</a:t>
            </a:r>
            <a:endParaRPr sz="2800" dirty="0">
              <a:latin typeface="Calibri"/>
              <a:cs typeface="Calibri"/>
            </a:endParaRPr>
          </a:p>
          <a:p>
            <a:pPr marL="241300" marR="345440" indent="-228600">
              <a:lnSpc>
                <a:spcPts val="3020"/>
              </a:lnSpc>
              <a:spcBef>
                <a:spcPts val="1019"/>
              </a:spcBef>
              <a:buFont typeface="Arial MT"/>
              <a:buChar char="•"/>
              <a:tabLst>
                <a:tab pos="241300" algn="l"/>
              </a:tabLst>
            </a:pPr>
            <a:r>
              <a:rPr sz="2800" spc="-5" dirty="0">
                <a:latin typeface="Calibri"/>
                <a:cs typeface="Calibri"/>
              </a:rPr>
              <a:t>Use</a:t>
            </a:r>
            <a:r>
              <a:rPr sz="2800" spc="-10" dirty="0">
                <a:latin typeface="Calibri"/>
                <a:cs typeface="Calibri"/>
              </a:rPr>
              <a:t> </a:t>
            </a:r>
            <a:r>
              <a:rPr sz="2800" i="1" spc="-20" dirty="0">
                <a:latin typeface="Calibri"/>
                <a:cs typeface="Calibri"/>
              </a:rPr>
              <a:t>cost</a:t>
            </a:r>
            <a:r>
              <a:rPr sz="2800" i="1" spc="-10" dirty="0">
                <a:latin typeface="Calibri"/>
                <a:cs typeface="Calibri"/>
              </a:rPr>
              <a:t> </a:t>
            </a:r>
            <a:r>
              <a:rPr sz="2800" i="1" spc="-15" dirty="0">
                <a:latin typeface="Calibri"/>
                <a:cs typeface="Calibri"/>
              </a:rPr>
              <a:t>complexity</a:t>
            </a:r>
            <a:r>
              <a:rPr sz="2800" i="1" spc="20" dirty="0">
                <a:latin typeface="Calibri"/>
                <a:cs typeface="Calibri"/>
              </a:rPr>
              <a:t> </a:t>
            </a:r>
            <a:r>
              <a:rPr sz="2800" spc="-20" dirty="0">
                <a:latin typeface="Calibri"/>
                <a:cs typeface="Calibri"/>
              </a:rPr>
              <a:t>to</a:t>
            </a:r>
            <a:r>
              <a:rPr sz="2800" spc="-10" dirty="0">
                <a:latin typeface="Calibri"/>
                <a:cs typeface="Calibri"/>
              </a:rPr>
              <a:t> </a:t>
            </a:r>
            <a:r>
              <a:rPr sz="2800" spc="-5" dirty="0">
                <a:latin typeface="Calibri"/>
                <a:cs typeface="Calibri"/>
              </a:rPr>
              <a:t>choose</a:t>
            </a:r>
            <a:r>
              <a:rPr sz="2800" spc="5" dirty="0">
                <a:latin typeface="Calibri"/>
                <a:cs typeface="Calibri"/>
              </a:rPr>
              <a:t> </a:t>
            </a:r>
            <a:r>
              <a:rPr sz="2800" spc="-5" dirty="0">
                <a:latin typeface="Calibri"/>
                <a:cs typeface="Calibri"/>
              </a:rPr>
              <a:t>the</a:t>
            </a:r>
            <a:r>
              <a:rPr sz="2800" dirty="0">
                <a:latin typeface="Calibri"/>
                <a:cs typeface="Calibri"/>
              </a:rPr>
              <a:t> </a:t>
            </a:r>
            <a:r>
              <a:rPr sz="2800" spc="-20" dirty="0">
                <a:latin typeface="Calibri"/>
                <a:cs typeface="Calibri"/>
              </a:rPr>
              <a:t>best </a:t>
            </a:r>
            <a:r>
              <a:rPr sz="2800" spc="-615" dirty="0">
                <a:latin typeface="Calibri"/>
                <a:cs typeface="Calibri"/>
              </a:rPr>
              <a:t> </a:t>
            </a:r>
            <a:r>
              <a:rPr sz="2800" spc="-15" dirty="0">
                <a:latin typeface="Calibri"/>
                <a:cs typeface="Calibri"/>
              </a:rPr>
              <a:t>tree</a:t>
            </a:r>
            <a:r>
              <a:rPr sz="2800" spc="-5" dirty="0">
                <a:latin typeface="Calibri"/>
                <a:cs typeface="Calibri"/>
              </a:rPr>
              <a:t> </a:t>
            </a:r>
            <a:r>
              <a:rPr sz="2800" spc="-15" dirty="0">
                <a:latin typeface="Calibri"/>
                <a:cs typeface="Calibri"/>
              </a:rPr>
              <a:t>at</a:t>
            </a:r>
            <a:r>
              <a:rPr sz="2800" spc="-10" dirty="0">
                <a:latin typeface="Calibri"/>
                <a:cs typeface="Calibri"/>
              </a:rPr>
              <a:t> that</a:t>
            </a:r>
            <a:r>
              <a:rPr sz="2800" spc="10" dirty="0">
                <a:latin typeface="Calibri"/>
                <a:cs typeface="Calibri"/>
              </a:rPr>
              <a:t> </a:t>
            </a:r>
            <a:r>
              <a:rPr sz="2800" spc="-25" dirty="0">
                <a:latin typeface="Calibri"/>
                <a:cs typeface="Calibri"/>
              </a:rPr>
              <a:t>stage</a:t>
            </a:r>
            <a:endParaRPr sz="2800" dirty="0">
              <a:latin typeface="Calibri"/>
              <a:cs typeface="Calibri"/>
            </a:endParaRPr>
          </a:p>
        </p:txBody>
      </p:sp>
      <p:grpSp>
        <p:nvGrpSpPr>
          <p:cNvPr id="6" name="object 4">
            <a:extLst>
              <a:ext uri="{FF2B5EF4-FFF2-40B4-BE49-F238E27FC236}">
                <a16:creationId xmlns:a16="http://schemas.microsoft.com/office/drawing/2014/main" id="{BAEDF4D8-918A-6BC9-340A-BDFFCEE485F9}"/>
              </a:ext>
            </a:extLst>
          </p:cNvPr>
          <p:cNvGrpSpPr/>
          <p:nvPr/>
        </p:nvGrpSpPr>
        <p:grpSpPr>
          <a:xfrm>
            <a:off x="6722547" y="1740407"/>
            <a:ext cx="5132705" cy="2741930"/>
            <a:chOff x="6722547" y="1740407"/>
            <a:chExt cx="5132705" cy="2741930"/>
          </a:xfrm>
        </p:grpSpPr>
        <p:pic>
          <p:nvPicPr>
            <p:cNvPr id="7" name="object 5">
              <a:extLst>
                <a:ext uri="{FF2B5EF4-FFF2-40B4-BE49-F238E27FC236}">
                  <a16:creationId xmlns:a16="http://schemas.microsoft.com/office/drawing/2014/main" id="{1DBA10FD-257B-7AB9-D5EC-DF6EACCBD1B6}"/>
                </a:ext>
              </a:extLst>
            </p:cNvPr>
            <p:cNvPicPr/>
            <p:nvPr/>
          </p:nvPicPr>
          <p:blipFill>
            <a:blip r:embed="rId2" cstate="print"/>
            <a:stretch>
              <a:fillRect/>
            </a:stretch>
          </p:blipFill>
          <p:spPr>
            <a:xfrm>
              <a:off x="6722547" y="1740407"/>
              <a:ext cx="5132647" cy="2741376"/>
            </a:xfrm>
            <a:prstGeom prst="rect">
              <a:avLst/>
            </a:prstGeom>
          </p:spPr>
        </p:pic>
        <p:sp>
          <p:nvSpPr>
            <p:cNvPr id="8" name="object 6">
              <a:extLst>
                <a:ext uri="{FF2B5EF4-FFF2-40B4-BE49-F238E27FC236}">
                  <a16:creationId xmlns:a16="http://schemas.microsoft.com/office/drawing/2014/main" id="{05E8CD88-D214-0E24-50F1-F4A230F97EF9}"/>
                </a:ext>
              </a:extLst>
            </p:cNvPr>
            <p:cNvSpPr/>
            <p:nvPr/>
          </p:nvSpPr>
          <p:spPr>
            <a:xfrm>
              <a:off x="8893301" y="3773550"/>
              <a:ext cx="838200" cy="120650"/>
            </a:xfrm>
            <a:custGeom>
              <a:avLst/>
              <a:gdLst/>
              <a:ahLst/>
              <a:cxnLst/>
              <a:rect l="l" t="t" r="r" b="b"/>
              <a:pathLst>
                <a:path w="838200" h="120650">
                  <a:moveTo>
                    <a:pt x="786910" y="60071"/>
                  </a:moveTo>
                  <a:lnTo>
                    <a:pt x="728345" y="94234"/>
                  </a:lnTo>
                  <a:lnTo>
                    <a:pt x="722122" y="97790"/>
                  </a:lnTo>
                  <a:lnTo>
                    <a:pt x="720090" y="105791"/>
                  </a:lnTo>
                  <a:lnTo>
                    <a:pt x="723646" y="111887"/>
                  </a:lnTo>
                  <a:lnTo>
                    <a:pt x="727201" y="118110"/>
                  </a:lnTo>
                  <a:lnTo>
                    <a:pt x="735202" y="120142"/>
                  </a:lnTo>
                  <a:lnTo>
                    <a:pt x="815989" y="73025"/>
                  </a:lnTo>
                  <a:lnTo>
                    <a:pt x="812546" y="73025"/>
                  </a:lnTo>
                  <a:lnTo>
                    <a:pt x="812546" y="71247"/>
                  </a:lnTo>
                  <a:lnTo>
                    <a:pt x="806069" y="71247"/>
                  </a:lnTo>
                  <a:lnTo>
                    <a:pt x="786910" y="60071"/>
                  </a:lnTo>
                  <a:close/>
                </a:path>
                <a:path w="838200" h="120650">
                  <a:moveTo>
                    <a:pt x="764703" y="47117"/>
                  </a:moveTo>
                  <a:lnTo>
                    <a:pt x="0" y="47117"/>
                  </a:lnTo>
                  <a:lnTo>
                    <a:pt x="0" y="73025"/>
                  </a:lnTo>
                  <a:lnTo>
                    <a:pt x="764703" y="73025"/>
                  </a:lnTo>
                  <a:lnTo>
                    <a:pt x="786910" y="60071"/>
                  </a:lnTo>
                  <a:lnTo>
                    <a:pt x="764703" y="47117"/>
                  </a:lnTo>
                  <a:close/>
                </a:path>
                <a:path w="838200" h="120650">
                  <a:moveTo>
                    <a:pt x="815988" y="47117"/>
                  </a:moveTo>
                  <a:lnTo>
                    <a:pt x="812546" y="47117"/>
                  </a:lnTo>
                  <a:lnTo>
                    <a:pt x="812546" y="73025"/>
                  </a:lnTo>
                  <a:lnTo>
                    <a:pt x="815989" y="73025"/>
                  </a:lnTo>
                  <a:lnTo>
                    <a:pt x="838200" y="60071"/>
                  </a:lnTo>
                  <a:lnTo>
                    <a:pt x="815988" y="47117"/>
                  </a:lnTo>
                  <a:close/>
                </a:path>
                <a:path w="838200" h="120650">
                  <a:moveTo>
                    <a:pt x="806069" y="48894"/>
                  </a:moveTo>
                  <a:lnTo>
                    <a:pt x="786910" y="60071"/>
                  </a:lnTo>
                  <a:lnTo>
                    <a:pt x="806069" y="71247"/>
                  </a:lnTo>
                  <a:lnTo>
                    <a:pt x="806069" y="48894"/>
                  </a:lnTo>
                  <a:close/>
                </a:path>
                <a:path w="838200" h="120650">
                  <a:moveTo>
                    <a:pt x="812546" y="48894"/>
                  </a:moveTo>
                  <a:lnTo>
                    <a:pt x="806069" y="48894"/>
                  </a:lnTo>
                  <a:lnTo>
                    <a:pt x="806069" y="71247"/>
                  </a:lnTo>
                  <a:lnTo>
                    <a:pt x="812546" y="71247"/>
                  </a:lnTo>
                  <a:lnTo>
                    <a:pt x="812546" y="48894"/>
                  </a:lnTo>
                  <a:close/>
                </a:path>
                <a:path w="838200" h="120650">
                  <a:moveTo>
                    <a:pt x="735202" y="0"/>
                  </a:moveTo>
                  <a:lnTo>
                    <a:pt x="727201" y="2031"/>
                  </a:lnTo>
                  <a:lnTo>
                    <a:pt x="723646" y="8255"/>
                  </a:lnTo>
                  <a:lnTo>
                    <a:pt x="720090" y="14350"/>
                  </a:lnTo>
                  <a:lnTo>
                    <a:pt x="722122" y="22351"/>
                  </a:lnTo>
                  <a:lnTo>
                    <a:pt x="728345" y="25907"/>
                  </a:lnTo>
                  <a:lnTo>
                    <a:pt x="786910" y="60071"/>
                  </a:lnTo>
                  <a:lnTo>
                    <a:pt x="806069" y="48894"/>
                  </a:lnTo>
                  <a:lnTo>
                    <a:pt x="812546" y="48894"/>
                  </a:lnTo>
                  <a:lnTo>
                    <a:pt x="812546" y="47117"/>
                  </a:lnTo>
                  <a:lnTo>
                    <a:pt x="815988" y="47117"/>
                  </a:lnTo>
                  <a:lnTo>
                    <a:pt x="735202" y="0"/>
                  </a:lnTo>
                  <a:close/>
                </a:path>
              </a:pathLst>
            </a:custGeom>
            <a:solidFill>
              <a:srgbClr val="000000"/>
            </a:solidFill>
          </p:spPr>
          <p:txBody>
            <a:bodyPr wrap="square" lIns="0" tIns="0" rIns="0" bIns="0" rtlCol="0"/>
            <a:lstStyle/>
            <a:p>
              <a:endParaRPr/>
            </a:p>
          </p:txBody>
        </p:sp>
      </p:grpSp>
      <p:pic>
        <p:nvPicPr>
          <p:cNvPr id="9" name="object 7">
            <a:extLst>
              <a:ext uri="{FF2B5EF4-FFF2-40B4-BE49-F238E27FC236}">
                <a16:creationId xmlns:a16="http://schemas.microsoft.com/office/drawing/2014/main" id="{11F0262A-1936-D172-35C4-A329DA7451AA}"/>
              </a:ext>
            </a:extLst>
          </p:cNvPr>
          <p:cNvPicPr/>
          <p:nvPr/>
        </p:nvPicPr>
        <p:blipFill>
          <a:blip r:embed="rId3" cstate="print"/>
          <a:stretch>
            <a:fillRect/>
          </a:stretch>
        </p:blipFill>
        <p:spPr>
          <a:xfrm>
            <a:off x="11734800" y="6410036"/>
            <a:ext cx="304800" cy="295563"/>
          </a:xfrm>
          <a:prstGeom prst="rect">
            <a:avLst/>
          </a:prstGeom>
        </p:spPr>
      </p:pic>
      <p:sp>
        <p:nvSpPr>
          <p:cNvPr id="2" name="Title 1">
            <a:extLst>
              <a:ext uri="{FF2B5EF4-FFF2-40B4-BE49-F238E27FC236}">
                <a16:creationId xmlns:a16="http://schemas.microsoft.com/office/drawing/2014/main" id="{34826CDC-2DB8-51AD-BAC8-C99154679297}"/>
              </a:ext>
            </a:extLst>
          </p:cNvPr>
          <p:cNvSpPr>
            <a:spLocks noGrp="1"/>
          </p:cNvSpPr>
          <p:nvPr>
            <p:ph type="title"/>
          </p:nvPr>
        </p:nvSpPr>
        <p:spPr/>
        <p:txBody>
          <a:bodyPr/>
          <a:lstStyle/>
          <a:p>
            <a:r>
              <a:rPr lang="en-US" dirty="0"/>
              <a:t>Pruning</a:t>
            </a:r>
            <a:endParaRPr lang="en-IN" dirty="0"/>
          </a:p>
        </p:txBody>
      </p:sp>
    </p:spTree>
    <p:extLst>
      <p:ext uri="{BB962C8B-B14F-4D97-AF65-F5344CB8AC3E}">
        <p14:creationId xmlns:p14="http://schemas.microsoft.com/office/powerpoint/2010/main" val="86262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9908F0-74F6-4190-A8F9-F75E4E269269}"/>
              </a:ext>
            </a:extLst>
          </p:cNvPr>
          <p:cNvSpPr>
            <a:spLocks noGrp="1"/>
          </p:cNvSpPr>
          <p:nvPr>
            <p:ph idx="1"/>
          </p:nvPr>
        </p:nvSpPr>
        <p:spPr/>
        <p:txBody>
          <a:bodyPr>
            <a:normAutofit/>
          </a:bodyPr>
          <a:lstStyle/>
          <a:p>
            <a:pPr algn="just">
              <a:lnSpc>
                <a:spcPct val="150000"/>
              </a:lnSpc>
              <a:defRPr/>
            </a:pPr>
            <a:r>
              <a:rPr lang="en-US" sz="2000" dirty="0">
                <a:latin typeface="+mj-lt"/>
              </a:rPr>
              <a:t>Decision trees classify the examples by sorting them down the tree from the root to some leaf node, with the leaf node providing the classification to the example. </a:t>
            </a:r>
          </a:p>
          <a:p>
            <a:pPr algn="just">
              <a:lnSpc>
                <a:spcPct val="150000"/>
              </a:lnSpc>
              <a:defRPr/>
            </a:pPr>
            <a:r>
              <a:rPr lang="en-US" sz="2000" dirty="0">
                <a:latin typeface="+mj-lt"/>
              </a:rPr>
              <a:t>Each node in the tree acts as a test case for some attribute, and each edge descending from that node corresponds to one of the possible answers to the test case. </a:t>
            </a:r>
          </a:p>
          <a:p>
            <a:pPr algn="just">
              <a:lnSpc>
                <a:spcPct val="150000"/>
              </a:lnSpc>
              <a:defRPr/>
            </a:pPr>
            <a:r>
              <a:rPr lang="en-US" sz="2000" dirty="0">
                <a:latin typeface="+mj-lt"/>
              </a:rPr>
              <a:t>This process is recursive in nature and is repeated for every subtree rooted at the new nodes.</a:t>
            </a:r>
          </a:p>
          <a:p>
            <a:pPr algn="just">
              <a:lnSpc>
                <a:spcPct val="150000"/>
              </a:lnSpc>
              <a:defRPr/>
            </a:pPr>
            <a:r>
              <a:rPr lang="en-US" sz="2000" b="1" spc="-15" dirty="0">
                <a:latin typeface="Calibri"/>
                <a:cs typeface="Calibri"/>
              </a:rPr>
              <a:t>Recursive</a:t>
            </a:r>
            <a:r>
              <a:rPr lang="en-US" sz="2000" b="1" spc="-10" dirty="0">
                <a:latin typeface="Calibri"/>
                <a:cs typeface="Calibri"/>
              </a:rPr>
              <a:t> </a:t>
            </a:r>
            <a:r>
              <a:rPr lang="en-US" sz="2000" b="1" dirty="0">
                <a:latin typeface="Calibri"/>
                <a:cs typeface="Calibri"/>
              </a:rPr>
              <a:t>partitioning:</a:t>
            </a:r>
            <a:r>
              <a:rPr lang="en-US" sz="2000" b="1" spc="-30" dirty="0">
                <a:latin typeface="Calibri"/>
                <a:cs typeface="Calibri"/>
              </a:rPr>
              <a:t> </a:t>
            </a:r>
            <a:r>
              <a:rPr lang="en-US" sz="2000" spc="-15" dirty="0">
                <a:latin typeface="Calibri"/>
                <a:cs typeface="Calibri"/>
              </a:rPr>
              <a:t>Repeatedly</a:t>
            </a:r>
            <a:r>
              <a:rPr lang="en-US" sz="2000" spc="-5" dirty="0">
                <a:latin typeface="Calibri"/>
                <a:cs typeface="Calibri"/>
              </a:rPr>
              <a:t> split </a:t>
            </a:r>
            <a:r>
              <a:rPr lang="en-US" sz="2000" dirty="0">
                <a:latin typeface="Calibri"/>
                <a:cs typeface="Calibri"/>
              </a:rPr>
              <a:t>the</a:t>
            </a:r>
            <a:r>
              <a:rPr lang="en-US" sz="2000" spc="-10" dirty="0">
                <a:latin typeface="Calibri"/>
                <a:cs typeface="Calibri"/>
              </a:rPr>
              <a:t> </a:t>
            </a:r>
            <a:r>
              <a:rPr lang="en-US" sz="2000" spc="-20" dirty="0">
                <a:latin typeface="Calibri"/>
                <a:cs typeface="Calibri"/>
              </a:rPr>
              <a:t>records</a:t>
            </a:r>
            <a:r>
              <a:rPr lang="en-US" sz="2000" spc="-10" dirty="0">
                <a:latin typeface="Calibri"/>
                <a:cs typeface="Calibri"/>
              </a:rPr>
              <a:t> </a:t>
            </a:r>
            <a:r>
              <a:rPr lang="en-US" sz="2000" spc="-20" dirty="0">
                <a:latin typeface="Calibri"/>
                <a:cs typeface="Calibri"/>
              </a:rPr>
              <a:t>into</a:t>
            </a:r>
            <a:r>
              <a:rPr lang="en-US" sz="2000" spc="10" dirty="0">
                <a:latin typeface="Calibri"/>
                <a:cs typeface="Calibri"/>
              </a:rPr>
              <a:t> </a:t>
            </a:r>
            <a:r>
              <a:rPr lang="en-US" sz="2000" spc="-15" dirty="0">
                <a:latin typeface="Calibri"/>
                <a:cs typeface="Calibri"/>
              </a:rPr>
              <a:t>two </a:t>
            </a:r>
            <a:r>
              <a:rPr lang="en-US" sz="2000" spc="-735" dirty="0">
                <a:latin typeface="Calibri"/>
                <a:cs typeface="Calibri"/>
              </a:rPr>
              <a:t> </a:t>
            </a:r>
            <a:r>
              <a:rPr lang="en-US" sz="2000" spc="-5" dirty="0">
                <a:latin typeface="Calibri"/>
                <a:cs typeface="Calibri"/>
              </a:rPr>
              <a:t>parts</a:t>
            </a:r>
            <a:r>
              <a:rPr lang="en-US" sz="2000" dirty="0">
                <a:latin typeface="Calibri"/>
                <a:cs typeface="Calibri"/>
              </a:rPr>
              <a:t> </a:t>
            </a:r>
            <a:r>
              <a:rPr lang="en-US" sz="2000" spc="-5" dirty="0">
                <a:latin typeface="Calibri"/>
                <a:cs typeface="Calibri"/>
              </a:rPr>
              <a:t>so</a:t>
            </a:r>
            <a:r>
              <a:rPr lang="en-US" sz="2000" spc="5" dirty="0">
                <a:latin typeface="Calibri"/>
                <a:cs typeface="Calibri"/>
              </a:rPr>
              <a:t> </a:t>
            </a:r>
            <a:r>
              <a:rPr lang="en-US" sz="2000" dirty="0">
                <a:latin typeface="Calibri"/>
                <a:cs typeface="Calibri"/>
              </a:rPr>
              <a:t>as</a:t>
            </a:r>
            <a:r>
              <a:rPr lang="en-US" sz="2000" spc="-5" dirty="0">
                <a:latin typeface="Calibri"/>
                <a:cs typeface="Calibri"/>
              </a:rPr>
              <a:t> </a:t>
            </a:r>
            <a:r>
              <a:rPr lang="en-US" sz="2000" spc="-20" dirty="0">
                <a:latin typeface="Calibri"/>
                <a:cs typeface="Calibri"/>
              </a:rPr>
              <a:t>to</a:t>
            </a:r>
            <a:r>
              <a:rPr lang="en-US" sz="2000" spc="-5" dirty="0">
                <a:latin typeface="Calibri"/>
                <a:cs typeface="Calibri"/>
              </a:rPr>
              <a:t> </a:t>
            </a:r>
            <a:r>
              <a:rPr lang="en-US" sz="2000" spc="-10" dirty="0">
                <a:latin typeface="Calibri"/>
                <a:cs typeface="Calibri"/>
              </a:rPr>
              <a:t>achieve</a:t>
            </a:r>
            <a:r>
              <a:rPr lang="en-US" sz="2000" spc="15" dirty="0">
                <a:latin typeface="Calibri"/>
                <a:cs typeface="Calibri"/>
              </a:rPr>
              <a:t> </a:t>
            </a:r>
            <a:r>
              <a:rPr lang="en-US" sz="2000" spc="-10" dirty="0">
                <a:latin typeface="Calibri"/>
                <a:cs typeface="Calibri"/>
              </a:rPr>
              <a:t>maximum</a:t>
            </a:r>
            <a:r>
              <a:rPr lang="en-US" sz="2000" spc="15" dirty="0">
                <a:latin typeface="Calibri"/>
                <a:cs typeface="Calibri"/>
              </a:rPr>
              <a:t> </a:t>
            </a:r>
            <a:r>
              <a:rPr lang="en-US" sz="2000" spc="-5" dirty="0">
                <a:latin typeface="Calibri"/>
                <a:cs typeface="Calibri"/>
              </a:rPr>
              <a:t>homogeneity</a:t>
            </a:r>
            <a:r>
              <a:rPr lang="en-US" sz="2000" dirty="0">
                <a:latin typeface="Calibri"/>
                <a:cs typeface="Calibri"/>
              </a:rPr>
              <a:t> </a:t>
            </a:r>
            <a:r>
              <a:rPr lang="en-US" sz="2000" spc="-5" dirty="0">
                <a:latin typeface="Calibri"/>
                <a:cs typeface="Calibri"/>
              </a:rPr>
              <a:t>of</a:t>
            </a:r>
            <a:r>
              <a:rPr lang="en-US" sz="2000" spc="10" dirty="0">
                <a:latin typeface="Calibri"/>
                <a:cs typeface="Calibri"/>
              </a:rPr>
              <a:t> </a:t>
            </a:r>
            <a:r>
              <a:rPr lang="en-US" sz="2000" spc="-15" dirty="0">
                <a:latin typeface="Calibri"/>
                <a:cs typeface="Calibri"/>
              </a:rPr>
              <a:t>outcome </a:t>
            </a:r>
            <a:r>
              <a:rPr lang="en-US" sz="2000" spc="-10" dirty="0">
                <a:latin typeface="Calibri"/>
                <a:cs typeface="Calibri"/>
              </a:rPr>
              <a:t> </a:t>
            </a:r>
            <a:r>
              <a:rPr lang="en-US" sz="2000" dirty="0">
                <a:latin typeface="Calibri"/>
                <a:cs typeface="Calibri"/>
              </a:rPr>
              <a:t>within</a:t>
            </a:r>
            <a:r>
              <a:rPr lang="en-US" sz="2000" spc="30" dirty="0">
                <a:latin typeface="Calibri"/>
                <a:cs typeface="Calibri"/>
              </a:rPr>
              <a:t> </a:t>
            </a:r>
            <a:r>
              <a:rPr lang="en-US" sz="2000" dirty="0">
                <a:latin typeface="Calibri"/>
                <a:cs typeface="Calibri"/>
              </a:rPr>
              <a:t>each </a:t>
            </a:r>
            <a:r>
              <a:rPr lang="en-US" sz="2000" spc="-5" dirty="0">
                <a:latin typeface="Calibri"/>
                <a:cs typeface="Calibri"/>
              </a:rPr>
              <a:t>new</a:t>
            </a:r>
            <a:r>
              <a:rPr lang="en-US" sz="2000" spc="5" dirty="0">
                <a:latin typeface="Calibri"/>
                <a:cs typeface="Calibri"/>
              </a:rPr>
              <a:t> </a:t>
            </a:r>
            <a:r>
              <a:rPr lang="en-US" sz="2000" spc="-5" dirty="0">
                <a:latin typeface="Calibri"/>
                <a:cs typeface="Calibri"/>
              </a:rPr>
              <a:t>part</a:t>
            </a:r>
            <a:endParaRPr lang="en-US" sz="2000" dirty="0">
              <a:latin typeface="Calibri"/>
              <a:cs typeface="Calibri"/>
            </a:endParaRPr>
          </a:p>
          <a:p>
            <a:pPr algn="just">
              <a:lnSpc>
                <a:spcPct val="150000"/>
              </a:lnSpc>
              <a:defRPr/>
            </a:pPr>
            <a:endParaRPr lang="en-IN" sz="2000" dirty="0">
              <a:latin typeface="+mj-lt"/>
            </a:endParaRPr>
          </a:p>
        </p:txBody>
      </p:sp>
      <p:sp>
        <p:nvSpPr>
          <p:cNvPr id="20482" name="Title 1">
            <a:extLst>
              <a:ext uri="{FF2B5EF4-FFF2-40B4-BE49-F238E27FC236}">
                <a16:creationId xmlns:a16="http://schemas.microsoft.com/office/drawing/2014/main" id="{596D5453-4357-4B6E-9BDE-57F6D89C126D}"/>
              </a:ext>
            </a:extLst>
          </p:cNvPr>
          <p:cNvSpPr>
            <a:spLocks noGrp="1" noChangeArrowheads="1"/>
          </p:cNvSpPr>
          <p:nvPr>
            <p:ph type="title"/>
          </p:nvPr>
        </p:nvSpPr>
        <p:spPr/>
        <p:txBody>
          <a:bodyPr/>
          <a:lstStyle/>
          <a:p>
            <a:r>
              <a:rPr lang="en-IN" altLang="en-US"/>
              <a:t>Divide and conquer</a:t>
            </a:r>
          </a:p>
        </p:txBody>
      </p:sp>
      <p:sp>
        <p:nvSpPr>
          <p:cNvPr id="20484" name="Slide Number Placeholder 3">
            <a:extLst>
              <a:ext uri="{FF2B5EF4-FFF2-40B4-BE49-F238E27FC236}">
                <a16:creationId xmlns:a16="http://schemas.microsoft.com/office/drawing/2014/main" id="{0BD669EA-9C76-454D-9973-6BB99B4586B3}"/>
              </a:ext>
            </a:extLst>
          </p:cNvPr>
          <p:cNvSpPr>
            <a:spLocks noGrp="1" noChangeArrowheads="1"/>
          </p:cNvSpPr>
          <p:nvPr>
            <p:ph type="sldNum" sz="quarter" idx="4294967295"/>
          </p:nvPr>
        </p:nvSpPr>
        <p:spPr bwMode="auto">
          <a:xfrm>
            <a:off x="94488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nSpc>
                <a:spcPct val="100000"/>
              </a:lnSpc>
              <a:spcBef>
                <a:spcPct val="0"/>
              </a:spcBef>
              <a:buFontTx/>
              <a:buNone/>
            </a:pPr>
            <a:fld id="{7A7FFA63-21D6-433A-9B9B-8EFF35D2D42A}" type="slidenum">
              <a:rPr lang="en-US" altLang="en-US" sz="1100">
                <a:solidFill>
                  <a:schemeClr val="bg1"/>
                </a:solidFill>
              </a:rPr>
              <a:pPr>
                <a:lnSpc>
                  <a:spcPct val="100000"/>
                </a:lnSpc>
                <a:spcBef>
                  <a:spcPct val="0"/>
                </a:spcBef>
                <a:buFontTx/>
                <a:buNone/>
              </a:pPr>
              <a:t>7</a:t>
            </a:fld>
            <a:endParaRPr lang="en-US" altLang="en-US" sz="110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2" descr="https://elf11.github.io/images/decisionTree.png">
            <a:extLst>
              <a:ext uri="{FF2B5EF4-FFF2-40B4-BE49-F238E27FC236}">
                <a16:creationId xmlns:a16="http://schemas.microsoft.com/office/drawing/2014/main" id="{21350A5E-FFA5-4F6C-8109-5BBF905364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783339" y="1136650"/>
            <a:ext cx="8785659" cy="4908550"/>
          </a:xfrm>
          <a:noFill/>
          <a:extLst>
            <a:ext uri="{909E8E84-426E-40DD-AFC4-6F175D3DCCD1}">
              <a14:hiddenFill xmlns:a14="http://schemas.microsoft.com/office/drawing/2010/main">
                <a:solidFill>
                  <a:srgbClr val="FFFFFF"/>
                </a:solidFill>
              </a14:hiddenFill>
            </a:ext>
          </a:extLst>
        </p:spPr>
      </p:pic>
      <p:sp>
        <p:nvSpPr>
          <p:cNvPr id="21506" name="Title 1">
            <a:extLst>
              <a:ext uri="{FF2B5EF4-FFF2-40B4-BE49-F238E27FC236}">
                <a16:creationId xmlns:a16="http://schemas.microsoft.com/office/drawing/2014/main" id="{70BEF4B8-201A-4E2F-8545-41823CFDEB4E}"/>
              </a:ext>
            </a:extLst>
          </p:cNvPr>
          <p:cNvSpPr>
            <a:spLocks noGrp="1" noChangeArrowheads="1"/>
          </p:cNvSpPr>
          <p:nvPr>
            <p:ph type="title"/>
          </p:nvPr>
        </p:nvSpPr>
        <p:spPr/>
        <p:txBody>
          <a:bodyPr/>
          <a:lstStyle/>
          <a:p>
            <a:r>
              <a:rPr lang="en-IN" altLang="en-US" dirty="0"/>
              <a:t>Programming viewpoint</a:t>
            </a:r>
          </a:p>
        </p:txBody>
      </p:sp>
      <p:sp>
        <p:nvSpPr>
          <p:cNvPr id="21507" name="Slide Number Placeholder 3">
            <a:extLst>
              <a:ext uri="{FF2B5EF4-FFF2-40B4-BE49-F238E27FC236}">
                <a16:creationId xmlns:a16="http://schemas.microsoft.com/office/drawing/2014/main" id="{AC811906-5E85-4D34-ABB2-BEA847AD88A1}"/>
              </a:ext>
            </a:extLst>
          </p:cNvPr>
          <p:cNvSpPr>
            <a:spLocks noGrp="1" noChangeArrowheads="1"/>
          </p:cNvSpPr>
          <p:nvPr>
            <p:ph type="sldNum" sz="quarter" idx="4294967295"/>
          </p:nvPr>
        </p:nvSpPr>
        <p:spPr bwMode="auto">
          <a:xfrm>
            <a:off x="94488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nSpc>
                <a:spcPct val="100000"/>
              </a:lnSpc>
              <a:spcBef>
                <a:spcPct val="0"/>
              </a:spcBef>
              <a:buFontTx/>
              <a:buNone/>
            </a:pPr>
            <a:fld id="{1BF682DD-A1EB-4493-A4BE-6ED4E53C3526}" type="slidenum">
              <a:rPr lang="en-US" altLang="en-US" sz="1100">
                <a:solidFill>
                  <a:schemeClr val="bg1"/>
                </a:solidFill>
              </a:rPr>
              <a:pPr>
                <a:lnSpc>
                  <a:spcPct val="100000"/>
                </a:lnSpc>
                <a:spcBef>
                  <a:spcPct val="0"/>
                </a:spcBef>
                <a:buFontTx/>
                <a:buNone/>
              </a:pPr>
              <a:t>8</a:t>
            </a:fld>
            <a:endParaRPr lang="en-US" altLang="en-US" sz="110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7CB4B9-D328-4110-AA07-8A864756F377}"/>
              </a:ext>
            </a:extLst>
          </p:cNvPr>
          <p:cNvSpPr>
            <a:spLocks noGrp="1"/>
          </p:cNvSpPr>
          <p:nvPr>
            <p:ph idx="1"/>
          </p:nvPr>
        </p:nvSpPr>
        <p:spPr/>
        <p:txBody>
          <a:bodyPr/>
          <a:lstStyle/>
          <a:p>
            <a:pPr marL="0" indent="0">
              <a:buNone/>
              <a:defRPr/>
            </a:pPr>
            <a:r>
              <a:rPr lang="en-US" sz="2000" dirty="0">
                <a:latin typeface="+mj-lt"/>
              </a:rPr>
              <a:t>Assume that you want to play badminton on a particular day. How will you decide whether to play or not? </a:t>
            </a:r>
          </a:p>
          <a:p>
            <a:pPr marL="0" indent="0">
              <a:buNone/>
              <a:defRPr/>
            </a:pPr>
            <a:r>
              <a:rPr lang="en-US" sz="2000" b="1" dirty="0">
                <a:latin typeface="+mj-lt"/>
              </a:rPr>
              <a:t>Factors influencing the decision </a:t>
            </a:r>
            <a:r>
              <a:rPr lang="en-US" sz="2000" dirty="0">
                <a:latin typeface="+mj-lt"/>
              </a:rPr>
              <a:t>– Weather, temperature, humidity, wind.</a:t>
            </a:r>
            <a:endParaRPr lang="en-IN" sz="2000" dirty="0">
              <a:latin typeface="+mj-lt"/>
            </a:endParaRPr>
          </a:p>
        </p:txBody>
      </p:sp>
      <p:sp>
        <p:nvSpPr>
          <p:cNvPr id="22530" name="Title 1">
            <a:extLst>
              <a:ext uri="{FF2B5EF4-FFF2-40B4-BE49-F238E27FC236}">
                <a16:creationId xmlns:a16="http://schemas.microsoft.com/office/drawing/2014/main" id="{17157792-C99B-4C8D-9B0E-72E16A0122DA}"/>
              </a:ext>
            </a:extLst>
          </p:cNvPr>
          <p:cNvSpPr>
            <a:spLocks noGrp="1" noChangeArrowheads="1"/>
          </p:cNvSpPr>
          <p:nvPr>
            <p:ph type="title"/>
          </p:nvPr>
        </p:nvSpPr>
        <p:spPr/>
        <p:txBody>
          <a:bodyPr/>
          <a:lstStyle/>
          <a:p>
            <a:r>
              <a:rPr lang="en-IN" altLang="en-US"/>
              <a:t>Real life example</a:t>
            </a:r>
          </a:p>
        </p:txBody>
      </p:sp>
      <p:sp>
        <p:nvSpPr>
          <p:cNvPr id="22532" name="Slide Number Placeholder 3">
            <a:extLst>
              <a:ext uri="{FF2B5EF4-FFF2-40B4-BE49-F238E27FC236}">
                <a16:creationId xmlns:a16="http://schemas.microsoft.com/office/drawing/2014/main" id="{63AD1B2B-51A6-415E-AA39-6E0EBCC1E3E8}"/>
              </a:ext>
            </a:extLst>
          </p:cNvPr>
          <p:cNvSpPr>
            <a:spLocks noGrp="1" noChangeArrowheads="1"/>
          </p:cNvSpPr>
          <p:nvPr>
            <p:ph type="sldNum" sz="quarter" idx="4294967295"/>
          </p:nvPr>
        </p:nvSpPr>
        <p:spPr bwMode="auto">
          <a:xfrm>
            <a:off x="94488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defRPr>
            </a:lvl9pPr>
          </a:lstStyle>
          <a:p>
            <a:pPr>
              <a:lnSpc>
                <a:spcPct val="100000"/>
              </a:lnSpc>
              <a:spcBef>
                <a:spcPct val="0"/>
              </a:spcBef>
              <a:buFontTx/>
              <a:buNone/>
            </a:pPr>
            <a:fld id="{4580E76A-E288-40EB-B934-29310D9312CC}" type="slidenum">
              <a:rPr lang="en-US" altLang="en-US" sz="1100">
                <a:solidFill>
                  <a:schemeClr val="bg1"/>
                </a:solidFill>
              </a:rPr>
              <a:pPr>
                <a:lnSpc>
                  <a:spcPct val="100000"/>
                </a:lnSpc>
                <a:spcBef>
                  <a:spcPct val="0"/>
                </a:spcBef>
                <a:buFontTx/>
                <a:buNone/>
              </a:pPr>
              <a:t>9</a:t>
            </a:fld>
            <a:endParaRPr lang="en-US" altLang="en-US" sz="1100">
              <a:solidFill>
                <a:schemeClr val="bg1"/>
              </a:solidFill>
            </a:endParaRPr>
          </a:p>
        </p:txBody>
      </p:sp>
      <p:graphicFrame>
        <p:nvGraphicFramePr>
          <p:cNvPr id="6" name="Table 5">
            <a:extLst>
              <a:ext uri="{FF2B5EF4-FFF2-40B4-BE49-F238E27FC236}">
                <a16:creationId xmlns:a16="http://schemas.microsoft.com/office/drawing/2014/main" id="{B1C79C22-9EB0-4E94-83EC-F40608027ED1}"/>
              </a:ext>
            </a:extLst>
          </p:cNvPr>
          <p:cNvGraphicFramePr>
            <a:graphicFrameLocks noGrp="1"/>
          </p:cNvGraphicFramePr>
          <p:nvPr>
            <p:extLst>
              <p:ext uri="{D42A27DB-BD31-4B8C-83A1-F6EECF244321}">
                <p14:modId xmlns:p14="http://schemas.microsoft.com/office/powerpoint/2010/main" val="2717458071"/>
              </p:ext>
            </p:extLst>
          </p:nvPr>
        </p:nvGraphicFramePr>
        <p:xfrm>
          <a:off x="2884633" y="2096482"/>
          <a:ext cx="6175375" cy="3624262"/>
        </p:xfrm>
        <a:graphic>
          <a:graphicData uri="http://schemas.openxmlformats.org/drawingml/2006/table">
            <a:tbl>
              <a:tblPr/>
              <a:tblGrid>
                <a:gridCol w="832364">
                  <a:extLst>
                    <a:ext uri="{9D8B030D-6E8A-4147-A177-3AD203B41FA5}">
                      <a16:colId xmlns:a16="http://schemas.microsoft.com/office/drawing/2014/main" val="4253277411"/>
                    </a:ext>
                  </a:extLst>
                </a:gridCol>
                <a:gridCol w="958513">
                  <a:extLst>
                    <a:ext uri="{9D8B030D-6E8A-4147-A177-3AD203B41FA5}">
                      <a16:colId xmlns:a16="http://schemas.microsoft.com/office/drawing/2014/main" val="1911751827"/>
                    </a:ext>
                  </a:extLst>
                </a:gridCol>
                <a:gridCol w="1296811">
                  <a:extLst>
                    <a:ext uri="{9D8B030D-6E8A-4147-A177-3AD203B41FA5}">
                      <a16:colId xmlns:a16="http://schemas.microsoft.com/office/drawing/2014/main" val="1231088642"/>
                    </a:ext>
                  </a:extLst>
                </a:gridCol>
                <a:gridCol w="1029229">
                  <a:extLst>
                    <a:ext uri="{9D8B030D-6E8A-4147-A177-3AD203B41FA5}">
                      <a16:colId xmlns:a16="http://schemas.microsoft.com/office/drawing/2014/main" val="2712348415"/>
                    </a:ext>
                  </a:extLst>
                </a:gridCol>
                <a:gridCol w="1029229">
                  <a:extLst>
                    <a:ext uri="{9D8B030D-6E8A-4147-A177-3AD203B41FA5}">
                      <a16:colId xmlns:a16="http://schemas.microsoft.com/office/drawing/2014/main" val="427291379"/>
                    </a:ext>
                  </a:extLst>
                </a:gridCol>
                <a:gridCol w="1029229">
                  <a:extLst>
                    <a:ext uri="{9D8B030D-6E8A-4147-A177-3AD203B41FA5}">
                      <a16:colId xmlns:a16="http://schemas.microsoft.com/office/drawing/2014/main" val="3437877953"/>
                    </a:ext>
                  </a:extLst>
                </a:gridCol>
              </a:tblGrid>
              <a:tr h="423232">
                <a:tc>
                  <a:txBody>
                    <a:bodyPr/>
                    <a:lstStyle/>
                    <a:p>
                      <a:pPr algn="ctr"/>
                      <a:r>
                        <a:rPr lang="en-IN" sz="1600">
                          <a:effectLst/>
                          <a:latin typeface="+mj-lt"/>
                        </a:rPr>
                        <a:t>Day</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Weather</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Temperature</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Humidity</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Wind</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Play?</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extLst>
                  <a:ext uri="{0D108BD9-81ED-4DB2-BD59-A6C34878D82A}">
                    <a16:rowId xmlns:a16="http://schemas.microsoft.com/office/drawing/2014/main" val="572077962"/>
                  </a:ext>
                </a:extLst>
              </a:tr>
              <a:tr h="320103">
                <a:tc>
                  <a:txBody>
                    <a:bodyPr/>
                    <a:lstStyle/>
                    <a:p>
                      <a:pPr algn="ctr"/>
                      <a:r>
                        <a:rPr lang="en-IN" sz="1600">
                          <a:effectLst/>
                          <a:latin typeface="+mj-lt"/>
                        </a:rPr>
                        <a:t>1</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Sunny</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Hot</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High</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Weak</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No</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extLst>
                  <a:ext uri="{0D108BD9-81ED-4DB2-BD59-A6C34878D82A}">
                    <a16:rowId xmlns:a16="http://schemas.microsoft.com/office/drawing/2014/main" val="4267779054"/>
                  </a:ext>
                </a:extLst>
              </a:tr>
              <a:tr h="320103">
                <a:tc>
                  <a:txBody>
                    <a:bodyPr/>
                    <a:lstStyle/>
                    <a:p>
                      <a:pPr algn="ctr"/>
                      <a:r>
                        <a:rPr lang="en-IN" sz="1600">
                          <a:effectLst/>
                          <a:latin typeface="+mj-lt"/>
                        </a:rPr>
                        <a:t>2</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a:effectLst/>
                          <a:latin typeface="+mj-lt"/>
                        </a:rPr>
                        <a:t>Cloudy</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a:effectLst/>
                          <a:latin typeface="+mj-lt"/>
                        </a:rPr>
                        <a:t>Hot</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a:effectLst/>
                          <a:latin typeface="+mj-lt"/>
                        </a:rPr>
                        <a:t>High</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a:effectLst/>
                          <a:latin typeface="+mj-lt"/>
                        </a:rPr>
                        <a:t>Weak</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a:effectLst/>
                          <a:latin typeface="+mj-lt"/>
                        </a:rPr>
                        <a:t>Yes</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extLst>
                  <a:ext uri="{0D108BD9-81ED-4DB2-BD59-A6C34878D82A}">
                    <a16:rowId xmlns:a16="http://schemas.microsoft.com/office/drawing/2014/main" val="2259663845"/>
                  </a:ext>
                </a:extLst>
              </a:tr>
              <a:tr h="320103">
                <a:tc>
                  <a:txBody>
                    <a:bodyPr/>
                    <a:lstStyle/>
                    <a:p>
                      <a:pPr algn="ctr"/>
                      <a:r>
                        <a:rPr lang="en-IN" sz="1600">
                          <a:effectLst/>
                          <a:latin typeface="+mj-lt"/>
                        </a:rPr>
                        <a:t>3</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dirty="0">
                          <a:effectLst/>
                          <a:latin typeface="+mj-lt"/>
                        </a:rPr>
                        <a:t>Sunny</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Mild</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Normal</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Strong</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Yes</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extLst>
                  <a:ext uri="{0D108BD9-81ED-4DB2-BD59-A6C34878D82A}">
                    <a16:rowId xmlns:a16="http://schemas.microsoft.com/office/drawing/2014/main" val="171718148"/>
                  </a:ext>
                </a:extLst>
              </a:tr>
              <a:tr h="320103">
                <a:tc>
                  <a:txBody>
                    <a:bodyPr/>
                    <a:lstStyle/>
                    <a:p>
                      <a:pPr algn="ctr"/>
                      <a:r>
                        <a:rPr lang="en-IN" sz="1600">
                          <a:effectLst/>
                          <a:latin typeface="+mj-lt"/>
                        </a:rPr>
                        <a:t>4</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a:effectLst/>
                          <a:latin typeface="+mj-lt"/>
                        </a:rPr>
                        <a:t>Cloudy</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dirty="0">
                          <a:effectLst/>
                          <a:latin typeface="+mj-lt"/>
                        </a:rPr>
                        <a:t>Mild</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a:effectLst/>
                          <a:latin typeface="+mj-lt"/>
                        </a:rPr>
                        <a:t>High</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a:effectLst/>
                          <a:latin typeface="+mj-lt"/>
                        </a:rPr>
                        <a:t>Strong</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a:effectLst/>
                          <a:latin typeface="+mj-lt"/>
                        </a:rPr>
                        <a:t>Yes</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extLst>
                  <a:ext uri="{0D108BD9-81ED-4DB2-BD59-A6C34878D82A}">
                    <a16:rowId xmlns:a16="http://schemas.microsoft.com/office/drawing/2014/main" val="633435906"/>
                  </a:ext>
                </a:extLst>
              </a:tr>
              <a:tr h="320103">
                <a:tc>
                  <a:txBody>
                    <a:bodyPr/>
                    <a:lstStyle/>
                    <a:p>
                      <a:pPr algn="ctr"/>
                      <a:r>
                        <a:rPr lang="en-IN" sz="1600">
                          <a:effectLst/>
                          <a:latin typeface="+mj-lt"/>
                        </a:rPr>
                        <a:t>5</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Rainy</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Mild</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High</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Strong</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No</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extLst>
                  <a:ext uri="{0D108BD9-81ED-4DB2-BD59-A6C34878D82A}">
                    <a16:rowId xmlns:a16="http://schemas.microsoft.com/office/drawing/2014/main" val="969868942"/>
                  </a:ext>
                </a:extLst>
              </a:tr>
              <a:tr h="320103">
                <a:tc>
                  <a:txBody>
                    <a:bodyPr/>
                    <a:lstStyle/>
                    <a:p>
                      <a:pPr algn="ctr"/>
                      <a:r>
                        <a:rPr lang="en-IN" sz="1600">
                          <a:effectLst/>
                          <a:latin typeface="+mj-lt"/>
                        </a:rPr>
                        <a:t>6</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a:effectLst/>
                          <a:latin typeface="+mj-lt"/>
                        </a:rPr>
                        <a:t>Rainy</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a:effectLst/>
                          <a:latin typeface="+mj-lt"/>
                        </a:rPr>
                        <a:t>Cool</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a:effectLst/>
                          <a:latin typeface="+mj-lt"/>
                        </a:rPr>
                        <a:t>Normal</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a:effectLst/>
                          <a:latin typeface="+mj-lt"/>
                        </a:rPr>
                        <a:t>Strong</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a:effectLst/>
                          <a:latin typeface="+mj-lt"/>
                        </a:rPr>
                        <a:t>No</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extLst>
                  <a:ext uri="{0D108BD9-81ED-4DB2-BD59-A6C34878D82A}">
                    <a16:rowId xmlns:a16="http://schemas.microsoft.com/office/drawing/2014/main" val="2582766840"/>
                  </a:ext>
                </a:extLst>
              </a:tr>
              <a:tr h="320103">
                <a:tc>
                  <a:txBody>
                    <a:bodyPr/>
                    <a:lstStyle/>
                    <a:p>
                      <a:pPr algn="ctr"/>
                      <a:r>
                        <a:rPr lang="en-IN" sz="1600">
                          <a:effectLst/>
                          <a:latin typeface="+mj-lt"/>
                        </a:rPr>
                        <a:t>7</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Rainy</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Mild</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High</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Weak</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Yes</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extLst>
                  <a:ext uri="{0D108BD9-81ED-4DB2-BD59-A6C34878D82A}">
                    <a16:rowId xmlns:a16="http://schemas.microsoft.com/office/drawing/2014/main" val="3526338526"/>
                  </a:ext>
                </a:extLst>
              </a:tr>
              <a:tr h="320103">
                <a:tc>
                  <a:txBody>
                    <a:bodyPr/>
                    <a:lstStyle/>
                    <a:p>
                      <a:pPr algn="ctr"/>
                      <a:r>
                        <a:rPr lang="en-IN" sz="1600">
                          <a:effectLst/>
                          <a:latin typeface="+mj-lt"/>
                        </a:rPr>
                        <a:t>8</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a:effectLst/>
                          <a:latin typeface="+mj-lt"/>
                        </a:rPr>
                        <a:t>Sunny</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a:effectLst/>
                          <a:latin typeface="+mj-lt"/>
                        </a:rPr>
                        <a:t>Hot</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a:effectLst/>
                          <a:latin typeface="+mj-lt"/>
                        </a:rPr>
                        <a:t>High</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a:effectLst/>
                          <a:latin typeface="+mj-lt"/>
                        </a:rPr>
                        <a:t>Strong</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a:effectLst/>
                          <a:latin typeface="+mj-lt"/>
                        </a:rPr>
                        <a:t>No</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extLst>
                  <a:ext uri="{0D108BD9-81ED-4DB2-BD59-A6C34878D82A}">
                    <a16:rowId xmlns:a16="http://schemas.microsoft.com/office/drawing/2014/main" val="3821768643"/>
                  </a:ext>
                </a:extLst>
              </a:tr>
              <a:tr h="320103">
                <a:tc>
                  <a:txBody>
                    <a:bodyPr/>
                    <a:lstStyle/>
                    <a:p>
                      <a:pPr algn="ctr"/>
                      <a:r>
                        <a:rPr lang="en-IN" sz="1600">
                          <a:effectLst/>
                          <a:latin typeface="+mj-lt"/>
                        </a:rPr>
                        <a:t>9</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Cloudy</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Hot</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Normal</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a:effectLst/>
                          <a:latin typeface="+mj-lt"/>
                        </a:rPr>
                        <a:t>Weak</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tc>
                  <a:txBody>
                    <a:bodyPr/>
                    <a:lstStyle/>
                    <a:p>
                      <a:pPr algn="ctr"/>
                      <a:r>
                        <a:rPr lang="en-IN" sz="1600" dirty="0">
                          <a:effectLst/>
                          <a:latin typeface="+mj-lt"/>
                        </a:rPr>
                        <a:t>Yes</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FFFFF"/>
                    </a:solidFill>
                  </a:tcPr>
                </a:tc>
                <a:extLst>
                  <a:ext uri="{0D108BD9-81ED-4DB2-BD59-A6C34878D82A}">
                    <a16:rowId xmlns:a16="http://schemas.microsoft.com/office/drawing/2014/main" val="447297643"/>
                  </a:ext>
                </a:extLst>
              </a:tr>
              <a:tr h="320103">
                <a:tc>
                  <a:txBody>
                    <a:bodyPr/>
                    <a:lstStyle/>
                    <a:p>
                      <a:pPr algn="ctr"/>
                      <a:r>
                        <a:rPr lang="en-IN" sz="1600">
                          <a:effectLst/>
                          <a:latin typeface="+mj-lt"/>
                        </a:rPr>
                        <a:t>10</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a:effectLst/>
                          <a:latin typeface="+mj-lt"/>
                        </a:rPr>
                        <a:t>Rainy</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a:effectLst/>
                          <a:latin typeface="+mj-lt"/>
                        </a:rPr>
                        <a:t>Mild</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dirty="0">
                          <a:effectLst/>
                          <a:latin typeface="+mj-lt"/>
                        </a:rPr>
                        <a:t>High</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a:effectLst/>
                          <a:latin typeface="+mj-lt"/>
                        </a:rPr>
                        <a:t>Strong</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tc>
                  <a:txBody>
                    <a:bodyPr/>
                    <a:lstStyle/>
                    <a:p>
                      <a:pPr algn="ctr"/>
                      <a:r>
                        <a:rPr lang="en-IN" sz="1600" dirty="0">
                          <a:effectLst/>
                          <a:latin typeface="+mj-lt"/>
                        </a:rPr>
                        <a:t>No</a:t>
                      </a:r>
                    </a:p>
                  </a:txBody>
                  <a:tcPr marL="82547" marR="82547" marT="38108" marB="38108" anchor="ctr">
                    <a:lnL w="6350" cap="flat" cmpd="sng" algn="ctr">
                      <a:solidFill>
                        <a:srgbClr val="B8B8B8"/>
                      </a:solidFill>
                      <a:prstDash val="solid"/>
                      <a:round/>
                      <a:headEnd type="none" w="med" len="med"/>
                      <a:tailEnd type="none" w="med" len="med"/>
                    </a:lnL>
                    <a:lnR w="6350" cap="flat" cmpd="sng" algn="ctr">
                      <a:solidFill>
                        <a:srgbClr val="B8B8B8"/>
                      </a:solidFill>
                      <a:prstDash val="solid"/>
                      <a:round/>
                      <a:headEnd type="none" w="med" len="med"/>
                      <a:tailEnd type="none" w="med" len="med"/>
                    </a:lnR>
                    <a:lnT w="6350" cap="flat" cmpd="sng" algn="ctr">
                      <a:solidFill>
                        <a:srgbClr val="B8B8B8"/>
                      </a:solidFill>
                      <a:prstDash val="solid"/>
                      <a:round/>
                      <a:headEnd type="none" w="med" len="med"/>
                      <a:tailEnd type="none" w="med" len="med"/>
                    </a:lnT>
                    <a:lnB w="6350" cap="flat" cmpd="sng" algn="ctr">
                      <a:solidFill>
                        <a:srgbClr val="B8B8B8"/>
                      </a:solidFill>
                      <a:prstDash val="solid"/>
                      <a:round/>
                      <a:headEnd type="none" w="med" len="med"/>
                      <a:tailEnd type="none" w="med" len="med"/>
                    </a:lnB>
                    <a:solidFill>
                      <a:srgbClr val="F8F8F8"/>
                    </a:solidFill>
                  </a:tcPr>
                </a:tc>
                <a:extLst>
                  <a:ext uri="{0D108BD9-81ED-4DB2-BD59-A6C34878D82A}">
                    <a16:rowId xmlns:a16="http://schemas.microsoft.com/office/drawing/2014/main" val="2379222531"/>
                  </a:ext>
                </a:extLst>
              </a:tr>
            </a:tbl>
          </a:graphicData>
        </a:graphic>
      </p:graphicFrame>
    </p:spTree>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1563</Words>
  <Application>Microsoft Office PowerPoint</Application>
  <PresentationFormat>Widescreen</PresentationFormat>
  <Paragraphs>247</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1_Office Theme</vt:lpstr>
      <vt:lpstr>PowerPoint Presentation</vt:lpstr>
      <vt:lpstr>Introduction</vt:lpstr>
      <vt:lpstr>Overview</vt:lpstr>
      <vt:lpstr>PowerPoint Presentation</vt:lpstr>
      <vt:lpstr>Terminologies</vt:lpstr>
      <vt:lpstr>Pruning</vt:lpstr>
      <vt:lpstr>Divide and conquer</vt:lpstr>
      <vt:lpstr>Programming viewpoint</vt:lpstr>
      <vt:lpstr>Real life example</vt:lpstr>
      <vt:lpstr>Real life example</vt:lpstr>
      <vt:lpstr>Real life example</vt:lpstr>
      <vt:lpstr>Algorithm</vt:lpstr>
      <vt:lpstr>Expressiveness of decision trees</vt:lpstr>
      <vt:lpstr>PowerPoint Presentation</vt:lpstr>
      <vt:lpstr>PowerPoint Presentation</vt:lpstr>
      <vt:lpstr>Separability</vt:lpstr>
      <vt:lpstr>Decision tree boundary</vt:lpstr>
      <vt:lpstr>Learning algorithm</vt:lpstr>
      <vt:lpstr>Selecting the best attribute</vt:lpstr>
      <vt:lpstr>Information Gain </vt:lpstr>
      <vt:lpstr>PowerPoint Presentation</vt:lpstr>
      <vt:lpstr>Example</vt:lpstr>
      <vt:lpstr>PowerPoint Presentation</vt:lpstr>
      <vt:lpstr>PowerPoint Presentation</vt:lpstr>
      <vt:lpstr>PowerPoint Presentation</vt:lpstr>
      <vt:lpstr>Splitting Criteria</vt:lpstr>
      <vt:lpstr>PowerPoint Presentation</vt:lpstr>
      <vt:lpstr>PowerPoint Presentation</vt:lpstr>
      <vt:lpstr>Misclassification Rate- Another Splitting Criteria</vt:lpstr>
      <vt:lpstr>PowerPoint Presentation</vt:lpstr>
      <vt:lpstr>PowerPoint Presentation</vt:lpstr>
      <vt:lpstr>PowerPoint Presentation</vt:lpstr>
      <vt:lpstr>Comparison of different impurity measures.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saraths</dc:creator>
  <cp:lastModifiedBy>saraths</cp:lastModifiedBy>
  <cp:revision>69</cp:revision>
  <dcterms:created xsi:type="dcterms:W3CDTF">2024-04-16T05:05:28Z</dcterms:created>
  <dcterms:modified xsi:type="dcterms:W3CDTF">2024-06-19T07:43:28Z</dcterms:modified>
</cp:coreProperties>
</file>