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70" r:id="rId7"/>
    <p:sldId id="271" r:id="rId8"/>
    <p:sldId id="263" r:id="rId9"/>
    <p:sldId id="262" r:id="rId10"/>
    <p:sldId id="264" r:id="rId11"/>
    <p:sldId id="278" r:id="rId12"/>
    <p:sldId id="279" r:id="rId13"/>
    <p:sldId id="285" r:id="rId14"/>
    <p:sldId id="280" r:id="rId15"/>
    <p:sldId id="272" r:id="rId16"/>
    <p:sldId id="281" r:id="rId17"/>
    <p:sldId id="273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C905C-0B76-4FBD-BE14-0AB5047453DF}" v="2" dt="2025-01-30T13:30:17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u S" userId="S::geethugs@am.amrita.edu::213ebdba-b90c-448b-b375-0f7797de0d05" providerId="AD" clId="Web-{0C3C905C-0B76-4FBD-BE14-0AB5047453DF}"/>
    <pc:docChg chg="delSld">
      <pc:chgData name="Geethu S" userId="S::geethugs@am.amrita.edu::213ebdba-b90c-448b-b375-0f7797de0d05" providerId="AD" clId="Web-{0C3C905C-0B76-4FBD-BE14-0AB5047453DF}" dt="2025-01-30T13:30:17.586" v="1"/>
      <pc:docMkLst>
        <pc:docMk/>
      </pc:docMkLst>
      <pc:sldChg chg="del">
        <pc:chgData name="Geethu S" userId="S::geethugs@am.amrita.edu::213ebdba-b90c-448b-b375-0f7797de0d05" providerId="AD" clId="Web-{0C3C905C-0B76-4FBD-BE14-0AB5047453DF}" dt="2025-01-30T13:30:17.586" v="1"/>
        <pc:sldMkLst>
          <pc:docMk/>
          <pc:sldMk cId="2158270847" sldId="266"/>
        </pc:sldMkLst>
      </pc:sldChg>
      <pc:sldChg chg="del">
        <pc:chgData name="Geethu S" userId="S::geethugs@am.amrita.edu::213ebdba-b90c-448b-b375-0f7797de0d05" providerId="AD" clId="Web-{0C3C905C-0B76-4FBD-BE14-0AB5047453DF}" dt="2025-01-30T13:30:15.132" v="0"/>
        <pc:sldMkLst>
          <pc:docMk/>
          <pc:sldMk cId="421334561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6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03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5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8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1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5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0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2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4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0139-9969-46FF-AD29-DA626BAA118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8361CE-BE48-4F0A-8710-92B8C9A8C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1739-AF00-F294-B3A0-847A96CE0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CE8C5-737C-9347-E3BA-CAC099241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AD64-926A-5E62-28F8-D6755699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7930-4E01-FB91-14BB-0FE88A90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467FC-14BF-0D96-1884-EFC19B0D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74840"/>
            <a:ext cx="7941136" cy="44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B7C6-79EB-EDA6-EA28-3990E11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7E68-0D4A-B6D9-8CB8-3628CEC9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760" y="1445342"/>
            <a:ext cx="9171039" cy="47316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HTML &lt;link&gt; Element</a:t>
            </a:r>
          </a:p>
          <a:p>
            <a:r>
              <a:rPr lang="en-US" dirty="0"/>
              <a:t>The &lt;link&gt; element defines the relationship between the current document and an external resource.</a:t>
            </a:r>
          </a:p>
          <a:p>
            <a:r>
              <a:rPr lang="en-US" dirty="0"/>
              <a:t>The &lt;link&gt; tag is most often used to link to external style sheets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0ABD2-8687-9931-4283-0D1FAF4E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5" y="3170015"/>
            <a:ext cx="6587613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3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5973-CB00-8DB2-9581-377303A7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Writing text and formatting</a:t>
            </a:r>
            <a:b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E17B-32EA-CE81-4A96-C2C37C72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These tags are used within &lt;body&gt; section. These are the </a:t>
            </a:r>
            <a:r>
              <a:rPr 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frequenctly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used elements of the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&lt;p&gt;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(paragraph)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&lt;p&gt;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tag with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align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attribute set to “right” or “center”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&lt;strong&gt;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(bold)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b="1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em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(emphasis/italics)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&lt;sup&gt;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tag (superscript)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&lt;sub&gt;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tag (subscript)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b="1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br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/&gt;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(line break)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b="1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hr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/&gt;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(horizontal ruler) tag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0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DCF4-1134-A22F-6DC6-BFA80D28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EB24-DF6A-AA3F-7761-FFA181E9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Whenever you have HTML tags within other HTML tags, you must close the nearest tag first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Example:</a:t>
            </a:r>
          </a:p>
          <a:p>
            <a:pPr lvl="1">
              <a:buFontTx/>
              <a:buChar char=" "/>
            </a:pPr>
            <a:r>
              <a:rPr lang="en-US" altLang="en-US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&lt;H1&gt; &lt;I&gt; The Nation &lt;/I&gt; &lt;/H1&gt;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44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D73-7198-F04A-7439-BA8F409C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Hyperlinks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C049-180A-FF33-9283-70648B8A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0B62D-1BF6-317D-28A9-5EE39D45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87764"/>
            <a:ext cx="8314762" cy="3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7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2A9038-9B22-4E21-AFB6-61D949FBD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A4E635-D099-4AD0-85E6-FFB0557E1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8726" y="1265916"/>
            <a:ext cx="8153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dirty="0"/>
              <a:t>To have a graphic appear on a webpage, web designers must to put the &lt;IMG&gt; tag in with the address where the graphic "lives":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dirty="0"/>
              <a:t>&lt;IMG SRC="http://www.someplace.com/images/fish.gif"&gt;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dirty="0"/>
              <a:t>http://www.someplace.com/images/fish.gif</a:t>
            </a:r>
            <a:r>
              <a:rPr lang="en-US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alt=</a:t>
            </a:r>
            <a:r>
              <a:rPr lang="en-US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“fish"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width=</a:t>
            </a:r>
            <a:r>
              <a:rPr lang="en-US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height=</a:t>
            </a:r>
            <a:r>
              <a:rPr lang="en-US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"600"</a:t>
            </a:r>
            <a:r>
              <a:rPr lang="en-US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dirty="0"/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Graphics attributes: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alt="text": insert a description of the graphic for those who are using browsers that cannot </a:t>
            </a:r>
            <a:br>
              <a:rPr lang="en-US" altLang="en-US" sz="1600" dirty="0"/>
            </a:br>
            <a:r>
              <a:rPr lang="en-US" altLang="en-US" sz="1600" dirty="0"/>
              <a:t>		process images (e.g., page readers for the blind)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width="xx/xx%": width in pixels/percentage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height="xx/xx%": height in pixels/percentage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border="xx": pixel length of the border surrounding the image. 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</a:t>
            </a:r>
            <a:r>
              <a:rPr lang="en-US" altLang="en-US" sz="1600" dirty="0" err="1"/>
              <a:t>hspace</a:t>
            </a:r>
            <a:r>
              <a:rPr lang="en-US" altLang="en-US" sz="1600" dirty="0"/>
              <a:t>="xx": places a buffer of space horizontally around the image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</a:t>
            </a:r>
            <a:r>
              <a:rPr lang="en-US" altLang="en-US" sz="1600" dirty="0" err="1"/>
              <a:t>vspace</a:t>
            </a:r>
            <a:r>
              <a:rPr lang="en-US" altLang="en-US" sz="1600" dirty="0"/>
              <a:t>="xx": places a buffer of space vertically around the image</a:t>
            </a:r>
          </a:p>
          <a:p>
            <a:pPr marL="0" indent="0"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align="top/middle/bottom/right/left": aligns image in relation to the text (see next 2 slides)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8461CDB5-6F6B-48D3-B852-FBE2C43E1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952956"/>
              </p:ext>
            </p:extLst>
          </p:nvPr>
        </p:nvGraphicFramePr>
        <p:xfrm>
          <a:off x="4118023" y="2786741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26628" name="Object 5">
                        <a:extLst>
                          <a:ext uri="{FF2B5EF4-FFF2-40B4-BE49-F238E27FC236}">
                            <a16:creationId xmlns:a16="http://schemas.microsoft.com/office/drawing/2014/main" id="{8461CDB5-6F6B-48D3-B852-FBE2C43E1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023" y="2786741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F77E3DE-DC3A-4C8F-ADDF-33187EAD6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Graphics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504FB2-2FDD-4FBD-9836-BDB19E39C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600"/>
              <a:t>&lt;img src="http://www.someplace.com/images/fish.gif" align="top"&gt;All about Fish</a:t>
            </a:r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&lt;img src="http://www.someplace.com/images/fish.gif" align="middle"&gt;All about Fish</a:t>
            </a:r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&lt;img src="http://www.someplace.com/images/fish.gif" align="bottom"&gt;All about Fish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3D3562BC-7C15-4C8A-A9AF-0831C549D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359026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D3562BC-7C15-4C8A-A9AF-0831C549D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59026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>
            <a:extLst>
              <a:ext uri="{FF2B5EF4-FFF2-40B4-BE49-F238E27FC236}">
                <a16:creationId xmlns:a16="http://schemas.microsoft.com/office/drawing/2014/main" id="{8F240662-0A98-4DE7-92A1-9955AC0A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2300288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All about Fish</a:t>
            </a:r>
          </a:p>
        </p:txBody>
      </p: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23F821E6-3755-4C55-BCC3-271C1BCFD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38601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3784" imgH="1886712" progId="MS_ClipArt_Gallery">
                  <p:embed/>
                </p:oleObj>
              </mc:Choice>
              <mc:Fallback>
                <p:oleObj r:id="rId4" imgW="2843784" imgH="1886712" progId="MS_ClipArt_Gallery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23F821E6-3755-4C55-BCC3-271C1BCFD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1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9095045C-D68E-478C-AFFD-FA1434350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715001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3784" imgH="1886712" progId="MS_ClipArt_Gallery">
                  <p:embed/>
                </p:oleObj>
              </mc:Choice>
              <mc:Fallback>
                <p:oleObj r:id="rId4" imgW="2843784" imgH="1886712" progId="MS_ClipArt_Gallery">
                  <p:embed/>
                  <p:pic>
                    <p:nvPicPr>
                      <p:cNvPr id="27655" name="Object 7">
                        <a:extLst>
                          <a:ext uri="{FF2B5EF4-FFF2-40B4-BE49-F238E27FC236}">
                            <a16:creationId xmlns:a16="http://schemas.microsoft.com/office/drawing/2014/main" id="{9095045C-D68E-478C-AFFD-FA1434350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1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>
            <a:extLst>
              <a:ext uri="{FF2B5EF4-FFF2-40B4-BE49-F238E27FC236}">
                <a16:creationId xmlns:a16="http://schemas.microsoft.com/office/drawing/2014/main" id="{8AEE0C9A-A622-45C2-A27A-C5682484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434340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All about Fish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2BEE7B89-F542-48C8-8726-553B2C0E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6" y="647700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All about Fish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BE10305-B410-4FBD-BCED-E21183960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Graphics (cont.)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AD0360CC-9F54-491A-9310-2C47E461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784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&lt;img src="http://www.someplace.com/images/fish.gif" align="left"&gt;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&lt;img src="http://www.someplace.com/images/fish.gif" align="right"&gt;</a:t>
            </a:r>
          </a:p>
        </p:txBody>
      </p:sp>
      <p:graphicFrame>
        <p:nvGraphicFramePr>
          <p:cNvPr id="28676" name="Object 6">
            <a:extLst>
              <a:ext uri="{FF2B5EF4-FFF2-40B4-BE49-F238E27FC236}">
                <a16:creationId xmlns:a16="http://schemas.microsoft.com/office/drawing/2014/main" id="{11E28D9C-8289-44B3-82FC-DAD840671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359026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28676" name="Object 6">
                        <a:extLst>
                          <a:ext uri="{FF2B5EF4-FFF2-40B4-BE49-F238E27FC236}">
                            <a16:creationId xmlns:a16="http://schemas.microsoft.com/office/drawing/2014/main" id="{11E28D9C-8289-44B3-82FC-DAD840671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59026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9">
            <a:extLst>
              <a:ext uri="{FF2B5EF4-FFF2-40B4-BE49-F238E27FC236}">
                <a16:creationId xmlns:a16="http://schemas.microsoft.com/office/drawing/2014/main" id="{E706E959-CF04-45C4-8735-87D86116D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648201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28677" name="Object 9">
                        <a:extLst>
                          <a:ext uri="{FF2B5EF4-FFF2-40B4-BE49-F238E27FC236}">
                            <a16:creationId xmlns:a16="http://schemas.microsoft.com/office/drawing/2014/main" id="{E706E959-CF04-45C4-8735-87D86116D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648201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A8A2-4AD3-F066-0C9D-F75853A8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B71F-78B4-3EDC-C13A-603EB65B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D1B7B-C0DE-361C-FFE6-FDA3A76D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5" y="919822"/>
            <a:ext cx="9438966" cy="48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7C3-70CF-00C9-D949-F677A040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542B-0549-EA89-AA3F-F713A40B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66FB-7F5D-D5A3-18D7-E10FCEE7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128722"/>
            <a:ext cx="9586451" cy="47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6F31-3E57-472F-B566-06AAC5FA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6C4F-1FED-A614-5D13-6FCE5DD3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45EB3-AB75-6517-1B67-D85B2601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4" y="645619"/>
            <a:ext cx="9098798" cy="1674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3E1A1-384D-0CDE-2F04-301CD327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14" y="2320278"/>
            <a:ext cx="9098798" cy="35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7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1B22-58AC-2D7E-CBA0-4A059B2C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Headings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5D32-1AE6-9DC1-E025-6A798ACD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90669-BBA9-CAE9-EC4A-CE3AE7A2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2035278"/>
            <a:ext cx="4165504" cy="3913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AFF73-63B5-F525-99CF-67AD2DB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03" y="2035278"/>
            <a:ext cx="3595013" cy="3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D6DB-F47E-2B59-13C7-FF29C0C6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908F-3DC2-874E-C09E-EF07C35C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F726E-793B-9E7D-B8A7-C773D927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75350"/>
            <a:ext cx="7651120" cy="44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0585-6E12-108D-9CA6-170ABFB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42D1-56F4-8F09-1B68-79DF0551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8F3DF-6EA1-CC40-C4B0-53516BD2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79" y="2260996"/>
            <a:ext cx="8825635" cy="36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A9EB-7857-A44F-EC13-D28F2775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D424-11DA-1EED-BDD1-A9F90032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A836-C761-1DC0-D009-C6EFAEE9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508578"/>
            <a:ext cx="8915401" cy="58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F69-AA91-3A13-900B-904D68B5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&lt;head&gt; elements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C241-2CE8-ED49-1F5F-C3CE6172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4671"/>
            <a:ext cx="8915400" cy="442655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2000" b="1" dirty="0"/>
              <a:t>&lt;meta&gt; element </a:t>
            </a:r>
            <a:r>
              <a:rPr lang="en-US" sz="1800" dirty="0"/>
              <a:t>is typically used to specify the character set, page description, keywords, author of the document, and viewport settings.</a:t>
            </a:r>
          </a:p>
          <a:p>
            <a:r>
              <a:rPr lang="en-US" sz="1800" dirty="0"/>
              <a:t>The metadata will not be displayed on the page, but is used by browsers (how to display content or reload page), by search engines (keywords), and other web services.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555E1-3A89-1A09-9353-5E3759FC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0" y="3002200"/>
            <a:ext cx="4762913" cy="3415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14B07-3D28-D9F4-C456-28DC1405E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58" y="3185889"/>
            <a:ext cx="6027942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29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B9451F05B2E49A02781E91EF3E2C0" ma:contentTypeVersion="4" ma:contentTypeDescription="Create a new document." ma:contentTypeScope="" ma:versionID="f327ad584da6e8a8ed0f04dea9e3305d">
  <xsd:schema xmlns:xsd="http://www.w3.org/2001/XMLSchema" xmlns:xs="http://www.w3.org/2001/XMLSchema" xmlns:p="http://schemas.microsoft.com/office/2006/metadata/properties" xmlns:ns2="442843e9-9bfc-424c-b503-07d6d3704bf6" targetNamespace="http://schemas.microsoft.com/office/2006/metadata/properties" ma:root="true" ma:fieldsID="b31f62d5bd128eab84ed5999a59d576a" ns2:_="">
    <xsd:import namespace="442843e9-9bfc-424c-b503-07d6d3704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843e9-9bfc-424c-b503-07d6d370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B1F9DA-7882-4E1A-A038-3C3B71069645}"/>
</file>

<file path=customXml/itemProps2.xml><?xml version="1.0" encoding="utf-8"?>
<ds:datastoreItem xmlns:ds="http://schemas.openxmlformats.org/officeDocument/2006/customXml" ds:itemID="{4166881F-B53B-4C0F-989C-388C066D8B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DC097B-7507-4D86-8304-A15473E74D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591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HTML</vt:lpstr>
      <vt:lpstr>PowerPoint Presentation</vt:lpstr>
      <vt:lpstr>PowerPoint Presentation</vt:lpstr>
      <vt:lpstr>PowerPoint Presentation</vt:lpstr>
      <vt:lpstr>Headings </vt:lpstr>
      <vt:lpstr>PowerPoint Presentation</vt:lpstr>
      <vt:lpstr>HTML Tag</vt:lpstr>
      <vt:lpstr>PowerPoint Presentation</vt:lpstr>
      <vt:lpstr>&lt;head&gt; elements</vt:lpstr>
      <vt:lpstr>PowerPoint Presentation</vt:lpstr>
      <vt:lpstr>PowerPoint Presentation</vt:lpstr>
      <vt:lpstr>Writing text and formatting </vt:lpstr>
      <vt:lpstr>Nested Tags</vt:lpstr>
      <vt:lpstr>Hyperlinks</vt:lpstr>
      <vt:lpstr>Graphics</vt:lpstr>
      <vt:lpstr>Graphics (cont.)</vt:lpstr>
      <vt:lpstr>Graphics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Geethu S</dc:creator>
  <cp:lastModifiedBy>Geethu S</cp:lastModifiedBy>
  <cp:revision>22</cp:revision>
  <dcterms:created xsi:type="dcterms:W3CDTF">2025-01-19T17:05:31Z</dcterms:created>
  <dcterms:modified xsi:type="dcterms:W3CDTF">2025-01-30T13:30:25Z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0x010100FABB9451F05B2E49A02781E91EF3E2C0</vt:lpwstr>
  </property>
</Properties>
</file>