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3" r:id="rId2"/>
    <p:sldId id="434" r:id="rId3"/>
    <p:sldId id="435" r:id="rId4"/>
    <p:sldId id="437" r:id="rId5"/>
    <p:sldId id="438" r:id="rId6"/>
    <p:sldId id="439" r:id="rId7"/>
    <p:sldId id="441" r:id="rId8"/>
    <p:sldId id="442" r:id="rId9"/>
    <p:sldId id="444" r:id="rId10"/>
    <p:sldId id="445" r:id="rId11"/>
    <p:sldId id="453" r:id="rId12"/>
    <p:sldId id="446" r:id="rId13"/>
    <p:sldId id="447" r:id="rId14"/>
    <p:sldId id="448" r:id="rId15"/>
    <p:sldId id="454" r:id="rId16"/>
    <p:sldId id="449" r:id="rId17"/>
    <p:sldId id="450" r:id="rId18"/>
    <p:sldId id="427" r:id="rId19"/>
    <p:sldId id="451" r:id="rId20"/>
    <p:sldId id="452" r:id="rId21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5226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Amrita School of Spiritual &amp; Cultural Studies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247A-2146-468B-BFA8-E4E73D455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3941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Amrita School of Spiritual &amp; Cultural Studies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CAEAE-66DB-4DE5-BD31-6DFEBC1440DB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4B964-D081-44E6-AB8B-7D7B42E7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9579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4B964-D081-44E6-AB8B-7D7B42E7CC7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Carl Rogers   the</a:t>
            </a:r>
            <a:r>
              <a:rPr lang="en-US" baseline="0" dirty="0" smtClean="0"/>
              <a:t> American psychotherapist was a pioneer in promoting active non-judgmental listening as a skill for counsellors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4B964-D081-44E6-AB8B-7D7B42E7CC7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4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proactive to gauge business 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B964-D081-44E6-AB8B-7D7B42E7CC7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3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63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29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012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65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5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69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16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772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300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40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7626"/>
            <a:ext cx="12218977" cy="4784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46681"/>
            <a:ext cx="4114800" cy="50165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49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75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976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832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098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367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698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149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C42-8A91-4C1D-9386-ACBC237A2D99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46" y="6419556"/>
            <a:ext cx="2743200" cy="534588"/>
          </a:xfrm>
        </p:spPr>
        <p:txBody>
          <a:bodyPr/>
          <a:lstStyle>
            <a:lvl1pPr algn="l">
              <a:defRPr/>
            </a:lvl1pPr>
          </a:lstStyle>
          <a:p>
            <a:fld id="{8E087446-9F2D-417E-A8C2-FF2624C354BE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65325" y="365125"/>
            <a:ext cx="3888475" cy="644525"/>
          </a:xfrm>
        </p:spPr>
        <p:txBody>
          <a:bodyPr/>
          <a:lstStyle>
            <a:lvl1pPr marL="0" indent="0">
              <a:buNone/>
              <a:defRPr sz="24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MA OM Mastery Over Mind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5221" y="6520072"/>
            <a:ext cx="3476625" cy="265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2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702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599" y="6538912"/>
            <a:ext cx="411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08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08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82108"/>
            <a:ext cx="41148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13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35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8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MA OM- Mastery over Mind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464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Amrita School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Spiritual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69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86B8-534D-40AE-9E7B-777BE4793EAB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MA OM- Mastery over Mind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7446-9F2D-417E-A8C2-FF2624C35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mritapuri.org/81769/22youth.aum" TargetMode="Externa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cmillandictionary.com/dictionary/british/idea" TargetMode="External"/><Relationship Id="rId3" Type="http://schemas.openxmlformats.org/officeDocument/2006/relationships/hyperlink" Target="https://www.macmillandictionary.com/dictionary/british/process_1" TargetMode="External"/><Relationship Id="rId7" Type="http://schemas.openxmlformats.org/officeDocument/2006/relationships/hyperlink" Target="https://www.macmillandictionary.com/dictionary/british/emo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acmillandictionary.com/dictionary/british/making" TargetMode="External"/><Relationship Id="rId5" Type="http://schemas.openxmlformats.org/officeDocument/2006/relationships/hyperlink" Target="https://www.macmillandictionary.com/dictionary/british/information" TargetMode="External"/><Relationship Id="rId4" Type="http://schemas.openxmlformats.org/officeDocument/2006/relationships/hyperlink" Target="https://www.macmillandictionary.com/dictionary/british/give_1" TargetMode="External"/><Relationship Id="rId9" Type="http://schemas.openxmlformats.org/officeDocument/2006/relationships/hyperlink" Target="https://www.macmillandictionary.com/dictionary/british/known_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345661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33" y="862638"/>
            <a:ext cx="4590899" cy="147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339907" y="814407"/>
            <a:ext cx="4431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Amrita School of Spiritual &amp; Cultural Studies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355564" y="862638"/>
            <a:ext cx="0" cy="21824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7431314" y="4647208"/>
            <a:ext cx="4608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Dr. Shobhana Madhavan 	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Associate Professor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Amrita School of Business  Coimbatore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5409" y="2903957"/>
            <a:ext cx="85879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</a:rPr>
              <a:t>The Role of Meditation in Improving  Interpersonal Communication and Relationship Quality 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9697"/>
            <a:ext cx="2337455" cy="1558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40" y="-144124"/>
            <a:ext cx="1413002" cy="1485748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51"/>
    </mc:Choice>
    <mc:Fallback xmlns="">
      <p:transition spd="slow" advTm="15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Improve the Quality of Friendships at University with Meditation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80557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sz="3200" dirty="0" smtClean="0"/>
              <a:t>Meditation/ Mindfulness help us to become more </a:t>
            </a:r>
            <a:r>
              <a:rPr lang="en-IN" sz="3200" b="1" dirty="0" smtClean="0">
                <a:solidFill>
                  <a:schemeClr val="accent2">
                    <a:lumMod val="50000"/>
                  </a:schemeClr>
                </a:solidFill>
              </a:rPr>
              <a:t>self-aware</a:t>
            </a:r>
            <a:r>
              <a:rPr lang="en-IN" sz="3200" dirty="0" smtClean="0"/>
              <a:t> and conscious of our thoughts and </a:t>
            </a:r>
            <a:r>
              <a:rPr lang="en-IN" sz="3200" dirty="0"/>
              <a:t>emotions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r>
              <a:rPr lang="en-IN" sz="3200" dirty="0" smtClean="0"/>
              <a:t>Friendship </a:t>
            </a:r>
            <a:r>
              <a:rPr lang="en-IN" sz="3200" dirty="0"/>
              <a:t>quality improves when </a:t>
            </a:r>
            <a:r>
              <a:rPr lang="en-IN" sz="3200" dirty="0" smtClean="0"/>
              <a:t>friends </a:t>
            </a:r>
            <a:r>
              <a:rPr lang="en-IN" sz="3200" dirty="0"/>
              <a:t>are self-aware, accepting, non-reactive, </a:t>
            </a:r>
            <a:r>
              <a:rPr lang="en-IN" sz="3200" dirty="0" smtClean="0"/>
              <a:t>and have a high degree of empathy  (</a:t>
            </a:r>
            <a:r>
              <a:rPr lang="en-IN" sz="3200" dirty="0" err="1"/>
              <a:t>Pratscher</a:t>
            </a:r>
            <a:r>
              <a:rPr lang="en-IN" sz="3200" dirty="0"/>
              <a:t> et al. 2018) </a:t>
            </a:r>
            <a:r>
              <a:rPr lang="en-IN" sz="3200" dirty="0" smtClean="0"/>
              <a:t>.</a:t>
            </a:r>
            <a:endParaRPr lang="en-IN" sz="3200" dirty="0"/>
          </a:p>
          <a:p>
            <a:endParaRPr lang="en-IN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29" y="1762181"/>
            <a:ext cx="8941815" cy="4657375"/>
          </a:xfrm>
        </p:spPr>
        <p:txBody>
          <a:bodyPr>
            <a:normAutofit lnSpcReduction="10000"/>
          </a:bodyPr>
          <a:lstStyle/>
          <a:p>
            <a:r>
              <a:rPr lang="en-IN" sz="3000" dirty="0" smtClean="0"/>
              <a:t>When we </a:t>
            </a:r>
            <a:r>
              <a:rPr lang="en-IN" sz="3000" b="1" dirty="0" smtClean="0"/>
              <a:t>react</a:t>
            </a:r>
            <a:r>
              <a:rPr lang="en-IN" sz="3000" dirty="0" smtClean="0"/>
              <a:t> there is </a:t>
            </a:r>
            <a:r>
              <a:rPr lang="en-IN" sz="3000" b="1" dirty="0" smtClean="0"/>
              <a:t>no gap </a:t>
            </a:r>
            <a:r>
              <a:rPr lang="en-IN" sz="3000" dirty="0" smtClean="0"/>
              <a:t>between thought and words, or between words and action. Conflicts and misunderstandings may arise.  </a:t>
            </a:r>
          </a:p>
          <a:p>
            <a:endParaRPr lang="en-IN" sz="3000" dirty="0"/>
          </a:p>
          <a:p>
            <a:r>
              <a:rPr lang="en-IN" sz="3000" dirty="0"/>
              <a:t> </a:t>
            </a:r>
            <a:r>
              <a:rPr lang="en-IN" sz="3000" dirty="0" smtClean="0"/>
              <a:t>We should try and </a:t>
            </a:r>
            <a:r>
              <a:rPr lang="en-IN" sz="3000" b="1" dirty="0" smtClean="0"/>
              <a:t>respond</a:t>
            </a:r>
            <a:r>
              <a:rPr lang="en-IN" sz="3000" dirty="0" smtClean="0"/>
              <a:t>. We can do this by expanding the gap between our thoughts and words, and words and actions. </a:t>
            </a:r>
          </a:p>
          <a:p>
            <a:endParaRPr lang="en-IN" sz="3000" dirty="0"/>
          </a:p>
          <a:p>
            <a:r>
              <a:rPr lang="en-IN" sz="3000" dirty="0" smtClean="0"/>
              <a:t>Meditation can help us to cultivate awareness and </a:t>
            </a:r>
            <a:r>
              <a:rPr lang="en-IN" sz="3000" b="1" dirty="0" smtClean="0"/>
              <a:t>respond</a:t>
            </a:r>
            <a:r>
              <a:rPr lang="en-IN" sz="3000" dirty="0" smtClean="0"/>
              <a:t> rather than </a:t>
            </a:r>
            <a:r>
              <a:rPr lang="en-IN" sz="3000" b="1" dirty="0" smtClean="0"/>
              <a:t>react. </a:t>
            </a:r>
            <a:endParaRPr lang="en-IN" sz="3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937" y="1807125"/>
            <a:ext cx="3066063" cy="367927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462" y="133405"/>
            <a:ext cx="10361901" cy="162877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Communication and Meditation Tip # 2: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Improve Relationships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Respond rather than React </a:t>
            </a:r>
            <a:endParaRPr lang="en-IN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Improve the Quality of Other Close Relationships  with Mindful Communication and Meditation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996055" cy="435133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Meditate and Enjoy Togetherness in Harmony</a:t>
            </a:r>
            <a:r>
              <a:rPr lang="en-IN" sz="4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en-IN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sz="3600" dirty="0" smtClean="0"/>
          </a:p>
          <a:p>
            <a:pPr marL="0" indent="0">
              <a:buNone/>
            </a:pPr>
            <a:r>
              <a:rPr lang="en-IN" sz="3600" dirty="0" smtClean="0"/>
              <a:t>Mindfulness improves quality of communication leading to increased relationship satisfaction </a:t>
            </a:r>
            <a:r>
              <a:rPr lang="en-IN" sz="2000" dirty="0" smtClean="0"/>
              <a:t>(Gambrel &amp; Keeling, 2010; Whitney &amp; Chang, 2022)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Meditation Has A Positive Impact On Workplace Relationships And Leadership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Increases team cooperation </a:t>
            </a:r>
            <a:r>
              <a:rPr lang="en-IN" sz="2400" dirty="0" smtClean="0"/>
              <a:t>(Yu &amp; </a:t>
            </a:r>
            <a:r>
              <a:rPr lang="en-IN" sz="2400" dirty="0" err="1" smtClean="0"/>
              <a:t>Zellmer</a:t>
            </a:r>
            <a:r>
              <a:rPr lang="en-IN" sz="2400" dirty="0" smtClean="0"/>
              <a:t>-Bruhn 2018) </a:t>
            </a:r>
          </a:p>
          <a:p>
            <a:endParaRPr lang="en-IN" sz="2400" dirty="0" smtClean="0"/>
          </a:p>
          <a:p>
            <a:r>
              <a:rPr lang="en-IN" sz="3200" dirty="0" smtClean="0"/>
              <a:t>Mindfulness training  improves leader’s behaviour toward employees by making them more attentive and open </a:t>
            </a:r>
            <a:r>
              <a:rPr lang="en-IN" sz="2400" dirty="0" smtClean="0"/>
              <a:t>(Johnson et al. 2019)</a:t>
            </a:r>
          </a:p>
          <a:p>
            <a:endParaRPr lang="en-IN" sz="3200" dirty="0" smtClean="0"/>
          </a:p>
          <a:p>
            <a:r>
              <a:rPr lang="en-IN" sz="3200" dirty="0" smtClean="0"/>
              <a:t>Meditation has been found to improve employee communication skills </a:t>
            </a:r>
            <a:r>
              <a:rPr lang="en-IN" sz="2400" dirty="0" smtClean="0"/>
              <a:t>(Good et al. 2015; Pradhan &amp; </a:t>
            </a:r>
            <a:r>
              <a:rPr lang="en-IN" sz="2400" dirty="0" err="1" smtClean="0"/>
              <a:t>Ajithkumar</a:t>
            </a:r>
            <a:r>
              <a:rPr lang="en-IN" sz="2400" dirty="0" smtClean="0"/>
              <a:t> 2018)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Caveat</a:t>
            </a:r>
            <a:r>
              <a:rPr lang="en-IN" b="1" dirty="0" smtClean="0"/>
              <a:t>: </a:t>
            </a:r>
            <a:r>
              <a:rPr lang="en-IN" b="1" i="1" dirty="0" smtClean="0"/>
              <a:t>Meditation is not a Magic Pill that Improves Interpersonal Communication  </a:t>
            </a:r>
            <a:r>
              <a:rPr lang="en-IN" b="1" i="1" dirty="0" smtClean="0">
                <a:sym typeface="Wingdings" panose="05000000000000000000" pitchFamily="2" charset="2"/>
              </a:rPr>
              <a:t>or Relationships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We need  the </a:t>
            </a:r>
            <a:r>
              <a:rPr lang="en-IN" i="1" dirty="0" err="1" smtClean="0"/>
              <a:t>lakshya</a:t>
            </a:r>
            <a:r>
              <a:rPr lang="en-IN" dirty="0" smtClean="0"/>
              <a:t> or goal to improve our interpersonal communication skills and our relationships.  </a:t>
            </a:r>
          </a:p>
          <a:p>
            <a:endParaRPr lang="en-IN" dirty="0" smtClean="0"/>
          </a:p>
          <a:p>
            <a:r>
              <a:rPr lang="en-IN" dirty="0" smtClean="0"/>
              <a:t>We need persistence and patience, communication skills will not improve overnight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In short, </a:t>
            </a:r>
            <a:r>
              <a:rPr lang="en-IN" b="1" dirty="0" smtClean="0">
                <a:sym typeface="Wingdings" panose="05000000000000000000" pitchFamily="2" charset="2"/>
              </a:rPr>
              <a:t>Intention</a:t>
            </a:r>
            <a:r>
              <a:rPr lang="en-IN" dirty="0" smtClean="0">
                <a:sym typeface="Wingdings" panose="05000000000000000000" pitchFamily="2" charset="2"/>
              </a:rPr>
              <a:t> and </a:t>
            </a:r>
            <a:r>
              <a:rPr lang="en-IN" b="1" dirty="0" smtClean="0">
                <a:sym typeface="Wingdings" panose="05000000000000000000" pitchFamily="2" charset="2"/>
              </a:rPr>
              <a:t>Attitude</a:t>
            </a:r>
            <a:r>
              <a:rPr lang="en-IN" dirty="0" smtClean="0">
                <a:sym typeface="Wingdings" panose="05000000000000000000" pitchFamily="2" charset="2"/>
              </a:rPr>
              <a:t> are Important 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18" y="1530928"/>
            <a:ext cx="10515600" cy="1325563"/>
          </a:xfrm>
        </p:spPr>
        <p:txBody>
          <a:bodyPr/>
          <a:lstStyle/>
          <a:p>
            <a:pPr algn="ctr"/>
            <a:r>
              <a:rPr lang="hi-IN" dirty="0"/>
              <a:t>सत्यं वद, प्रियं </a:t>
            </a:r>
            <a:r>
              <a:rPr lang="hi-IN" dirty="0" smtClean="0"/>
              <a:t>वद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b="1" dirty="0" smtClean="0"/>
              <a:t>       </a:t>
            </a:r>
            <a:r>
              <a:rPr lang="en-IN" sz="3600" dirty="0" smtClean="0"/>
              <a:t>Let </a:t>
            </a:r>
            <a:r>
              <a:rPr lang="en-IN" sz="3600" dirty="0"/>
              <a:t>your speech be </a:t>
            </a:r>
            <a:r>
              <a:rPr lang="en-IN" sz="3600" b="1" dirty="0"/>
              <a:t>truthful, pleasant and useful</a:t>
            </a:r>
            <a:r>
              <a:rPr lang="en-IN" sz="3600" dirty="0" smtClean="0"/>
              <a:t>.</a:t>
            </a:r>
          </a:p>
          <a:p>
            <a:pPr marL="0" indent="0" algn="ctr">
              <a:buNone/>
            </a:pPr>
            <a:r>
              <a:rPr lang="en-IN" sz="3600" b="1" dirty="0"/>
              <a:t>Right timing </a:t>
            </a:r>
            <a:r>
              <a:rPr lang="en-IN" sz="3600" b="1" dirty="0" smtClean="0"/>
              <a:t>and your intention </a:t>
            </a:r>
            <a:r>
              <a:rPr lang="en-IN" sz="3600" dirty="0" smtClean="0"/>
              <a:t>is </a:t>
            </a:r>
            <a:r>
              <a:rPr lang="en-IN" sz="3600" dirty="0"/>
              <a:t>Important</a:t>
            </a:r>
          </a:p>
          <a:p>
            <a:pPr marL="0" indent="0"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Take a Deep Breath. Be Aware of the Inhalation and Exhalation. </a:t>
            </a:r>
          </a:p>
          <a:p>
            <a:pPr marL="0" indent="0"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Ask yourself  “</a:t>
            </a:r>
            <a:r>
              <a:rPr lang="en-IN" sz="3600" i="1" dirty="0" smtClean="0">
                <a:solidFill>
                  <a:schemeClr val="accent1">
                    <a:lumMod val="75000"/>
                  </a:schemeClr>
                </a:solidFill>
              </a:rPr>
              <a:t>Is what I am saying </a:t>
            </a:r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</a:rPr>
              <a:t>truthful,</a:t>
            </a:r>
            <a:r>
              <a:rPr lang="en-IN" sz="3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</a:rPr>
              <a:t>pleasant</a:t>
            </a:r>
            <a:r>
              <a:rPr lang="en-IN" sz="3600" i="1" dirty="0" smtClean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</a:rPr>
              <a:t>useful</a:t>
            </a:r>
            <a:r>
              <a:rPr lang="en-IN" sz="3600" i="1" dirty="0" smtClean="0">
                <a:solidFill>
                  <a:schemeClr val="accent1">
                    <a:lumMod val="75000"/>
                  </a:schemeClr>
                </a:solidFill>
              </a:rPr>
              <a:t>? Is the </a:t>
            </a:r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</a:rPr>
              <a:t>timing </a:t>
            </a:r>
            <a:r>
              <a:rPr lang="en-IN" sz="3600" i="1" dirty="0" smtClean="0">
                <a:solidFill>
                  <a:schemeClr val="accent1">
                    <a:lumMod val="75000"/>
                  </a:schemeClr>
                </a:solidFill>
              </a:rPr>
              <a:t>right?  What is </a:t>
            </a:r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</a:rPr>
              <a:t>my intention? </a:t>
            </a:r>
            <a:r>
              <a:rPr lang="en-IN" sz="3600" i="1" dirty="0" smtClean="0">
                <a:solidFill>
                  <a:schemeClr val="accent1">
                    <a:lumMod val="75000"/>
                  </a:schemeClr>
                </a:solidFill>
              </a:rPr>
              <a:t>Is it to help or to just speak or to show how clever I am </a:t>
            </a:r>
            <a:r>
              <a:rPr lang="en-IN" sz="3600" i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sz="3600" i="1" dirty="0"/>
          </a:p>
          <a:p>
            <a:pPr marL="0" indent="0" algn="ctr">
              <a:buNone/>
            </a:pPr>
            <a:r>
              <a:rPr lang="en-IN" sz="2000" b="1" dirty="0" smtClean="0"/>
              <a:t>.</a:t>
            </a:r>
            <a:endParaRPr lang="en-IN" sz="14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9091" y="205365"/>
            <a:ext cx="10446326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Communication and Meditation Tip # 3:  Right Speech Meditation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95262"/>
            <a:ext cx="10446326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b="1" dirty="0" smtClean="0"/>
              <a:t>Communication and Meditation Tip # 4:  Telephone Meditation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46" y="15208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Breathing </a:t>
            </a:r>
            <a:r>
              <a:rPr lang="en-US" dirty="0"/>
              <a:t>in, you say: ‘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Words can travel thousands of miles</a:t>
            </a:r>
            <a:r>
              <a:rPr lang="en-US" dirty="0"/>
              <a:t>;’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Breathing </a:t>
            </a:r>
            <a:r>
              <a:rPr lang="en-US" dirty="0"/>
              <a:t>out: ‘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They are supposed to build up more understanding and mutual acceptance</a:t>
            </a:r>
            <a:r>
              <a:rPr lang="en-US" dirty="0" smtClean="0"/>
              <a:t>;’</a:t>
            </a:r>
          </a:p>
          <a:p>
            <a:pPr marL="0" indent="0">
              <a:buNone/>
            </a:pPr>
            <a:r>
              <a:rPr lang="en-US" sz="3200" dirty="0"/>
              <a:t>B</a:t>
            </a:r>
            <a:r>
              <a:rPr lang="en-US" sz="3200" dirty="0" smtClean="0"/>
              <a:t>reathing </a:t>
            </a:r>
            <a:r>
              <a:rPr lang="en-US" sz="3200" dirty="0"/>
              <a:t>in, ‘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I vow that my words will be like gems;’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Breathing </a:t>
            </a:r>
            <a:r>
              <a:rPr lang="en-US" sz="3200" dirty="0"/>
              <a:t>out, ‘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I vow that my words will be fresh like flowers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.’  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						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Thich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Nhat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Hanh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Source: https://buddhismnow.com/2014/05/03/telephone-meditation-by-thich-nhat-hanh/</a:t>
            </a:r>
            <a:endParaRPr lang="en-IN" sz="1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Mastery of Mind Gives You Inner Power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“In fact, power is a state that helps you to be happy, peaceful, and strong however challenging the external situation may be. It is something that gives you the capacity to </a:t>
            </a:r>
            <a:r>
              <a:rPr lang="en-US" b="1" dirty="0"/>
              <a:t>have the right thought, to say the right word, and to do the right thing at the right time</a:t>
            </a:r>
            <a:r>
              <a:rPr lang="en-US" dirty="0"/>
              <a:t>. That is power,” he said, adding that it is an experience that comes through </a:t>
            </a:r>
            <a:r>
              <a:rPr lang="en-US" sz="3200" b="1" dirty="0"/>
              <a:t>mastery of the </a:t>
            </a:r>
            <a:r>
              <a:rPr lang="en-US" sz="3200" b="1" dirty="0" smtClean="0"/>
              <a:t>mind</a:t>
            </a:r>
            <a:r>
              <a:rPr lang="en-US" dirty="0" smtClean="0"/>
              <a:t>”</a:t>
            </a:r>
            <a:r>
              <a:rPr lang="en-IN" dirty="0">
                <a:hlinkClick r:id="rId2"/>
              </a:rPr>
              <a:t> </a:t>
            </a:r>
            <a:r>
              <a:rPr lang="en-IN" sz="2000" dirty="0">
                <a:hlinkClick r:id="rId2"/>
              </a:rPr>
              <a:t>https://www.amritapuri.org/81769/22youth.aum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    			- Swami </a:t>
            </a:r>
            <a:r>
              <a:rPr lang="en-IN" dirty="0" err="1"/>
              <a:t>Shubamritananda</a:t>
            </a:r>
            <a:r>
              <a:rPr lang="en-IN" dirty="0"/>
              <a:t> </a:t>
            </a:r>
            <a:r>
              <a:rPr lang="en-IN" dirty="0" err="1" smtClean="0"/>
              <a:t>Puri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608" y="4036574"/>
            <a:ext cx="3574473" cy="238298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939" y="1395690"/>
            <a:ext cx="4176122" cy="41761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68036"/>
            <a:ext cx="1095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</a:t>
            </a:r>
            <a:r>
              <a:rPr lang="en-IN" sz="5400" dirty="0" smtClean="0"/>
              <a:t>Mastery Over Mind </a:t>
            </a:r>
            <a:endParaRPr lang="en-IN" sz="5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MA OM- Mastery Over Mind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14254" y="5716859"/>
            <a:ext cx="57634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i-IN" sz="3200" b="1" dirty="0">
                <a:solidFill>
                  <a:schemeClr val="accent1">
                    <a:lumMod val="75000"/>
                  </a:schemeClr>
                </a:solidFill>
              </a:rPr>
              <a:t>लोकाः समस्ताः सुखिनो भवंतु</a:t>
            </a:r>
            <a:r>
              <a:rPr lang="hi-IN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6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…1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0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Brown</a:t>
            </a:r>
            <a:r>
              <a:rPr lang="en-US" dirty="0"/>
              <a:t>, K. W., Ryan, R. M., &amp; Creswell, J. D. (2007). Mindfulness: Theoretical foundations and evidence for its salutary effects. </a:t>
            </a:r>
            <a:r>
              <a:rPr lang="en-US" i="1" dirty="0"/>
              <a:t>Psychological inquiry</a:t>
            </a:r>
            <a:r>
              <a:rPr lang="en-US" dirty="0"/>
              <a:t>, </a:t>
            </a:r>
            <a:r>
              <a:rPr lang="en-US" i="1" dirty="0"/>
              <a:t>18</a:t>
            </a:r>
            <a:r>
              <a:rPr lang="en-US" dirty="0"/>
              <a:t>(4), 211-237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Gambrel</a:t>
            </a:r>
            <a:r>
              <a:rPr lang="en-US" dirty="0"/>
              <a:t>, L. E., &amp; Keeling, M. L. (2010). Relational aspects of mindfulness: Implications for the practice of marriage and family therapy. </a:t>
            </a:r>
            <a:r>
              <a:rPr lang="en-US" i="1" dirty="0"/>
              <a:t>Contemporary Family Therapy</a:t>
            </a:r>
            <a:r>
              <a:rPr lang="en-US" dirty="0"/>
              <a:t>, </a:t>
            </a:r>
            <a:r>
              <a:rPr lang="en-US" i="1" dirty="0"/>
              <a:t>32</a:t>
            </a:r>
            <a:r>
              <a:rPr lang="en-US" dirty="0"/>
              <a:t>(4), 412-426</a:t>
            </a:r>
            <a:r>
              <a:rPr lang="en-US" dirty="0" smtClean="0"/>
              <a:t>.</a:t>
            </a:r>
          </a:p>
          <a:p>
            <a:r>
              <a:rPr lang="en-US" dirty="0"/>
              <a:t>Good, D. J., </a:t>
            </a:r>
            <a:r>
              <a:rPr lang="en-US" dirty="0" err="1"/>
              <a:t>Lyddy</a:t>
            </a:r>
            <a:r>
              <a:rPr lang="en-US" dirty="0"/>
              <a:t>, C. J., </a:t>
            </a:r>
            <a:r>
              <a:rPr lang="en-US" dirty="0" err="1"/>
              <a:t>Glomb</a:t>
            </a:r>
            <a:r>
              <a:rPr lang="en-US" dirty="0"/>
              <a:t>, T. M., Bono, J. E., Brown, K. W., Duffy, M. K., ... &amp; Lazar, S. W. (2016). Contemplating mindfulness at work: An integrative review. </a:t>
            </a:r>
            <a:r>
              <a:rPr lang="en-US" i="1" dirty="0"/>
              <a:t>Journal of management</a:t>
            </a:r>
            <a:r>
              <a:rPr lang="en-US" dirty="0"/>
              <a:t>, </a:t>
            </a:r>
            <a:r>
              <a:rPr lang="en-US" i="1" dirty="0"/>
              <a:t>42</a:t>
            </a:r>
            <a:r>
              <a:rPr lang="en-US" dirty="0"/>
              <a:t>(1), </a:t>
            </a:r>
            <a:r>
              <a:rPr lang="en-US" dirty="0" smtClean="0"/>
              <a:t>114-142</a:t>
            </a:r>
          </a:p>
          <a:p>
            <a:r>
              <a:rPr lang="en-US" dirty="0"/>
              <a:t>Johnson, Karen R., </a:t>
            </a:r>
            <a:r>
              <a:rPr lang="en-US" dirty="0" err="1"/>
              <a:t>Sunyoung</a:t>
            </a:r>
            <a:r>
              <a:rPr lang="en-US" dirty="0"/>
              <a:t> Park, and </a:t>
            </a:r>
            <a:r>
              <a:rPr lang="en-US" dirty="0" err="1"/>
              <a:t>Sanghamitra</a:t>
            </a:r>
            <a:r>
              <a:rPr lang="en-US" dirty="0"/>
              <a:t> Chaudhuri. "Mindfulness training in the workplace: Exploring its scope and outcomes." </a:t>
            </a:r>
            <a:r>
              <a:rPr lang="en-US" i="1" dirty="0"/>
              <a:t>European Journal of Training and Development</a:t>
            </a:r>
            <a:r>
              <a:rPr lang="en-US" dirty="0"/>
              <a:t> (2020).</a:t>
            </a:r>
          </a:p>
          <a:p>
            <a:r>
              <a:rPr lang="en-US" dirty="0" err="1" smtClean="0">
                <a:solidFill>
                  <a:srgbClr val="222222"/>
                </a:solidFill>
              </a:rPr>
              <a:t>Kabat</a:t>
            </a:r>
            <a:r>
              <a:rPr lang="en-US" dirty="0" smtClean="0">
                <a:solidFill>
                  <a:srgbClr val="222222"/>
                </a:solidFill>
              </a:rPr>
              <a:t>-Zinn</a:t>
            </a:r>
            <a:r>
              <a:rPr lang="en-US" dirty="0">
                <a:solidFill>
                  <a:srgbClr val="222222"/>
                </a:solidFill>
              </a:rPr>
              <a:t>, J. (1994). </a:t>
            </a:r>
            <a:r>
              <a:rPr lang="en-US" i="1" dirty="0">
                <a:solidFill>
                  <a:srgbClr val="222222"/>
                </a:solidFill>
              </a:rPr>
              <a:t>Wherever you go.</a:t>
            </a:r>
            <a:r>
              <a:rPr lang="en-US" dirty="0">
                <a:solidFill>
                  <a:srgbClr val="222222"/>
                </a:solidFill>
              </a:rPr>
              <a:t> </a:t>
            </a:r>
            <a:r>
              <a:rPr lang="en-US" i="1" dirty="0">
                <a:solidFill>
                  <a:srgbClr val="222222"/>
                </a:solidFill>
              </a:rPr>
              <a:t>There you are: mindfulness </a:t>
            </a:r>
            <a:r>
              <a:rPr lang="en-US" i="1" dirty="0" smtClean="0">
                <a:solidFill>
                  <a:srgbClr val="222222"/>
                </a:solidFill>
              </a:rPr>
              <a:t>meditation in </a:t>
            </a:r>
            <a:r>
              <a:rPr lang="en-US" i="1" dirty="0">
                <a:solidFill>
                  <a:srgbClr val="222222"/>
                </a:solidFill>
              </a:rPr>
              <a:t>in everyday </a:t>
            </a:r>
            <a:r>
              <a:rPr lang="en-US" i="1" dirty="0" smtClean="0">
                <a:solidFill>
                  <a:srgbClr val="222222"/>
                </a:solidFill>
              </a:rPr>
              <a:t>life</a:t>
            </a:r>
            <a:r>
              <a:rPr lang="en-US" dirty="0" smtClean="0">
                <a:solidFill>
                  <a:srgbClr val="222222"/>
                </a:solidFill>
              </a:rPr>
              <a:t>. Hachette: New York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62" y="32666"/>
            <a:ext cx="9935888" cy="1218754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 </a:t>
            </a:r>
            <a:r>
              <a:rPr lang="en-IN" sz="4800" b="1" dirty="0" smtClean="0">
                <a:solidFill>
                  <a:schemeClr val="tx1"/>
                </a:solidFill>
              </a:rPr>
              <a:t>Professional Background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662" y="1525249"/>
            <a:ext cx="7627515" cy="4820133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 smtClean="0"/>
              <a:t>BE (Delhi College of Engineering, Delhi University)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 smtClean="0"/>
              <a:t>PGDM (MBA),  IIM  Ahmedabad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 smtClean="0"/>
              <a:t>MPS International Development (Cornell University, New York)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 smtClean="0"/>
              <a:t>PhD Deakin University, Australia</a:t>
            </a:r>
          </a:p>
          <a:p>
            <a:endParaRPr lang="en-IN" dirty="0"/>
          </a:p>
          <a:p>
            <a:r>
              <a:rPr lang="en-IN" sz="3000" i="1" dirty="0" smtClean="0"/>
              <a:t> </a:t>
            </a:r>
          </a:p>
          <a:p>
            <a:r>
              <a:rPr lang="en-IN" sz="3000" i="1" dirty="0" smtClean="0"/>
              <a:t>Worked  in rural development and forest conservation projects in India, Madagascar, Vietnam, and Cambodia  </a:t>
            </a:r>
          </a:p>
          <a:p>
            <a:r>
              <a:rPr lang="en-IN" sz="3000" b="1" dirty="0" smtClean="0">
                <a:solidFill>
                  <a:schemeClr val="accent2">
                    <a:lumMod val="75000"/>
                  </a:schemeClr>
                </a:solidFill>
              </a:rPr>
              <a:t>Faculty at Amrita School of Business, Coimbatore, since 2004</a:t>
            </a:r>
          </a:p>
          <a:p>
            <a:endParaRPr lang="en-IN" sz="3000" i="1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77" y="1927070"/>
            <a:ext cx="2308373" cy="1833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877" y="578047"/>
            <a:ext cx="2172352" cy="1894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877" y="3191604"/>
            <a:ext cx="2172352" cy="196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043" y="4786313"/>
            <a:ext cx="1866834" cy="18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9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…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Lippold</a:t>
            </a:r>
            <a:r>
              <a:rPr lang="en-US" dirty="0"/>
              <a:t>, M. A., Duncan, L. G., </a:t>
            </a:r>
            <a:r>
              <a:rPr lang="en-US" dirty="0" err="1"/>
              <a:t>Coatsworth</a:t>
            </a:r>
            <a:r>
              <a:rPr lang="en-US" dirty="0"/>
              <a:t>, J. D., Nix, R. L., &amp; Greenberg, M. T. (2015). Understanding how mindful parenting may be linked to mother–adolescent communication. </a:t>
            </a:r>
            <a:r>
              <a:rPr lang="en-US" i="1" dirty="0"/>
              <a:t>Journal of youth and adolescence</a:t>
            </a:r>
            <a:r>
              <a:rPr lang="en-US" dirty="0"/>
              <a:t>, </a:t>
            </a:r>
            <a:r>
              <a:rPr lang="en-US" i="1" dirty="0"/>
              <a:t>44</a:t>
            </a:r>
            <a:r>
              <a:rPr lang="en-US" dirty="0"/>
              <a:t>(9), 1663-1673.</a:t>
            </a:r>
          </a:p>
          <a:p>
            <a:r>
              <a:rPr lang="en-IN" dirty="0" smtClean="0"/>
              <a:t>Pradhan, S., </a:t>
            </a:r>
            <a:r>
              <a:rPr lang="en-IN" dirty="0"/>
              <a:t>&amp; </a:t>
            </a:r>
            <a:r>
              <a:rPr lang="en-IN" dirty="0" err="1"/>
              <a:t>Ajithkumar</a:t>
            </a:r>
            <a:r>
              <a:rPr lang="en-IN" dirty="0"/>
              <a:t>, V. V. (2019, February). Effectiveness of </a:t>
            </a:r>
            <a:r>
              <a:rPr lang="en-IN" dirty="0" err="1"/>
              <a:t>Vipassana</a:t>
            </a:r>
            <a:r>
              <a:rPr lang="en-IN" dirty="0"/>
              <a:t> Meditation on Communication Skills of Employees. In </a:t>
            </a:r>
            <a:r>
              <a:rPr lang="en-IN" i="1" dirty="0"/>
              <a:t>SIMSARC 2018: Proceedings of the 9th Annual International Conference on 4C’s-Communication, Commerce, Connectivity, Culture, SIMSARC 2018, 17-19 December 2018, Pune, MH, India</a:t>
            </a:r>
            <a:r>
              <a:rPr lang="en-IN" dirty="0"/>
              <a:t> (p. 158). European Alliance for Innovation.</a:t>
            </a:r>
            <a:endParaRPr lang="en-US" dirty="0">
              <a:solidFill>
                <a:srgbClr val="222222"/>
              </a:solidFill>
            </a:endParaRPr>
          </a:p>
          <a:p>
            <a:r>
              <a:rPr lang="en-IN" dirty="0" err="1" smtClean="0"/>
              <a:t>Pratscher</a:t>
            </a:r>
            <a:r>
              <a:rPr lang="en-IN" dirty="0"/>
              <a:t>, S. D., Rose, A. J., </a:t>
            </a:r>
            <a:r>
              <a:rPr lang="en-IN" dirty="0" err="1"/>
              <a:t>Markovitz</a:t>
            </a:r>
            <a:r>
              <a:rPr lang="en-IN" dirty="0"/>
              <a:t>, L., &amp; Bettencourt, A. (2018). Interpersonal mindfulness: Investigating mindfulness in interpersonal interactions, co-rumination, and friendship quality. </a:t>
            </a:r>
            <a:r>
              <a:rPr lang="en-IN" i="1" dirty="0"/>
              <a:t>Mindfulness</a:t>
            </a:r>
            <a:r>
              <a:rPr lang="en-IN" dirty="0"/>
              <a:t>, </a:t>
            </a:r>
            <a:r>
              <a:rPr lang="en-IN" i="1" dirty="0"/>
              <a:t>9</a:t>
            </a:r>
            <a:r>
              <a:rPr lang="en-IN" dirty="0"/>
              <a:t>(4), 1206-1215.</a:t>
            </a:r>
          </a:p>
          <a:p>
            <a:r>
              <a:rPr lang="en-US" dirty="0" smtClean="0"/>
              <a:t>Whitney</a:t>
            </a:r>
            <a:r>
              <a:rPr lang="en-US" dirty="0"/>
              <a:t>, J., &amp; Chang, D. F. (2020). Inner tradition made visible: the interpersonal benefits and effects of meditation practice on close relationships. </a:t>
            </a:r>
            <a:r>
              <a:rPr lang="en-US" i="1" dirty="0"/>
              <a:t>Current Psychology</a:t>
            </a:r>
            <a:r>
              <a:rPr lang="en-US" dirty="0"/>
              <a:t>, 1-11</a:t>
            </a:r>
            <a:r>
              <a:rPr lang="en-US" dirty="0" smtClean="0"/>
              <a:t>.</a:t>
            </a:r>
          </a:p>
          <a:p>
            <a:r>
              <a:rPr lang="en-US" dirty="0"/>
              <a:t>Yu, L., &amp; </a:t>
            </a:r>
            <a:r>
              <a:rPr lang="en-US" dirty="0" err="1"/>
              <a:t>Zellmer</a:t>
            </a:r>
            <a:r>
              <a:rPr lang="en-US" dirty="0"/>
              <a:t>-Bruhn, M. (2018). Introducing team mindfulness and considering its safeguard role against conflict transformation and social undermining. </a:t>
            </a:r>
            <a:r>
              <a:rPr lang="en-US" i="1" dirty="0"/>
              <a:t>Academy of Management Journal</a:t>
            </a:r>
            <a:r>
              <a:rPr lang="en-US" dirty="0"/>
              <a:t>, </a:t>
            </a:r>
            <a:r>
              <a:rPr lang="en-US" i="1" dirty="0"/>
              <a:t>61</a:t>
            </a:r>
            <a:r>
              <a:rPr lang="en-US" dirty="0"/>
              <a:t>(1), 324-347.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Outline of Presentation and Learning Outcomes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91" y="1406465"/>
            <a:ext cx="8790709" cy="4351338"/>
          </a:xfrm>
        </p:spPr>
        <p:txBody>
          <a:bodyPr/>
          <a:lstStyle/>
          <a:p>
            <a:r>
              <a:rPr lang="en-IN" dirty="0" smtClean="0"/>
              <a:t>Why is Good Communication Important?</a:t>
            </a:r>
          </a:p>
          <a:p>
            <a:r>
              <a:rPr lang="en-IN" dirty="0" smtClean="0"/>
              <a:t>The Importance of Relationships</a:t>
            </a:r>
          </a:p>
          <a:p>
            <a:r>
              <a:rPr lang="en-IN" dirty="0" smtClean="0"/>
              <a:t>Barriers to Effective Communication</a:t>
            </a:r>
          </a:p>
          <a:p>
            <a:r>
              <a:rPr lang="en-IN" dirty="0" smtClean="0"/>
              <a:t>How Meditation can Help Overcome Barriers to Communication </a:t>
            </a:r>
          </a:p>
          <a:p>
            <a:r>
              <a:rPr lang="en-IN" dirty="0" smtClean="0"/>
              <a:t>Research on Meditation and Communication in Varied Relationship Contexts</a:t>
            </a:r>
          </a:p>
          <a:p>
            <a:r>
              <a:rPr lang="en-IN" dirty="0" smtClean="0"/>
              <a:t>Tips to Increase Mindfulness in Communication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5146" y="1233488"/>
            <a:ext cx="2387944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Learning Outcome:</a:t>
            </a:r>
          </a:p>
          <a:p>
            <a:r>
              <a:rPr lang="en-IN" sz="2400" dirty="0" smtClean="0"/>
              <a:t>By the end of this session,  students will be able to understand the positive role of meditation on</a:t>
            </a:r>
          </a:p>
          <a:p>
            <a:r>
              <a:rPr lang="en-IN" sz="2400" dirty="0" smtClean="0"/>
              <a:t>(a) Interpersonal communication</a:t>
            </a:r>
          </a:p>
          <a:p>
            <a:r>
              <a:rPr lang="en-IN" sz="2400" dirty="0" smtClean="0"/>
              <a:t>(b) Relationship quality </a:t>
            </a:r>
            <a:endParaRPr lang="en-IN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800" dirty="0" smtClean="0">
                <a:solidFill>
                  <a:schemeClr val="bg1"/>
                </a:solidFill>
              </a:rPr>
              <a:t>MA OM Mastery Over Mind 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746" y="256081"/>
            <a:ext cx="9622094" cy="682010"/>
          </a:xfrm>
        </p:spPr>
        <p:txBody>
          <a:bodyPr/>
          <a:lstStyle/>
          <a:p>
            <a:r>
              <a:rPr lang="en-IN" b="1" dirty="0" smtClean="0"/>
              <a:t>Why is Good Communication Important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7242576" y="1385888"/>
            <a:ext cx="4055806" cy="40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Dictionary Definitions</a:t>
            </a:r>
          </a:p>
          <a:p>
            <a:r>
              <a:rPr lang="en-US" i="1" dirty="0" smtClean="0">
                <a:latin typeface="Bahnschrift SemiBold Condensed" panose="020B0502040204020203" pitchFamily="34" charset="0"/>
              </a:rPr>
              <a:t>Communicate (English): </a:t>
            </a:r>
            <a:endParaRPr lang="en-US" sz="2400" b="1" dirty="0"/>
          </a:p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The 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hlinkClick r:id="rId3" tooltip="process"/>
              </a:rPr>
              <a:t>process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 of 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hlinkClick r:id="rId4" tooltip="giving"/>
              </a:rPr>
              <a:t>giving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hlinkClick r:id="rId5" tooltip="information"/>
              </a:rPr>
              <a:t>information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 or of 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hlinkClick r:id="rId6" tooltip="making"/>
              </a:rPr>
              <a:t>making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hlinkClick r:id="rId7" tooltip="emotions"/>
              </a:rPr>
              <a:t>emotions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 or 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hlinkClick r:id="rId8" tooltip="ideas"/>
              </a:rPr>
              <a:t>ideas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hlinkClick r:id="rId9" tooltip="known"/>
              </a:rPr>
              <a:t>known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 to someone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US" sz="1200" dirty="0"/>
              <a:t>https://www.oxfordlearnersdictionaries.com/definition/english/communicate </a:t>
            </a:r>
            <a:endParaRPr lang="en-US" sz="1200" dirty="0" smtClean="0"/>
          </a:p>
          <a:p>
            <a:r>
              <a:rPr lang="en-US" i="1" dirty="0" err="1" smtClean="0">
                <a:latin typeface="Bahnschrift SemiBold Condensed" panose="020B0502040204020203" pitchFamily="34" charset="0"/>
              </a:rPr>
              <a:t>Communicare</a:t>
            </a:r>
            <a:r>
              <a:rPr lang="en-US" i="1" dirty="0" smtClean="0">
                <a:latin typeface="Bahnschrift SemiBold Condensed" panose="020B0502040204020203" pitchFamily="34" charset="0"/>
              </a:rPr>
              <a:t> (Latin) </a:t>
            </a:r>
            <a:endParaRPr lang="en-US" dirty="0" smtClean="0"/>
          </a:p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To share; to make common; To impart</a:t>
            </a:r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dirty="0"/>
              <a:t>https://www.wordsense.eu/communicare</a:t>
            </a:r>
            <a:r>
              <a:rPr lang="en-US" sz="2400" dirty="0"/>
              <a:t>/</a:t>
            </a:r>
            <a:endParaRPr lang="en-IN" sz="2400" i="1" dirty="0">
              <a:latin typeface="Bahnschrift SemiBold Condensed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477" y="1385888"/>
            <a:ext cx="6096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Helps </a:t>
            </a:r>
            <a:r>
              <a:rPr lang="en-IN" sz="3200" dirty="0"/>
              <a:t>in Creating Harmonious Relationships </a:t>
            </a:r>
            <a:r>
              <a:rPr lang="en-IN" sz="3200" dirty="0" smtClean="0"/>
              <a:t> </a:t>
            </a: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Communication is the Foundation of the Workplace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i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i="1" dirty="0" smtClean="0"/>
              <a:t>Will help you get a good job </a:t>
            </a:r>
            <a:r>
              <a:rPr lang="en-IN" sz="3200" i="1" dirty="0" smtClean="0">
                <a:sym typeface="Wingdings" panose="05000000000000000000" pitchFamily="2" charset="2"/>
              </a:rPr>
              <a:t></a:t>
            </a:r>
            <a:endParaRPr lang="en-IN" sz="3200" i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algn="ctr"/>
            <a:r>
              <a:rPr lang="en-IN" i="1" dirty="0"/>
              <a:t> </a:t>
            </a:r>
            <a:endParaRPr lang="en-IN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Human Beings Require Social Connectedness to Flourish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3200" dirty="0" smtClean="0"/>
              <a:t>Social Connections are critical to a human being’s emotional and physical well-being</a:t>
            </a:r>
          </a:p>
          <a:p>
            <a:endParaRPr lang="en-IN" sz="3200" dirty="0"/>
          </a:p>
          <a:p>
            <a:r>
              <a:rPr lang="en-IN" sz="3200" dirty="0" smtClean="0"/>
              <a:t>Love heals. Love helps us flourish. </a:t>
            </a:r>
          </a:p>
          <a:p>
            <a:endParaRPr lang="en-IN" sz="3200" dirty="0"/>
          </a:p>
          <a:p>
            <a:r>
              <a:rPr lang="en-IN" sz="3200" dirty="0" smtClean="0"/>
              <a:t>Social exclusion and loneliness leads to depression and other health problems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Overcoming Communication Barriers with Meditation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032"/>
            <a:ext cx="492529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Being Emotionally </a:t>
            </a:r>
            <a:r>
              <a:rPr lang="en-US" sz="3200" dirty="0" smtClean="0"/>
              <a:t>Disturbed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Being Unable to Listen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Unconscious Patterns of Thinking/ </a:t>
            </a:r>
            <a:r>
              <a:rPr lang="en-US" sz="3200" i="1" dirty="0" err="1" smtClean="0"/>
              <a:t>Vasanas</a:t>
            </a:r>
            <a:endParaRPr lang="en-US" sz="3200" i="1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Being Judgmental / Feeling Judged </a:t>
            </a:r>
            <a:endParaRPr lang="en-US" dirty="0" smtClean="0"/>
          </a:p>
          <a:p>
            <a:endParaRPr lang="en-IN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763491" y="1375213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Meditation helps relieve stress and anxiety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(Brown, Ryan &amp; Creswell, 2007) </a:t>
            </a:r>
            <a:endParaRPr lang="en-US" sz="2000" i="1" dirty="0" smtClean="0"/>
          </a:p>
          <a:p>
            <a:endParaRPr lang="en-US" sz="2800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Meditation helps develop active listening skills – listening with </a:t>
            </a:r>
            <a:r>
              <a:rPr lang="en-US" sz="2800" b="1" i="1" smtClean="0">
                <a:solidFill>
                  <a:schemeClr val="accent2">
                    <a:lumMod val="50000"/>
                  </a:schemeClr>
                </a:solidFill>
              </a:rPr>
              <a:t>attention and caring</a:t>
            </a:r>
            <a:endParaRPr lang="en-US" sz="2800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i="1" dirty="0"/>
          </a:p>
          <a:p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Meditation increases self-awareness  </a:t>
            </a:r>
          </a:p>
          <a:p>
            <a:endParaRPr lang="en-US" sz="2800" b="1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Mindfulness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meditation promotes openness and a non-judgmental attitude </a:t>
            </a:r>
            <a:r>
              <a:rPr lang="en-US" sz="2000" i="1" dirty="0"/>
              <a:t>(</a:t>
            </a:r>
            <a:r>
              <a:rPr lang="en-US" sz="2000" i="1" dirty="0" err="1"/>
              <a:t>Kabat</a:t>
            </a:r>
            <a:r>
              <a:rPr lang="en-US" sz="2000" i="1" dirty="0"/>
              <a:t>-Zinn, 1994)</a:t>
            </a:r>
            <a:endParaRPr lang="en-US" sz="2800" i="1" dirty="0"/>
          </a:p>
          <a:p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3499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9756-75FC-4B29-B518-6A6737B4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429491"/>
            <a:ext cx="10626436" cy="126119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Communication and Meditation Tip # 1 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/>
              <a:t>Overcome Anger:</a:t>
            </a:r>
            <a:r>
              <a:rPr lang="en-IN" b="1" dirty="0" smtClean="0"/>
              <a:t>When you are emotionally disturbed next time…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7364" y="1711395"/>
            <a:ext cx="769142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Bring your attention to the breath.</a:t>
            </a:r>
          </a:p>
          <a:p>
            <a:pPr marL="0" indent="0">
              <a:buNone/>
            </a:pPr>
            <a:r>
              <a:rPr lang="en-IN" dirty="0" smtClean="0"/>
              <a:t>Breathe in and out consciously before you speak.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600" i="1" dirty="0" smtClean="0">
                <a:solidFill>
                  <a:schemeClr val="accent1">
                    <a:lumMod val="75000"/>
                  </a:schemeClr>
                </a:solidFill>
              </a:rPr>
              <a:t>Breathing in, I calm my body.  </a:t>
            </a:r>
          </a:p>
          <a:p>
            <a:pPr marL="0" indent="0">
              <a:buNone/>
            </a:pPr>
            <a:r>
              <a:rPr lang="en-IN" sz="3600" i="1" dirty="0" smtClean="0">
                <a:solidFill>
                  <a:schemeClr val="accent1">
                    <a:lumMod val="75000"/>
                  </a:schemeClr>
                </a:solidFill>
              </a:rPr>
              <a:t>Breathing out, I smile  	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en-IN" dirty="0" smtClean="0"/>
              <a:t>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			</a:t>
            </a:r>
            <a:r>
              <a:rPr lang="en-IN" dirty="0" err="1" smtClean="0"/>
              <a:t>Thich</a:t>
            </a:r>
            <a:r>
              <a:rPr lang="en-IN" dirty="0" smtClean="0"/>
              <a:t> </a:t>
            </a:r>
            <a:r>
              <a:rPr lang="en-IN" dirty="0" err="1" smtClean="0"/>
              <a:t>Nhat</a:t>
            </a:r>
            <a:r>
              <a:rPr lang="en-IN" dirty="0" smtClean="0"/>
              <a:t> </a:t>
            </a:r>
            <a:r>
              <a:rPr lang="en-IN" dirty="0" err="1" smtClean="0"/>
              <a:t>Hanh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623" y="2189019"/>
            <a:ext cx="1930189" cy="2881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0256" y="6083440"/>
            <a:ext cx="535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https://plumvillage.org/thich-nhat-hanh/press-photos/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6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Common Relationship Contexts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23" y="1294683"/>
            <a:ext cx="10515600" cy="435133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Parent-Child  </a:t>
            </a:r>
          </a:p>
          <a:p>
            <a:endParaRPr lang="en-IN" dirty="0"/>
          </a:p>
          <a:p>
            <a:r>
              <a:rPr lang="en-IN" dirty="0" smtClean="0"/>
              <a:t>At School and University</a:t>
            </a:r>
          </a:p>
          <a:p>
            <a:endParaRPr lang="en-IN" dirty="0" smtClean="0"/>
          </a:p>
          <a:p>
            <a:r>
              <a:rPr lang="en-IN" dirty="0" smtClean="0"/>
              <a:t>Other Close Relationships  </a:t>
            </a:r>
          </a:p>
          <a:p>
            <a:endParaRPr lang="en-IN" dirty="0"/>
          </a:p>
          <a:p>
            <a:r>
              <a:rPr lang="en-IN" dirty="0" smtClean="0"/>
              <a:t>Workplace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Parent-Child Communication Improves with Mindfulness/Meditation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6722"/>
            <a:ext cx="5238135" cy="2466155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Mindfulness practices by parents can improve mother-adolescent communication </a:t>
            </a:r>
            <a:r>
              <a:rPr lang="en-IN" sz="2400" dirty="0" smtClean="0"/>
              <a:t>(</a:t>
            </a:r>
            <a:r>
              <a:rPr lang="en-IN" sz="2400" dirty="0" err="1" smtClean="0"/>
              <a:t>Lippold</a:t>
            </a:r>
            <a:r>
              <a:rPr lang="en-IN" sz="2400" dirty="0" smtClean="0"/>
              <a:t> et al. 2015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Negative reactions to disclosure</a:t>
            </a:r>
          </a:p>
          <a:p>
            <a:pPr lvl="1"/>
            <a:r>
              <a:rPr lang="en-IN" dirty="0" smtClean="0"/>
              <a:t>Adolescent feelings of parental</a:t>
            </a:r>
          </a:p>
          <a:p>
            <a:pPr marL="457200" lvl="1" indent="0">
              <a:buNone/>
            </a:pPr>
            <a:r>
              <a:rPr lang="en-IN" dirty="0" smtClean="0"/>
              <a:t> over-control </a:t>
            </a:r>
          </a:p>
          <a:p>
            <a:pPr lvl="1"/>
            <a:r>
              <a:rPr lang="en-IN" dirty="0" smtClean="0"/>
              <a:t>Affective quality of the interaction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144" y="3456015"/>
            <a:ext cx="6025639" cy="2007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185988"/>
            <a:ext cx="9158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Encourage your parents to meditate </a:t>
            </a:r>
            <a:r>
              <a:rPr lang="en-IN" sz="4000" dirty="0" smtClean="0">
                <a:sym typeface="Wingdings" panose="05000000000000000000" pitchFamily="2" charset="2"/>
              </a:rPr>
              <a:t></a:t>
            </a:r>
            <a:endParaRPr lang="en-IN" sz="4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OM Mastery Over Mind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b="1" i="0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24041</TotalTime>
  <Words>1128</Words>
  <Application>Microsoft Office PowerPoint</Application>
  <PresentationFormat>Widescreen</PresentationFormat>
  <Paragraphs>184</Paragraphs>
  <Slides>20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Bahnschrift SemiBold Condensed</vt:lpstr>
      <vt:lpstr>Calibri</vt:lpstr>
      <vt:lpstr>Calibri Light</vt:lpstr>
      <vt:lpstr>Georgia</vt:lpstr>
      <vt:lpstr>Mangal</vt:lpstr>
      <vt:lpstr>Wingdings</vt:lpstr>
      <vt:lpstr>Office Theme</vt:lpstr>
      <vt:lpstr>PowerPoint Presentation</vt:lpstr>
      <vt:lpstr> Professional Background</vt:lpstr>
      <vt:lpstr>Outline of Presentation and Learning Outcomes</vt:lpstr>
      <vt:lpstr>Why is Good Communication Important?</vt:lpstr>
      <vt:lpstr>Human Beings Require Social Connectedness to Flourish  </vt:lpstr>
      <vt:lpstr> Overcoming Communication Barriers with Meditation</vt:lpstr>
      <vt:lpstr> Communication and Meditation Tip # 1  Overcome Anger:When you are emotionally disturbed next time…</vt:lpstr>
      <vt:lpstr>Common Relationship Contexts </vt:lpstr>
      <vt:lpstr>Parent-Child Communication Improves with Mindfulness/Meditation </vt:lpstr>
      <vt:lpstr>Improve the Quality of Friendships at University with Meditation  </vt:lpstr>
      <vt:lpstr>Communication and Meditation Tip # 2: Improve Relationships: Respond rather than React </vt:lpstr>
      <vt:lpstr>Improve the Quality of Other Close Relationships  with Mindful Communication and Meditation</vt:lpstr>
      <vt:lpstr>Meditation Has A Positive Impact On Workplace Relationships And Leadership</vt:lpstr>
      <vt:lpstr>Caveat: Meditation is not a Magic Pill that Improves Interpersonal Communication  or Relationships</vt:lpstr>
      <vt:lpstr>सत्यं वद, प्रियं वद</vt:lpstr>
      <vt:lpstr>Communication and Meditation Tip # 4:  Telephone Meditation</vt:lpstr>
      <vt:lpstr>Mastery of Mind Gives You Inner Power  </vt:lpstr>
      <vt:lpstr> </vt:lpstr>
      <vt:lpstr>References …1</vt:lpstr>
      <vt:lpstr>References …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Amrita School of Business Amrita Vishwa Vidyapeetham</dc:title>
  <dc:creator>Shyam A.V</dc:creator>
  <cp:lastModifiedBy>Shobhana Madhavan (ASB)</cp:lastModifiedBy>
  <cp:revision>319</cp:revision>
  <cp:lastPrinted>2022-09-15T09:55:16Z</cp:lastPrinted>
  <dcterms:created xsi:type="dcterms:W3CDTF">2021-03-15T12:13:29Z</dcterms:created>
  <dcterms:modified xsi:type="dcterms:W3CDTF">2022-11-01T09:37:22Z</dcterms:modified>
</cp:coreProperties>
</file>