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366" r:id="rId5"/>
    <p:sldId id="256" r:id="rId6"/>
    <p:sldId id="367" r:id="rId7"/>
    <p:sldId id="368" r:id="rId8"/>
    <p:sldId id="369" r:id="rId9"/>
    <p:sldId id="370" r:id="rId10"/>
    <p:sldId id="394" r:id="rId11"/>
    <p:sldId id="375" r:id="rId12"/>
    <p:sldId id="398" r:id="rId13"/>
    <p:sldId id="377" r:id="rId14"/>
    <p:sldId id="400" r:id="rId15"/>
    <p:sldId id="401" r:id="rId16"/>
    <p:sldId id="261" r:id="rId17"/>
    <p:sldId id="403" r:id="rId18"/>
    <p:sldId id="402" r:id="rId19"/>
    <p:sldId id="39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32F3F6-68E9-DE7F-39C0-CF9BE7F33E4F}" v="2" dt="2024-06-19T19:05:03.346"/>
    <p1510:client id="{969CB219-D83E-57B9-1B00-F4D05F30A19E}" v="13" dt="2024-06-20T03:48:56.424"/>
    <p1510:client id="{B11B9B5E-BA08-21BD-B1E4-59CE38609FBF}" v="1" dt="2024-06-19T11:55:41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E1BE1-BF25-4615-8A8D-665D664C1D25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FF256-636B-4EDE-8441-72CDFF280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8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>
            <a:extLst>
              <a:ext uri="{FF2B5EF4-FFF2-40B4-BE49-F238E27FC236}">
                <a16:creationId xmlns:a16="http://schemas.microsoft.com/office/drawing/2014/main" id="{D1816AC6-C760-4C78-A776-543C958B5A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D18689-ED99-4BE0-948B-50C0183695E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73059" name="Text Box 2">
            <a:extLst>
              <a:ext uri="{FF2B5EF4-FFF2-40B4-BE49-F238E27FC236}">
                <a16:creationId xmlns:a16="http://schemas.microsoft.com/office/drawing/2014/main" id="{CB01245D-35DB-49D6-847E-9F9DC18BC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88" y="663575"/>
            <a:ext cx="4852987" cy="33194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F3D9A917-1998-4564-B396-88803A83BDD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2813" y="4343400"/>
            <a:ext cx="5029200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>
            <a:extLst>
              <a:ext uri="{FF2B5EF4-FFF2-40B4-BE49-F238E27FC236}">
                <a16:creationId xmlns:a16="http://schemas.microsoft.com/office/drawing/2014/main" id="{29B022AA-019F-4538-97F7-9D4347F0A3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DEFBC0-DBEB-4DED-9642-492A5247406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75107" name="Text Box 2">
            <a:extLst>
              <a:ext uri="{FF2B5EF4-FFF2-40B4-BE49-F238E27FC236}">
                <a16:creationId xmlns:a16="http://schemas.microsoft.com/office/drawing/2014/main" id="{69B9C9C3-92DF-438B-9DD3-C538BEE42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88" y="663575"/>
            <a:ext cx="4852987" cy="33194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175108" name="Rectangle 3">
            <a:extLst>
              <a:ext uri="{FF2B5EF4-FFF2-40B4-BE49-F238E27FC236}">
                <a16:creationId xmlns:a16="http://schemas.microsoft.com/office/drawing/2014/main" id="{E69D84F8-876C-4746-AEA4-04BE4E4376E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2813" y="4343400"/>
            <a:ext cx="5029200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>
            <a:extLst>
              <a:ext uri="{FF2B5EF4-FFF2-40B4-BE49-F238E27FC236}">
                <a16:creationId xmlns:a16="http://schemas.microsoft.com/office/drawing/2014/main" id="{A83656C0-B2B7-4301-8946-4A573B089E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5F1BB1-4100-476E-B57D-4001591C1E4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77155" name="Text Box 2">
            <a:extLst>
              <a:ext uri="{FF2B5EF4-FFF2-40B4-BE49-F238E27FC236}">
                <a16:creationId xmlns:a16="http://schemas.microsoft.com/office/drawing/2014/main" id="{2A42C049-EFC7-4E5C-A03C-ECFADF349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88" y="663575"/>
            <a:ext cx="4852987" cy="33194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177156" name="Rectangle 3">
            <a:extLst>
              <a:ext uri="{FF2B5EF4-FFF2-40B4-BE49-F238E27FC236}">
                <a16:creationId xmlns:a16="http://schemas.microsoft.com/office/drawing/2014/main" id="{E017ED83-B507-4E4B-BF7F-3CDAB2DCE8D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2813" y="4343400"/>
            <a:ext cx="5029200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>
            <a:extLst>
              <a:ext uri="{FF2B5EF4-FFF2-40B4-BE49-F238E27FC236}">
                <a16:creationId xmlns:a16="http://schemas.microsoft.com/office/drawing/2014/main" id="{AC60CE2F-44D3-47AB-9FC4-34772803E0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BC21E3-7511-4B4A-ACCF-2682465D826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79203" name="Text Box 2">
            <a:extLst>
              <a:ext uri="{FF2B5EF4-FFF2-40B4-BE49-F238E27FC236}">
                <a16:creationId xmlns:a16="http://schemas.microsoft.com/office/drawing/2014/main" id="{DAAA7A50-0079-4C41-8C97-4CA13AED9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88" y="663575"/>
            <a:ext cx="4852987" cy="33194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179204" name="Rectangle 3">
            <a:extLst>
              <a:ext uri="{FF2B5EF4-FFF2-40B4-BE49-F238E27FC236}">
                <a16:creationId xmlns:a16="http://schemas.microsoft.com/office/drawing/2014/main" id="{E2FDAECD-C337-4EFC-9036-713F4BFA26D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2813" y="4343400"/>
            <a:ext cx="5029200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>
            <a:extLst>
              <a:ext uri="{FF2B5EF4-FFF2-40B4-BE49-F238E27FC236}">
                <a16:creationId xmlns:a16="http://schemas.microsoft.com/office/drawing/2014/main" id="{CC6F109F-BB9A-4CA6-BBD8-B2765C6BAF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7B89A7-2069-494E-A34A-8AFAD82114B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81251" name="Text Box 2">
            <a:extLst>
              <a:ext uri="{FF2B5EF4-FFF2-40B4-BE49-F238E27FC236}">
                <a16:creationId xmlns:a16="http://schemas.microsoft.com/office/drawing/2014/main" id="{044B2C12-FA3B-445C-95D8-993F05F79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88" y="663575"/>
            <a:ext cx="4852987" cy="33194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181252" name="Rectangle 3">
            <a:extLst>
              <a:ext uri="{FF2B5EF4-FFF2-40B4-BE49-F238E27FC236}">
                <a16:creationId xmlns:a16="http://schemas.microsoft.com/office/drawing/2014/main" id="{47137060-6588-4A9B-B428-024B23583B0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2813" y="4343400"/>
            <a:ext cx="5029200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>
            <a:extLst>
              <a:ext uri="{FF2B5EF4-FFF2-40B4-BE49-F238E27FC236}">
                <a16:creationId xmlns:a16="http://schemas.microsoft.com/office/drawing/2014/main" id="{4890486D-2F01-4C6A-BC7F-6326CEA2D7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1DDE4D-E633-40D7-9B50-FCC35DB3EA8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93539" name="Rectangle 2">
            <a:extLst>
              <a:ext uri="{FF2B5EF4-FFF2-40B4-BE49-F238E27FC236}">
                <a16:creationId xmlns:a16="http://schemas.microsoft.com/office/drawing/2014/main" id="{85E2CAFA-D698-4E5C-8189-2540375E48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>
            <a:extLst>
              <a:ext uri="{FF2B5EF4-FFF2-40B4-BE49-F238E27FC236}">
                <a16:creationId xmlns:a16="http://schemas.microsoft.com/office/drawing/2014/main" id="{F0199251-072C-4FA9-AF57-D4A62FC7B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>
            <a:extLst>
              <a:ext uri="{FF2B5EF4-FFF2-40B4-BE49-F238E27FC236}">
                <a16:creationId xmlns:a16="http://schemas.microsoft.com/office/drawing/2014/main" id="{C2FA16CB-14AC-42EC-AB86-7BAC65B53C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EA76C6-C6FE-4B76-BD5C-704848E37DC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95587" name="Text Box 2">
            <a:extLst>
              <a:ext uri="{FF2B5EF4-FFF2-40B4-BE49-F238E27FC236}">
                <a16:creationId xmlns:a16="http://schemas.microsoft.com/office/drawing/2014/main" id="{EE2B5096-F5CA-418A-ABFD-D692C8490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88" y="663575"/>
            <a:ext cx="4852987" cy="33194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195588" name="Rectangle 3">
            <a:extLst>
              <a:ext uri="{FF2B5EF4-FFF2-40B4-BE49-F238E27FC236}">
                <a16:creationId xmlns:a16="http://schemas.microsoft.com/office/drawing/2014/main" id="{BF45A01E-CE40-4C4D-8855-0BF348BA50C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2813" y="4343400"/>
            <a:ext cx="5029200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>
            <a:extLst>
              <a:ext uri="{FF2B5EF4-FFF2-40B4-BE49-F238E27FC236}">
                <a16:creationId xmlns:a16="http://schemas.microsoft.com/office/drawing/2014/main" id="{CF916FF0-0BDD-4C16-8E81-4502000A45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4962BF-7EF9-464F-88D1-A7F55530A9B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97635" name="Text Box 2">
            <a:extLst>
              <a:ext uri="{FF2B5EF4-FFF2-40B4-BE49-F238E27FC236}">
                <a16:creationId xmlns:a16="http://schemas.microsoft.com/office/drawing/2014/main" id="{17E74BE4-A4BB-4DEF-B242-3DCA65F3D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88" y="663575"/>
            <a:ext cx="4852987" cy="33194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197636" name="Rectangle 3">
            <a:extLst>
              <a:ext uri="{FF2B5EF4-FFF2-40B4-BE49-F238E27FC236}">
                <a16:creationId xmlns:a16="http://schemas.microsoft.com/office/drawing/2014/main" id="{0F39110D-6E8B-41E7-B72D-80433AC90BD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2813" y="4343400"/>
            <a:ext cx="5029200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>
            <a:extLst>
              <a:ext uri="{FF2B5EF4-FFF2-40B4-BE49-F238E27FC236}">
                <a16:creationId xmlns:a16="http://schemas.microsoft.com/office/drawing/2014/main" id="{1CD9228A-9C02-4018-8C07-647A86E96E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76A4AC-F40E-4EAC-89CF-35B1BB49F63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99683" name="Text Box 2">
            <a:extLst>
              <a:ext uri="{FF2B5EF4-FFF2-40B4-BE49-F238E27FC236}">
                <a16:creationId xmlns:a16="http://schemas.microsoft.com/office/drawing/2014/main" id="{66E0E046-AB01-4F86-970A-4A7F77C61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88" y="663575"/>
            <a:ext cx="4852987" cy="33194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199684" name="Rectangle 3">
            <a:extLst>
              <a:ext uri="{FF2B5EF4-FFF2-40B4-BE49-F238E27FC236}">
                <a16:creationId xmlns:a16="http://schemas.microsoft.com/office/drawing/2014/main" id="{80960BA1-05D2-4F93-825E-7C2D3005A4D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2813" y="4343400"/>
            <a:ext cx="5029200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88AE-1BC8-45BC-B41F-161859086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E5681-4B3A-4E02-9498-E499B7E2A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43D5C-C9FE-40EF-A41E-41DDC761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7E36-C021-4C6C-9CFE-93744DA3C992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2072D-3BCF-4E7D-9EBA-6EFE98699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35B50-45E2-493F-A972-8F23B279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F48A-30EA-4AF9-B787-D225CCB1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6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C24D0-9E00-4870-9DE5-E85CAD84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825B8-2FB0-4CEB-BEBE-1F6D55420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FE508-0EA2-4BCC-9B7B-E417161B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7E36-C021-4C6C-9CFE-93744DA3C992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3B6F2-AAF4-411B-A9A9-B0E53D04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1688-3B09-4776-A54F-B62AB673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F48A-30EA-4AF9-B787-D225CCB1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4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854565-BA62-42B5-A011-D99A41684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EEE1F-7AFA-4BD0-856F-F2B1CF99A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9234D-4D2B-4060-9C6B-36DEB31F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7E36-C021-4C6C-9CFE-93744DA3C992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99E4-62BF-4C18-9C29-601F09A7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C0671-F5EC-441D-A76A-4EEFAE0A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F48A-30EA-4AF9-B787-D225CCB1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22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190500"/>
            <a:ext cx="9347200" cy="15271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032000" y="1905000"/>
            <a:ext cx="4572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7200" y="1905000"/>
            <a:ext cx="4572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00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81FA4-E3DE-49AA-A15A-B72064F9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3395C-3ACA-49B1-B96E-62AC0D700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19210-B523-4A34-9F25-D3B35A3F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7E36-C021-4C6C-9CFE-93744DA3C992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5C9B7-4DC2-410B-AD9D-637A7F56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F04C9-C742-4383-AA59-19D7482A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F48A-30EA-4AF9-B787-D225CCB1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7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B75D-BEE2-4E2C-8F93-F60E6DD3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3B669-9F6F-469E-BA80-4E76B36BA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F13C8-62D2-45BF-8825-0B3F43FB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7E36-C021-4C6C-9CFE-93744DA3C992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80814-A6D8-4278-9D6B-870A0A17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94C43-1155-450F-BA36-9C58764D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F48A-30EA-4AF9-B787-D225CCB1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9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6879-691B-4FBF-B525-ACB0A163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F4E64-CFFE-4E5B-974B-CCFE6B9E1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C1D06-89BD-46BF-A133-24AC20386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0D776-3C8A-4B17-B98C-1B72DFAD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7E36-C021-4C6C-9CFE-93744DA3C992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EA94F-BB5F-435F-8370-13441806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4A29B-1477-4E21-87B8-41A7E57A6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F48A-30EA-4AF9-B787-D225CCB1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8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DFD3-6925-4782-865A-F30294B05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03389-68DA-4B75-A3F8-E4BE7BDBE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9AB91-8A44-472B-A5D3-187DEEC85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ABA7A-1575-4936-A3A7-696E9463B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565FE-280C-4538-BBE9-3BC9218F9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F8EAAC-FC9A-4452-A513-42E841C1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7E36-C021-4C6C-9CFE-93744DA3C992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4D556-7FE4-4673-8A0A-D8A7C024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5499BC-DD74-442D-AE9C-2D511772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F48A-30EA-4AF9-B787-D225CCB1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6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5EED-85C3-4189-95EE-6F25EEC7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15EB4-82D3-43BE-ABA0-3AC63005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7E36-C021-4C6C-9CFE-93744DA3C992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4D97C-264A-4DF4-BBB9-D5A72B7B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94A3A-4721-4E11-98FC-D1BF6C42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F48A-30EA-4AF9-B787-D225CCB1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0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56745-5E4B-4E05-A17F-1B2F7A3C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7E36-C021-4C6C-9CFE-93744DA3C992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4FFC5-6C27-4932-923E-C695FAA9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21B77-AB17-4F84-9D66-71917A60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F48A-30EA-4AF9-B787-D225CCB1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4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5F8D6-985E-45FD-A95F-8BAC354AF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EDFB1-B39C-43FF-879D-4F995B0FD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6D692-EFB4-44CE-B662-C03C3796C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DB57A-C388-4CC9-A3E5-34DE8C52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7E36-C021-4C6C-9CFE-93744DA3C992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8D18A-28EC-44E8-9DC2-B3F24B878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8B00F-E632-4C8E-93AB-1855FF2D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F48A-30EA-4AF9-B787-D225CCB1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4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DE43-9009-4009-918E-6486EE28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98385-C153-4A31-9515-A967396F0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2731C-B330-47CF-A3E3-1A6BC2515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06125-66BA-47C5-9A6B-FEF35C2F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7E36-C021-4C6C-9CFE-93744DA3C992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54200-94F7-4B4F-9D9A-5CAD494B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8612E-CC87-4007-B959-871FFB3D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F48A-30EA-4AF9-B787-D225CCB1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8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10D85-D1CD-476A-9D7C-AA7DC638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AE91F-EC0E-4217-9787-F24273699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D8F2C-1608-4625-8FE8-6FD8051B6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27E36-C021-4C6C-9CFE-93744DA3C992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72510-BB7A-4365-9241-18E6F924D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6B821-D4BB-4380-AD04-03EB228BF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0F48A-30EA-4AF9-B787-D225CCB1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9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49142E6B-41D1-43DD-A6B6-68089A987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1" y="190500"/>
            <a:ext cx="7013575" cy="153670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 anchor="ctr">
            <a:normAutofit/>
          </a:bodyPr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Style rules</a:t>
            </a:r>
            <a:endParaRPr lang="en-GB" altLang="en-US">
              <a:cs typeface="Calibri Light"/>
            </a:endParaRPr>
          </a:p>
        </p:txBody>
      </p:sp>
      <p:sp>
        <p:nvSpPr>
          <p:cNvPr id="172035" name="Text Box 3">
            <a:extLst>
              <a:ext uri="{FF2B5EF4-FFF2-40B4-BE49-F238E27FC236}">
                <a16:creationId xmlns:a16="http://schemas.microsoft.com/office/drawing/2014/main" id="{072321FB-50A5-4143-BC43-8076E6F95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4556126"/>
            <a:ext cx="8001000" cy="23018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defTabSz="449263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defTabSz="449263">
              <a:spcBef>
                <a:spcPct val="20000"/>
              </a:spcBef>
              <a:buClr>
                <a:schemeClr val="accent2"/>
              </a:buClr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defTabSz="449263">
              <a:spcBef>
                <a:spcPct val="20000"/>
              </a:spcBef>
              <a:buClr>
                <a:schemeClr val="tx1"/>
              </a:buClr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defTabSz="449263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body {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background-color: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lightgreen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h1 {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color: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lightgreen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background-color: blue;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font-family: "Book Antiqua", Times, serif;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border: thick groove #9baab2;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2036" name="Rectangle 4">
            <a:extLst>
              <a:ext uri="{FF2B5EF4-FFF2-40B4-BE49-F238E27FC236}">
                <a16:creationId xmlns:a16="http://schemas.microsoft.com/office/drawing/2014/main" id="{2D255262-3CEF-4DB5-8032-D1CC352A3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1700214"/>
            <a:ext cx="8229600" cy="155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 defTabSz="449263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39775" indent="-282575" defTabSz="449263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defTabSz="449263">
              <a:spcBef>
                <a:spcPct val="20000"/>
              </a:spcBef>
              <a:buClr>
                <a:schemeClr val="accent2"/>
              </a:buClr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defTabSz="449263">
              <a:spcBef>
                <a:spcPct val="20000"/>
              </a:spcBef>
              <a:buClr>
                <a:schemeClr val="tx1"/>
              </a:buClr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defTabSz="449263">
              <a:spcBef>
                <a:spcPct val="20000"/>
              </a:spcBef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17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Some properties can be given multiple values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</a:rPr>
              <a:t>The browser first looks for the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sz="2000" b="1">
                <a:solidFill>
                  <a:srgbClr val="3333CC"/>
                </a:solidFill>
                <a:latin typeface="Courier New" panose="02070309020205020404" pitchFamily="49" charset="0"/>
              </a:rPr>
              <a:t>Book Antiqua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sz="2000">
                <a:solidFill>
                  <a:srgbClr val="000000"/>
                </a:solidFill>
              </a:rPr>
              <a:t> font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</a:rPr>
              <a:t>If this is not on the system, it looks for the </a:t>
            </a:r>
            <a:r>
              <a:rPr lang="en-US" altLang="en-US" sz="2000" b="1">
                <a:solidFill>
                  <a:srgbClr val="3333CC"/>
                </a:solidFill>
                <a:latin typeface="Courier New" panose="02070309020205020404" pitchFamily="49" charset="0"/>
              </a:rPr>
              <a:t>Times</a:t>
            </a:r>
            <a:r>
              <a:rPr lang="en-US" altLang="en-US" sz="2000">
                <a:solidFill>
                  <a:srgbClr val="000000"/>
                </a:solidFill>
              </a:rPr>
              <a:t> font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</a:rPr>
              <a:t>Last resort: the browser uses the generic </a:t>
            </a:r>
            <a:r>
              <a:rPr lang="en-US" altLang="en-US" sz="2000" b="1">
                <a:solidFill>
                  <a:srgbClr val="3333CC"/>
                </a:solidFill>
                <a:latin typeface="Courier New" panose="02070309020205020404" pitchFamily="49" charset="0"/>
              </a:rPr>
              <a:t>serif</a:t>
            </a:r>
            <a:r>
              <a:rPr lang="en-US" altLang="en-US" sz="2000">
                <a:solidFill>
                  <a:srgbClr val="000000"/>
                </a:solidFill>
              </a:rPr>
              <a:t> font</a:t>
            </a:r>
          </a:p>
        </p:txBody>
      </p:sp>
      <p:pic>
        <p:nvPicPr>
          <p:cNvPr id="172037" name="Picture 5">
            <a:extLst>
              <a:ext uri="{FF2B5EF4-FFF2-40B4-BE49-F238E27FC236}">
                <a16:creationId xmlns:a16="http://schemas.microsoft.com/office/drawing/2014/main" id="{6E896976-A138-493C-9E09-EFC5326FD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3213100"/>
            <a:ext cx="3867150" cy="200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0622CDAE-75BB-4E32-A92D-8CBFD6493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1813" y="0"/>
            <a:ext cx="2824162" cy="153670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 anchor="ctr">
            <a:normAutofit/>
          </a:bodyPr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Spans</a:t>
            </a:r>
          </a:p>
        </p:txBody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4EEBDE30-879A-4556-B530-26EC5A15E0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1800" y="1301750"/>
            <a:ext cx="3429000" cy="13652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 lnSpcReduction="10000"/>
          </a:bodyPr>
          <a:lstStyle/>
          <a:p>
            <a:pPr marL="339725" indent="-339725" defTabSz="449263">
              <a:spcBef>
                <a:spcPts val="1750"/>
              </a:spcBef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3400">
                <a:solidFill>
                  <a:srgbClr val="3333CC"/>
                </a:solidFill>
              </a:rPr>
              <a:t>spans </a:t>
            </a:r>
            <a:r>
              <a:rPr lang="en-GB" altLang="en-US" sz="3400"/>
              <a:t>are similar to divisions</a:t>
            </a:r>
          </a:p>
        </p:txBody>
      </p:sp>
      <p:sp>
        <p:nvSpPr>
          <p:cNvPr id="198660" name="Text Box 4">
            <a:extLst>
              <a:ext uri="{FF2B5EF4-FFF2-40B4-BE49-F238E27FC236}">
                <a16:creationId xmlns:a16="http://schemas.microsoft.com/office/drawing/2014/main" id="{0FCBC321-C93E-4A4F-A399-3734CAE64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1557338"/>
            <a:ext cx="4572000" cy="5065106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defTabSz="449263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defTabSz="449263">
              <a:spcBef>
                <a:spcPct val="20000"/>
              </a:spcBef>
              <a:buClr>
                <a:schemeClr val="accent2"/>
              </a:buClr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defTabSz="449263">
              <a:spcBef>
                <a:spcPct val="20000"/>
              </a:spcBef>
              <a:buClr>
                <a:schemeClr val="tx1"/>
              </a:buClr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defTabSz="449263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&lt;head&gt;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&lt;style&gt;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&lt;!--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 .</a:t>
            </a:r>
            <a:r>
              <a:rPr lang="en-GB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myclass {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  color: red; 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  background: cyan;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  text-decoration: none;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--&gt;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&lt;/style&gt;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&lt;/head&gt;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&lt;body&gt;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&lt;span class="myclass"&gt;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 &lt;h2&gt;A Simple Heading&lt;/h2&gt;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 &lt;p&gt;some text . . . &lt;/p&gt;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&lt;/span&gt;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&lt;/body&gt;</a:t>
            </a:r>
          </a:p>
        </p:txBody>
      </p:sp>
      <p:pic>
        <p:nvPicPr>
          <p:cNvPr id="198661" name="Picture 5">
            <a:extLst>
              <a:ext uri="{FF2B5EF4-FFF2-40B4-BE49-F238E27FC236}">
                <a16:creationId xmlns:a16="http://schemas.microsoft.com/office/drawing/2014/main" id="{0EC120FB-09DB-4098-A295-2BB37819A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395" y="2634254"/>
            <a:ext cx="334645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15657-7F22-4DD8-9C42-4BB211BB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1389D-E35C-4951-B72A-FC652020FC2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80329" y="2005284"/>
            <a:ext cx="8325191" cy="4438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 love  you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E5B44-A13E-4421-8AF1-46371A694B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11/12/2015&#10;WHAT IS THE CSS BOX MODEL?&#10; HTML elements can be considered as&#10;boxes. In CSS, the term &quot;box model&quot; is&#10;used whe...">
            <a:extLst>
              <a:ext uri="{FF2B5EF4-FFF2-40B4-BE49-F238E27FC236}">
                <a16:creationId xmlns:a16="http://schemas.microsoft.com/office/drawing/2014/main" id="{36143268-41F6-45E8-968A-04FF2E79A8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1444" r="4" b="-1445"/>
          <a:stretch/>
        </p:blipFill>
        <p:spPr bwMode="auto">
          <a:xfrm>
            <a:off x="327390" y="188790"/>
            <a:ext cx="11065576" cy="626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662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8E44-1AD7-40A2-9107-6B082FF8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9CAF4-FAF2-4AE5-87C5-2D3B701FD0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43179" y="1192557"/>
            <a:ext cx="8192253" cy="569057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8E00C-BB24-465C-9C0A-70C2E541AC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Border&#10;Padding&#10;11/12/2015&#10;LET’S LOOK AT BOX MODEL PROPERTIES&#10;Content&#10;(text, graphics, etc.)&#10;Margin&#10;Content = text, images&#10;...">
            <a:extLst>
              <a:ext uri="{FF2B5EF4-FFF2-40B4-BE49-F238E27FC236}">
                <a16:creationId xmlns:a16="http://schemas.microsoft.com/office/drawing/2014/main" id="{76171C3F-074D-496B-A4D5-2199B63C1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65" y="268145"/>
            <a:ext cx="10888870" cy="630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00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1670-25D9-4A99-B5DC-8A4D7CB1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 descr="CSS Box Model (block element)&#10; ">
            <a:extLst>
              <a:ext uri="{FF2B5EF4-FFF2-40B4-BE49-F238E27FC236}">
                <a16:creationId xmlns:a16="http://schemas.microsoft.com/office/drawing/2014/main" id="{3D03E2F7-8BD6-4311-A1E5-9FBD7E77E2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28600"/>
            <a:ext cx="10691191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41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DFA7-1B61-4FB9-830E-ED32B1BC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1C29C-89EC-4D4A-8A00-6B7959AA9E9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89111" y="1041665"/>
            <a:ext cx="7866557" cy="5684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193DE-7090-462D-8445-433DCA031A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11/12/2015&#10;BOX MODEL PROPERTIES AND VALUES&#10;Properties and Values Syntax&#10;“padding: 5px”&#10;is the same as&#10;“padding 5px 5px 5px...">
            <a:extLst>
              <a:ext uri="{FF2B5EF4-FFF2-40B4-BE49-F238E27FC236}">
                <a16:creationId xmlns:a16="http://schemas.microsoft.com/office/drawing/2014/main" id="{5DF59849-D464-468C-8929-C3C131BC6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28" y="190502"/>
            <a:ext cx="10696047" cy="647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551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4A83-7A32-4C10-BC92-770BC0C8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B15F2-A6E0-4C29-881C-03550FC9E9B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09349" y="1041665"/>
            <a:ext cx="7986201" cy="497813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8CEDE-6B43-4DC2-9D00-BAAC75EDFE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Border&#10;3 px all 4 sides&#10;11/12/2015&#10;SHOW ME DETAILS!&#10;All box model properties can&#10;be precisely defined with&#10;values for top,...">
            <a:extLst>
              <a:ext uri="{FF2B5EF4-FFF2-40B4-BE49-F238E27FC236}">
                <a16:creationId xmlns:a16="http://schemas.microsoft.com/office/drawing/2014/main" id="{E57ACF70-490F-455E-97D2-5875F51D5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70" y="190501"/>
            <a:ext cx="10614991" cy="61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674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F5283-CDB8-4915-BD5E-9A9BACCAC4B6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BDCC1-90EC-4342-9836-F939695F1D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37&#10;&#10;HTML Layouts&#10;&#10;&#10;&#10;Web page layout is very important to make your website&#10;look good.&#10;&#10;&#10;&#10;Design your webpage layout very...">
            <a:extLst>
              <a:ext uri="{FF2B5EF4-FFF2-40B4-BE49-F238E27FC236}">
                <a16:creationId xmlns:a16="http://schemas.microsoft.com/office/drawing/2014/main" id="{D543AF70-8B14-4685-93A8-FD487D16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91" y="5716"/>
            <a:ext cx="11477261" cy="665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38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F990-8945-4B5F-BCE8-A7A3A9EA5B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CSS Properties contd..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3FAA5-AD1D-4C50-9329-9D30435123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9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A5CA9C97-4FB5-47E5-B6A3-4B69EFB79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1" y="190500"/>
            <a:ext cx="7013575" cy="153670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 anchor="ctr">
            <a:normAutofit/>
          </a:bodyPr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Properties and values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53A52676-906C-45BF-826D-2B27AE90E4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39914" y="1987550"/>
            <a:ext cx="8828087" cy="4870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/>
          <a:p>
            <a:pPr marL="339725" indent="-339725" defTabSz="449263">
              <a:spcBef>
                <a:spcPts val="1750"/>
              </a:spcBef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000" u="sng" dirty="0"/>
              <a:t>Fonts</a:t>
            </a:r>
          </a:p>
          <a:p>
            <a:pPr marL="339725" indent="-339725" defTabSz="449263">
              <a:spcBef>
                <a:spcPts val="900"/>
              </a:spcBef>
              <a:buFont typeface="Courier New" panose="02070309020205020404" pitchFamily="49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font-family</a:t>
            </a:r>
            <a:r>
              <a:rPr lang="en-GB" altLang="en-US" sz="2000" b="1" dirty="0">
                <a:latin typeface="Courier New" panose="02070309020205020404" pitchFamily="49" charset="0"/>
              </a:rPr>
              <a:t>: &lt;family name&gt; [&lt;generic family&gt;]</a:t>
            </a:r>
          </a:p>
          <a:p>
            <a:pPr marL="339725" indent="-339725" defTabSz="449263">
              <a:spcBef>
                <a:spcPts val="900"/>
              </a:spcBef>
              <a:buFont typeface="Courier New" panose="02070309020205020404" pitchFamily="49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font-style</a:t>
            </a:r>
            <a:r>
              <a:rPr lang="en-GB" altLang="en-US" sz="2000" b="1" dirty="0">
                <a:latin typeface="Courier New" panose="02070309020205020404" pitchFamily="49" charset="0"/>
              </a:rPr>
              <a:t>: </a:t>
            </a:r>
            <a:r>
              <a:rPr lang="en-GB" altLang="en-US" sz="2000" b="1" dirty="0" err="1">
                <a:latin typeface="Courier New" panose="02070309020205020404" pitchFamily="49" charset="0"/>
              </a:rPr>
              <a:t>normal|italic|oblique</a:t>
            </a:r>
            <a:endParaRPr lang="en-GB" altLang="en-US" sz="2000" b="1" dirty="0">
              <a:latin typeface="Courier New" panose="02070309020205020404" pitchFamily="49" charset="0"/>
            </a:endParaRPr>
          </a:p>
          <a:p>
            <a:pPr marL="339725" indent="-339725" defTabSz="449263">
              <a:spcBef>
                <a:spcPts val="900"/>
              </a:spcBef>
              <a:buFont typeface="Courier New" panose="02070309020205020404" pitchFamily="49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font-weight</a:t>
            </a:r>
            <a:r>
              <a:rPr lang="en-GB" altLang="en-US" sz="2000" b="1" dirty="0">
                <a:latin typeface="Courier New" panose="02070309020205020404" pitchFamily="49" charset="0"/>
              </a:rPr>
              <a:t>: </a:t>
            </a:r>
            <a:r>
              <a:rPr lang="en-GB" altLang="en-US" sz="2000" b="1" dirty="0" err="1">
                <a:latin typeface="Courier New" panose="02070309020205020404" pitchFamily="49" charset="0"/>
              </a:rPr>
              <a:t>normal|bold|bolder|lighter</a:t>
            </a:r>
            <a:endParaRPr lang="en-GB" altLang="en-US" sz="2000" b="1" dirty="0">
              <a:latin typeface="Courier New" panose="02070309020205020404" pitchFamily="49" charset="0"/>
            </a:endParaRPr>
          </a:p>
          <a:p>
            <a:pPr marL="339725" indent="-339725" defTabSz="449263">
              <a:spcBef>
                <a:spcPts val="900"/>
              </a:spcBef>
              <a:buFont typeface="Courier New" panose="02070309020205020404" pitchFamily="49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font-size</a:t>
            </a:r>
            <a:r>
              <a:rPr lang="en-GB" altLang="en-US" sz="2000" b="1" dirty="0">
                <a:latin typeface="Courier New" panose="02070309020205020404" pitchFamily="49" charset="0"/>
              </a:rPr>
              <a:t>: </a:t>
            </a:r>
            <a:r>
              <a:rPr lang="en-GB" altLang="en-US" sz="2000" b="1" dirty="0" err="1">
                <a:latin typeface="Courier New" panose="02070309020205020404" pitchFamily="49" charset="0"/>
              </a:rPr>
              <a:t>small|medium|large|smaller|larger</a:t>
            </a:r>
            <a:endParaRPr lang="en-GB" altLang="en-US" sz="2000" b="1" dirty="0">
              <a:latin typeface="Courier New" panose="02070309020205020404" pitchFamily="49" charset="0"/>
            </a:endParaRPr>
          </a:p>
          <a:p>
            <a:pPr marL="339725" indent="-339725" defTabSz="449263">
              <a:spcBef>
                <a:spcPts val="1750"/>
              </a:spcBef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000" u="sng" dirty="0"/>
              <a:t>Backgrounds and colours</a:t>
            </a:r>
          </a:p>
          <a:p>
            <a:pPr marL="339725" indent="-339725" defTabSz="449263">
              <a:spcBef>
                <a:spcPts val="900"/>
              </a:spcBef>
              <a:buFont typeface="Courier New" panose="02070309020205020404" pitchFamily="49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color</a:t>
            </a:r>
            <a:r>
              <a:rPr lang="en-GB" altLang="en-US" sz="2000" b="1" dirty="0">
                <a:latin typeface="Courier New" panose="02070309020205020404" pitchFamily="49" charset="0"/>
              </a:rPr>
              <a:t>: &lt;value&gt;</a:t>
            </a:r>
          </a:p>
          <a:p>
            <a:pPr marL="339725" indent="-339725" defTabSz="449263">
              <a:spcBef>
                <a:spcPts val="900"/>
              </a:spcBef>
              <a:buFont typeface="Courier New" panose="02070309020205020404" pitchFamily="49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background-</a:t>
            </a:r>
            <a:r>
              <a:rPr lang="en-GB" altLang="en-US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color</a:t>
            </a:r>
            <a:r>
              <a:rPr lang="en-GB" altLang="en-US" sz="2000" b="1" dirty="0">
                <a:latin typeface="Courier New" panose="02070309020205020404" pitchFamily="49" charset="0"/>
              </a:rPr>
              <a:t>: &lt;value&gt;|transparent</a:t>
            </a:r>
          </a:p>
          <a:p>
            <a:pPr marL="339725" indent="-339725" defTabSz="449263">
              <a:spcBef>
                <a:spcPts val="900"/>
              </a:spcBef>
              <a:buFont typeface="Courier New" panose="02070309020205020404" pitchFamily="49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background-image</a:t>
            </a:r>
            <a:r>
              <a:rPr lang="en-GB" altLang="en-US" sz="2000" b="1" dirty="0">
                <a:latin typeface="Courier New" panose="02070309020205020404" pitchFamily="49" charset="0"/>
              </a:rPr>
              <a:t>: URL("")|none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388E1A8A-6DE3-4C5D-8E5E-09FB4B759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1" y="190500"/>
            <a:ext cx="7013575" cy="153670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 anchor="ctr">
            <a:normAutofit/>
          </a:bodyPr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Properties and values </a:t>
            </a:r>
            <a:endParaRPr lang="en-GB" altLang="en-US">
              <a:cs typeface="Calibri Light"/>
            </a:endParaRP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79C85BF9-96D5-4998-B69D-8C04C50C9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4" y="1295400"/>
            <a:ext cx="8218487" cy="4114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 anchor="t">
            <a:normAutofit/>
          </a:bodyPr>
          <a:lstStyle/>
          <a:p>
            <a:pPr marL="339725" indent="-339725" defTabSz="449263">
              <a:spcBef>
                <a:spcPts val="1750"/>
              </a:spcBef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 u="sng"/>
              <a:t>Text</a:t>
            </a:r>
          </a:p>
          <a:p>
            <a:pPr marL="339725" indent="-339725" defTabSz="449263">
              <a:buFont typeface="Courier New" panose="02070309020205020404" pitchFamily="49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 b="1">
                <a:solidFill>
                  <a:srgbClr val="3333CC"/>
                </a:solidFill>
                <a:latin typeface="Courier New"/>
                <a:cs typeface="Courier New"/>
              </a:rPr>
              <a:t>text-decoration</a:t>
            </a:r>
            <a:r>
              <a:rPr lang="en-GB" altLang="en-US" sz="2400" b="1">
                <a:latin typeface="Courier New"/>
                <a:cs typeface="Courier New"/>
              </a:rPr>
              <a:t>: </a:t>
            </a:r>
            <a:r>
              <a:rPr lang="en-GB" altLang="en-US" sz="2400" b="1" err="1">
                <a:latin typeface="Courier New"/>
                <a:cs typeface="Courier New"/>
              </a:rPr>
              <a:t>none|underline|overline|line-through</a:t>
            </a:r>
          </a:p>
          <a:p>
            <a:pPr marL="339725" indent="-339725" defTabSz="449263">
              <a:buFont typeface="Courier New" panose="02070309020205020404" pitchFamily="49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 b="1">
                <a:solidFill>
                  <a:srgbClr val="3333CC"/>
                </a:solidFill>
                <a:latin typeface="Courier New"/>
                <a:cs typeface="Courier New"/>
              </a:rPr>
              <a:t>text-transformation</a:t>
            </a:r>
            <a:r>
              <a:rPr lang="en-GB" altLang="en-US" sz="2400" b="1">
                <a:latin typeface="Courier New"/>
                <a:cs typeface="Courier New"/>
              </a:rPr>
              <a:t>: </a:t>
            </a:r>
            <a:r>
              <a:rPr lang="en-GB" altLang="en-US" sz="2400" b="1" err="1">
                <a:latin typeface="Courier New"/>
                <a:cs typeface="Courier New"/>
              </a:rPr>
              <a:t>none|capitalize|uppercase|lowercase</a:t>
            </a:r>
          </a:p>
          <a:p>
            <a:pPr marL="339725" indent="-339725" defTabSz="449263">
              <a:buFont typeface="Courier New" panose="02070309020205020404" pitchFamily="49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 b="1">
                <a:solidFill>
                  <a:srgbClr val="3333CC"/>
                </a:solidFill>
                <a:latin typeface="Courier New"/>
                <a:cs typeface="Courier New"/>
              </a:rPr>
              <a:t>text-align</a:t>
            </a:r>
            <a:r>
              <a:rPr lang="en-GB" altLang="en-US" sz="2400" b="1">
                <a:latin typeface="Courier New"/>
                <a:cs typeface="Courier New"/>
              </a:rPr>
              <a:t>: </a:t>
            </a:r>
            <a:r>
              <a:rPr lang="en-GB" altLang="en-US" sz="2400" b="1" err="1">
                <a:latin typeface="Courier New"/>
                <a:cs typeface="Courier New"/>
              </a:rPr>
              <a:t>left|right|center|justify</a:t>
            </a:r>
          </a:p>
          <a:p>
            <a:pPr marL="339725" indent="-339725" defTabSz="449263">
              <a:buFont typeface="Courier New" panose="02070309020205020404" pitchFamily="49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 b="1">
                <a:solidFill>
                  <a:srgbClr val="3333CC"/>
                </a:solidFill>
                <a:latin typeface="Courier New"/>
                <a:cs typeface="Courier New"/>
              </a:rPr>
              <a:t>text-indentation</a:t>
            </a:r>
            <a:r>
              <a:rPr lang="en-GB" altLang="en-US" sz="2400" b="1">
                <a:latin typeface="Courier New"/>
                <a:cs typeface="Courier New"/>
              </a:rPr>
              <a:t>: </a:t>
            </a:r>
            <a:r>
              <a:rPr lang="en-GB" altLang="en-US" sz="2400" b="1" err="1">
                <a:latin typeface="Courier New"/>
                <a:cs typeface="Courier New"/>
              </a:rPr>
              <a:t>length|percentage</a:t>
            </a:r>
          </a:p>
          <a:p>
            <a:pPr marL="339725" indent="-339725" defTabSz="449263"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 u="sng"/>
              <a:t>Example</a:t>
            </a:r>
            <a:r>
              <a:rPr lang="en-GB" altLang="en-US" sz="2400"/>
              <a:t>: To remove underlining on links:</a:t>
            </a:r>
            <a:endParaRPr lang="en-GB" altLang="en-US" sz="2400">
              <a:cs typeface="Calibri"/>
            </a:endParaRPr>
          </a:p>
        </p:txBody>
      </p:sp>
      <p:sp>
        <p:nvSpPr>
          <p:cNvPr id="176132" name="Text Box 4">
            <a:extLst>
              <a:ext uri="{FF2B5EF4-FFF2-40B4-BE49-F238E27FC236}">
                <a16:creationId xmlns:a16="http://schemas.microsoft.com/office/drawing/2014/main" id="{CAF86B21-595E-4DC5-BBA6-F6DD3AA9B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486401"/>
            <a:ext cx="8229600" cy="3984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defTabSz="449263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defTabSz="449263">
              <a:spcBef>
                <a:spcPct val="20000"/>
              </a:spcBef>
              <a:buClr>
                <a:schemeClr val="accent2"/>
              </a:buClr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defTabSz="449263">
              <a:spcBef>
                <a:spcPct val="20000"/>
              </a:spcBef>
              <a:buClr>
                <a:schemeClr val="tx1"/>
              </a:buClr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defTabSz="449263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a:link, a:visited, a:active{text-decoration: none}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0F0D5436-C170-4954-81AC-9329503C5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1" y="190500"/>
            <a:ext cx="7013575" cy="153670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 anchor="ctr">
            <a:normAutofit/>
          </a:bodyPr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Properties and values </a:t>
            </a:r>
            <a:endParaRPr lang="en-GB" altLang="en-US">
              <a:cs typeface="Calibri Light"/>
            </a:endParaRP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F7A7ED36-D5FC-4787-8F00-2C10B8E2B6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675688" cy="4876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 anchor="t">
            <a:normAutofit/>
          </a:bodyPr>
          <a:lstStyle/>
          <a:p>
            <a:pPr marL="339725" indent="-339725" defTabSz="449263">
              <a:spcBef>
                <a:spcPts val="1750"/>
              </a:spcBef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 u="sng" dirty="0"/>
              <a:t>Boxes</a:t>
            </a:r>
          </a:p>
          <a:p>
            <a:pPr marL="339725" indent="-339725" defTabSz="449263">
              <a:spcBef>
                <a:spcPts val="900"/>
              </a:spcBef>
              <a:buFont typeface="Courier New" panose="02070309020205020404" pitchFamily="49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 b="1" dirty="0">
                <a:solidFill>
                  <a:srgbClr val="3333CC"/>
                </a:solidFill>
                <a:latin typeface="Courier New"/>
                <a:cs typeface="Courier New"/>
              </a:rPr>
              <a:t>margin</a:t>
            </a:r>
            <a:r>
              <a:rPr lang="en-GB" altLang="en-US" sz="2400" b="1" dirty="0">
                <a:latin typeface="Courier New"/>
                <a:cs typeface="Courier New"/>
              </a:rPr>
              <a:t>: </a:t>
            </a:r>
            <a:r>
              <a:rPr lang="en-GB" altLang="en-US" sz="2400" b="1" dirty="0" err="1">
                <a:latin typeface="Courier New"/>
                <a:cs typeface="Courier New"/>
              </a:rPr>
              <a:t>length|percentage|auto</a:t>
            </a:r>
            <a:r>
              <a:rPr lang="en-GB" altLang="en-US" sz="2400" b="1" dirty="0">
                <a:latin typeface="Courier New"/>
                <a:cs typeface="Courier New"/>
              </a:rPr>
              <a:t> {1,4}</a:t>
            </a:r>
          </a:p>
          <a:p>
            <a:pPr marL="339725" indent="-339725" defTabSz="449263">
              <a:spcBef>
                <a:spcPts val="900"/>
              </a:spcBef>
              <a:buFont typeface="Courier New" panose="02070309020205020404" pitchFamily="49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 b="1" dirty="0">
                <a:solidFill>
                  <a:srgbClr val="3333CC"/>
                </a:solidFill>
                <a:latin typeface="Courier New"/>
                <a:cs typeface="Courier New"/>
              </a:rPr>
              <a:t>border-width</a:t>
            </a:r>
            <a:r>
              <a:rPr lang="en-GB" altLang="en-US" sz="2400" b="1" dirty="0">
                <a:latin typeface="Courier New"/>
                <a:cs typeface="Courier New"/>
              </a:rPr>
              <a:t>: </a:t>
            </a:r>
            <a:r>
              <a:rPr lang="en-GB" altLang="en-US" sz="2400" b="1" dirty="0" err="1">
                <a:latin typeface="Courier New"/>
                <a:cs typeface="Courier New"/>
              </a:rPr>
              <a:t>thin|thick|medium|length</a:t>
            </a:r>
            <a:r>
              <a:rPr lang="en-GB" altLang="en-US" sz="2400" b="1" dirty="0">
                <a:latin typeface="Courier New"/>
                <a:cs typeface="Courier New"/>
              </a:rPr>
              <a:t> {1,4}</a:t>
            </a:r>
          </a:p>
          <a:p>
            <a:pPr marL="339725" indent="-339725" defTabSz="449263">
              <a:spcBef>
                <a:spcPts val="900"/>
              </a:spcBef>
              <a:buFont typeface="Courier New" panose="02070309020205020404" pitchFamily="49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 b="1" dirty="0">
                <a:solidFill>
                  <a:srgbClr val="3333CC"/>
                </a:solidFill>
                <a:latin typeface="Courier New"/>
                <a:cs typeface="Courier New"/>
              </a:rPr>
              <a:t>padding</a:t>
            </a:r>
            <a:r>
              <a:rPr lang="en-GB" altLang="en-US" sz="2400" b="1" dirty="0">
                <a:latin typeface="Courier New"/>
                <a:cs typeface="Courier New"/>
              </a:rPr>
              <a:t>: </a:t>
            </a:r>
            <a:r>
              <a:rPr lang="en-GB" altLang="en-US" sz="2400" b="1" dirty="0" err="1">
                <a:latin typeface="Courier New"/>
                <a:cs typeface="Courier New"/>
              </a:rPr>
              <a:t>length|percentage</a:t>
            </a:r>
            <a:r>
              <a:rPr lang="en-GB" altLang="en-US" sz="2400" b="1" dirty="0">
                <a:latin typeface="Courier New"/>
                <a:cs typeface="Courier New"/>
              </a:rPr>
              <a:t> {1,4}</a:t>
            </a:r>
          </a:p>
          <a:p>
            <a:pPr marL="339725" indent="-339725" defTabSz="449263">
              <a:spcBef>
                <a:spcPts val="900"/>
              </a:spcBef>
              <a:buFont typeface="Courier New" panose="02070309020205020404" pitchFamily="49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 b="1" dirty="0">
                <a:solidFill>
                  <a:srgbClr val="3333CC"/>
                </a:solidFill>
                <a:latin typeface="Courier New"/>
                <a:cs typeface="Courier New"/>
              </a:rPr>
              <a:t>border-</a:t>
            </a:r>
            <a:r>
              <a:rPr lang="en-GB" altLang="en-US" sz="2400" b="1" dirty="0" err="1">
                <a:solidFill>
                  <a:srgbClr val="3333CC"/>
                </a:solidFill>
                <a:latin typeface="Courier New"/>
                <a:cs typeface="Courier New"/>
              </a:rPr>
              <a:t>color</a:t>
            </a:r>
            <a:r>
              <a:rPr lang="en-GB" altLang="en-US" sz="2400" b="1" dirty="0">
                <a:latin typeface="Courier New"/>
                <a:cs typeface="Courier New"/>
              </a:rPr>
              <a:t>: value {1,4}</a:t>
            </a:r>
          </a:p>
          <a:p>
            <a:pPr marL="339725" indent="-339725" defTabSz="449263">
              <a:spcBef>
                <a:spcPts val="900"/>
              </a:spcBef>
              <a:buFont typeface="Courier New" panose="02070309020205020404" pitchFamily="49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 b="1" dirty="0">
                <a:solidFill>
                  <a:srgbClr val="3333CC"/>
                </a:solidFill>
                <a:latin typeface="Courier New"/>
                <a:cs typeface="Courier New"/>
              </a:rPr>
              <a:t>border-style</a:t>
            </a:r>
            <a:r>
              <a:rPr lang="en-GB" altLang="en-US" sz="2400" b="1" dirty="0">
                <a:latin typeface="Courier New"/>
                <a:cs typeface="Courier New"/>
              </a:rPr>
              <a:t>: </a:t>
            </a:r>
            <a:r>
              <a:rPr lang="en-GB" altLang="en-US" sz="2400" b="1" dirty="0" err="1">
                <a:latin typeface="Courier New"/>
                <a:cs typeface="Courier New"/>
              </a:rPr>
              <a:t>none|dotted|dashed|solid|double|groove</a:t>
            </a:r>
            <a:r>
              <a:rPr lang="en-GB" altLang="en-US" sz="2400" b="1" dirty="0">
                <a:latin typeface="Courier New"/>
                <a:cs typeface="Courier New"/>
              </a:rPr>
              <a:t> {1,4}</a:t>
            </a:r>
          </a:p>
          <a:p>
            <a:pPr marL="339725" indent="-339725" defTabSz="449263">
              <a:spcBef>
                <a:spcPts val="900"/>
              </a:spcBef>
              <a:buFont typeface="Courier New" panose="02070309020205020404" pitchFamily="49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 b="1" dirty="0">
                <a:solidFill>
                  <a:srgbClr val="3333CC"/>
                </a:solidFill>
                <a:latin typeface="Courier New"/>
                <a:cs typeface="Courier New"/>
              </a:rPr>
              <a:t>width</a:t>
            </a:r>
            <a:r>
              <a:rPr lang="en-GB" altLang="en-US" sz="2400" b="1" dirty="0">
                <a:latin typeface="Courier New"/>
                <a:cs typeface="Courier New"/>
              </a:rPr>
              <a:t>: </a:t>
            </a:r>
            <a:r>
              <a:rPr lang="en-GB" altLang="en-US" sz="2400" b="1" dirty="0" err="1">
                <a:latin typeface="Courier New"/>
                <a:cs typeface="Courier New"/>
              </a:rPr>
              <a:t>length|percentage|auto</a:t>
            </a:r>
            <a:endParaRPr lang="en-GB" altLang="en-US" sz="2400" b="1" dirty="0">
              <a:latin typeface="Courier New"/>
              <a:cs typeface="Courier New"/>
            </a:endParaRPr>
          </a:p>
          <a:p>
            <a:pPr marL="339725" indent="-339725" defTabSz="449263">
              <a:spcBef>
                <a:spcPts val="900"/>
              </a:spcBef>
              <a:buFont typeface="Courier New" panose="02070309020205020404" pitchFamily="49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 b="1" dirty="0">
                <a:solidFill>
                  <a:srgbClr val="3333CC"/>
                </a:solidFill>
                <a:latin typeface="Courier New"/>
                <a:cs typeface="Courier New"/>
              </a:rPr>
              <a:t>height</a:t>
            </a:r>
            <a:r>
              <a:rPr lang="en-GB" altLang="en-US" sz="2400" b="1" dirty="0">
                <a:latin typeface="Courier New"/>
                <a:cs typeface="Courier New"/>
              </a:rPr>
              <a:t>: </a:t>
            </a:r>
            <a:r>
              <a:rPr lang="en-GB" altLang="en-US" sz="2400" b="1" dirty="0" err="1">
                <a:latin typeface="Courier New"/>
                <a:cs typeface="Courier New"/>
              </a:rPr>
              <a:t>length|auto</a:t>
            </a:r>
            <a:endParaRPr lang="en-GB" altLang="en-US" sz="2400" b="1" dirty="0">
              <a:latin typeface="Courier New" panose="02070309020205020404" pitchFamily="49" charset="0"/>
              <a:cs typeface="Courier New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16B40AA0-4A5D-43A3-A896-7EED0C955F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1" y="190500"/>
            <a:ext cx="7013575" cy="153670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 anchor="ctr">
            <a:normAutofit/>
          </a:bodyPr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Properties and values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D7464669-F83C-4746-A503-2E3661740C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773238"/>
            <a:ext cx="8229600" cy="4876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/>
          <a:p>
            <a:pPr marL="339725" indent="-339725" defTabSz="449263">
              <a:spcBef>
                <a:spcPts val="1750"/>
              </a:spcBef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 u="sng"/>
              <a:t>Position</a:t>
            </a:r>
          </a:p>
          <a:p>
            <a:pPr marL="339725" indent="-339725" defTabSz="449263">
              <a:spcBef>
                <a:spcPts val="900"/>
              </a:spcBef>
              <a:buFont typeface="Courier New" panose="02070309020205020404" pitchFamily="49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 b="1">
                <a:solidFill>
                  <a:srgbClr val="3333CC"/>
                </a:solidFill>
                <a:latin typeface="Courier New" panose="02070309020205020404" pitchFamily="49" charset="0"/>
              </a:rPr>
              <a:t>location</a:t>
            </a:r>
            <a:r>
              <a:rPr lang="en-GB" altLang="en-US" sz="2400" b="1">
                <a:latin typeface="Courier New" panose="02070309020205020404" pitchFamily="49" charset="0"/>
              </a:rPr>
              <a:t>: absolute|relative|fixed</a:t>
            </a:r>
          </a:p>
          <a:p>
            <a:pPr marL="739775" lvl="1" indent="-282575" defTabSz="449263">
              <a:spcBef>
                <a:spcPts val="600"/>
              </a:spcBef>
              <a:buFont typeface="Courier New" panose="02070309020205020404" pitchFamily="49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b="1">
                <a:latin typeface="Courier New" panose="02070309020205020404" pitchFamily="49" charset="0"/>
              </a:rPr>
              <a:t>absolute</a:t>
            </a:r>
            <a:r>
              <a:rPr lang="en-US" altLang="en-US"/>
              <a:t>:  relative to upper left corner of window</a:t>
            </a:r>
          </a:p>
          <a:p>
            <a:pPr marL="739775" lvl="1" indent="-282575" defTabSz="449263">
              <a:spcBef>
                <a:spcPts val="600"/>
              </a:spcBef>
              <a:buFont typeface="Courier New" panose="02070309020205020404" pitchFamily="49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b="1">
                <a:latin typeface="Courier New" panose="02070309020205020404" pitchFamily="49" charset="0"/>
              </a:rPr>
              <a:t>relative</a:t>
            </a:r>
            <a:r>
              <a:rPr lang="en-US" altLang="en-US"/>
              <a:t>:  relative to the last item</a:t>
            </a:r>
          </a:p>
          <a:p>
            <a:pPr marL="739775" lvl="1" indent="-282575" defTabSz="449263">
              <a:spcBef>
                <a:spcPts val="600"/>
              </a:spcBef>
              <a:buFont typeface="Courier New" panose="02070309020205020404" pitchFamily="49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b="1">
                <a:latin typeface="Courier New" panose="02070309020205020404" pitchFamily="49" charset="0"/>
              </a:rPr>
              <a:t>fixed</a:t>
            </a:r>
            <a:r>
              <a:rPr lang="en-US" altLang="en-US"/>
              <a:t>: 	       does not move when the page is scrolled</a:t>
            </a:r>
          </a:p>
          <a:p>
            <a:pPr marL="339725" indent="-339725" defTabSz="449263">
              <a:spcBef>
                <a:spcPts val="900"/>
              </a:spcBef>
              <a:buFont typeface="Courier New" panose="02070309020205020404" pitchFamily="49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 b="1">
                <a:solidFill>
                  <a:srgbClr val="3333CC"/>
                </a:solidFill>
                <a:latin typeface="Courier New" panose="02070309020205020404" pitchFamily="49" charset="0"/>
              </a:rPr>
              <a:t>left</a:t>
            </a:r>
            <a:r>
              <a:rPr lang="en-GB" altLang="en-US" sz="2400" b="1">
                <a:latin typeface="Courier New" panose="02070309020205020404" pitchFamily="49" charset="0"/>
              </a:rPr>
              <a:t>:</a:t>
            </a:r>
            <a:r>
              <a:rPr lang="en-US" altLang="en-US" sz="2400"/>
              <a:t> distance from left border of window (pixels, %)‏</a:t>
            </a:r>
          </a:p>
          <a:p>
            <a:pPr marL="339725" indent="-339725" defTabSz="449263">
              <a:spcBef>
                <a:spcPts val="900"/>
              </a:spcBef>
              <a:buFont typeface="Courier New" panose="02070309020205020404" pitchFamily="49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 b="1">
                <a:solidFill>
                  <a:srgbClr val="3333CC"/>
                </a:solidFill>
                <a:latin typeface="Courier New" panose="02070309020205020404" pitchFamily="49" charset="0"/>
              </a:rPr>
              <a:t>top</a:t>
            </a:r>
            <a:r>
              <a:rPr lang="en-GB" altLang="en-US" sz="2400" b="1">
                <a:latin typeface="Courier New" panose="02070309020205020404" pitchFamily="49" charset="0"/>
              </a:rPr>
              <a:t>:</a:t>
            </a:r>
            <a:r>
              <a:rPr lang="en-US" altLang="en-US" sz="2400"/>
              <a:t>   distance from top border of window (pixels, %)‏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193638D9-DA50-4D46-8320-F1BF88B26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00376" y="476250"/>
            <a:ext cx="8596313" cy="14033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&lt;DIV&gt; &amp; &lt;SPAN&gt; are your friends</a:t>
            </a: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2417CEB5-519D-4668-8B5B-EDE4E468B2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0"/>
            <a:ext cx="8001000" cy="4191000"/>
          </a:xfrm>
        </p:spPr>
        <p:txBody>
          <a:bodyPr/>
          <a:lstStyle/>
          <a:p>
            <a:pPr marL="609600" indent="-609600">
              <a:buNone/>
            </a:pPr>
            <a:r>
              <a:rPr lang="en-US" altLang="en-US" sz="2100" dirty="0">
                <a:solidFill>
                  <a:srgbClr val="0066FF"/>
                </a:solidFill>
              </a:rPr>
              <a:t>&lt;div&gt;</a:t>
            </a:r>
            <a:r>
              <a:rPr lang="en-US" altLang="en-US" sz="2100" dirty="0"/>
              <a:t> and </a:t>
            </a:r>
            <a:r>
              <a:rPr lang="en-US" altLang="en-US" sz="2100" dirty="0">
                <a:solidFill>
                  <a:srgbClr val="0066FF"/>
                </a:solidFill>
              </a:rPr>
              <a:t>&lt;span&gt;</a:t>
            </a:r>
            <a:r>
              <a:rPr lang="en-US" altLang="en-US" sz="2100" dirty="0"/>
              <a:t> tags allow you define exceptions to the general rules of your body text…and they are helpful tools for document designers and web developers</a:t>
            </a:r>
          </a:p>
          <a:p>
            <a:pPr marL="609600" indent="-609600">
              <a:buNone/>
            </a:pPr>
            <a:endParaRPr lang="en-US" altLang="en-US" sz="2100" dirty="0"/>
          </a:p>
          <a:p>
            <a:pPr marL="609600" indent="-609600">
              <a:buNone/>
            </a:pPr>
            <a:r>
              <a:rPr lang="en-US" altLang="en-US" sz="2100" dirty="0">
                <a:solidFill>
                  <a:srgbClr val="0066FF"/>
                </a:solidFill>
              </a:rPr>
              <a:t>&lt;div&gt;</a:t>
            </a:r>
            <a:r>
              <a:rPr lang="en-US" altLang="en-US" sz="2100" dirty="0"/>
              <a:t> is usually used to designate styles for block elements that should stand apart from the body text…like callout quotes. Everything inside a </a:t>
            </a:r>
            <a:r>
              <a:rPr lang="en-US" altLang="en-US" sz="2100" dirty="0">
                <a:solidFill>
                  <a:srgbClr val="0066FF"/>
                </a:solidFill>
              </a:rPr>
              <a:t>&lt;div&gt;</a:t>
            </a:r>
            <a:r>
              <a:rPr lang="en-US" altLang="en-US" sz="2100" dirty="0"/>
              <a:t> tag takes on the &lt;div&gt; attributes…and you can specify </a:t>
            </a:r>
            <a:r>
              <a:rPr lang="en-US" altLang="en-US" sz="2100" dirty="0">
                <a:solidFill>
                  <a:srgbClr val="0066FF"/>
                </a:solidFill>
              </a:rPr>
              <a:t>classes</a:t>
            </a:r>
            <a:r>
              <a:rPr lang="en-US" altLang="en-US" sz="2100" dirty="0"/>
              <a:t> and </a:t>
            </a:r>
            <a:r>
              <a:rPr lang="en-US" altLang="en-US" sz="2100" dirty="0">
                <a:solidFill>
                  <a:srgbClr val="0066FF"/>
                </a:solidFill>
              </a:rPr>
              <a:t>ids </a:t>
            </a:r>
            <a:r>
              <a:rPr lang="en-US" altLang="en-US" sz="2100" dirty="0"/>
              <a:t>for &lt;div&gt; too!</a:t>
            </a:r>
          </a:p>
          <a:p>
            <a:pPr marL="609600" indent="-609600">
              <a:buNone/>
            </a:pPr>
            <a:endParaRPr lang="en-US" alt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ECE5804B-B274-45BB-9606-4AF59DAA3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1" y="190500"/>
            <a:ext cx="7013575" cy="153670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 anchor="ctr">
            <a:normAutofit/>
          </a:bodyPr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Divisions and spans 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BE2CF0DB-FF04-41AA-AFA6-56EB637A6A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4" y="1484313"/>
            <a:ext cx="8218487" cy="46482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/>
          <a:p>
            <a:pPr marL="338138" indent="-338138" defTabSz="449263">
              <a:spcBef>
                <a:spcPts val="17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Rather than applying styles to an element itself, we wrap the element in </a:t>
            </a:r>
          </a:p>
          <a:p>
            <a:pPr marL="738188" lvl="1" indent="-280988" defTabSz="449263"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a </a:t>
            </a:r>
            <a:r>
              <a:rPr lang="en-GB" altLang="en-US">
                <a:solidFill>
                  <a:srgbClr val="3333CC"/>
                </a:solidFill>
              </a:rPr>
              <a:t>div</a:t>
            </a:r>
            <a:r>
              <a:rPr lang="en-GB" altLang="en-US"/>
              <a:t> element (usually for block elements), or</a:t>
            </a:r>
          </a:p>
          <a:p>
            <a:pPr marL="738188" lvl="1" indent="-280988" defTabSz="449263"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a </a:t>
            </a:r>
            <a:r>
              <a:rPr lang="en-GB" altLang="en-US">
                <a:solidFill>
                  <a:srgbClr val="3333CC"/>
                </a:solidFill>
              </a:rPr>
              <a:t>span</a:t>
            </a:r>
            <a:r>
              <a:rPr lang="en-GB" altLang="en-US"/>
              <a:t> element (usually for inline elements)</a:t>
            </a:r>
            <a:r>
              <a:rPr lang="ar-SA" altLang="en-US">
                <a:cs typeface="Arial" panose="020B0604020202020204" pitchFamily="34" charset="0"/>
              </a:rPr>
              <a:t>‏</a:t>
            </a:r>
            <a:endParaRPr lang="en-GB" altLang="en-US"/>
          </a:p>
          <a:p>
            <a:pPr marL="338138" indent="-338138" defTabSz="449263">
              <a:spcBef>
                <a:spcPts val="17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Any required formatting can then be applied to the </a:t>
            </a:r>
            <a:r>
              <a:rPr lang="en-GB" altLang="en-US" b="1">
                <a:solidFill>
                  <a:srgbClr val="3333CC"/>
                </a:solidFill>
                <a:latin typeface="Courier New" panose="02070309020205020404" pitchFamily="49" charset="0"/>
              </a:rPr>
              <a:t>&lt;div&gt;</a:t>
            </a:r>
            <a:r>
              <a:rPr lang="en-GB" altLang="en-US"/>
              <a:t> or </a:t>
            </a:r>
            <a:r>
              <a:rPr lang="en-GB" altLang="en-US" b="1">
                <a:solidFill>
                  <a:srgbClr val="3333CC"/>
                </a:solidFill>
                <a:latin typeface="Courier New" panose="02070309020205020404" pitchFamily="49" charset="0"/>
              </a:rPr>
              <a:t>&lt;span&gt;</a:t>
            </a:r>
            <a:r>
              <a:rPr lang="en-GB" altLang="en-US"/>
              <a:t> element.</a:t>
            </a:r>
          </a:p>
          <a:p>
            <a:pPr marL="338138" indent="-338138" defTabSz="449263">
              <a:spcBef>
                <a:spcPts val="17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>
                <a:solidFill>
                  <a:srgbClr val="0066FF"/>
                </a:solidFill>
              </a:rPr>
              <a:t>Div</a:t>
            </a:r>
            <a:r>
              <a:rPr lang="en-GB" altLang="en-US"/>
              <a:t> and </a:t>
            </a:r>
            <a:r>
              <a:rPr lang="en-GB" altLang="en-US">
                <a:solidFill>
                  <a:srgbClr val="0066FF"/>
                </a:solidFill>
              </a:rPr>
              <a:t>span</a:t>
            </a:r>
            <a:r>
              <a:rPr lang="en-GB" altLang="en-US"/>
              <a:t> elements become part of the document</a:t>
            </a:r>
          </a:p>
          <a:p>
            <a:pPr marL="738188" lvl="1" indent="-280988" defTabSz="449263"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In particular, each can have </a:t>
            </a:r>
            <a:r>
              <a:rPr lang="en-GB" altLang="en-US" b="1">
                <a:latin typeface="Courier New" panose="02070309020205020404" pitchFamily="49" charset="0"/>
              </a:rPr>
              <a:t>class</a:t>
            </a:r>
            <a:r>
              <a:rPr lang="en-GB" altLang="en-US"/>
              <a:t> and </a:t>
            </a:r>
            <a:r>
              <a:rPr lang="en-GB" altLang="en-US" b="1">
                <a:latin typeface="Courier New" panose="02070309020205020404" pitchFamily="49" charset="0"/>
              </a:rPr>
              <a:t>id</a:t>
            </a:r>
            <a:r>
              <a:rPr lang="en-GB" altLang="en-US"/>
              <a:t> attributes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6E732186-C2F0-47CF-93AF-E07BCD5CF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87713" y="0"/>
            <a:ext cx="2824162" cy="153670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 anchor="ctr">
            <a:normAutofit/>
          </a:bodyPr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Divisions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C739B4DA-17CD-4B02-8DCB-DBD0563B2E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6725" y="1844675"/>
            <a:ext cx="3429000" cy="18986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/>
          <a:p>
            <a:pPr marL="338138" indent="-338138" defTabSz="449263">
              <a:spcBef>
                <a:spcPts val="17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/>
              <a:t>Styles can be applied to blocks of HTML code using </a:t>
            </a:r>
            <a:r>
              <a:rPr lang="en-GB" altLang="en-US" sz="2400">
                <a:solidFill>
                  <a:srgbClr val="3333CC"/>
                </a:solidFill>
              </a:rPr>
              <a:t>div</a:t>
            </a:r>
          </a:p>
        </p:txBody>
      </p:sp>
      <p:sp>
        <p:nvSpPr>
          <p:cNvPr id="196612" name="Text Box 4">
            <a:extLst>
              <a:ext uri="{FF2B5EF4-FFF2-40B4-BE49-F238E27FC236}">
                <a16:creationId xmlns:a16="http://schemas.microsoft.com/office/drawing/2014/main" id="{E853FC63-02AF-4E83-93F0-674C719AC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467" y="1612779"/>
            <a:ext cx="4572000" cy="535749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 defTabSz="449263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defTabSz="449263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defTabSz="449263">
              <a:spcBef>
                <a:spcPct val="20000"/>
              </a:spcBef>
              <a:buClr>
                <a:schemeClr val="accent2"/>
              </a:buClr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defTabSz="449263">
              <a:spcBef>
                <a:spcPct val="20000"/>
              </a:spcBef>
              <a:buClr>
                <a:schemeClr val="tx1"/>
              </a:buClr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defTabSz="449263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900" b="1">
                <a:solidFill>
                  <a:srgbClr val="FF3300"/>
                </a:solidFill>
                <a:latin typeface="Courier New"/>
                <a:cs typeface="Courier New"/>
              </a:rPr>
              <a:t>&lt;head&gt;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None/>
            </a:pPr>
            <a:r>
              <a:rPr lang="en-US" altLang="en-US" sz="1900" b="1">
                <a:solidFill>
                  <a:srgbClr val="FF3300"/>
                </a:solidFill>
                <a:latin typeface="Courier New"/>
                <a:cs typeface="Courier New"/>
              </a:rPr>
              <a:t> </a:t>
            </a:r>
            <a:r>
              <a:rPr lang="en-US" altLang="en-US" sz="1900" b="1">
                <a:solidFill>
                  <a:srgbClr val="0066FF"/>
                </a:solidFill>
                <a:latin typeface="Courier New"/>
                <a:cs typeface="Courier New"/>
              </a:rPr>
              <a:t>&lt;style&gt;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None/>
            </a:pPr>
            <a:r>
              <a:rPr lang="en-GB" altLang="en-US" sz="1900" b="1">
                <a:solidFill>
                  <a:srgbClr val="0066FF"/>
                </a:solidFill>
                <a:latin typeface="Courier New"/>
                <a:cs typeface="Courier New"/>
              </a:rPr>
              <a:t> &lt;!--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None/>
            </a:pPr>
            <a:r>
              <a:rPr lang="en-US" altLang="en-US" sz="1900" b="1">
                <a:solidFill>
                  <a:srgbClr val="0066FF"/>
                </a:solidFill>
                <a:latin typeface="Courier New"/>
                <a:cs typeface="Courier New"/>
              </a:rPr>
              <a:t>  </a:t>
            </a:r>
            <a:r>
              <a:rPr lang="en-GB" altLang="en-US" sz="1900" b="1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lang="en-GB" altLang="en-US" sz="1900" b="1" err="1">
                <a:solidFill>
                  <a:srgbClr val="0066FF"/>
                </a:solidFill>
                <a:latin typeface="Courier New"/>
                <a:cs typeface="Courier New"/>
              </a:rPr>
              <a:t>myclass</a:t>
            </a:r>
            <a:r>
              <a:rPr lang="en-GB" altLang="en-US" sz="1900" b="1">
                <a:solidFill>
                  <a:srgbClr val="0066FF"/>
                </a:solidFill>
                <a:latin typeface="Courier New"/>
                <a:cs typeface="Courier New"/>
              </a:rPr>
              <a:t> {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None/>
            </a:pPr>
            <a:r>
              <a:rPr lang="en-GB" altLang="en-US" sz="1900" b="1">
                <a:solidFill>
                  <a:srgbClr val="0066FF"/>
                </a:solidFill>
                <a:latin typeface="Courier New"/>
                <a:cs typeface="Courier New"/>
              </a:rPr>
              <a:t>   </a:t>
            </a:r>
            <a:r>
              <a:rPr lang="en-GB" altLang="en-US" sz="1900" b="1" err="1">
                <a:solidFill>
                  <a:srgbClr val="0066FF"/>
                </a:solidFill>
                <a:latin typeface="Courier New"/>
                <a:cs typeface="Courier New"/>
              </a:rPr>
              <a:t>color</a:t>
            </a:r>
            <a:r>
              <a:rPr lang="en-GB" altLang="en-US" sz="1900" b="1">
                <a:solidFill>
                  <a:srgbClr val="0066FF"/>
                </a:solidFill>
                <a:latin typeface="Courier New"/>
                <a:cs typeface="Courier New"/>
              </a:rPr>
              <a:t>: blue; </a:t>
            </a:r>
            <a:endParaRPr lang="en-GB" altLang="en-US" sz="1900" b="1">
              <a:solidFill>
                <a:srgbClr val="0066FF"/>
              </a:solidFill>
              <a:latin typeface="Courier New" panose="02070309020205020404" pitchFamily="49" charset="0"/>
              <a:cs typeface="Courier New"/>
            </a:endParaRP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None/>
            </a:pPr>
            <a:r>
              <a:rPr lang="en-GB" altLang="en-US" sz="1900" b="1">
                <a:solidFill>
                  <a:srgbClr val="0066FF"/>
                </a:solidFill>
                <a:latin typeface="Courier New"/>
                <a:cs typeface="Courier New"/>
              </a:rPr>
              <a:t>   background: cyan;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None/>
            </a:pPr>
            <a:r>
              <a:rPr lang="en-GB" altLang="en-US" sz="1900" b="1">
                <a:solidFill>
                  <a:srgbClr val="0066FF"/>
                </a:solidFill>
                <a:latin typeface="Courier New"/>
                <a:cs typeface="Courier New"/>
              </a:rPr>
              <a:t>   text-decoration: underline;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None/>
            </a:pPr>
            <a:r>
              <a:rPr lang="en-US" altLang="en-US" sz="1900" b="1">
                <a:solidFill>
                  <a:srgbClr val="0066FF"/>
                </a:solidFill>
                <a:latin typeface="Courier New"/>
                <a:cs typeface="Courier New"/>
              </a:rPr>
              <a:t>   border: thin groove red;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None/>
            </a:pPr>
            <a:r>
              <a:rPr lang="en-GB" altLang="en-US" sz="1900" b="1">
                <a:solidFill>
                  <a:srgbClr val="0066FF"/>
                </a:solidFill>
                <a:latin typeface="Courier New"/>
                <a:cs typeface="Courier New"/>
              </a:rPr>
              <a:t>  }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None/>
            </a:pPr>
            <a:r>
              <a:rPr lang="en-GB" altLang="en-US" sz="1900" b="1">
                <a:solidFill>
                  <a:srgbClr val="0066FF"/>
                </a:solidFill>
                <a:latin typeface="Courier New"/>
                <a:cs typeface="Courier New"/>
              </a:rPr>
              <a:t> --&gt;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None/>
            </a:pPr>
            <a:r>
              <a:rPr lang="en-US" altLang="en-US" sz="1900" b="1">
                <a:solidFill>
                  <a:srgbClr val="0066FF"/>
                </a:solidFill>
                <a:latin typeface="Courier New"/>
                <a:cs typeface="Courier New"/>
              </a:rPr>
              <a:t> &lt;/style&gt;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900" b="1">
                <a:solidFill>
                  <a:srgbClr val="FF3300"/>
                </a:solidFill>
                <a:latin typeface="Courier New"/>
                <a:cs typeface="Courier New"/>
              </a:rPr>
              <a:t>&lt;/head&gt;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900" b="1">
                <a:solidFill>
                  <a:srgbClr val="FF3300"/>
                </a:solidFill>
                <a:latin typeface="Courier New"/>
                <a:cs typeface="Courier New"/>
              </a:rPr>
              <a:t>&lt;body&gt;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None/>
            </a:pPr>
            <a:r>
              <a:rPr lang="en-US" altLang="en-US" sz="1900" b="1">
                <a:solidFill>
                  <a:srgbClr val="FF3300"/>
                </a:solidFill>
                <a:latin typeface="Courier New"/>
                <a:cs typeface="Courier New"/>
              </a:rPr>
              <a:t> </a:t>
            </a:r>
            <a:r>
              <a:rPr lang="en-US" altLang="en-US" sz="1900" b="1">
                <a:solidFill>
                  <a:srgbClr val="0066FF"/>
                </a:solidFill>
                <a:latin typeface="Courier New"/>
                <a:cs typeface="Courier New"/>
              </a:rPr>
              <a:t>&lt;div class="</a:t>
            </a:r>
            <a:r>
              <a:rPr lang="en-US" altLang="en-US" sz="1900" b="1" err="1">
                <a:solidFill>
                  <a:srgbClr val="0066FF"/>
                </a:solidFill>
                <a:latin typeface="Courier New"/>
                <a:cs typeface="Courier New"/>
              </a:rPr>
              <a:t>myclass</a:t>
            </a:r>
            <a:r>
              <a:rPr lang="en-US" altLang="en-US" sz="1900" b="1">
                <a:solidFill>
                  <a:srgbClr val="0066FF"/>
                </a:solidFill>
                <a:latin typeface="Courier New"/>
                <a:cs typeface="Courier New"/>
              </a:rPr>
              <a:t>"&gt;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None/>
            </a:pPr>
            <a:r>
              <a:rPr lang="en-US" altLang="en-US" sz="1900" b="1">
                <a:solidFill>
                  <a:srgbClr val="FF3300"/>
                </a:solidFill>
                <a:latin typeface="Courier New"/>
                <a:cs typeface="Courier New"/>
              </a:rPr>
              <a:t>  &lt;</a:t>
            </a:r>
            <a:r>
              <a:rPr lang="en-US" altLang="en-US" sz="1900" b="1">
                <a:latin typeface="Courier New"/>
                <a:cs typeface="Courier New"/>
              </a:rPr>
              <a:t>h2&gt;A Simple Heading</a:t>
            </a:r>
            <a:r>
              <a:rPr lang="en-US" altLang="en-US" sz="1900" b="1">
                <a:solidFill>
                  <a:srgbClr val="FF3300"/>
                </a:solidFill>
                <a:latin typeface="Courier New"/>
                <a:cs typeface="Courier New"/>
              </a:rPr>
              <a:t>&lt;/h2&gt;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None/>
            </a:pPr>
            <a:r>
              <a:rPr lang="en-US" altLang="en-US" sz="1900" b="1">
                <a:solidFill>
                  <a:srgbClr val="FF3300"/>
                </a:solidFill>
                <a:latin typeface="Courier New"/>
                <a:cs typeface="Courier New"/>
              </a:rPr>
              <a:t>  &lt;</a:t>
            </a:r>
            <a:r>
              <a:rPr lang="en-US" altLang="en-US" sz="1900" b="1">
                <a:latin typeface="Courier New"/>
                <a:cs typeface="Courier New"/>
              </a:rPr>
              <a:t>p&gt;some text . . .</a:t>
            </a:r>
            <a:r>
              <a:rPr lang="en-US" altLang="en-US" sz="1900" b="1">
                <a:solidFill>
                  <a:srgbClr val="FF3300"/>
                </a:solidFill>
                <a:latin typeface="Courier New"/>
                <a:cs typeface="Courier New"/>
              </a:rPr>
              <a:t> &lt;/p&gt;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None/>
            </a:pPr>
            <a:r>
              <a:rPr lang="en-US" altLang="en-US" sz="1900" b="1">
                <a:solidFill>
                  <a:srgbClr val="FF3300"/>
                </a:solidFill>
                <a:latin typeface="Courier New"/>
                <a:cs typeface="Courier New"/>
              </a:rPr>
              <a:t> </a:t>
            </a:r>
            <a:r>
              <a:rPr lang="en-US" altLang="en-US" sz="1900" b="1">
                <a:solidFill>
                  <a:srgbClr val="0066FF"/>
                </a:solidFill>
                <a:latin typeface="Courier New"/>
                <a:cs typeface="Courier New"/>
              </a:rPr>
              <a:t>&lt;/div&gt;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1900" b="1">
                <a:solidFill>
                  <a:srgbClr val="FF3300"/>
                </a:solidFill>
                <a:latin typeface="Courier New"/>
                <a:cs typeface="Courier New"/>
              </a:rPr>
              <a:t>&lt;/body&gt;</a:t>
            </a:r>
          </a:p>
        </p:txBody>
      </p:sp>
      <p:pic>
        <p:nvPicPr>
          <p:cNvPr id="196613" name="Picture 5">
            <a:extLst>
              <a:ext uri="{FF2B5EF4-FFF2-40B4-BE49-F238E27FC236}">
                <a16:creationId xmlns:a16="http://schemas.microsoft.com/office/drawing/2014/main" id="{48A31F46-87CA-4C7A-BA27-401AB96D4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900" y="2934181"/>
            <a:ext cx="3200400" cy="292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BB9451F05B2E49A02781E91EF3E2C0" ma:contentTypeVersion="4" ma:contentTypeDescription="Create a new document." ma:contentTypeScope="" ma:versionID="f327ad584da6e8a8ed0f04dea9e3305d">
  <xsd:schema xmlns:xsd="http://www.w3.org/2001/XMLSchema" xmlns:xs="http://www.w3.org/2001/XMLSchema" xmlns:p="http://schemas.microsoft.com/office/2006/metadata/properties" xmlns:ns2="442843e9-9bfc-424c-b503-07d6d3704bf6" targetNamespace="http://schemas.microsoft.com/office/2006/metadata/properties" ma:root="true" ma:fieldsID="b31f62d5bd128eab84ed5999a59d576a" ns2:_="">
    <xsd:import namespace="442843e9-9bfc-424c-b503-07d6d3704b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2843e9-9bfc-424c-b503-07d6d3704b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2C6DE9-C9EF-4B98-AC85-3BAEBCA0525E}"/>
</file>

<file path=customXml/itemProps2.xml><?xml version="1.0" encoding="utf-8"?>
<ds:datastoreItem xmlns:ds="http://schemas.openxmlformats.org/officeDocument/2006/customXml" ds:itemID="{26749B20-6E3B-4398-A6F4-B23A3FFB9D1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F1D907C-3D6A-40EB-AA10-DD2B784A4DE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703</Words>
  <Application>Microsoft Office PowerPoint</Application>
  <PresentationFormat>Widescreen</PresentationFormat>
  <Paragraphs>110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Style rules</vt:lpstr>
      <vt:lpstr>CSS Properties contd..</vt:lpstr>
      <vt:lpstr>Properties and values</vt:lpstr>
      <vt:lpstr>Properties and values </vt:lpstr>
      <vt:lpstr>Properties and values </vt:lpstr>
      <vt:lpstr>Properties and values</vt:lpstr>
      <vt:lpstr>&lt;DIV&gt; &amp; &lt;SPAN&gt; are your friends</vt:lpstr>
      <vt:lpstr>Divisions and spans </vt:lpstr>
      <vt:lpstr>Divisions</vt:lpstr>
      <vt:lpstr>Spans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Properties contd..</dc:title>
  <dc:creator>Jayasree Narayanan</dc:creator>
  <cp:lastModifiedBy>Geethu S</cp:lastModifiedBy>
  <cp:revision>4</cp:revision>
  <dcterms:created xsi:type="dcterms:W3CDTF">2021-03-17T04:23:58Z</dcterms:created>
  <dcterms:modified xsi:type="dcterms:W3CDTF">2025-02-10T04:47:20Z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0x010100FABB9451F05B2E49A02781E91EF3E2C0</vt:lpwstr>
  </property>
</Properties>
</file>