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7" r:id="rId6"/>
    <p:sldId id="299" r:id="rId7"/>
    <p:sldId id="300" r:id="rId8"/>
    <p:sldId id="301" r:id="rId9"/>
    <p:sldId id="302" r:id="rId10"/>
    <p:sldId id="303" r:id="rId11"/>
    <p:sldId id="304" r:id="rId12"/>
    <p:sldId id="305" r:id="rId13"/>
    <p:sldId id="306" r:id="rId14"/>
    <p:sldId id="279" r:id="rId15"/>
    <p:sldId id="280" r:id="rId16"/>
    <p:sldId id="281"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C3FC4-3F0A-37D5-6584-24D13AE4021F}" v="1" dt="2024-03-21T14:28:03.861"/>
    <p1510:client id="{286163E4-9680-51F6-BB94-5928A8F089A6}" v="1" dt="2024-03-22T03:18:49.869"/>
    <p1510:client id="{3CD18FF5-695E-A54A-2E4D-0EA5CE4E3AD9}" v="10" dt="2024-03-22T03:07:57.991"/>
    <p1510:client id="{84D7CFE2-CCFE-4495-3DFB-A431103DC886}" v="4" dt="2024-03-21T19:07:46.287"/>
    <p1510:client id="{A6973576-8538-D285-E356-BECE4FAE6DA1}" v="2" dt="2024-03-21T20:59:39.526"/>
    <p1510:client id="{D232FCFC-F8D6-D3A2-AD14-EDEF421A5CB7}" v="1" dt="2024-03-22T03:18:31.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ECA9-291E-0DF4-BF65-72FE76389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335D3E-7AA7-F774-5EBB-6FFE04AA4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EFD647-AF31-CE00-68D8-C3F5D697E24D}"/>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5" name="Footer Placeholder 4">
            <a:extLst>
              <a:ext uri="{FF2B5EF4-FFF2-40B4-BE49-F238E27FC236}">
                <a16:creationId xmlns:a16="http://schemas.microsoft.com/office/drawing/2014/main" id="{401FE2E5-9570-EC8C-C7CA-CE38CBC5FE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0FA78-713B-D49E-DFB4-927302BB27F7}"/>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6891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E91C-C9D2-7ECF-A98C-326B364267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4CE590-C8F9-7049-6B68-A53DA05C9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11C3C-8EEF-7CB2-8075-B1197742132E}"/>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5" name="Footer Placeholder 4">
            <a:extLst>
              <a:ext uri="{FF2B5EF4-FFF2-40B4-BE49-F238E27FC236}">
                <a16:creationId xmlns:a16="http://schemas.microsoft.com/office/drawing/2014/main" id="{87727818-369B-22FD-13A5-E313EBA15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B1446-8193-5094-AD7E-482B3A560708}"/>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79183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26E9D-D19E-C59A-1261-87BB1484C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28A458-453E-8208-FEE5-AE85C6084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22CD6-564B-2456-9A91-28F4E943C059}"/>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5" name="Footer Placeholder 4">
            <a:extLst>
              <a:ext uri="{FF2B5EF4-FFF2-40B4-BE49-F238E27FC236}">
                <a16:creationId xmlns:a16="http://schemas.microsoft.com/office/drawing/2014/main" id="{E53374FD-9927-3F1D-E552-A4BC994C0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B635A-56D3-D028-209F-77554026D7E7}"/>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5087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9A18-137B-364C-E336-6FB09CC23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7A8B92-BD47-B568-2C5D-9D6D39298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B9C20E-E3DC-9DB6-590E-852A2E2708B7}"/>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5" name="Footer Placeholder 4">
            <a:extLst>
              <a:ext uri="{FF2B5EF4-FFF2-40B4-BE49-F238E27FC236}">
                <a16:creationId xmlns:a16="http://schemas.microsoft.com/office/drawing/2014/main" id="{6599371D-4C55-63A2-5F82-A9FBB12C03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9BBDD-F3F4-D084-3EA5-5EBB6256020C}"/>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277555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644E-EF6A-0D61-D895-5965DCDA5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7325CB-82F8-F4BC-38CB-644A573DB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0FBCC3-7030-E9D2-5599-CFD5CCB8BEC1}"/>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5" name="Footer Placeholder 4">
            <a:extLst>
              <a:ext uri="{FF2B5EF4-FFF2-40B4-BE49-F238E27FC236}">
                <a16:creationId xmlns:a16="http://schemas.microsoft.com/office/drawing/2014/main" id="{7F5DE3A3-6C18-B6B8-F507-BD6F5DF2F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880D1-3281-C4AB-9F34-9CDA5A44E67A}"/>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73311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D2C7-4701-6DBD-7D25-68D807272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7F1584-C3EA-53ED-3AB6-015132709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6A0F1B-BE6B-7186-1B8C-55B609C40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89C1A0-ADA4-3FDC-56C4-1747BB99389D}"/>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6" name="Footer Placeholder 5">
            <a:extLst>
              <a:ext uri="{FF2B5EF4-FFF2-40B4-BE49-F238E27FC236}">
                <a16:creationId xmlns:a16="http://schemas.microsoft.com/office/drawing/2014/main" id="{60533FDC-740C-31B9-55C7-4E072DAB0D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7C89F6-1F51-35CB-C3DF-888950D009F8}"/>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173380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3865-0470-4C84-87B9-BDD231038E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7C18BD-BC06-FA3F-55AA-52F21A95F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F757E-9A90-D59A-3997-3DED35B1A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3ADC8-E64A-4A49-5722-CC8C51445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2274D-6773-1549-EC53-B9B7BA3C7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87CA61-DACA-9AC0-2B1D-8E277F80C5DC}"/>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8" name="Footer Placeholder 7">
            <a:extLst>
              <a:ext uri="{FF2B5EF4-FFF2-40B4-BE49-F238E27FC236}">
                <a16:creationId xmlns:a16="http://schemas.microsoft.com/office/drawing/2014/main" id="{0E3DC4D7-C3D5-E0E8-A5BF-C3E7767DE4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7FB3-0E11-BEBD-7579-69F0C8C610FE}"/>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55365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387A-0567-5F0B-7EDB-9F828961A3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565C6B-C4B1-F4BF-3AB0-5A017489612C}"/>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4" name="Footer Placeholder 3">
            <a:extLst>
              <a:ext uri="{FF2B5EF4-FFF2-40B4-BE49-F238E27FC236}">
                <a16:creationId xmlns:a16="http://schemas.microsoft.com/office/drawing/2014/main" id="{1FF99CF0-8FFF-3603-C44A-F947B9DB5E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A0271D-1CDE-6271-9C8A-AE6A45A7CAAF}"/>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75684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57A4-B6A0-A9FD-BCEF-D598CF37E0CA}"/>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3" name="Footer Placeholder 2">
            <a:extLst>
              <a:ext uri="{FF2B5EF4-FFF2-40B4-BE49-F238E27FC236}">
                <a16:creationId xmlns:a16="http://schemas.microsoft.com/office/drawing/2014/main" id="{AD073A48-548B-5287-86F9-4272E8283B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AA9F8C-9C82-070F-2A42-BBE8EBC9B71D}"/>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261427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DF77-C5B9-6743-F3B9-511585160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ED69CF-B375-8B9C-4214-AE89E80FE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986675-9781-E019-9F13-6FE0C379C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166BF-7374-E0E5-76EB-46371447D01A}"/>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6" name="Footer Placeholder 5">
            <a:extLst>
              <a:ext uri="{FF2B5EF4-FFF2-40B4-BE49-F238E27FC236}">
                <a16:creationId xmlns:a16="http://schemas.microsoft.com/office/drawing/2014/main" id="{7DC4D6AB-254F-D387-7161-E672114A2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4751D-0581-1AFC-48D6-1AB0FDC77EEE}"/>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74150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8CB3-E0F4-6BF1-FD31-5DE0C1E9D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A31F76-1732-7424-15A9-58048CADB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A366B-20C3-8864-BB99-058A264BA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64B16-5E46-75CF-B2AB-2AE3721602C2}"/>
              </a:ext>
            </a:extLst>
          </p:cNvPr>
          <p:cNvSpPr>
            <a:spLocks noGrp="1"/>
          </p:cNvSpPr>
          <p:nvPr>
            <p:ph type="dt" sz="half" idx="10"/>
          </p:nvPr>
        </p:nvSpPr>
        <p:spPr/>
        <p:txBody>
          <a:bodyPr/>
          <a:lstStyle/>
          <a:p>
            <a:fld id="{EB28469F-93D3-49AE-BBD7-A1E7560DE83E}" type="datetimeFigureOut">
              <a:rPr lang="en-IN" smtClean="0"/>
              <a:t>09-02-2025</a:t>
            </a:fld>
            <a:endParaRPr lang="en-IN"/>
          </a:p>
        </p:txBody>
      </p:sp>
      <p:sp>
        <p:nvSpPr>
          <p:cNvPr id="6" name="Footer Placeholder 5">
            <a:extLst>
              <a:ext uri="{FF2B5EF4-FFF2-40B4-BE49-F238E27FC236}">
                <a16:creationId xmlns:a16="http://schemas.microsoft.com/office/drawing/2014/main" id="{9198A092-EA33-C264-71F7-BEDBFED9A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526ED-9771-B46B-9470-7037030844DD}"/>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24033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8FA22-401C-5406-5477-12BFC4B7B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7D997-5EC6-DECE-7972-C651CF5E1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B0451-7A71-EFAB-70BA-842637A94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8469F-93D3-49AE-BBD7-A1E7560DE83E}" type="datetimeFigureOut">
              <a:rPr lang="en-IN" smtClean="0"/>
              <a:t>09-02-2025</a:t>
            </a:fld>
            <a:endParaRPr lang="en-IN"/>
          </a:p>
        </p:txBody>
      </p:sp>
      <p:sp>
        <p:nvSpPr>
          <p:cNvPr id="5" name="Footer Placeholder 4">
            <a:extLst>
              <a:ext uri="{FF2B5EF4-FFF2-40B4-BE49-F238E27FC236}">
                <a16:creationId xmlns:a16="http://schemas.microsoft.com/office/drawing/2014/main" id="{7DC5A41B-E74D-204A-D8A5-1375942AE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A84D58-E589-756C-015D-386B04E52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177BC-567B-4993-974E-EF03A2122703}" type="slidenum">
              <a:rPr lang="en-IN" smtClean="0"/>
              <a:t>‹#›</a:t>
            </a:fld>
            <a:endParaRPr lang="en-IN"/>
          </a:p>
        </p:txBody>
      </p:sp>
    </p:spTree>
    <p:extLst>
      <p:ext uri="{BB962C8B-B14F-4D97-AF65-F5344CB8AC3E}">
        <p14:creationId xmlns:p14="http://schemas.microsoft.com/office/powerpoint/2010/main" val="169241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ppbrewery.github.io/css-positio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cssref/tryit.php?filename=trycss_display" TargetMode="External"/><Relationship Id="rId2" Type="http://schemas.openxmlformats.org/officeDocument/2006/relationships/hyperlink" Target="https://csszengarden.com/" TargetMode="External"/><Relationship Id="rId1" Type="http://schemas.openxmlformats.org/officeDocument/2006/relationships/slideLayout" Target="../slideLayouts/slideLayout2.xml"/><Relationship Id="rId4" Type="http://schemas.openxmlformats.org/officeDocument/2006/relationships/hyperlink" Target="https://www.w3schools.com/cssref/playdemo.php?filename=playcss_display&amp;preval=inl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F46-3110-E236-5251-35396F38DFA3}"/>
              </a:ext>
            </a:extLst>
          </p:cNvPr>
          <p:cNvSpPr>
            <a:spLocks noGrp="1"/>
          </p:cNvSpPr>
          <p:nvPr>
            <p:ph type="ctrTitle"/>
          </p:nvPr>
        </p:nvSpPr>
        <p:spPr/>
        <p:txBody>
          <a:bodyPr/>
          <a:lstStyle/>
          <a:p>
            <a:r>
              <a:rPr lang="en-IN">
                <a:cs typeface="Calibri Light"/>
              </a:rPr>
              <a:t>CSS Position</a:t>
            </a:r>
            <a:endParaRPr lang="en-IN" err="1"/>
          </a:p>
        </p:txBody>
      </p:sp>
      <p:sp>
        <p:nvSpPr>
          <p:cNvPr id="3" name="Subtitle 2">
            <a:extLst>
              <a:ext uri="{FF2B5EF4-FFF2-40B4-BE49-F238E27FC236}">
                <a16:creationId xmlns:a16="http://schemas.microsoft.com/office/drawing/2014/main" id="{C25BE3B2-6C72-C8FA-F9E1-7ABD97D216CA}"/>
              </a:ext>
            </a:extLst>
          </p:cNvPr>
          <p:cNvSpPr>
            <a:spLocks noGrp="1"/>
          </p:cNvSpPr>
          <p:nvPr>
            <p:ph type="subTitle" idx="1"/>
          </p:nvPr>
        </p:nvSpPr>
        <p:spPr/>
        <p:txBody>
          <a:bodyPr/>
          <a:lstStyle/>
          <a:p>
            <a:r>
              <a:rPr lang="en-IN" dirty="0">
                <a:hlinkClick r:id="rId2"/>
              </a:rPr>
              <a:t>CSS Positioning Demo</a:t>
            </a:r>
            <a:endParaRPr lang="en-IN" dirty="0"/>
          </a:p>
        </p:txBody>
      </p:sp>
    </p:spTree>
    <p:extLst>
      <p:ext uri="{BB962C8B-B14F-4D97-AF65-F5344CB8AC3E}">
        <p14:creationId xmlns:p14="http://schemas.microsoft.com/office/powerpoint/2010/main" val="60080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A0F-4608-878E-3CC2-857C6B0632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D876F8-3978-7EB3-67DA-F42D95451190}"/>
              </a:ext>
            </a:extLst>
          </p:cNvPr>
          <p:cNvPicPr>
            <a:picLocks noGrp="1" noChangeAspect="1"/>
          </p:cNvPicPr>
          <p:nvPr>
            <p:ph idx="1"/>
          </p:nvPr>
        </p:nvPicPr>
        <p:blipFill>
          <a:blip r:embed="rId2"/>
          <a:stretch>
            <a:fillRect/>
          </a:stretch>
        </p:blipFill>
        <p:spPr>
          <a:xfrm>
            <a:off x="540774" y="365125"/>
            <a:ext cx="5850194" cy="6242151"/>
          </a:xfrm>
        </p:spPr>
      </p:pic>
      <p:pic>
        <p:nvPicPr>
          <p:cNvPr id="7" name="Picture 6">
            <a:extLst>
              <a:ext uri="{FF2B5EF4-FFF2-40B4-BE49-F238E27FC236}">
                <a16:creationId xmlns:a16="http://schemas.microsoft.com/office/drawing/2014/main" id="{E6635988-A437-A445-58EA-59B0B9E9DF30}"/>
              </a:ext>
            </a:extLst>
          </p:cNvPr>
          <p:cNvPicPr>
            <a:picLocks noChangeAspect="1"/>
          </p:cNvPicPr>
          <p:nvPr/>
        </p:nvPicPr>
        <p:blipFill>
          <a:blip r:embed="rId3"/>
          <a:stretch>
            <a:fillRect/>
          </a:stretch>
        </p:blipFill>
        <p:spPr>
          <a:xfrm>
            <a:off x="4972674" y="551488"/>
            <a:ext cx="6678552" cy="3597493"/>
          </a:xfrm>
          <a:prstGeom prst="rect">
            <a:avLst/>
          </a:prstGeom>
        </p:spPr>
      </p:pic>
    </p:spTree>
    <p:extLst>
      <p:ext uri="{BB962C8B-B14F-4D97-AF65-F5344CB8AC3E}">
        <p14:creationId xmlns:p14="http://schemas.microsoft.com/office/powerpoint/2010/main" val="307848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89B93F2-CB77-2A38-633F-1F12E8F7103C}"/>
              </a:ext>
            </a:extLst>
          </p:cNvPr>
          <p:cNvSpPr>
            <a:spLocks noGrp="1"/>
          </p:cNvSpPr>
          <p:nvPr>
            <p:ph type="dt" sz="half" idx="10"/>
          </p:nvPr>
        </p:nvSpPr>
        <p:spPr/>
        <p:txBody>
          <a:bodyPr/>
          <a:lstStyle/>
          <a:p>
            <a:fld id="{29B6F704-B697-45B2-BC8F-0199BA37AD7E}" type="datetime1">
              <a:rPr lang="en-US" altLang="en-US"/>
              <a:pPr/>
              <a:t>2/9/2025</a:t>
            </a:fld>
            <a:endParaRPr lang="en-US" altLang="en-US">
              <a:solidFill>
                <a:schemeClr val="tx1"/>
              </a:solidFill>
            </a:endParaRPr>
          </a:p>
        </p:txBody>
      </p:sp>
      <p:sp>
        <p:nvSpPr>
          <p:cNvPr id="3" name="Footer Placeholder 4">
            <a:extLst>
              <a:ext uri="{FF2B5EF4-FFF2-40B4-BE49-F238E27FC236}">
                <a16:creationId xmlns:a16="http://schemas.microsoft.com/office/drawing/2014/main" id="{EE70298E-2B9B-8AD2-E07B-49BDA75B4410}"/>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2A5F2534-4A41-5D53-D141-30D0B6E5FFFF}"/>
              </a:ext>
            </a:extLst>
          </p:cNvPr>
          <p:cNvSpPr>
            <a:spLocks noGrp="1"/>
          </p:cNvSpPr>
          <p:nvPr>
            <p:ph type="sldNum" sz="quarter" idx="12"/>
          </p:nvPr>
        </p:nvSpPr>
        <p:spPr/>
        <p:txBody>
          <a:bodyPr/>
          <a:lstStyle/>
          <a:p>
            <a:r>
              <a:rPr lang="en-US" altLang="en-US"/>
              <a:t>slide </a:t>
            </a:r>
            <a:fld id="{2F038E13-E30A-4888-AD2F-F93A768329EA}" type="slidenum">
              <a:rPr lang="en-US" altLang="en-US"/>
              <a:pPr/>
              <a:t>11</a:t>
            </a:fld>
            <a:endParaRPr lang="en-US" altLang="en-US" sz="1400">
              <a:solidFill>
                <a:schemeClr val="tx1"/>
              </a:solidFill>
              <a:latin typeface="Arial" panose="020B0604020202020204" pitchFamily="34" charset="0"/>
            </a:endParaRPr>
          </a:p>
        </p:txBody>
      </p:sp>
      <p:sp>
        <p:nvSpPr>
          <p:cNvPr id="47106" name="Rectangle 2">
            <a:extLst>
              <a:ext uri="{FF2B5EF4-FFF2-40B4-BE49-F238E27FC236}">
                <a16:creationId xmlns:a16="http://schemas.microsoft.com/office/drawing/2014/main" id="{3F527C19-98F1-B6FF-6ADE-1874997189DF}"/>
              </a:ext>
            </a:extLst>
          </p:cNvPr>
          <p:cNvSpPr>
            <a:spLocks noGrp="1" noChangeArrowheads="1"/>
          </p:cNvSpPr>
          <p:nvPr>
            <p:ph type="title"/>
          </p:nvPr>
        </p:nvSpPr>
        <p:spPr>
          <a:ln/>
        </p:spPr>
        <p:txBody>
          <a:bodyPr/>
          <a:lstStyle/>
          <a:p>
            <a:r>
              <a:rPr lang="en-US" altLang="en-US"/>
              <a:t>Layers and the “Bounding Box”</a:t>
            </a:r>
          </a:p>
        </p:txBody>
      </p:sp>
      <p:sp>
        <p:nvSpPr>
          <p:cNvPr id="47107" name="Rectangle 3">
            <a:extLst>
              <a:ext uri="{FF2B5EF4-FFF2-40B4-BE49-F238E27FC236}">
                <a16:creationId xmlns:a16="http://schemas.microsoft.com/office/drawing/2014/main" id="{AA28F878-1487-66B7-3B5B-1E995A2DB60E}"/>
              </a:ext>
            </a:extLst>
          </p:cNvPr>
          <p:cNvSpPr>
            <a:spLocks noGrp="1" noChangeArrowheads="1"/>
          </p:cNvSpPr>
          <p:nvPr>
            <p:ph type="body" idx="1"/>
          </p:nvPr>
        </p:nvSpPr>
        <p:spPr>
          <a:ln/>
        </p:spPr>
        <p:txBody>
          <a:bodyPr/>
          <a:lstStyle/>
          <a:p>
            <a:r>
              <a:rPr lang="en-US" altLang="en-US" sz="2000"/>
              <a:t>When the browser draws an object on a page, it places it into an invisible rectangular space called a “bounding box.”  You can set the box’s exact location on the page or offset it from other objects on the page.  As mentioned in the previous slides, you can also specify the size of the box.       </a:t>
            </a:r>
          </a:p>
          <a:p>
            <a:r>
              <a:rPr lang="en-US" altLang="en-US" sz="2000"/>
              <a:t>With CSS, these boxes can be stacked one on top of another as layers.  Horizontal and vertical positioning happen along the X and Y axes, and the layered positioning happens along the Z axis.  </a:t>
            </a:r>
          </a:p>
          <a:p>
            <a:r>
              <a:rPr lang="en-US" altLang="en-US" sz="2000"/>
              <a:t>The Z axis is set using the CSS style </a:t>
            </a:r>
            <a:r>
              <a:rPr lang="en-US" altLang="en-US" sz="2000">
                <a:solidFill>
                  <a:srgbClr val="9A0B09"/>
                </a:solidFill>
                <a:latin typeface="Courier New" panose="02070309020205020404" pitchFamily="49" charset="0"/>
              </a:rPr>
              <a:t>z-index</a:t>
            </a:r>
            <a:r>
              <a:rPr lang="en-US" altLang="en-US" sz="2000"/>
              <a:t>, which allows you to specify which layer appears on top of the others. By setting the </a:t>
            </a:r>
            <a:r>
              <a:rPr lang="en-US" altLang="en-US" sz="2000">
                <a:solidFill>
                  <a:srgbClr val="9A0B09"/>
                </a:solidFill>
                <a:latin typeface="Courier New" panose="02070309020205020404" pitchFamily="49" charset="0"/>
              </a:rPr>
              <a:t>z-index</a:t>
            </a:r>
            <a:r>
              <a:rPr lang="en-US" altLang="en-US" sz="2000"/>
              <a:t> higher or lower, an object can move up and down a stack.   The higher the </a:t>
            </a:r>
            <a:r>
              <a:rPr lang="en-US" altLang="en-US" sz="2000">
                <a:solidFill>
                  <a:srgbClr val="9A0B09"/>
                </a:solidFill>
                <a:latin typeface="Courier New" panose="02070309020205020404" pitchFamily="49" charset="0"/>
              </a:rPr>
              <a:t>z-index</a:t>
            </a:r>
            <a:r>
              <a:rPr lang="en-US" altLang="en-US" sz="2000"/>
              <a:t>, the more “on top” it 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ABE29AA-C313-0B2A-58BC-E38B0309DEAC}"/>
              </a:ext>
            </a:extLst>
          </p:cNvPr>
          <p:cNvSpPr>
            <a:spLocks noGrp="1"/>
          </p:cNvSpPr>
          <p:nvPr>
            <p:ph type="dt" sz="half" idx="10"/>
          </p:nvPr>
        </p:nvSpPr>
        <p:spPr/>
        <p:txBody>
          <a:bodyPr/>
          <a:lstStyle/>
          <a:p>
            <a:fld id="{1F91DA6A-A221-40EA-B1C3-920648BE5834}" type="datetime1">
              <a:rPr lang="en-US" altLang="en-US"/>
              <a:pPr/>
              <a:t>2/9/2025</a:t>
            </a:fld>
            <a:endParaRPr lang="en-US" altLang="en-US">
              <a:solidFill>
                <a:schemeClr val="tx1"/>
              </a:solidFill>
            </a:endParaRPr>
          </a:p>
        </p:txBody>
      </p:sp>
      <p:sp>
        <p:nvSpPr>
          <p:cNvPr id="3" name="Footer Placeholder 4">
            <a:extLst>
              <a:ext uri="{FF2B5EF4-FFF2-40B4-BE49-F238E27FC236}">
                <a16:creationId xmlns:a16="http://schemas.microsoft.com/office/drawing/2014/main" id="{0D82174A-7084-F916-0135-5B319158028D}"/>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B3C047B2-6FB9-97B1-7154-AA227DC96516}"/>
              </a:ext>
            </a:extLst>
          </p:cNvPr>
          <p:cNvSpPr>
            <a:spLocks noGrp="1"/>
          </p:cNvSpPr>
          <p:nvPr>
            <p:ph type="sldNum" sz="quarter" idx="12"/>
          </p:nvPr>
        </p:nvSpPr>
        <p:spPr/>
        <p:txBody>
          <a:bodyPr/>
          <a:lstStyle/>
          <a:p>
            <a:r>
              <a:rPr lang="en-US" altLang="en-US"/>
              <a:t>slide </a:t>
            </a:r>
            <a:fld id="{0F7AD540-30B4-4CEA-A4F7-6DF8704C365E}" type="slidenum">
              <a:rPr lang="en-US" altLang="en-US"/>
              <a:pPr/>
              <a:t>12</a:t>
            </a:fld>
            <a:endParaRPr lang="en-US" altLang="en-US" sz="1400">
              <a:solidFill>
                <a:schemeClr val="tx1"/>
              </a:solidFill>
              <a:latin typeface="Arial" panose="020B0604020202020204" pitchFamily="34" charset="0"/>
            </a:endParaRPr>
          </a:p>
        </p:txBody>
      </p:sp>
      <p:sp>
        <p:nvSpPr>
          <p:cNvPr id="48130" name="Rectangle 2">
            <a:extLst>
              <a:ext uri="{FF2B5EF4-FFF2-40B4-BE49-F238E27FC236}">
                <a16:creationId xmlns:a16="http://schemas.microsoft.com/office/drawing/2014/main" id="{943CC182-64F7-4AB7-CD7A-2DC7C995E92F}"/>
              </a:ext>
            </a:extLst>
          </p:cNvPr>
          <p:cNvSpPr>
            <a:spLocks noGrp="1" noChangeArrowheads="1"/>
          </p:cNvSpPr>
          <p:nvPr>
            <p:ph type="title"/>
          </p:nvPr>
        </p:nvSpPr>
        <p:spPr>
          <a:ln/>
        </p:spPr>
        <p:txBody>
          <a:bodyPr/>
          <a:lstStyle/>
          <a:p>
            <a:r>
              <a:rPr lang="en-US" altLang="en-US"/>
              <a:t>Layering Example 1</a:t>
            </a:r>
          </a:p>
        </p:txBody>
      </p:sp>
      <p:sp>
        <p:nvSpPr>
          <p:cNvPr id="48131" name="Rectangle 3">
            <a:extLst>
              <a:ext uri="{FF2B5EF4-FFF2-40B4-BE49-F238E27FC236}">
                <a16:creationId xmlns:a16="http://schemas.microsoft.com/office/drawing/2014/main" id="{A3EC01F3-55FD-5536-0255-8AFA344A5D09}"/>
              </a:ext>
            </a:extLst>
          </p:cNvPr>
          <p:cNvSpPr>
            <a:spLocks noGrp="1" noChangeArrowheads="1"/>
          </p:cNvSpPr>
          <p:nvPr>
            <p:ph type="body" idx="1"/>
          </p:nvPr>
        </p:nvSpPr>
        <p:spPr>
          <a:ln/>
        </p:spPr>
        <p:txBody>
          <a:bodyPr/>
          <a:lstStyle/>
          <a:p>
            <a:pPr>
              <a:buFont typeface="Wingdings" panose="05000000000000000000" pitchFamily="2" charset="2"/>
              <a:buNone/>
            </a:pPr>
            <a:endParaRPr lang="en-US" altLang="en-US"/>
          </a:p>
          <a:p>
            <a:pPr>
              <a:buFont typeface="Wingdings" panose="05000000000000000000" pitchFamily="2" charset="2"/>
              <a:buNone/>
            </a:pPr>
            <a:endParaRPr lang="en-US" altLang="en-US"/>
          </a:p>
        </p:txBody>
      </p:sp>
      <p:pic>
        <p:nvPicPr>
          <p:cNvPr id="48132" name="Picture 4">
            <a:extLst>
              <a:ext uri="{FF2B5EF4-FFF2-40B4-BE49-F238E27FC236}">
                <a16:creationId xmlns:a16="http://schemas.microsoft.com/office/drawing/2014/main" id="{4CE94387-59D7-4F58-C390-8C0A818F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16076"/>
            <a:ext cx="5829300" cy="44481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a:extLst>
              <a:ext uri="{FF2B5EF4-FFF2-40B4-BE49-F238E27FC236}">
                <a16:creationId xmlns:a16="http://schemas.microsoft.com/office/drawing/2014/main" id="{E66225E6-1BAF-AF99-DB91-DEFE942DC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293" y="3615313"/>
            <a:ext cx="4762500" cy="13335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905E4D-1ED2-7B6B-007D-243AD18512B6}"/>
              </a:ext>
            </a:extLst>
          </p:cNvPr>
          <p:cNvSpPr>
            <a:spLocks noGrp="1"/>
          </p:cNvSpPr>
          <p:nvPr>
            <p:ph type="dt" sz="half" idx="10"/>
          </p:nvPr>
        </p:nvSpPr>
        <p:spPr/>
        <p:txBody>
          <a:bodyPr/>
          <a:lstStyle/>
          <a:p>
            <a:fld id="{FA0BF8E1-6647-469D-8895-DBC7C4993256}" type="datetime1">
              <a:rPr lang="en-US" altLang="en-US"/>
              <a:pPr/>
              <a:t>2/9/2025</a:t>
            </a:fld>
            <a:endParaRPr lang="en-US" altLang="en-US">
              <a:solidFill>
                <a:schemeClr val="tx1"/>
              </a:solidFill>
            </a:endParaRPr>
          </a:p>
        </p:txBody>
      </p:sp>
      <p:sp>
        <p:nvSpPr>
          <p:cNvPr id="3" name="Footer Placeholder 4">
            <a:extLst>
              <a:ext uri="{FF2B5EF4-FFF2-40B4-BE49-F238E27FC236}">
                <a16:creationId xmlns:a16="http://schemas.microsoft.com/office/drawing/2014/main" id="{B3D93F89-8FA1-6A7E-E28B-FE83FF71CE59}"/>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6B9898A7-2ACD-5D60-2908-E43103892663}"/>
              </a:ext>
            </a:extLst>
          </p:cNvPr>
          <p:cNvSpPr>
            <a:spLocks noGrp="1"/>
          </p:cNvSpPr>
          <p:nvPr>
            <p:ph type="sldNum" sz="quarter" idx="12"/>
          </p:nvPr>
        </p:nvSpPr>
        <p:spPr/>
        <p:txBody>
          <a:bodyPr/>
          <a:lstStyle/>
          <a:p>
            <a:r>
              <a:rPr lang="en-US" altLang="en-US"/>
              <a:t>slide </a:t>
            </a:r>
            <a:fld id="{1CEBAFE8-21FD-4B43-98F7-7D9C2D6ECC80}" type="slidenum">
              <a:rPr lang="en-US" altLang="en-US"/>
              <a:pPr/>
              <a:t>13</a:t>
            </a:fld>
            <a:endParaRPr lang="en-US" altLang="en-US" sz="1400">
              <a:solidFill>
                <a:schemeClr val="tx1"/>
              </a:solidFill>
              <a:latin typeface="Arial" panose="020B0604020202020204" pitchFamily="34" charset="0"/>
            </a:endParaRPr>
          </a:p>
        </p:txBody>
      </p:sp>
      <p:sp>
        <p:nvSpPr>
          <p:cNvPr id="49154" name="Rectangle 2">
            <a:extLst>
              <a:ext uri="{FF2B5EF4-FFF2-40B4-BE49-F238E27FC236}">
                <a16:creationId xmlns:a16="http://schemas.microsoft.com/office/drawing/2014/main" id="{945215F2-4F77-825C-2F66-34B13C3DFDDC}"/>
              </a:ext>
            </a:extLst>
          </p:cNvPr>
          <p:cNvSpPr>
            <a:spLocks noGrp="1" noChangeArrowheads="1"/>
          </p:cNvSpPr>
          <p:nvPr>
            <p:ph type="title"/>
          </p:nvPr>
        </p:nvSpPr>
        <p:spPr>
          <a:ln/>
        </p:spPr>
        <p:txBody>
          <a:bodyPr/>
          <a:lstStyle/>
          <a:p>
            <a:r>
              <a:rPr lang="en-US" altLang="en-US"/>
              <a:t>Layering Example 2</a:t>
            </a:r>
          </a:p>
        </p:txBody>
      </p:sp>
      <p:sp>
        <p:nvSpPr>
          <p:cNvPr id="49155" name="Rectangle 3">
            <a:extLst>
              <a:ext uri="{FF2B5EF4-FFF2-40B4-BE49-F238E27FC236}">
                <a16:creationId xmlns:a16="http://schemas.microsoft.com/office/drawing/2014/main" id="{C5D8CB32-58B7-BB9F-316B-31B25B8D242F}"/>
              </a:ext>
            </a:extLst>
          </p:cNvPr>
          <p:cNvSpPr>
            <a:spLocks noGrp="1" noChangeArrowheads="1"/>
          </p:cNvSpPr>
          <p:nvPr>
            <p:ph type="body" idx="1"/>
          </p:nvPr>
        </p:nvSpPr>
        <p:spPr>
          <a:ln/>
        </p:spPr>
        <p:txBody>
          <a:bodyPr/>
          <a:lstStyle/>
          <a:p>
            <a:endParaRPr lang="en-US" altLang="en-US"/>
          </a:p>
          <a:p>
            <a:endParaRPr lang="en-US" altLang="en-US"/>
          </a:p>
        </p:txBody>
      </p:sp>
      <p:pic>
        <p:nvPicPr>
          <p:cNvPr id="49156" name="Picture 4">
            <a:extLst>
              <a:ext uri="{FF2B5EF4-FFF2-40B4-BE49-F238E27FC236}">
                <a16:creationId xmlns:a16="http://schemas.microsoft.com/office/drawing/2014/main" id="{584512C7-D909-41D6-F035-7FD363584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1616076"/>
            <a:ext cx="5943600" cy="44481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5">
            <a:extLst>
              <a:ext uri="{FF2B5EF4-FFF2-40B4-BE49-F238E27FC236}">
                <a16:creationId xmlns:a16="http://schemas.microsoft.com/office/drawing/2014/main" id="{8FC4D85C-F5B7-D826-5BCA-6C612484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10026"/>
            <a:ext cx="4629150" cy="1476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A6D6-0C5E-824E-CC90-CE00D77FD2D3}"/>
              </a:ext>
            </a:extLst>
          </p:cNvPr>
          <p:cNvSpPr>
            <a:spLocks noGrp="1"/>
          </p:cNvSpPr>
          <p:nvPr>
            <p:ph type="title"/>
          </p:nvPr>
        </p:nvSpPr>
        <p:spPr/>
        <p:txBody>
          <a:bodyPr/>
          <a:lstStyle/>
          <a:p>
            <a:r>
              <a:rPr lang="en-US">
                <a:cs typeface="Calibri Light"/>
              </a:rPr>
              <a:t>Reference</a:t>
            </a:r>
            <a:endParaRPr lang="en-US"/>
          </a:p>
        </p:txBody>
      </p:sp>
      <p:sp>
        <p:nvSpPr>
          <p:cNvPr id="3" name="Content Placeholder 2">
            <a:extLst>
              <a:ext uri="{FF2B5EF4-FFF2-40B4-BE49-F238E27FC236}">
                <a16:creationId xmlns:a16="http://schemas.microsoft.com/office/drawing/2014/main" id="{2645209E-CAA3-AB2B-A477-78C4E1D680EA}"/>
              </a:ext>
            </a:extLst>
          </p:cNvPr>
          <p:cNvSpPr>
            <a:spLocks noGrp="1"/>
          </p:cNvSpPr>
          <p:nvPr>
            <p:ph idx="1"/>
          </p:nvPr>
        </p:nvSpPr>
        <p:spPr/>
        <p:txBody>
          <a:bodyPr vert="horz" lIns="91440" tIns="45720" rIns="91440" bIns="45720" rtlCol="0" anchor="t">
            <a:normAutofit lnSpcReduction="10000"/>
          </a:bodyPr>
          <a:lstStyle/>
          <a:p>
            <a:r>
              <a:rPr lang="en-US">
                <a:ea typeface="+mn-lt"/>
                <a:cs typeface="+mn-lt"/>
                <a:hlinkClick r:id="rId2"/>
              </a:rPr>
              <a:t>https://csszengarden.com/</a:t>
            </a:r>
            <a:endParaRPr lang="en-US"/>
          </a:p>
          <a:p>
            <a:endParaRPr lang="en-US">
              <a:ea typeface="+mn-lt"/>
              <a:cs typeface="+mn-lt"/>
            </a:endParaRPr>
          </a:p>
          <a:p>
            <a:r>
              <a:rPr lang="en-US">
                <a:ea typeface="+mn-lt"/>
                <a:cs typeface="+mn-lt"/>
                <a:hlinkClick r:id="rId3"/>
              </a:rPr>
              <a:t>https://www.w3schools.com/cssref/tryit.php?filename=trycss_display</a:t>
            </a:r>
            <a:endParaRPr lang="en-US">
              <a:cs typeface="Calibri" panose="020F0502020204030204"/>
            </a:endParaRPr>
          </a:p>
          <a:p>
            <a:endParaRPr lang="en-US">
              <a:ea typeface="+mn-lt"/>
              <a:cs typeface="+mn-lt"/>
            </a:endParaRPr>
          </a:p>
          <a:p>
            <a:r>
              <a:rPr lang="en-US">
                <a:ea typeface="+mn-lt"/>
                <a:cs typeface="+mn-lt"/>
                <a:hlinkClick r:id="rId4"/>
              </a:rPr>
              <a:t>https://www.w3schools.com/cssref/playdemo.php?filename=playcss_display&amp;preval=inline</a:t>
            </a:r>
          </a:p>
          <a:p>
            <a:pPr marL="0" indent="0">
              <a:buNone/>
            </a:pPr>
            <a:endParaRPr lang="en-US">
              <a:ea typeface="+mn-lt"/>
              <a:cs typeface="+mn-lt"/>
            </a:endParaRPr>
          </a:p>
          <a:p>
            <a:r>
              <a:rPr lang="en-US">
                <a:ea typeface="+mn-lt"/>
                <a:cs typeface="+mn-lt"/>
                <a:hlinkClick r:id="rId3"/>
              </a:rPr>
              <a:t>https://www.w3schools.com/cssref/tryit.php?filename=trycss_display</a:t>
            </a:r>
          </a:p>
        </p:txBody>
      </p:sp>
    </p:spTree>
    <p:extLst>
      <p:ext uri="{BB962C8B-B14F-4D97-AF65-F5344CB8AC3E}">
        <p14:creationId xmlns:p14="http://schemas.microsoft.com/office/powerpoint/2010/main" val="213467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E499E0-7EB3-3C03-C9DA-6F8309692920}"/>
              </a:ext>
            </a:extLst>
          </p:cNvPr>
          <p:cNvSpPr>
            <a:spLocks noGrp="1"/>
          </p:cNvSpPr>
          <p:nvPr>
            <p:ph type="dt" sz="half" idx="10"/>
          </p:nvPr>
        </p:nvSpPr>
        <p:spPr/>
        <p:txBody>
          <a:bodyPr/>
          <a:lstStyle/>
          <a:p>
            <a:fld id="{D74037F1-03E6-4F81-A16D-D92E25DCA748}" type="datetime1">
              <a:rPr lang="en-US" altLang="en-US"/>
              <a:pPr/>
              <a:t>2/9/2025</a:t>
            </a:fld>
            <a:endParaRPr lang="en-US" altLang="en-US">
              <a:solidFill>
                <a:schemeClr val="tx1"/>
              </a:solidFill>
            </a:endParaRPr>
          </a:p>
        </p:txBody>
      </p:sp>
      <p:sp>
        <p:nvSpPr>
          <p:cNvPr id="3" name="Footer Placeholder 4">
            <a:extLst>
              <a:ext uri="{FF2B5EF4-FFF2-40B4-BE49-F238E27FC236}">
                <a16:creationId xmlns:a16="http://schemas.microsoft.com/office/drawing/2014/main" id="{1A9F55F2-AB87-B095-E405-A3AC48AB5871}"/>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4AD3C9F9-F3F4-BE6E-8565-B0546B51B463}"/>
              </a:ext>
            </a:extLst>
          </p:cNvPr>
          <p:cNvSpPr>
            <a:spLocks noGrp="1"/>
          </p:cNvSpPr>
          <p:nvPr>
            <p:ph type="sldNum" sz="quarter" idx="12"/>
          </p:nvPr>
        </p:nvSpPr>
        <p:spPr/>
        <p:txBody>
          <a:bodyPr/>
          <a:lstStyle/>
          <a:p>
            <a:r>
              <a:rPr lang="en-US" altLang="en-US"/>
              <a:t>slide </a:t>
            </a:r>
            <a:fld id="{03DDDDC1-CA6D-44D2-B1B6-8AD3359787CD}" type="slidenum">
              <a:rPr lang="en-US" altLang="en-US"/>
              <a:pPr/>
              <a:t>2</a:t>
            </a:fld>
            <a:endParaRPr lang="en-US" altLang="en-US" sz="1400">
              <a:solidFill>
                <a:schemeClr val="tx1"/>
              </a:solidFill>
              <a:latin typeface="Arial" panose="020B0604020202020204" pitchFamily="34" charset="0"/>
            </a:endParaRPr>
          </a:p>
        </p:txBody>
      </p:sp>
      <p:sp>
        <p:nvSpPr>
          <p:cNvPr id="45058" name="Rectangle 2">
            <a:extLst>
              <a:ext uri="{FF2B5EF4-FFF2-40B4-BE49-F238E27FC236}">
                <a16:creationId xmlns:a16="http://schemas.microsoft.com/office/drawing/2014/main" id="{C29A5021-6B2D-1B97-A96F-61BB472E382A}"/>
              </a:ext>
            </a:extLst>
          </p:cNvPr>
          <p:cNvSpPr>
            <a:spLocks noGrp="1" noChangeArrowheads="1"/>
          </p:cNvSpPr>
          <p:nvPr>
            <p:ph type="title"/>
          </p:nvPr>
        </p:nvSpPr>
        <p:spPr>
          <a:ln/>
        </p:spPr>
        <p:txBody>
          <a:bodyPr/>
          <a:lstStyle/>
          <a:p>
            <a:r>
              <a:rPr lang="en-US" altLang="en-US"/>
              <a:t>Positioning</a:t>
            </a:r>
          </a:p>
        </p:txBody>
      </p:sp>
      <p:sp>
        <p:nvSpPr>
          <p:cNvPr id="45059" name="Rectangle 3">
            <a:extLst>
              <a:ext uri="{FF2B5EF4-FFF2-40B4-BE49-F238E27FC236}">
                <a16:creationId xmlns:a16="http://schemas.microsoft.com/office/drawing/2014/main" id="{9A26B60D-180E-F3F4-7C24-C1DDCE33975E}"/>
              </a:ext>
            </a:extLst>
          </p:cNvPr>
          <p:cNvSpPr>
            <a:spLocks noGrp="1" noChangeArrowheads="1"/>
          </p:cNvSpPr>
          <p:nvPr>
            <p:ph type="body" idx="1"/>
          </p:nvPr>
        </p:nvSpPr>
        <p:spPr>
          <a:ln/>
        </p:spPr>
        <p:txBody>
          <a:bodyPr vert="horz" lIns="91440" tIns="45720" rIns="91440" bIns="45720" rtlCol="0" anchor="t">
            <a:normAutofit lnSpcReduction="10000"/>
          </a:bodyPr>
          <a:lstStyle/>
          <a:p>
            <a:r>
              <a:rPr lang="en-US" altLang="en-US"/>
              <a:t>Using CSS, you can place elements exactly on a page using a technique called “positioning.”  Positioning is determined by an X axis and Y axis.  To specify a specific point on the screen, you can use the X and Y coordinate for that point.</a:t>
            </a:r>
            <a:endParaRPr lang="en-US" altLang="en-US">
              <a:cs typeface="Calibri"/>
            </a:endParaRPr>
          </a:p>
          <a:p>
            <a:r>
              <a:rPr lang="en-US" altLang="en-US"/>
              <a:t>There are several ways to specify position in CSS:  </a:t>
            </a:r>
            <a:r>
              <a:rPr lang="en-US" altLang="en-US" i="1"/>
              <a:t>absolute</a:t>
            </a:r>
            <a:r>
              <a:rPr lang="en-US" altLang="en-US"/>
              <a:t>, </a:t>
            </a:r>
            <a:r>
              <a:rPr lang="en-US" altLang="en-US" i="1"/>
              <a:t>relative</a:t>
            </a:r>
            <a:r>
              <a:rPr lang="en-US" altLang="en-US"/>
              <a:t>, </a:t>
            </a:r>
            <a:r>
              <a:rPr lang="en-US" altLang="en-US" i="1"/>
              <a:t>fixed</a:t>
            </a:r>
            <a:r>
              <a:rPr lang="en-US" altLang="en-US"/>
              <a:t>, </a:t>
            </a:r>
            <a:r>
              <a:rPr lang="en-US" altLang="en-US" i="1"/>
              <a:t>inherit</a:t>
            </a:r>
            <a:r>
              <a:rPr lang="en-US" altLang="en-US"/>
              <a:t>, and </a:t>
            </a:r>
            <a:r>
              <a:rPr lang="en-US" altLang="en-US" i="1" err="1"/>
              <a:t>static,sticky</a:t>
            </a:r>
            <a:r>
              <a:rPr lang="en-US" altLang="en-US"/>
              <a:t>.  </a:t>
            </a:r>
            <a:endParaRPr lang="en-US" altLang="en-US">
              <a:cs typeface="Calibri"/>
            </a:endParaRPr>
          </a:p>
          <a:p>
            <a:r>
              <a:rPr lang="en-US" altLang="en-US"/>
              <a:t>The three most often used are </a:t>
            </a:r>
            <a:r>
              <a:rPr lang="en-US" altLang="en-US" i="1"/>
              <a:t>absolute</a:t>
            </a:r>
            <a:r>
              <a:rPr lang="en-US" altLang="en-US"/>
              <a:t>, </a:t>
            </a:r>
            <a:r>
              <a:rPr lang="en-US" altLang="en-US" i="1"/>
              <a:t>relative</a:t>
            </a:r>
            <a:r>
              <a:rPr lang="en-US" altLang="en-US"/>
              <a:t>, and </a:t>
            </a:r>
            <a:r>
              <a:rPr lang="en-US" altLang="en-US" i="1"/>
              <a:t>fixed</a:t>
            </a:r>
            <a:r>
              <a:rPr lang="en-US" altLang="en-US"/>
              <a:t>.</a:t>
            </a:r>
            <a:endParaRPr lang="en-US" altLang="en-US">
              <a:cs typeface="Calibri"/>
            </a:endParaRPr>
          </a:p>
          <a:p>
            <a:r>
              <a:rPr lang="en-US" b="1" i="1">
                <a:ea typeface="+mn-lt"/>
                <a:cs typeface="+mn-lt"/>
              </a:rPr>
              <a:t>Static positioning</a:t>
            </a:r>
            <a:r>
              <a:rPr lang="en-US" b="1">
                <a:ea typeface="+mn-lt"/>
                <a:cs typeface="+mn-lt"/>
              </a:rPr>
              <a:t> is the default</a:t>
            </a:r>
            <a:endParaRPr lang="en-US" altLang="en-US">
              <a:ea typeface="+mn-lt"/>
              <a:cs typeface="+mn-lt"/>
            </a:endParaRPr>
          </a:p>
          <a:p>
            <a:r>
              <a:rPr lang="en-US">
                <a:ea typeface="+mn-lt"/>
                <a:cs typeface="+mn-lt"/>
              </a:rPr>
              <a:t>The </a:t>
            </a:r>
            <a:r>
              <a:rPr lang="en-US">
                <a:latin typeface="Calibri"/>
                <a:cs typeface="Calibri" panose="020F0502020204030204"/>
              </a:rPr>
              <a:t>top</a:t>
            </a:r>
            <a:r>
              <a:rPr lang="en-US">
                <a:ea typeface="+mn-lt"/>
                <a:cs typeface="+mn-lt"/>
              </a:rPr>
              <a:t>, </a:t>
            </a:r>
            <a:r>
              <a:rPr lang="en-US">
                <a:latin typeface="Calibri"/>
                <a:cs typeface="Calibri" panose="020F0502020204030204"/>
              </a:rPr>
              <a:t>bottom</a:t>
            </a:r>
            <a:r>
              <a:rPr lang="en-US">
                <a:ea typeface="+mn-lt"/>
                <a:cs typeface="+mn-lt"/>
              </a:rPr>
              <a:t>, </a:t>
            </a:r>
            <a:r>
              <a:rPr lang="en-US">
                <a:latin typeface="Calibri"/>
                <a:cs typeface="Calibri" panose="020F0502020204030204"/>
              </a:rPr>
              <a:t>left</a:t>
            </a:r>
            <a:r>
              <a:rPr lang="en-US">
                <a:ea typeface="+mn-lt"/>
                <a:cs typeface="+mn-lt"/>
              </a:rPr>
              <a:t>, and </a:t>
            </a:r>
            <a:r>
              <a:rPr lang="en-US">
                <a:latin typeface="Calibri"/>
                <a:cs typeface="Calibri" panose="020F0502020204030204"/>
              </a:rPr>
              <a:t>right</a:t>
            </a:r>
            <a:r>
              <a:rPr lang="en-US">
                <a:ea typeface="+mn-lt"/>
                <a:cs typeface="+mn-lt"/>
              </a:rPr>
              <a:t> properties are used with </a:t>
            </a:r>
            <a:r>
              <a:rPr lang="en-US" b="1">
                <a:ea typeface="+mn-lt"/>
                <a:cs typeface="+mn-lt"/>
              </a:rPr>
              <a:t>position</a:t>
            </a:r>
            <a:r>
              <a:rPr lang="en-US">
                <a:ea typeface="+mn-lt"/>
                <a:cs typeface="+mn-lt"/>
              </a:rPr>
              <a:t> to set the placement of an element. </a:t>
            </a:r>
            <a:endParaRPr lang="en-US" altLang="en-US">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7D62-ED68-2923-D040-F50991721AE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position: static;</a:t>
            </a:r>
            <a:endParaRPr lang="en-IN" dirty="0"/>
          </a:p>
        </p:txBody>
      </p:sp>
      <p:sp>
        <p:nvSpPr>
          <p:cNvPr id="3" name="Content Placeholder 2">
            <a:extLst>
              <a:ext uri="{FF2B5EF4-FFF2-40B4-BE49-F238E27FC236}">
                <a16:creationId xmlns:a16="http://schemas.microsoft.com/office/drawing/2014/main" id="{46744C49-7FBA-932A-B33B-7949D45E7D03}"/>
              </a:ext>
            </a:extLst>
          </p:cNvPr>
          <p:cNvSpPr>
            <a:spLocks noGrp="1"/>
          </p:cNvSpPr>
          <p:nvPr>
            <p:ph idx="1"/>
          </p:nvPr>
        </p:nvSpPr>
        <p:spPr/>
        <p:txBody>
          <a:bodyPr/>
          <a:lstStyle/>
          <a:p>
            <a:r>
              <a:rPr lang="en-US" dirty="0"/>
              <a:t>HTML elements are positioned static by default.</a:t>
            </a:r>
          </a:p>
          <a:p>
            <a:r>
              <a:rPr lang="en-US" dirty="0"/>
              <a:t>Static positioned elements are not affected by the top, bottom, left, and right properties.</a:t>
            </a:r>
          </a:p>
          <a:p>
            <a:r>
              <a:rPr lang="en-US" dirty="0"/>
              <a:t>An element with position: static; is not positioned in any special way; it is always positioned according to the normal flow of the page:</a:t>
            </a:r>
            <a:endParaRPr lang="en-IN" dirty="0"/>
          </a:p>
        </p:txBody>
      </p:sp>
    </p:spTree>
    <p:extLst>
      <p:ext uri="{BB962C8B-B14F-4D97-AF65-F5344CB8AC3E}">
        <p14:creationId xmlns:p14="http://schemas.microsoft.com/office/powerpoint/2010/main" val="260144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CC7E-3665-8AA7-76E2-6ADE34604D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BF4173-BF02-43C0-C6BE-707572333978}"/>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F34E8BD7-6069-219C-7801-C70D6E172BE1}"/>
              </a:ext>
            </a:extLst>
          </p:cNvPr>
          <p:cNvPicPr>
            <a:picLocks noChangeAspect="1"/>
          </p:cNvPicPr>
          <p:nvPr/>
        </p:nvPicPr>
        <p:blipFill>
          <a:blip r:embed="rId2"/>
          <a:stretch>
            <a:fillRect/>
          </a:stretch>
        </p:blipFill>
        <p:spPr>
          <a:xfrm>
            <a:off x="838200" y="471949"/>
            <a:ext cx="6253767" cy="5705014"/>
          </a:xfrm>
          <a:prstGeom prst="rect">
            <a:avLst/>
          </a:prstGeom>
        </p:spPr>
      </p:pic>
      <p:pic>
        <p:nvPicPr>
          <p:cNvPr id="9" name="Picture 8">
            <a:extLst>
              <a:ext uri="{FF2B5EF4-FFF2-40B4-BE49-F238E27FC236}">
                <a16:creationId xmlns:a16="http://schemas.microsoft.com/office/drawing/2014/main" id="{8C7CB4EF-58F6-6A70-475D-39E454773553}"/>
              </a:ext>
            </a:extLst>
          </p:cNvPr>
          <p:cNvPicPr>
            <a:picLocks noChangeAspect="1"/>
          </p:cNvPicPr>
          <p:nvPr/>
        </p:nvPicPr>
        <p:blipFill>
          <a:blip r:embed="rId3"/>
          <a:stretch>
            <a:fillRect/>
          </a:stretch>
        </p:blipFill>
        <p:spPr>
          <a:xfrm>
            <a:off x="7091967" y="681037"/>
            <a:ext cx="4146304" cy="5051169"/>
          </a:xfrm>
          <a:prstGeom prst="rect">
            <a:avLst/>
          </a:prstGeom>
        </p:spPr>
      </p:pic>
    </p:spTree>
    <p:extLst>
      <p:ext uri="{BB962C8B-B14F-4D97-AF65-F5344CB8AC3E}">
        <p14:creationId xmlns:p14="http://schemas.microsoft.com/office/powerpoint/2010/main" val="1633336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DDE0-719D-D3F7-8756-FE34C2088114}"/>
              </a:ext>
            </a:extLst>
          </p:cNvPr>
          <p:cNvSpPr>
            <a:spLocks noGrp="1"/>
          </p:cNvSpPr>
          <p:nvPr>
            <p:ph type="title"/>
          </p:nvPr>
        </p:nvSpPr>
        <p:spPr/>
        <p:txBody>
          <a:bodyPr/>
          <a:lstStyle/>
          <a:p>
            <a:r>
              <a:rPr lang="en-US" dirty="0"/>
              <a:t>position: relative;</a:t>
            </a:r>
            <a:br>
              <a:rPr lang="en-US" dirty="0"/>
            </a:br>
            <a:endParaRPr lang="en-IN" dirty="0"/>
          </a:p>
        </p:txBody>
      </p:sp>
      <p:sp>
        <p:nvSpPr>
          <p:cNvPr id="3" name="Content Placeholder 2">
            <a:extLst>
              <a:ext uri="{FF2B5EF4-FFF2-40B4-BE49-F238E27FC236}">
                <a16:creationId xmlns:a16="http://schemas.microsoft.com/office/drawing/2014/main" id="{6B3D0978-8550-962D-EF4D-69E6DAB11BC0}"/>
              </a:ext>
            </a:extLst>
          </p:cNvPr>
          <p:cNvSpPr>
            <a:spLocks noGrp="1"/>
          </p:cNvSpPr>
          <p:nvPr>
            <p:ph idx="1"/>
          </p:nvPr>
        </p:nvSpPr>
        <p:spPr/>
        <p:txBody>
          <a:bodyPr/>
          <a:lstStyle/>
          <a:p>
            <a:r>
              <a:rPr lang="en-US" dirty="0"/>
              <a:t>An element with position: relative; is positioned relative to its normal position(static/default).</a:t>
            </a:r>
          </a:p>
          <a:p>
            <a:r>
              <a:rPr lang="en-US" dirty="0"/>
              <a:t>Setting the top, right, bottom, and left properties of a relatively positioned element will cause it to be adjusted away from its normal position. Other content will not be adjusted to fit into any gap left by the element.</a:t>
            </a:r>
            <a:endParaRPr lang="en-IN" dirty="0"/>
          </a:p>
        </p:txBody>
      </p:sp>
    </p:spTree>
    <p:extLst>
      <p:ext uri="{BB962C8B-B14F-4D97-AF65-F5344CB8AC3E}">
        <p14:creationId xmlns:p14="http://schemas.microsoft.com/office/powerpoint/2010/main" val="40283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3D10-4CB1-DF68-2C48-F020ACF2D6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503C49-AB09-96F7-ED0C-2A6E90932401}"/>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686FD2FE-E290-E418-8A3C-B8192DB69E24}"/>
              </a:ext>
            </a:extLst>
          </p:cNvPr>
          <p:cNvPicPr>
            <a:picLocks noChangeAspect="1"/>
          </p:cNvPicPr>
          <p:nvPr/>
        </p:nvPicPr>
        <p:blipFill>
          <a:blip r:embed="rId2"/>
          <a:stretch>
            <a:fillRect/>
          </a:stretch>
        </p:blipFill>
        <p:spPr>
          <a:xfrm>
            <a:off x="838200" y="570271"/>
            <a:ext cx="4471219" cy="5742040"/>
          </a:xfrm>
          <a:prstGeom prst="rect">
            <a:avLst/>
          </a:prstGeom>
        </p:spPr>
      </p:pic>
      <p:pic>
        <p:nvPicPr>
          <p:cNvPr id="9" name="Picture 8">
            <a:extLst>
              <a:ext uri="{FF2B5EF4-FFF2-40B4-BE49-F238E27FC236}">
                <a16:creationId xmlns:a16="http://schemas.microsoft.com/office/drawing/2014/main" id="{2D00748C-2298-3CE3-4454-31CE2F573EB3}"/>
              </a:ext>
            </a:extLst>
          </p:cNvPr>
          <p:cNvPicPr>
            <a:picLocks noChangeAspect="1"/>
          </p:cNvPicPr>
          <p:nvPr/>
        </p:nvPicPr>
        <p:blipFill>
          <a:blip r:embed="rId3"/>
          <a:stretch>
            <a:fillRect/>
          </a:stretch>
        </p:blipFill>
        <p:spPr>
          <a:xfrm>
            <a:off x="5003022" y="1237072"/>
            <a:ext cx="5646909" cy="2862980"/>
          </a:xfrm>
          <a:prstGeom prst="rect">
            <a:avLst/>
          </a:prstGeom>
        </p:spPr>
      </p:pic>
    </p:spTree>
    <p:extLst>
      <p:ext uri="{BB962C8B-B14F-4D97-AF65-F5344CB8AC3E}">
        <p14:creationId xmlns:p14="http://schemas.microsoft.com/office/powerpoint/2010/main" val="33624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41FE-40CD-CB1E-3FFB-01BF6E82461F}"/>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position: fixed;</a:t>
            </a:r>
            <a:endParaRPr lang="en-IN" dirty="0"/>
          </a:p>
        </p:txBody>
      </p:sp>
      <p:sp>
        <p:nvSpPr>
          <p:cNvPr id="3" name="Content Placeholder 2">
            <a:extLst>
              <a:ext uri="{FF2B5EF4-FFF2-40B4-BE49-F238E27FC236}">
                <a16:creationId xmlns:a16="http://schemas.microsoft.com/office/drawing/2014/main" id="{EF76E643-C531-0028-49CB-75D962B3F8A5}"/>
              </a:ext>
            </a:extLst>
          </p:cNvPr>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endParaRPr lang="en-IN" dirty="0"/>
          </a:p>
        </p:txBody>
      </p:sp>
    </p:spTree>
    <p:extLst>
      <p:ext uri="{BB962C8B-B14F-4D97-AF65-F5344CB8AC3E}">
        <p14:creationId xmlns:p14="http://schemas.microsoft.com/office/powerpoint/2010/main" val="396045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F40E-65FD-3528-9844-49522F2509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05BFCC-38E0-4BA0-4C2B-0101A37F3E8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B639A5-70BB-6A84-D967-0D5EC96BB428}"/>
              </a:ext>
            </a:extLst>
          </p:cNvPr>
          <p:cNvPicPr>
            <a:picLocks noChangeAspect="1"/>
          </p:cNvPicPr>
          <p:nvPr/>
        </p:nvPicPr>
        <p:blipFill>
          <a:blip r:embed="rId2"/>
          <a:stretch>
            <a:fillRect/>
          </a:stretch>
        </p:blipFill>
        <p:spPr>
          <a:xfrm>
            <a:off x="750743" y="365125"/>
            <a:ext cx="5246934" cy="5811837"/>
          </a:xfrm>
          <a:prstGeom prst="rect">
            <a:avLst/>
          </a:prstGeom>
        </p:spPr>
      </p:pic>
      <p:pic>
        <p:nvPicPr>
          <p:cNvPr id="7" name="Picture 6">
            <a:extLst>
              <a:ext uri="{FF2B5EF4-FFF2-40B4-BE49-F238E27FC236}">
                <a16:creationId xmlns:a16="http://schemas.microsoft.com/office/drawing/2014/main" id="{3AD1B825-F7A9-DC3B-7C8D-1337AF175571}"/>
              </a:ext>
            </a:extLst>
          </p:cNvPr>
          <p:cNvPicPr>
            <a:picLocks noChangeAspect="1"/>
          </p:cNvPicPr>
          <p:nvPr/>
        </p:nvPicPr>
        <p:blipFill>
          <a:blip r:embed="rId3"/>
          <a:stretch>
            <a:fillRect/>
          </a:stretch>
        </p:blipFill>
        <p:spPr>
          <a:xfrm>
            <a:off x="6459794" y="365124"/>
            <a:ext cx="4807974" cy="5811837"/>
          </a:xfrm>
          <a:prstGeom prst="rect">
            <a:avLst/>
          </a:prstGeom>
        </p:spPr>
      </p:pic>
    </p:spTree>
    <p:extLst>
      <p:ext uri="{BB962C8B-B14F-4D97-AF65-F5344CB8AC3E}">
        <p14:creationId xmlns:p14="http://schemas.microsoft.com/office/powerpoint/2010/main" val="284811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F6CF-26C3-C5F9-8995-DCAB71A1C2A1}"/>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position: absolute;</a:t>
            </a:r>
            <a:endParaRPr lang="en-IN" dirty="0"/>
          </a:p>
        </p:txBody>
      </p:sp>
      <p:sp>
        <p:nvSpPr>
          <p:cNvPr id="3" name="Content Placeholder 2">
            <a:extLst>
              <a:ext uri="{FF2B5EF4-FFF2-40B4-BE49-F238E27FC236}">
                <a16:creationId xmlns:a16="http://schemas.microsoft.com/office/drawing/2014/main" id="{3C99150B-D0E7-EC30-6FA0-276AF4338254}"/>
              </a:ext>
            </a:extLst>
          </p:cNvPr>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r>
              <a:rPr lang="en-US" dirty="0"/>
              <a:t>However; if an absolute positioned element has no positioned ancestors, it uses the document body, and moves along with page scrolling</a:t>
            </a:r>
          </a:p>
          <a:p>
            <a:r>
              <a:rPr lang="en-US" altLang="en-US" dirty="0"/>
              <a:t>it also allows objects to be placed one on top of another.</a:t>
            </a:r>
            <a:endParaRPr lang="en-IN" dirty="0"/>
          </a:p>
        </p:txBody>
      </p:sp>
    </p:spTree>
    <p:extLst>
      <p:ext uri="{BB962C8B-B14F-4D97-AF65-F5344CB8AC3E}">
        <p14:creationId xmlns:p14="http://schemas.microsoft.com/office/powerpoint/2010/main" val="3524533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BB9451F05B2E49A02781E91EF3E2C0" ma:contentTypeVersion="4" ma:contentTypeDescription="Create a new document." ma:contentTypeScope="" ma:versionID="f327ad584da6e8a8ed0f04dea9e3305d">
  <xsd:schema xmlns:xsd="http://www.w3.org/2001/XMLSchema" xmlns:xs="http://www.w3.org/2001/XMLSchema" xmlns:p="http://schemas.microsoft.com/office/2006/metadata/properties" xmlns:ns2="442843e9-9bfc-424c-b503-07d6d3704bf6" targetNamespace="http://schemas.microsoft.com/office/2006/metadata/properties" ma:root="true" ma:fieldsID="b31f62d5bd128eab84ed5999a59d576a" ns2:_="">
    <xsd:import namespace="442843e9-9bfc-424c-b503-07d6d3704bf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843e9-9bfc-424c-b503-07d6d3704b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F0FEF3-DE19-42A7-83A6-43A5DF553C1D}">
  <ds:schemaRefs>
    <ds:schemaRef ds:uri="http://schemas.microsoft.com/sharepoint/v3/contenttype/forms"/>
  </ds:schemaRefs>
</ds:datastoreItem>
</file>

<file path=customXml/itemProps2.xml><?xml version="1.0" encoding="utf-8"?>
<ds:datastoreItem xmlns:ds="http://schemas.openxmlformats.org/officeDocument/2006/customXml" ds:itemID="{EEAD0814-92B3-46EA-B16A-2A5FA0035E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4F3F4D-435B-470B-BC61-13465409F313}"/>
</file>

<file path=docProps/app.xml><?xml version="1.0" encoding="utf-8"?>
<Properties xmlns="http://schemas.openxmlformats.org/officeDocument/2006/extended-properties" xmlns:vt="http://schemas.openxmlformats.org/officeDocument/2006/docPropsVTypes">
  <TotalTime>463</TotalTime>
  <Words>629</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Segoe UI</vt:lpstr>
      <vt:lpstr>Wingdings</vt:lpstr>
      <vt:lpstr>Office Theme</vt:lpstr>
      <vt:lpstr>CSS Position</vt:lpstr>
      <vt:lpstr>Positioning</vt:lpstr>
      <vt:lpstr>position: static;</vt:lpstr>
      <vt:lpstr>PowerPoint Presentation</vt:lpstr>
      <vt:lpstr>position: relative; </vt:lpstr>
      <vt:lpstr>PowerPoint Presentation</vt:lpstr>
      <vt:lpstr>position: fixed;</vt:lpstr>
      <vt:lpstr>PowerPoint Presentation</vt:lpstr>
      <vt:lpstr>position: absolute;</vt:lpstr>
      <vt:lpstr>PowerPoint Presentation</vt:lpstr>
      <vt:lpstr>Layers and the “Bounding Box”</vt:lpstr>
      <vt:lpstr>Layering Example 1</vt:lpstr>
      <vt:lpstr>Layering Example 2</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 Narayanan</dc:creator>
  <cp:lastModifiedBy>Geethu S</cp:lastModifiedBy>
  <cp:revision>8</cp:revision>
  <dcterms:created xsi:type="dcterms:W3CDTF">2024-02-15T05:56:25Z</dcterms:created>
  <dcterms:modified xsi:type="dcterms:W3CDTF">2025-02-10T09:02:31Z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0x010100FABB9451F05B2E49A02781E91EF3E2C0</vt:lpwstr>
  </property>
</Properties>
</file>