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sldIdLst>
    <p:sldId id="298" r:id="rId5"/>
    <p:sldId id="299" r:id="rId6"/>
    <p:sldId id="300" r:id="rId7"/>
    <p:sldId id="306" r:id="rId8"/>
    <p:sldId id="302" r:id="rId9"/>
    <p:sldId id="304" r:id="rId10"/>
    <p:sldId id="305" r:id="rId11"/>
    <p:sldId id="303" r:id="rId12"/>
    <p:sldId id="308" r:id="rId13"/>
    <p:sldId id="30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8906" autoAdjust="0"/>
  </p:normalViewPr>
  <p:slideViewPr>
    <p:cSldViewPr snapToGrid="0">
      <p:cViewPr varScale="1">
        <p:scale>
          <a:sx n="101" d="100"/>
          <a:sy n="101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4E9C5-6224-4CE1-BD8C-E8867AEB1C2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6C740-BBEF-47F5-AC2F-1C5412B64A9F}">
      <dgm:prSet phldrT="[Text]"/>
      <dgm:spPr/>
      <dgm:t>
        <a:bodyPr/>
        <a:lstStyle/>
        <a:p>
          <a:pPr algn="ctr"/>
          <a:r>
            <a:rPr lang="en-US" dirty="0"/>
            <a:t>Problem</a:t>
          </a:r>
        </a:p>
      </dgm:t>
    </dgm:pt>
    <dgm:pt modelId="{5262555C-5F65-4D85-9E3F-2CFE05DC091D}" type="parTrans" cxnId="{B2E1F0A3-4D1F-4EA4-BA61-F106AA597698}">
      <dgm:prSet/>
      <dgm:spPr/>
      <dgm:t>
        <a:bodyPr/>
        <a:lstStyle/>
        <a:p>
          <a:endParaRPr lang="en-US"/>
        </a:p>
      </dgm:t>
    </dgm:pt>
    <dgm:pt modelId="{8A3DD4B0-2E8C-4B78-87C3-78B9B209F942}" type="sibTrans" cxnId="{B2E1F0A3-4D1F-4EA4-BA61-F106AA597698}">
      <dgm:prSet/>
      <dgm:spPr/>
      <dgm:t>
        <a:bodyPr/>
        <a:lstStyle/>
        <a:p>
          <a:endParaRPr lang="en-US"/>
        </a:p>
      </dgm:t>
    </dgm:pt>
    <dgm:pt modelId="{8FCA01F3-14CE-4C0C-80B2-E14536F83966}">
      <dgm:prSet phldrT="[Text]"/>
      <dgm:spPr/>
      <dgm:t>
        <a:bodyPr/>
        <a:lstStyle/>
        <a:p>
          <a:pPr algn="ctr"/>
          <a:r>
            <a:rPr lang="en-US" dirty="0"/>
            <a:t>Exploratory Data Analysis	</a:t>
          </a:r>
        </a:p>
      </dgm:t>
    </dgm:pt>
    <dgm:pt modelId="{49C54748-5C96-4E27-88DA-EFD71B1C9D5D}" type="parTrans" cxnId="{E2B54F30-9A54-4226-A539-BF9FD7788294}">
      <dgm:prSet/>
      <dgm:spPr/>
      <dgm:t>
        <a:bodyPr/>
        <a:lstStyle/>
        <a:p>
          <a:endParaRPr lang="en-US"/>
        </a:p>
      </dgm:t>
    </dgm:pt>
    <dgm:pt modelId="{79B2FBF9-EE91-4605-AECE-3780E7BF9BCC}" type="sibTrans" cxnId="{E2B54F30-9A54-4226-A539-BF9FD7788294}">
      <dgm:prSet/>
      <dgm:spPr/>
      <dgm:t>
        <a:bodyPr/>
        <a:lstStyle/>
        <a:p>
          <a:endParaRPr lang="en-US"/>
        </a:p>
      </dgm:t>
    </dgm:pt>
    <dgm:pt modelId="{EB864729-E50C-4E35-B67A-307F8D055983}">
      <dgm:prSet phldrT="[Text]"/>
      <dgm:spPr/>
      <dgm:t>
        <a:bodyPr/>
        <a:lstStyle/>
        <a:p>
          <a:pPr algn="ctr"/>
          <a:r>
            <a:rPr lang="en-US" dirty="0"/>
            <a:t>Feature Engineering Techniques</a:t>
          </a:r>
        </a:p>
      </dgm:t>
    </dgm:pt>
    <dgm:pt modelId="{E726499D-AA27-4A22-95D6-AC677EC6A36C}" type="parTrans" cxnId="{F451615B-C2EB-4E3C-AEB1-0A5CF1BBD77C}">
      <dgm:prSet/>
      <dgm:spPr/>
      <dgm:t>
        <a:bodyPr/>
        <a:lstStyle/>
        <a:p>
          <a:endParaRPr lang="en-US"/>
        </a:p>
      </dgm:t>
    </dgm:pt>
    <dgm:pt modelId="{2CE40D54-5F2E-4320-9328-6D2F9021D6D6}" type="sibTrans" cxnId="{F451615B-C2EB-4E3C-AEB1-0A5CF1BBD77C}">
      <dgm:prSet/>
      <dgm:spPr/>
      <dgm:t>
        <a:bodyPr/>
        <a:lstStyle/>
        <a:p>
          <a:endParaRPr lang="en-US"/>
        </a:p>
      </dgm:t>
    </dgm:pt>
    <dgm:pt modelId="{26AA5A60-ABFB-4FAC-9206-4731C8F1E4AF}">
      <dgm:prSet/>
      <dgm:spPr/>
      <dgm:t>
        <a:bodyPr/>
        <a:lstStyle/>
        <a:p>
          <a:pPr algn="ctr"/>
          <a:r>
            <a:rPr lang="en-US" dirty="0"/>
            <a:t>Training Models</a:t>
          </a:r>
        </a:p>
      </dgm:t>
    </dgm:pt>
    <dgm:pt modelId="{94C4EBCB-493B-459C-A43C-F458993E6F50}" type="parTrans" cxnId="{A2853B68-C20B-46DD-B956-6EDA9D6775A0}">
      <dgm:prSet/>
      <dgm:spPr/>
      <dgm:t>
        <a:bodyPr/>
        <a:lstStyle/>
        <a:p>
          <a:endParaRPr lang="en-US"/>
        </a:p>
      </dgm:t>
    </dgm:pt>
    <dgm:pt modelId="{6D857A1C-8869-4BC7-8BD6-78193110C33A}" type="sibTrans" cxnId="{A2853B68-C20B-46DD-B956-6EDA9D6775A0}">
      <dgm:prSet/>
      <dgm:spPr/>
      <dgm:t>
        <a:bodyPr/>
        <a:lstStyle/>
        <a:p>
          <a:endParaRPr lang="en-US"/>
        </a:p>
      </dgm:t>
    </dgm:pt>
    <dgm:pt modelId="{C1580903-C0F6-451B-911C-28EFD6B6EC0A}">
      <dgm:prSet/>
      <dgm:spPr/>
      <dgm:t>
        <a:bodyPr/>
        <a:lstStyle/>
        <a:p>
          <a:pPr algn="ctr"/>
          <a:r>
            <a:rPr lang="en-US" dirty="0"/>
            <a:t>Determine and Visualize</a:t>
          </a:r>
        </a:p>
      </dgm:t>
    </dgm:pt>
    <dgm:pt modelId="{4759835E-6813-4F75-B1BD-862BE572691C}" type="parTrans" cxnId="{81984C4A-AAEE-44EB-A027-BA2F2BF598A4}">
      <dgm:prSet/>
      <dgm:spPr/>
      <dgm:t>
        <a:bodyPr/>
        <a:lstStyle/>
        <a:p>
          <a:endParaRPr lang="en-US"/>
        </a:p>
      </dgm:t>
    </dgm:pt>
    <dgm:pt modelId="{3DB1A8BC-765E-4803-ABE2-930CA0B1C299}" type="sibTrans" cxnId="{81984C4A-AAEE-44EB-A027-BA2F2BF598A4}">
      <dgm:prSet/>
      <dgm:spPr/>
      <dgm:t>
        <a:bodyPr/>
        <a:lstStyle/>
        <a:p>
          <a:endParaRPr lang="en-US"/>
        </a:p>
      </dgm:t>
    </dgm:pt>
    <dgm:pt modelId="{F0C57926-50E2-466C-8415-EFB9405FE5BE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83B561A5-F605-4D8A-A714-370DFDF2EDF1}" type="parTrans" cxnId="{FB0A5328-1E7A-4BCB-9E1D-C243BDD53469}">
      <dgm:prSet/>
      <dgm:spPr/>
      <dgm:t>
        <a:bodyPr/>
        <a:lstStyle/>
        <a:p>
          <a:endParaRPr lang="en-US"/>
        </a:p>
      </dgm:t>
    </dgm:pt>
    <dgm:pt modelId="{7B2B2792-69A8-4A96-8DEE-6124E0E02388}" type="sibTrans" cxnId="{FB0A5328-1E7A-4BCB-9E1D-C243BDD53469}">
      <dgm:prSet/>
      <dgm:spPr/>
      <dgm:t>
        <a:bodyPr/>
        <a:lstStyle/>
        <a:p>
          <a:endParaRPr lang="en-US"/>
        </a:p>
      </dgm:t>
    </dgm:pt>
    <dgm:pt modelId="{6AE1BDAB-016A-4AF3-B980-23BC0E6D0FEC}" type="pres">
      <dgm:prSet presAssocID="{2E84E9C5-6224-4CE1-BD8C-E8867AEB1C21}" presName="Name0" presStyleCnt="0">
        <dgm:presLayoutVars>
          <dgm:dir/>
          <dgm:animLvl val="lvl"/>
          <dgm:resizeHandles val="exact"/>
        </dgm:presLayoutVars>
      </dgm:prSet>
      <dgm:spPr/>
    </dgm:pt>
    <dgm:pt modelId="{4CC0E27F-E605-426F-9B47-629F4650DB47}" type="pres">
      <dgm:prSet presAssocID="{F0C57926-50E2-466C-8415-EFB9405FE5BE}" presName="boxAndChildren" presStyleCnt="0"/>
      <dgm:spPr/>
    </dgm:pt>
    <dgm:pt modelId="{0B44AD37-D523-4681-8180-AD0E0A051DAA}" type="pres">
      <dgm:prSet presAssocID="{F0C57926-50E2-466C-8415-EFB9405FE5BE}" presName="parentTextBox" presStyleLbl="node1" presStyleIdx="0" presStyleCnt="6"/>
      <dgm:spPr/>
    </dgm:pt>
    <dgm:pt modelId="{21D3B801-BEF0-42AA-B3D8-D6CEB5343B30}" type="pres">
      <dgm:prSet presAssocID="{3DB1A8BC-765E-4803-ABE2-930CA0B1C299}" presName="sp" presStyleCnt="0"/>
      <dgm:spPr/>
    </dgm:pt>
    <dgm:pt modelId="{5D9388C1-A2C8-461D-9332-C9A75470E5EA}" type="pres">
      <dgm:prSet presAssocID="{C1580903-C0F6-451B-911C-28EFD6B6EC0A}" presName="arrowAndChildren" presStyleCnt="0"/>
      <dgm:spPr/>
    </dgm:pt>
    <dgm:pt modelId="{DA6457E7-5130-417B-A505-EA106D004F21}" type="pres">
      <dgm:prSet presAssocID="{C1580903-C0F6-451B-911C-28EFD6B6EC0A}" presName="parentTextArrow" presStyleLbl="node1" presStyleIdx="1" presStyleCnt="6"/>
      <dgm:spPr/>
    </dgm:pt>
    <dgm:pt modelId="{B6B136ED-3001-4F60-BDB2-598FDD176A6B}" type="pres">
      <dgm:prSet presAssocID="{6D857A1C-8869-4BC7-8BD6-78193110C33A}" presName="sp" presStyleCnt="0"/>
      <dgm:spPr/>
    </dgm:pt>
    <dgm:pt modelId="{10E696EA-A98E-4633-AA8F-44921D007571}" type="pres">
      <dgm:prSet presAssocID="{26AA5A60-ABFB-4FAC-9206-4731C8F1E4AF}" presName="arrowAndChildren" presStyleCnt="0"/>
      <dgm:spPr/>
    </dgm:pt>
    <dgm:pt modelId="{7F90A2DA-BFF8-4AF5-A6DB-6EE086F3238E}" type="pres">
      <dgm:prSet presAssocID="{26AA5A60-ABFB-4FAC-9206-4731C8F1E4AF}" presName="parentTextArrow" presStyleLbl="node1" presStyleIdx="2" presStyleCnt="6"/>
      <dgm:spPr/>
    </dgm:pt>
    <dgm:pt modelId="{9EFA7D0B-96B1-4FBF-ACA4-7904FD9A20F2}" type="pres">
      <dgm:prSet presAssocID="{2CE40D54-5F2E-4320-9328-6D2F9021D6D6}" presName="sp" presStyleCnt="0"/>
      <dgm:spPr/>
    </dgm:pt>
    <dgm:pt modelId="{39C11136-C2CA-40F1-B217-4B9B813F19A0}" type="pres">
      <dgm:prSet presAssocID="{EB864729-E50C-4E35-B67A-307F8D055983}" presName="arrowAndChildren" presStyleCnt="0"/>
      <dgm:spPr/>
    </dgm:pt>
    <dgm:pt modelId="{23DF9D63-A340-4EFC-8461-1BEB73DC9A36}" type="pres">
      <dgm:prSet presAssocID="{EB864729-E50C-4E35-B67A-307F8D055983}" presName="parentTextArrow" presStyleLbl="node1" presStyleIdx="3" presStyleCnt="6"/>
      <dgm:spPr/>
    </dgm:pt>
    <dgm:pt modelId="{D44219CD-7E07-4C0D-923C-6AA59C8FA34B}" type="pres">
      <dgm:prSet presAssocID="{79B2FBF9-EE91-4605-AECE-3780E7BF9BCC}" presName="sp" presStyleCnt="0"/>
      <dgm:spPr/>
    </dgm:pt>
    <dgm:pt modelId="{D2554B97-5654-4B67-8006-0153D171C9FA}" type="pres">
      <dgm:prSet presAssocID="{8FCA01F3-14CE-4C0C-80B2-E14536F83966}" presName="arrowAndChildren" presStyleCnt="0"/>
      <dgm:spPr/>
    </dgm:pt>
    <dgm:pt modelId="{1C22C0B9-0288-4194-8B37-209B45894928}" type="pres">
      <dgm:prSet presAssocID="{8FCA01F3-14CE-4C0C-80B2-E14536F83966}" presName="parentTextArrow" presStyleLbl="node1" presStyleIdx="4" presStyleCnt="6"/>
      <dgm:spPr/>
    </dgm:pt>
    <dgm:pt modelId="{91557E01-B042-4F96-8B7F-8583F7616B11}" type="pres">
      <dgm:prSet presAssocID="{8A3DD4B0-2E8C-4B78-87C3-78B9B209F942}" presName="sp" presStyleCnt="0"/>
      <dgm:spPr/>
    </dgm:pt>
    <dgm:pt modelId="{7776C5E5-5FD7-4B98-B37B-44C3CF890E84}" type="pres">
      <dgm:prSet presAssocID="{E916C740-BBEF-47F5-AC2F-1C5412B64A9F}" presName="arrowAndChildren" presStyleCnt="0"/>
      <dgm:spPr/>
    </dgm:pt>
    <dgm:pt modelId="{B4370D92-3606-47C5-A140-1128300CDF05}" type="pres">
      <dgm:prSet presAssocID="{E916C740-BBEF-47F5-AC2F-1C5412B64A9F}" presName="parentTextArrow" presStyleLbl="node1" presStyleIdx="5" presStyleCnt="6"/>
      <dgm:spPr/>
    </dgm:pt>
  </dgm:ptLst>
  <dgm:cxnLst>
    <dgm:cxn modelId="{43B1F107-8A2E-4496-A934-AC4E88CD4063}" type="presOf" srcId="{8FCA01F3-14CE-4C0C-80B2-E14536F83966}" destId="{1C22C0B9-0288-4194-8B37-209B45894928}" srcOrd="0" destOrd="0" presId="urn:microsoft.com/office/officeart/2005/8/layout/process4"/>
    <dgm:cxn modelId="{FB0A5328-1E7A-4BCB-9E1D-C243BDD53469}" srcId="{2E84E9C5-6224-4CE1-BD8C-E8867AEB1C21}" destId="{F0C57926-50E2-466C-8415-EFB9405FE5BE}" srcOrd="5" destOrd="0" parTransId="{83B561A5-F605-4D8A-A714-370DFDF2EDF1}" sibTransId="{7B2B2792-69A8-4A96-8DEE-6124E0E02388}"/>
    <dgm:cxn modelId="{E2B54F30-9A54-4226-A539-BF9FD7788294}" srcId="{2E84E9C5-6224-4CE1-BD8C-E8867AEB1C21}" destId="{8FCA01F3-14CE-4C0C-80B2-E14536F83966}" srcOrd="1" destOrd="0" parTransId="{49C54748-5C96-4E27-88DA-EFD71B1C9D5D}" sibTransId="{79B2FBF9-EE91-4605-AECE-3780E7BF9BCC}"/>
    <dgm:cxn modelId="{D3480434-50A1-41BE-AA7C-DD94D1E79304}" type="presOf" srcId="{F0C57926-50E2-466C-8415-EFB9405FE5BE}" destId="{0B44AD37-D523-4681-8180-AD0E0A051DAA}" srcOrd="0" destOrd="0" presId="urn:microsoft.com/office/officeart/2005/8/layout/process4"/>
    <dgm:cxn modelId="{F451615B-C2EB-4E3C-AEB1-0A5CF1BBD77C}" srcId="{2E84E9C5-6224-4CE1-BD8C-E8867AEB1C21}" destId="{EB864729-E50C-4E35-B67A-307F8D055983}" srcOrd="2" destOrd="0" parTransId="{E726499D-AA27-4A22-95D6-AC677EC6A36C}" sibTransId="{2CE40D54-5F2E-4320-9328-6D2F9021D6D6}"/>
    <dgm:cxn modelId="{A2853B68-C20B-46DD-B956-6EDA9D6775A0}" srcId="{2E84E9C5-6224-4CE1-BD8C-E8867AEB1C21}" destId="{26AA5A60-ABFB-4FAC-9206-4731C8F1E4AF}" srcOrd="3" destOrd="0" parTransId="{94C4EBCB-493B-459C-A43C-F458993E6F50}" sibTransId="{6D857A1C-8869-4BC7-8BD6-78193110C33A}"/>
    <dgm:cxn modelId="{81984C4A-AAEE-44EB-A027-BA2F2BF598A4}" srcId="{2E84E9C5-6224-4CE1-BD8C-E8867AEB1C21}" destId="{C1580903-C0F6-451B-911C-28EFD6B6EC0A}" srcOrd="4" destOrd="0" parTransId="{4759835E-6813-4F75-B1BD-862BE572691C}" sibTransId="{3DB1A8BC-765E-4803-ABE2-930CA0B1C299}"/>
    <dgm:cxn modelId="{B2E1F0A3-4D1F-4EA4-BA61-F106AA597698}" srcId="{2E84E9C5-6224-4CE1-BD8C-E8867AEB1C21}" destId="{E916C740-BBEF-47F5-AC2F-1C5412B64A9F}" srcOrd="0" destOrd="0" parTransId="{5262555C-5F65-4D85-9E3F-2CFE05DC091D}" sibTransId="{8A3DD4B0-2E8C-4B78-87C3-78B9B209F942}"/>
    <dgm:cxn modelId="{095EDBA5-3A77-4DD2-B7FD-567203F61502}" type="presOf" srcId="{EB864729-E50C-4E35-B67A-307F8D055983}" destId="{23DF9D63-A340-4EFC-8461-1BEB73DC9A36}" srcOrd="0" destOrd="0" presId="urn:microsoft.com/office/officeart/2005/8/layout/process4"/>
    <dgm:cxn modelId="{F12171BA-9DFB-4DDC-BD42-D44B8D1E3E6F}" type="presOf" srcId="{2E84E9C5-6224-4CE1-BD8C-E8867AEB1C21}" destId="{6AE1BDAB-016A-4AF3-B980-23BC0E6D0FEC}" srcOrd="0" destOrd="0" presId="urn:microsoft.com/office/officeart/2005/8/layout/process4"/>
    <dgm:cxn modelId="{B3D30CC3-9719-4B92-92E6-AB83DD43AB56}" type="presOf" srcId="{C1580903-C0F6-451B-911C-28EFD6B6EC0A}" destId="{DA6457E7-5130-417B-A505-EA106D004F21}" srcOrd="0" destOrd="0" presId="urn:microsoft.com/office/officeart/2005/8/layout/process4"/>
    <dgm:cxn modelId="{0CC6F5E4-A2BC-429D-9C54-D0783E6885B6}" type="presOf" srcId="{26AA5A60-ABFB-4FAC-9206-4731C8F1E4AF}" destId="{7F90A2DA-BFF8-4AF5-A6DB-6EE086F3238E}" srcOrd="0" destOrd="0" presId="urn:microsoft.com/office/officeart/2005/8/layout/process4"/>
    <dgm:cxn modelId="{CDD87BF5-634E-499C-B869-DC05979D3666}" type="presOf" srcId="{E916C740-BBEF-47F5-AC2F-1C5412B64A9F}" destId="{B4370D92-3606-47C5-A140-1128300CDF05}" srcOrd="0" destOrd="0" presId="urn:microsoft.com/office/officeart/2005/8/layout/process4"/>
    <dgm:cxn modelId="{BC3C98CE-64D3-495E-9CDB-406F8A625D53}" type="presParOf" srcId="{6AE1BDAB-016A-4AF3-B980-23BC0E6D0FEC}" destId="{4CC0E27F-E605-426F-9B47-629F4650DB47}" srcOrd="0" destOrd="0" presId="urn:microsoft.com/office/officeart/2005/8/layout/process4"/>
    <dgm:cxn modelId="{F5D5BA64-0A9B-468D-8D67-F35796824EFE}" type="presParOf" srcId="{4CC0E27F-E605-426F-9B47-629F4650DB47}" destId="{0B44AD37-D523-4681-8180-AD0E0A051DAA}" srcOrd="0" destOrd="0" presId="urn:microsoft.com/office/officeart/2005/8/layout/process4"/>
    <dgm:cxn modelId="{B20AFBDE-85D6-4842-A314-A36271B8E166}" type="presParOf" srcId="{6AE1BDAB-016A-4AF3-B980-23BC0E6D0FEC}" destId="{21D3B801-BEF0-42AA-B3D8-D6CEB5343B30}" srcOrd="1" destOrd="0" presId="urn:microsoft.com/office/officeart/2005/8/layout/process4"/>
    <dgm:cxn modelId="{AE4048D4-C19A-41D0-A811-3F042A20BB8A}" type="presParOf" srcId="{6AE1BDAB-016A-4AF3-B980-23BC0E6D0FEC}" destId="{5D9388C1-A2C8-461D-9332-C9A75470E5EA}" srcOrd="2" destOrd="0" presId="urn:microsoft.com/office/officeart/2005/8/layout/process4"/>
    <dgm:cxn modelId="{7D7C6542-92FA-487A-B678-16D8FAC64F52}" type="presParOf" srcId="{5D9388C1-A2C8-461D-9332-C9A75470E5EA}" destId="{DA6457E7-5130-417B-A505-EA106D004F21}" srcOrd="0" destOrd="0" presId="urn:microsoft.com/office/officeart/2005/8/layout/process4"/>
    <dgm:cxn modelId="{427C1AA9-296D-4C12-A5EC-72AE44CC4D0B}" type="presParOf" srcId="{6AE1BDAB-016A-4AF3-B980-23BC0E6D0FEC}" destId="{B6B136ED-3001-4F60-BDB2-598FDD176A6B}" srcOrd="3" destOrd="0" presId="urn:microsoft.com/office/officeart/2005/8/layout/process4"/>
    <dgm:cxn modelId="{410ED138-0CA2-4934-BE3A-02ABD392082D}" type="presParOf" srcId="{6AE1BDAB-016A-4AF3-B980-23BC0E6D0FEC}" destId="{10E696EA-A98E-4633-AA8F-44921D007571}" srcOrd="4" destOrd="0" presId="urn:microsoft.com/office/officeart/2005/8/layout/process4"/>
    <dgm:cxn modelId="{1B40F67A-92DC-4996-B23A-DC880867915E}" type="presParOf" srcId="{10E696EA-A98E-4633-AA8F-44921D007571}" destId="{7F90A2DA-BFF8-4AF5-A6DB-6EE086F3238E}" srcOrd="0" destOrd="0" presId="urn:microsoft.com/office/officeart/2005/8/layout/process4"/>
    <dgm:cxn modelId="{1A9A5A1D-B05F-4F07-B4BC-36C57CBE1247}" type="presParOf" srcId="{6AE1BDAB-016A-4AF3-B980-23BC0E6D0FEC}" destId="{9EFA7D0B-96B1-4FBF-ACA4-7904FD9A20F2}" srcOrd="5" destOrd="0" presId="urn:microsoft.com/office/officeart/2005/8/layout/process4"/>
    <dgm:cxn modelId="{71FCE267-86D2-4A48-9788-870BDD47AEC2}" type="presParOf" srcId="{6AE1BDAB-016A-4AF3-B980-23BC0E6D0FEC}" destId="{39C11136-C2CA-40F1-B217-4B9B813F19A0}" srcOrd="6" destOrd="0" presId="urn:microsoft.com/office/officeart/2005/8/layout/process4"/>
    <dgm:cxn modelId="{D65ED296-2018-4EDD-8526-3BE69D5CE845}" type="presParOf" srcId="{39C11136-C2CA-40F1-B217-4B9B813F19A0}" destId="{23DF9D63-A340-4EFC-8461-1BEB73DC9A36}" srcOrd="0" destOrd="0" presId="urn:microsoft.com/office/officeart/2005/8/layout/process4"/>
    <dgm:cxn modelId="{5DE701EC-9993-4D04-B94A-3EC17D178364}" type="presParOf" srcId="{6AE1BDAB-016A-4AF3-B980-23BC0E6D0FEC}" destId="{D44219CD-7E07-4C0D-923C-6AA59C8FA34B}" srcOrd="7" destOrd="0" presId="urn:microsoft.com/office/officeart/2005/8/layout/process4"/>
    <dgm:cxn modelId="{48DE1A8E-A258-435D-B082-4DE345F46162}" type="presParOf" srcId="{6AE1BDAB-016A-4AF3-B980-23BC0E6D0FEC}" destId="{D2554B97-5654-4B67-8006-0153D171C9FA}" srcOrd="8" destOrd="0" presId="urn:microsoft.com/office/officeart/2005/8/layout/process4"/>
    <dgm:cxn modelId="{D6F4C75D-B01D-4672-98F4-C2EBEBFA20DF}" type="presParOf" srcId="{D2554B97-5654-4B67-8006-0153D171C9FA}" destId="{1C22C0B9-0288-4194-8B37-209B45894928}" srcOrd="0" destOrd="0" presId="urn:microsoft.com/office/officeart/2005/8/layout/process4"/>
    <dgm:cxn modelId="{D4A62E24-B38C-4746-BD74-1E4BC9DF3D95}" type="presParOf" srcId="{6AE1BDAB-016A-4AF3-B980-23BC0E6D0FEC}" destId="{91557E01-B042-4F96-8B7F-8583F7616B11}" srcOrd="9" destOrd="0" presId="urn:microsoft.com/office/officeart/2005/8/layout/process4"/>
    <dgm:cxn modelId="{16627850-180F-4A71-ACCF-36B2206EF070}" type="presParOf" srcId="{6AE1BDAB-016A-4AF3-B980-23BC0E6D0FEC}" destId="{7776C5E5-5FD7-4B98-B37B-44C3CF890E84}" srcOrd="10" destOrd="0" presId="urn:microsoft.com/office/officeart/2005/8/layout/process4"/>
    <dgm:cxn modelId="{A9ABDF05-80F6-44B7-AB46-27C25FA9C93A}" type="presParOf" srcId="{7776C5E5-5FD7-4B98-B37B-44C3CF890E84}" destId="{B4370D92-3606-47C5-A140-1128300CDF0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4AD37-D523-4681-8180-AD0E0A051DAA}">
      <dsp:nvSpPr>
        <dsp:cNvPr id="0" name=""/>
        <dsp:cNvSpPr/>
      </dsp:nvSpPr>
      <dsp:spPr>
        <a:xfrm>
          <a:off x="0" y="4601718"/>
          <a:ext cx="5064357" cy="60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</a:t>
          </a:r>
        </a:p>
      </dsp:txBody>
      <dsp:txXfrm>
        <a:off x="0" y="4601718"/>
        <a:ext cx="5064357" cy="603973"/>
      </dsp:txXfrm>
    </dsp:sp>
    <dsp:sp modelId="{DA6457E7-5130-417B-A505-EA106D004F21}">
      <dsp:nvSpPr>
        <dsp:cNvPr id="0" name=""/>
        <dsp:cNvSpPr/>
      </dsp:nvSpPr>
      <dsp:spPr>
        <a:xfrm rot="10800000">
          <a:off x="0" y="3681867"/>
          <a:ext cx="5064357" cy="9289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Determine and Visualize</a:t>
          </a:r>
        </a:p>
      </dsp:txBody>
      <dsp:txXfrm rot="10800000">
        <a:off x="0" y="3681867"/>
        <a:ext cx="5064357" cy="603578"/>
      </dsp:txXfrm>
    </dsp:sp>
    <dsp:sp modelId="{7F90A2DA-BFF8-4AF5-A6DB-6EE086F3238E}">
      <dsp:nvSpPr>
        <dsp:cNvPr id="0" name=""/>
        <dsp:cNvSpPr/>
      </dsp:nvSpPr>
      <dsp:spPr>
        <a:xfrm rot="10800000">
          <a:off x="0" y="2762016"/>
          <a:ext cx="5064357" cy="9289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Training Models</a:t>
          </a:r>
        </a:p>
      </dsp:txBody>
      <dsp:txXfrm rot="10800000">
        <a:off x="0" y="2762016"/>
        <a:ext cx="5064357" cy="603578"/>
      </dsp:txXfrm>
    </dsp:sp>
    <dsp:sp modelId="{23DF9D63-A340-4EFC-8461-1BEB73DC9A36}">
      <dsp:nvSpPr>
        <dsp:cNvPr id="0" name=""/>
        <dsp:cNvSpPr/>
      </dsp:nvSpPr>
      <dsp:spPr>
        <a:xfrm rot="10800000">
          <a:off x="0" y="1842165"/>
          <a:ext cx="5064357" cy="9289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 Engineering Techniques</a:t>
          </a:r>
        </a:p>
      </dsp:txBody>
      <dsp:txXfrm rot="10800000">
        <a:off x="0" y="1842165"/>
        <a:ext cx="5064357" cy="603578"/>
      </dsp:txXfrm>
    </dsp:sp>
    <dsp:sp modelId="{1C22C0B9-0288-4194-8B37-209B45894928}">
      <dsp:nvSpPr>
        <dsp:cNvPr id="0" name=""/>
        <dsp:cNvSpPr/>
      </dsp:nvSpPr>
      <dsp:spPr>
        <a:xfrm rot="10800000">
          <a:off x="0" y="922314"/>
          <a:ext cx="5064357" cy="9289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Exploratory Data Analysis	</a:t>
          </a:r>
        </a:p>
      </dsp:txBody>
      <dsp:txXfrm rot="10800000">
        <a:off x="0" y="922314"/>
        <a:ext cx="5064357" cy="603578"/>
      </dsp:txXfrm>
    </dsp:sp>
    <dsp:sp modelId="{B4370D92-3606-47C5-A140-1128300CDF05}">
      <dsp:nvSpPr>
        <dsp:cNvPr id="0" name=""/>
        <dsp:cNvSpPr/>
      </dsp:nvSpPr>
      <dsp:spPr>
        <a:xfrm rot="10800000">
          <a:off x="0" y="2463"/>
          <a:ext cx="5064357" cy="9289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Problem</a:t>
          </a:r>
        </a:p>
      </dsp:txBody>
      <dsp:txXfrm rot="10800000">
        <a:off x="0" y="2463"/>
        <a:ext cx="5064357" cy="60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58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5428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150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9019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154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239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11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8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9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6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8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2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beginners-guide-to-xgboost-87f5d4c30ed7" TargetMode="External"/><Relationship Id="rId2" Type="http://schemas.openxmlformats.org/officeDocument/2006/relationships/hyperlink" Target="https://www.kaggle.com/plasticgrammer/future-sales-prediction-playgroun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" t="778" r="33502"/>
          <a:stretch/>
        </p:blipFill>
        <p:spPr>
          <a:xfrm>
            <a:off x="3571875" y="-1"/>
            <a:ext cx="8620125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4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Future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Nishanth Vanipenta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UID : 116409605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2F5F8F-B54A-4F0B-824A-122779CB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567D-198B-4E39-BDD9-2094EDCB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224748"/>
            <a:ext cx="8773174" cy="104340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FE8F-5BCA-4726-BF5F-B5454160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1492898"/>
            <a:ext cx="9355667" cy="4096952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techniques are used by all businesses in future prediction of sales.</a:t>
            </a:r>
          </a:p>
          <a:p>
            <a:r>
              <a:rPr lang="en-US" sz="2000" dirty="0"/>
              <a:t>The data set provided by a Russian Company 1C contains daily historical sales data of different shops and items sold</a:t>
            </a:r>
          </a:p>
          <a:p>
            <a:r>
              <a:rPr lang="en-US" sz="2000" dirty="0"/>
              <a:t>The main objective of this project is to predict total sales for each item and store in the next month with the given time-series data set</a:t>
            </a:r>
          </a:p>
          <a:p>
            <a:r>
              <a:rPr lang="en-US" sz="2000" dirty="0"/>
              <a:t>As the baseline method Linear regression and the LightBgm methods were implemented.</a:t>
            </a:r>
          </a:p>
          <a:p>
            <a:r>
              <a:rPr lang="en-US" sz="2000" dirty="0"/>
              <a:t>Finally, a more sophisticated model of grouping the sales data for each shop was classified which led to performing XGBOOST algorithm on individual shop and the corresponding item.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126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32CC-08DE-4B46-B912-928CAB0E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Method Followed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837D8F1-94BD-476D-9B7B-55D67B0F1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602423"/>
              </p:ext>
            </p:extLst>
          </p:nvPr>
        </p:nvGraphicFramePr>
        <p:xfrm>
          <a:off x="5087042" y="434885"/>
          <a:ext cx="5064357" cy="5208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3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C8A3-0F52-4D97-9036-A61408AB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49" y="355932"/>
            <a:ext cx="4908551" cy="739443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37FD13-E7B2-4589-B706-76C8A2C8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The Train data after the classification is observed to be of the shape ( 4712400, 24 )</a:t>
            </a:r>
          </a:p>
          <a:p>
            <a:r>
              <a:rPr lang="en-US" dirty="0"/>
              <a:t>The train and the validation is split into 70 and 30%</a:t>
            </a:r>
          </a:p>
          <a:p>
            <a:r>
              <a:rPr lang="en-US" dirty="0"/>
              <a:t>Added the missing values in the test data as zeros that are not in train data.</a:t>
            </a:r>
          </a:p>
          <a:p>
            <a:endParaRPr lang="en-US" dirty="0"/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35D66-9888-4A0D-B608-DCDEEEFEB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55236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C2B7CB-71F8-4AC3-BB75-F1D5CFD747A4}"/>
              </a:ext>
            </a:extLst>
          </p:cNvPr>
          <p:cNvSpPr txBox="1">
            <a:spLocks/>
          </p:cNvSpPr>
          <p:nvPr/>
        </p:nvSpPr>
        <p:spPr>
          <a:xfrm>
            <a:off x="1211149" y="1993577"/>
            <a:ext cx="3419699" cy="3315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>
                <a:solidFill>
                  <a:schemeClr val="accent2"/>
                </a:solidFill>
              </a:rPr>
              <a:t>Item count for each month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7E25-BF75-4ED9-9185-A00651E2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499" y="179389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Model 1 :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AAB6-3C72-4A4F-A67A-C4A94BDB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682" y="1292837"/>
            <a:ext cx="4675190" cy="46297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Upon analysis of the data, the data was classified into Train and  validation data.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Using sklearn, a linear regression model was trained and the training data provided to  predict the item count sold for each shop and each item in the testing  data provided.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RMSE value that’s observed for the training and the validation set is observed to be 0.366 and 0.368.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For the test data the out of sample Error  is observed to be 1.2448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6A10121C-2B44-4800-9FF2-2E2CD534B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3" y="-217337"/>
            <a:ext cx="3997526" cy="399752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A04B8B-A739-4498-B3A3-6F6B21E1F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31901"/>
              </p:ext>
            </p:extLst>
          </p:nvPr>
        </p:nvGraphicFramePr>
        <p:xfrm>
          <a:off x="1165005" y="3429000"/>
          <a:ext cx="365760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396989303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393533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3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in sample ( </a:t>
                      </a:r>
                      <a:r>
                        <a:rPr lang="en-US" dirty="0" err="1"/>
                        <a:t>E_in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6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out ( </a:t>
                      </a:r>
                      <a:r>
                        <a:rPr lang="en-US" dirty="0" err="1"/>
                        <a:t>E_out</a:t>
                      </a:r>
                      <a:r>
                        <a:rPr lang="en-US" dirty="0"/>
                        <a:t>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2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Error_Valida</a:t>
                      </a:r>
                      <a:r>
                        <a:rPr lang="en-US" dirty="0"/>
                        <a:t> ( </a:t>
                      </a:r>
                      <a:r>
                        <a:rPr lang="en-US" dirty="0" err="1"/>
                        <a:t>E_Val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2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 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97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27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7E25-BF75-4ED9-9185-A00651E2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499" y="179389"/>
            <a:ext cx="3183556" cy="132080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Model 2: </a:t>
            </a:r>
            <a:r>
              <a:rPr lang="en-US" sz="2800" dirty="0" err="1"/>
              <a:t>LightGBM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AAB6-3C72-4A4F-A67A-C4A94BDB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682" y="1292837"/>
            <a:ext cx="4675190" cy="46297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LightBGM the data was split into Train data and the validation data using the inbuilt pandas split function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model was implemented with sklearn using the LGBMRegressor by tuning the hyper parameters.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I’ve picked two models and the metric that’s observed for the two models were observed to be of the same value which are 1.9918 and 1.1971.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out of sample data is observed to be more than the linear regression error.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6A10121C-2B44-4800-9FF2-2E2CD534B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56" y="-217337"/>
            <a:ext cx="3997526" cy="399752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A04B8B-A739-4498-B3A3-6F6B21E1F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48386"/>
              </p:ext>
            </p:extLst>
          </p:nvPr>
        </p:nvGraphicFramePr>
        <p:xfrm>
          <a:off x="1165005" y="3429000"/>
          <a:ext cx="271611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058">
                  <a:extLst>
                    <a:ext uri="{9D8B030D-6E8A-4147-A177-3AD203B41FA5}">
                      <a16:colId xmlns:a16="http://schemas.microsoft.com/office/drawing/2014/main" val="396989303"/>
                    </a:ext>
                  </a:extLst>
                </a:gridCol>
                <a:gridCol w="1358058">
                  <a:extLst>
                    <a:ext uri="{9D8B030D-6E8A-4147-A177-3AD203B41FA5}">
                      <a16:colId xmlns:a16="http://schemas.microsoft.com/office/drawing/2014/main" val="3935337674"/>
                    </a:ext>
                  </a:extLst>
                </a:gridCol>
              </a:tblGrid>
              <a:tr h="149207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39371"/>
                  </a:ext>
                </a:extLst>
              </a:tr>
              <a:tr h="373017">
                <a:tc>
                  <a:txBody>
                    <a:bodyPr/>
                    <a:lstStyle/>
                    <a:p>
                      <a:r>
                        <a:rPr lang="en-US" dirty="0"/>
                        <a:t>Error in sample ( </a:t>
                      </a:r>
                      <a:r>
                        <a:rPr lang="en-US" dirty="0" err="1"/>
                        <a:t>E_in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67515"/>
                  </a:ext>
                </a:extLst>
              </a:tr>
              <a:tr h="261112">
                <a:tc>
                  <a:txBody>
                    <a:bodyPr/>
                    <a:lstStyle/>
                    <a:p>
                      <a:r>
                        <a:rPr lang="en-US" dirty="0"/>
                        <a:t>Error out ( </a:t>
                      </a:r>
                      <a:r>
                        <a:rPr lang="en-US" dirty="0" err="1"/>
                        <a:t>E_out</a:t>
                      </a:r>
                      <a:r>
                        <a:rPr lang="en-US" dirty="0"/>
                        <a:t>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26774"/>
                  </a:ext>
                </a:extLst>
              </a:tr>
              <a:tr h="261112">
                <a:tc>
                  <a:txBody>
                    <a:bodyPr/>
                    <a:lstStyle/>
                    <a:p>
                      <a:r>
                        <a:rPr lang="en-US" dirty="0" err="1"/>
                        <a:t>Error_Valida</a:t>
                      </a:r>
                      <a:r>
                        <a:rPr lang="en-US" dirty="0"/>
                        <a:t> ( </a:t>
                      </a:r>
                      <a:r>
                        <a:rPr lang="en-US" dirty="0" err="1"/>
                        <a:t>E_Val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25813"/>
                  </a:ext>
                </a:extLst>
              </a:tr>
              <a:tr h="261112">
                <a:tc>
                  <a:txBody>
                    <a:bodyPr/>
                    <a:lstStyle/>
                    <a:p>
                      <a:r>
                        <a:rPr lang="en-US" dirty="0"/>
                        <a:t>Overall 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97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51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7E25-BF75-4ED9-9185-A00651E2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/>
              <a:t>Model 3: XGboost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3711AD-9E7B-45A2-81F9-38392A73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565" y="677220"/>
            <a:ext cx="4127384" cy="194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AAB6-3C72-4A4F-A67A-C4A94BDB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Training this, we observed a significant change in RMSE value to that of the other two models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I’ve tuned the hyper parameters for two models and observed a consistent result for this model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 out of sample data is observed to be less than that of the other two models.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This model consumes lot of data storage and needs GPU.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A04B8B-A739-4498-B3A3-6F6B21E1F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93532"/>
              </p:ext>
            </p:extLst>
          </p:nvPr>
        </p:nvGraphicFramePr>
        <p:xfrm>
          <a:off x="697047" y="2910558"/>
          <a:ext cx="5381736" cy="31308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0689">
                  <a:extLst>
                    <a:ext uri="{9D8B030D-6E8A-4147-A177-3AD203B41FA5}">
                      <a16:colId xmlns:a16="http://schemas.microsoft.com/office/drawing/2014/main" val="396989303"/>
                    </a:ext>
                  </a:extLst>
                </a:gridCol>
                <a:gridCol w="2151047">
                  <a:extLst>
                    <a:ext uri="{9D8B030D-6E8A-4147-A177-3AD203B41FA5}">
                      <a16:colId xmlns:a16="http://schemas.microsoft.com/office/drawing/2014/main" val="3935337674"/>
                    </a:ext>
                  </a:extLst>
                </a:gridCol>
              </a:tblGrid>
              <a:tr h="719105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83564" marR="170138" marT="170138" marB="170138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83564" marR="170138" marT="170138" marB="170138"/>
                </a:tc>
                <a:extLst>
                  <a:ext uri="{0D108BD9-81ED-4DB2-BD59-A6C34878D82A}">
                    <a16:rowId xmlns:a16="http://schemas.microsoft.com/office/drawing/2014/main" val="1016139371"/>
                  </a:ext>
                </a:extLst>
              </a:tr>
              <a:tr h="602925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Error in sample ( E_in)</a:t>
                      </a:r>
                    </a:p>
                  </a:txBody>
                  <a:tcPr marL="283564" marR="147453" marT="147453" marB="147453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0.2014</a:t>
                      </a:r>
                    </a:p>
                  </a:txBody>
                  <a:tcPr marL="283564" marR="147453" marT="147453" marB="147453"/>
                </a:tc>
                <a:extLst>
                  <a:ext uri="{0D108BD9-81ED-4DB2-BD59-A6C34878D82A}">
                    <a16:rowId xmlns:a16="http://schemas.microsoft.com/office/drawing/2014/main" val="1200067515"/>
                  </a:ext>
                </a:extLst>
              </a:tr>
              <a:tr h="602925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Error out ( </a:t>
                      </a:r>
                      <a:r>
                        <a:rPr lang="en-US" sz="17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E_out</a:t>
                      </a: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) </a:t>
                      </a:r>
                    </a:p>
                  </a:txBody>
                  <a:tcPr marL="283564" marR="147453" marT="147453" marB="147453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1.10503</a:t>
                      </a:r>
                    </a:p>
                  </a:txBody>
                  <a:tcPr marL="283564" marR="147453" marT="147453" marB="147453"/>
                </a:tc>
                <a:extLst>
                  <a:ext uri="{0D108BD9-81ED-4DB2-BD59-A6C34878D82A}">
                    <a16:rowId xmlns:a16="http://schemas.microsoft.com/office/drawing/2014/main" val="2759126774"/>
                  </a:ext>
                </a:extLst>
              </a:tr>
              <a:tr h="602925">
                <a:tc>
                  <a:txBody>
                    <a:bodyPr/>
                    <a:lstStyle/>
                    <a:p>
                      <a:r>
                        <a:rPr lang="en-US" sz="17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Error_Valida</a:t>
                      </a: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 </a:t>
                      </a:r>
                      <a:r>
                        <a:rPr lang="en-US" sz="17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E_Val</a:t>
                      </a: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83564" marR="147453" marT="147453" marB="147453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0.1824</a:t>
                      </a:r>
                    </a:p>
                  </a:txBody>
                  <a:tcPr marL="283564" marR="147453" marT="147453" marB="147453"/>
                </a:tc>
                <a:extLst>
                  <a:ext uri="{0D108BD9-81ED-4DB2-BD59-A6C34878D82A}">
                    <a16:rowId xmlns:a16="http://schemas.microsoft.com/office/drawing/2014/main" val="2490325813"/>
                  </a:ext>
                </a:extLst>
              </a:tr>
              <a:tr h="602925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Overall Standing</a:t>
                      </a:r>
                    </a:p>
                  </a:txBody>
                  <a:tcPr marL="283564" marR="147453" marT="147453" marB="147453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3891</a:t>
                      </a:r>
                    </a:p>
                  </a:txBody>
                  <a:tcPr marL="283564" marR="147453" marT="147453" marB="147453"/>
                </a:tc>
                <a:extLst>
                  <a:ext uri="{0D108BD9-81ED-4DB2-BD59-A6C34878D82A}">
                    <a16:rowId xmlns:a16="http://schemas.microsoft.com/office/drawing/2014/main" val="251597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38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F87B-E62F-4202-AD2D-A131304B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C03E-70AE-4AEA-A1C5-8A1A2031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54827"/>
            <a:ext cx="8596668" cy="38807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Modelled three approaches to predict future sales, </a:t>
            </a:r>
            <a:r>
              <a:rPr lang="en-US" dirty="0" err="1"/>
              <a:t>XGBoost</a:t>
            </a:r>
            <a:r>
              <a:rPr lang="en-US" dirty="0"/>
              <a:t> model performed better when compare with that of the other two models</a:t>
            </a:r>
          </a:p>
          <a:p>
            <a:r>
              <a:rPr lang="en-US" dirty="0" err="1"/>
              <a:t>XGBoost</a:t>
            </a:r>
            <a:r>
              <a:rPr lang="en-US" dirty="0"/>
              <a:t> model outperforms because it formulates a strong relation between item and consecutive months number for a given shop.</a:t>
            </a:r>
          </a:p>
          <a:p>
            <a:r>
              <a:rPr lang="en-US" dirty="0"/>
              <a:t>To device a better approach for strong model training mechanism , we need to generate more features and consider the regression model for each shop and item combination as well as the holiday features.</a:t>
            </a:r>
          </a:p>
          <a:p>
            <a:r>
              <a:rPr lang="en-US" dirty="0"/>
              <a:t>Can be made more robust if neural networks are modelled using a deep learning models </a:t>
            </a:r>
          </a:p>
          <a:p>
            <a:r>
              <a:rPr lang="en-US" dirty="0"/>
              <a:t>Generated the excel files for the three models as the part of submission.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52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B224-232D-49E3-9D4F-6AE757A5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F8DF-0F90-4445-A796-F92342ED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2475"/>
            <a:ext cx="8977029" cy="431888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https://www.kaggle.com/plasticgrammer/future-sales-prediction-playground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https://towardsdatascience.com/a-beginners-guide-to-xgboost-87f5d4c30ed7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9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  Future Sales Prediction</vt:lpstr>
      <vt:lpstr>Introduction</vt:lpstr>
      <vt:lpstr>Method Followed</vt:lpstr>
      <vt:lpstr>Data Analysis</vt:lpstr>
      <vt:lpstr>Model 1 : Linear Regression </vt:lpstr>
      <vt:lpstr>Model 2: LightGBM</vt:lpstr>
      <vt:lpstr>Model 3: XGboost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2020-05-14T03:54:55Z</dcterms:created>
  <dcterms:modified xsi:type="dcterms:W3CDTF">2020-05-14T18:10:35Z</dcterms:modified>
</cp:coreProperties>
</file>