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7" r:id="rId3"/>
    <p:sldId id="269" r:id="rId4"/>
    <p:sldId id="258" r:id="rId5"/>
    <p:sldId id="260" r:id="rId6"/>
    <p:sldId id="268" r:id="rId7"/>
    <p:sldId id="261" r:id="rId8"/>
    <p:sldId id="270" r:id="rId9"/>
    <p:sldId id="274" r:id="rId10"/>
    <p:sldId id="272" r:id="rId11"/>
    <p:sldId id="271" r:id="rId12"/>
    <p:sldId id="273" r:id="rId13"/>
    <p:sldId id="277" r:id="rId14"/>
    <p:sldId id="276" r:id="rId15"/>
    <p:sldId id="275" r:id="rId16"/>
    <p:sldId id="278" r:id="rId17"/>
    <p:sldId id="263" r:id="rId18"/>
    <p:sldId id="264" r:id="rId19"/>
    <p:sldId id="265" r:id="rId20"/>
    <p:sldId id="279" r:id="rId21"/>
    <p:sldId id="280"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5" d="100"/>
          <a:sy n="85" d="100"/>
        </p:scale>
        <p:origin x="8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D3BD9-33CA-45D1-A5D0-D24D87504779}" type="datetimeFigureOut">
              <a:rPr lang="en-IN" smtClean="0"/>
              <a:t>28-12-2023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8FB3E1E-7FD1-4E14-AD55-011FF34A590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1964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D3BD9-33CA-45D1-A5D0-D24D87504779}" type="datetimeFigureOut">
              <a:rPr lang="en-IN" smtClean="0"/>
              <a:t>28-12-2023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FB3E1E-7FD1-4E14-AD55-011FF34A590C}" type="slidenum">
              <a:rPr lang="en-IN" smtClean="0"/>
              <a:t>‹#›</a:t>
            </a:fld>
            <a:endParaRPr lang="en-IN"/>
          </a:p>
        </p:txBody>
      </p:sp>
    </p:spTree>
    <p:extLst>
      <p:ext uri="{BB962C8B-B14F-4D97-AF65-F5344CB8AC3E}">
        <p14:creationId xmlns:p14="http://schemas.microsoft.com/office/powerpoint/2010/main" val="414854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D3BD9-33CA-45D1-A5D0-D24D87504779}"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B3E1E-7FD1-4E14-AD55-011FF34A590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6541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D3BD9-33CA-45D1-A5D0-D24D87504779}"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B3E1E-7FD1-4E14-AD55-011FF34A590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2499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D3BD9-33CA-45D1-A5D0-D24D87504779}"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B3E1E-7FD1-4E14-AD55-011FF34A590C}" type="slidenum">
              <a:rPr lang="en-IN" smtClean="0"/>
              <a:t>‹#›</a:t>
            </a:fld>
            <a:endParaRPr lang="en-IN"/>
          </a:p>
        </p:txBody>
      </p:sp>
    </p:spTree>
    <p:extLst>
      <p:ext uri="{BB962C8B-B14F-4D97-AF65-F5344CB8AC3E}">
        <p14:creationId xmlns:p14="http://schemas.microsoft.com/office/powerpoint/2010/main" val="2970130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D3BD9-33CA-45D1-A5D0-D24D87504779}"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B3E1E-7FD1-4E14-AD55-011FF34A590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2052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D3BD9-33CA-45D1-A5D0-D24D87504779}"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B3E1E-7FD1-4E14-AD55-011FF34A590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3704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D3BD9-33CA-45D1-A5D0-D24D87504779}"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B3E1E-7FD1-4E14-AD55-011FF34A590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856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D3BD9-33CA-45D1-A5D0-D24D87504779}"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B3E1E-7FD1-4E14-AD55-011FF34A590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005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D3BD9-33CA-45D1-A5D0-D24D87504779}"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B3E1E-7FD1-4E14-AD55-011FF34A590C}" type="slidenum">
              <a:rPr lang="en-IN" smtClean="0"/>
              <a:t>‹#›</a:t>
            </a:fld>
            <a:endParaRPr lang="en-IN"/>
          </a:p>
        </p:txBody>
      </p:sp>
    </p:spTree>
    <p:extLst>
      <p:ext uri="{BB962C8B-B14F-4D97-AF65-F5344CB8AC3E}">
        <p14:creationId xmlns:p14="http://schemas.microsoft.com/office/powerpoint/2010/main" val="2608310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D3BD9-33CA-45D1-A5D0-D24D87504779}"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B3E1E-7FD1-4E14-AD55-011FF34A590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9526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D3BD9-33CA-45D1-A5D0-D24D87504779}" type="datetimeFigureOut">
              <a:rPr lang="en-IN" smtClean="0"/>
              <a:t>28-12-2023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FB3E1E-7FD1-4E14-AD55-011FF34A590C}" type="slidenum">
              <a:rPr lang="en-IN" smtClean="0"/>
              <a:t>‹#›</a:t>
            </a:fld>
            <a:endParaRPr lang="en-IN"/>
          </a:p>
        </p:txBody>
      </p:sp>
    </p:spTree>
    <p:extLst>
      <p:ext uri="{BB962C8B-B14F-4D97-AF65-F5344CB8AC3E}">
        <p14:creationId xmlns:p14="http://schemas.microsoft.com/office/powerpoint/2010/main" val="205780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D3BD9-33CA-45D1-A5D0-D24D87504779}" type="datetimeFigureOut">
              <a:rPr lang="en-IN" smtClean="0"/>
              <a:t>28-12-2023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FB3E1E-7FD1-4E14-AD55-011FF34A590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865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D3BD9-33CA-45D1-A5D0-D24D87504779}" type="datetimeFigureOut">
              <a:rPr lang="en-IN" smtClean="0"/>
              <a:t>28-12-2023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FB3E1E-7FD1-4E14-AD55-011FF34A590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4783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D3BD9-33CA-45D1-A5D0-D24D87504779}" type="datetimeFigureOut">
              <a:rPr lang="en-IN" smtClean="0"/>
              <a:t>28-12-2023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FB3E1E-7FD1-4E14-AD55-011FF34A590C}" type="slidenum">
              <a:rPr lang="en-IN" smtClean="0"/>
              <a:t>‹#›</a:t>
            </a:fld>
            <a:endParaRPr lang="en-IN"/>
          </a:p>
        </p:txBody>
      </p:sp>
    </p:spTree>
    <p:extLst>
      <p:ext uri="{BB962C8B-B14F-4D97-AF65-F5344CB8AC3E}">
        <p14:creationId xmlns:p14="http://schemas.microsoft.com/office/powerpoint/2010/main" val="2468448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D3BD9-33CA-45D1-A5D0-D24D87504779}" type="datetimeFigureOut">
              <a:rPr lang="en-IN" smtClean="0"/>
              <a:t>28-12-2023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FB3E1E-7FD1-4E14-AD55-011FF34A590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453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D3BD9-33CA-45D1-A5D0-D24D87504779}" type="datetimeFigureOut">
              <a:rPr lang="en-IN" smtClean="0"/>
              <a:t>28-12-2023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FB3E1E-7FD1-4E14-AD55-011FF34A590C}" type="slidenum">
              <a:rPr lang="en-IN" smtClean="0"/>
              <a:t>‹#›</a:t>
            </a:fld>
            <a:endParaRPr lang="en-IN"/>
          </a:p>
        </p:txBody>
      </p:sp>
    </p:spTree>
    <p:extLst>
      <p:ext uri="{BB962C8B-B14F-4D97-AF65-F5344CB8AC3E}">
        <p14:creationId xmlns:p14="http://schemas.microsoft.com/office/powerpoint/2010/main" val="286470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D3BD9-33CA-45D1-A5D0-D24D87504779}" type="datetimeFigureOut">
              <a:rPr lang="en-IN" smtClean="0"/>
              <a:t>28-12-2023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FB3E1E-7FD1-4E14-AD55-011FF34A590C}" type="slidenum">
              <a:rPr lang="en-IN" smtClean="0"/>
              <a:t>‹#›</a:t>
            </a:fld>
            <a:endParaRPr lang="en-IN"/>
          </a:p>
        </p:txBody>
      </p:sp>
    </p:spTree>
    <p:extLst>
      <p:ext uri="{BB962C8B-B14F-4D97-AF65-F5344CB8AC3E}">
        <p14:creationId xmlns:p14="http://schemas.microsoft.com/office/powerpoint/2010/main" val="349264097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jpg"/><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62E283-6A7B-4AC3-A5D1-58DCE0C5C7EC}"/>
              </a:ext>
            </a:extLst>
          </p:cNvPr>
          <p:cNvSpPr>
            <a:spLocks noGrp="1"/>
          </p:cNvSpPr>
          <p:nvPr>
            <p:ph type="subTitle" idx="1"/>
          </p:nvPr>
        </p:nvSpPr>
        <p:spPr>
          <a:xfrm>
            <a:off x="2171700" y="2617788"/>
            <a:ext cx="7848600" cy="3575049"/>
          </a:xfrm>
        </p:spPr>
        <p:txBody>
          <a:bodyPr>
            <a:normAutofit/>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Implementation of LLM-based Applications: QuesPDF,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Youtube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Video Summarization, PDF MCQ Generator</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VIT-AP University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0000"/>
              </a:lnSpc>
              <a:spcAft>
                <a:spcPts val="800"/>
              </a:spcAft>
            </a:pPr>
            <a:br>
              <a:rPr lang="en-US" sz="1800" u="dotDash"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Nishanth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Gadey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Mohith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Tadi</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026" name="Picture 2" descr="Vishnu Institute of Technology | Bhimavaram">
            <a:extLst>
              <a:ext uri="{FF2B5EF4-FFF2-40B4-BE49-F238E27FC236}">
                <a16:creationId xmlns:a16="http://schemas.microsoft.com/office/drawing/2014/main" id="{665301D0-26D9-45C8-8EF5-979A8897B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280988"/>
            <a:ext cx="2152650"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97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CE3F86-5840-4D3E-BA74-167EF35DD0C3}"/>
              </a:ext>
            </a:extLst>
          </p:cNvPr>
          <p:cNvSpPr txBox="1"/>
          <p:nvPr/>
        </p:nvSpPr>
        <p:spPr>
          <a:xfrm>
            <a:off x="904874" y="853738"/>
            <a:ext cx="10296525" cy="3065647"/>
          </a:xfrm>
          <a:prstGeom prst="rect">
            <a:avLst/>
          </a:prstGeom>
          <a:noFill/>
        </p:spPr>
        <p:txBody>
          <a:bodyPr wrap="square">
            <a:spAutoFit/>
          </a:bodyPr>
          <a:lstStyle/>
          <a:p>
            <a:pPr marL="228600">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Replicate API Token Setup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To access the Replicate API, the project sets the required API token using the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os.environ</a:t>
            </a:r>
            <a:r>
              <a:rPr lang="en-IN" sz="1800" kern="100" dirty="0">
                <a:effectLst/>
                <a:latin typeface="Calibri" panose="020F0502020204030204" pitchFamily="34" charset="0"/>
                <a:ea typeface="Calibri" panose="020F0502020204030204" pitchFamily="34" charset="0"/>
                <a:cs typeface="Calibri" panose="020F0502020204030204" pitchFamily="34" charset="0"/>
              </a:rPr>
              <a:t> method.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228600">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Initialization of LLAMA Model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The LLAMA model, specifically "llama-2-70b-chat," is initialized using the Replicate class. Parameters such as temperature and additional keyword arguments for model configuration are set.</a:t>
            </a:r>
          </a:p>
          <a:p>
            <a:pPr marL="22860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AAA96C4-E209-432C-898A-26CC4CE67B57}"/>
              </a:ext>
            </a:extLst>
          </p:cNvPr>
          <p:cNvPicPr>
            <a:picLocks noChangeAspect="1"/>
          </p:cNvPicPr>
          <p:nvPr/>
        </p:nvPicPr>
        <p:blipFill>
          <a:blip r:embed="rId2"/>
          <a:stretch>
            <a:fillRect/>
          </a:stretch>
        </p:blipFill>
        <p:spPr>
          <a:xfrm>
            <a:off x="1166838" y="1652254"/>
            <a:ext cx="10043135" cy="511825"/>
          </a:xfrm>
          <a:prstGeom prst="rect">
            <a:avLst/>
          </a:prstGeom>
        </p:spPr>
      </p:pic>
      <p:pic>
        <p:nvPicPr>
          <p:cNvPr id="7" name="Picture 6">
            <a:extLst>
              <a:ext uri="{FF2B5EF4-FFF2-40B4-BE49-F238E27FC236}">
                <a16:creationId xmlns:a16="http://schemas.microsoft.com/office/drawing/2014/main" id="{740B5AA0-39D8-4496-8FF3-8075845F786F}"/>
              </a:ext>
            </a:extLst>
          </p:cNvPr>
          <p:cNvPicPr>
            <a:picLocks noChangeAspect="1"/>
          </p:cNvPicPr>
          <p:nvPr/>
        </p:nvPicPr>
        <p:blipFill>
          <a:blip r:embed="rId3"/>
          <a:stretch>
            <a:fillRect/>
          </a:stretch>
        </p:blipFill>
        <p:spPr>
          <a:xfrm>
            <a:off x="1166838" y="3549690"/>
            <a:ext cx="6690940" cy="1265030"/>
          </a:xfrm>
          <a:prstGeom prst="rect">
            <a:avLst/>
          </a:prstGeom>
        </p:spPr>
      </p:pic>
      <p:pic>
        <p:nvPicPr>
          <p:cNvPr id="9" name="Picture 8">
            <a:extLst>
              <a:ext uri="{FF2B5EF4-FFF2-40B4-BE49-F238E27FC236}">
                <a16:creationId xmlns:a16="http://schemas.microsoft.com/office/drawing/2014/main" id="{C5FE671F-806F-4060-906B-79732768A9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6838" y="4972383"/>
            <a:ext cx="7591425" cy="466725"/>
          </a:xfrm>
          <a:prstGeom prst="rect">
            <a:avLst/>
          </a:prstGeom>
        </p:spPr>
      </p:pic>
      <p:pic>
        <p:nvPicPr>
          <p:cNvPr id="11" name="Picture 10">
            <a:extLst>
              <a:ext uri="{FF2B5EF4-FFF2-40B4-BE49-F238E27FC236}">
                <a16:creationId xmlns:a16="http://schemas.microsoft.com/office/drawing/2014/main" id="{7706D79B-5014-4D2D-9209-1B569C74D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6838" y="5750262"/>
            <a:ext cx="4267200" cy="228600"/>
          </a:xfrm>
          <a:prstGeom prst="rect">
            <a:avLst/>
          </a:prstGeom>
        </p:spPr>
      </p:pic>
    </p:spTree>
    <p:extLst>
      <p:ext uri="{BB962C8B-B14F-4D97-AF65-F5344CB8AC3E}">
        <p14:creationId xmlns:p14="http://schemas.microsoft.com/office/powerpoint/2010/main" val="1877760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6D424-F590-4D1A-A0E1-304F7A468332}"/>
              </a:ext>
            </a:extLst>
          </p:cNvPr>
          <p:cNvSpPr txBox="1"/>
          <p:nvPr/>
        </p:nvSpPr>
        <p:spPr>
          <a:xfrm>
            <a:off x="800100" y="807422"/>
            <a:ext cx="82677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YouTube Video Summarizer</a:t>
            </a:r>
            <a:endParaRPr lang="en-IN" sz="2400" b="1" dirty="0">
              <a:latin typeface="Times New Roman" panose="02020603050405020304" pitchFamily="18" charset="0"/>
              <a:cs typeface="Times New Roman" panose="02020603050405020304" pitchFamily="18" charset="0"/>
            </a:endParaRPr>
          </a:p>
        </p:txBody>
      </p:sp>
      <p:pic>
        <p:nvPicPr>
          <p:cNvPr id="4098" name="Picture 2" descr="YouTube video summarizer">
            <a:extLst>
              <a:ext uri="{FF2B5EF4-FFF2-40B4-BE49-F238E27FC236}">
                <a16:creationId xmlns:a16="http://schemas.microsoft.com/office/drawing/2014/main" id="{0CEB7112-7777-4145-8240-FDB676073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5237" y="2438400"/>
            <a:ext cx="2850118" cy="28501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7BF3071-0A94-4700-AB34-96DC40A4CB79}"/>
              </a:ext>
            </a:extLst>
          </p:cNvPr>
          <p:cNvSpPr txBox="1"/>
          <p:nvPr/>
        </p:nvSpPr>
        <p:spPr>
          <a:xfrm>
            <a:off x="800100" y="1207532"/>
            <a:ext cx="10591800"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Prioritizes user experience with a Streamlit interface. Sets up </a:t>
            </a:r>
            <a:r>
              <a:rPr lang="en-IN" dirty="0" err="1">
                <a:latin typeface="Times New Roman" panose="02020603050405020304" pitchFamily="18" charset="0"/>
                <a:cs typeface="Times New Roman" panose="02020603050405020304" pitchFamily="18" charset="0"/>
              </a:rPr>
              <a:t>OpenAI</a:t>
            </a:r>
            <a:r>
              <a:rPr lang="en-IN" dirty="0">
                <a:latin typeface="Times New Roman" panose="02020603050405020304" pitchFamily="18" charset="0"/>
                <a:cs typeface="Times New Roman" panose="02020603050405020304" pitchFamily="18" charset="0"/>
              </a:rPr>
              <a:t> API key for seamless communication. Users input YouTube video links via a text field.</a:t>
            </a:r>
          </a:p>
        </p:txBody>
      </p:sp>
      <p:sp>
        <p:nvSpPr>
          <p:cNvPr id="7" name="TextBox 6">
            <a:extLst>
              <a:ext uri="{FF2B5EF4-FFF2-40B4-BE49-F238E27FC236}">
                <a16:creationId xmlns:a16="http://schemas.microsoft.com/office/drawing/2014/main" id="{9F75B8FD-7FB8-4303-97E9-49D6BE9FE5C6}"/>
              </a:ext>
            </a:extLst>
          </p:cNvPr>
          <p:cNvSpPr txBox="1"/>
          <p:nvPr/>
        </p:nvSpPr>
        <p:spPr>
          <a:xfrm>
            <a:off x="800100" y="1853863"/>
            <a:ext cx="7296150" cy="4370427"/>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User Interaction:</a:t>
            </a:r>
          </a:p>
          <a:p>
            <a:r>
              <a:rPr lang="en-IN" b="1" dirty="0">
                <a:latin typeface="Times New Roman" panose="02020603050405020304" pitchFamily="18" charset="0"/>
                <a:cs typeface="Times New Roman" panose="02020603050405020304" pitchFamily="18" charset="0"/>
              </a:rPr>
              <a:t>Feedback Mechanism: </a:t>
            </a:r>
            <a:r>
              <a:rPr lang="en-IN" sz="1600" dirty="0">
                <a:latin typeface="Times New Roman" panose="02020603050405020304" pitchFamily="18" charset="0"/>
                <a:cs typeface="Times New Roman" panose="02020603050405020304" pitchFamily="18" charset="0"/>
              </a:rPr>
              <a:t>Provides clear feedback for invalid links. Prompts users to input a valid link</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Synergy and Presentation:</a:t>
            </a:r>
          </a:p>
          <a:p>
            <a:r>
              <a:rPr lang="en-IN" b="1" dirty="0">
                <a:latin typeface="Times New Roman" panose="02020603050405020304" pitchFamily="18" charset="0"/>
                <a:cs typeface="Times New Roman" panose="02020603050405020304" pitchFamily="18" charset="0"/>
              </a:rPr>
              <a:t>LangChain and Streamlit: </a:t>
            </a:r>
            <a:r>
              <a:rPr lang="en-IN" sz="1600" dirty="0">
                <a:latin typeface="Times New Roman" panose="02020603050405020304" pitchFamily="18" charset="0"/>
                <a:cs typeface="Times New Roman" panose="02020603050405020304" pitchFamily="18" charset="0"/>
              </a:rPr>
              <a:t>Facilitates a fluid summarization process. Presents users with a coherent summary.</a:t>
            </a:r>
          </a:p>
          <a:p>
            <a:endParaRPr lang="en-IN"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Design Philosophy: </a:t>
            </a:r>
          </a:p>
          <a:p>
            <a:r>
              <a:rPr lang="en-IN" b="1" dirty="0">
                <a:latin typeface="Times New Roman" panose="02020603050405020304" pitchFamily="18" charset="0"/>
                <a:cs typeface="Times New Roman" panose="02020603050405020304" pitchFamily="18" charset="0"/>
              </a:rPr>
              <a:t>User-Friendly Design: </a:t>
            </a:r>
            <a:r>
              <a:rPr lang="en-IN" sz="1600" dirty="0">
                <a:latin typeface="Times New Roman" panose="02020603050405020304" pitchFamily="18" charset="0"/>
                <a:cs typeface="Times New Roman" panose="02020603050405020304" pitchFamily="18" charset="0"/>
              </a:rPr>
              <a:t>Enhances experience with a transparent approach. Balances language processing, user interaction, and summarization.</a:t>
            </a:r>
          </a:p>
          <a:p>
            <a:endParaRPr lang="en-IN"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Outcome:</a:t>
            </a:r>
          </a:p>
          <a:p>
            <a:r>
              <a:rPr lang="en-IN" b="1" dirty="0">
                <a:latin typeface="Times New Roman" panose="02020603050405020304" pitchFamily="18" charset="0"/>
                <a:cs typeface="Times New Roman" panose="02020603050405020304" pitchFamily="18" charset="0"/>
              </a:rPr>
              <a:t>Effective Summarizer: </a:t>
            </a:r>
            <a:r>
              <a:rPr lang="en-IN" sz="1600" dirty="0">
                <a:latin typeface="Times New Roman" panose="02020603050405020304" pitchFamily="18" charset="0"/>
                <a:cs typeface="Times New Roman" panose="02020603050405020304" pitchFamily="18" charset="0"/>
              </a:rPr>
              <a:t>Delivers insights from YouTube videos with a focus on user satisfaction.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48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B6269D-2F3C-42A0-9EE8-5AF50692AE5F}"/>
              </a:ext>
            </a:extLst>
          </p:cNvPr>
          <p:cNvSpPr txBox="1"/>
          <p:nvPr/>
        </p:nvSpPr>
        <p:spPr>
          <a:xfrm>
            <a:off x="752474" y="773708"/>
            <a:ext cx="10829925" cy="671915"/>
          </a:xfrm>
          <a:prstGeom prst="rect">
            <a:avLst/>
          </a:prstGeom>
          <a:noFill/>
        </p:spPr>
        <p:txBody>
          <a:bodyPr wrap="square">
            <a:spAutoFit/>
          </a:bodyPr>
          <a:lstStyle/>
          <a:p>
            <a:pPr lvl="0">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OpenAI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Language Model:</a:t>
            </a:r>
            <a:r>
              <a:rPr lang="en-IN" kern="100" dirty="0">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OpenAI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language model is loaded with a specified temperature parameter (0.6), influencing the randomness of the model's responses.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746AB25-094E-4A88-BF13-C07155A47C79}"/>
              </a:ext>
            </a:extLst>
          </p:cNvPr>
          <p:cNvSpPr txBox="1"/>
          <p:nvPr/>
        </p:nvSpPr>
        <p:spPr>
          <a:xfrm>
            <a:off x="752473" y="1969067"/>
            <a:ext cx="10467975" cy="375552"/>
          </a:xfrm>
          <a:prstGeom prst="rect">
            <a:avLst/>
          </a:prstGeom>
          <a:noFill/>
        </p:spPr>
        <p:txBody>
          <a:bodyPr wrap="square">
            <a:spAutoFit/>
          </a:bodyPr>
          <a:lstStyle/>
          <a:p>
            <a:pPr lvl="0">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User Input:</a:t>
            </a:r>
            <a:r>
              <a:rPr lang="en-IN" kern="100" dirty="0">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Users are prompted to enter a YouTube video link using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st.text_input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method.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5E3CC7C4-E670-4641-9792-EBEB5866FC82}"/>
              </a:ext>
            </a:extLst>
          </p:cNvPr>
          <p:cNvSpPr txBox="1"/>
          <p:nvPr/>
        </p:nvSpPr>
        <p:spPr>
          <a:xfrm>
            <a:off x="679526" y="4303605"/>
            <a:ext cx="10683802" cy="640432"/>
          </a:xfrm>
          <a:prstGeom prst="rect">
            <a:avLst/>
          </a:prstGeom>
          <a:noFill/>
        </p:spPr>
        <p:txBody>
          <a:bodyPr wrap="square">
            <a:spAutoFit/>
          </a:bodyPr>
          <a:lstStyle/>
          <a:p>
            <a:pPr lvl="0">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Summarization:</a:t>
            </a:r>
            <a:r>
              <a:rPr lang="en-IN" kern="100" dirty="0">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LangChain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library is employed to build a summarization chain. The chain utilizes the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OpenAI</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language model in a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map_reduce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configuration to summarize the video content.</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AE752B80-571F-46E7-B72D-9488F370E679}"/>
              </a:ext>
            </a:extLst>
          </p:cNvPr>
          <p:cNvSpPr txBox="1"/>
          <p:nvPr/>
        </p:nvSpPr>
        <p:spPr>
          <a:xfrm>
            <a:off x="752472" y="2818429"/>
            <a:ext cx="9991727" cy="375552"/>
          </a:xfrm>
          <a:prstGeom prst="rect">
            <a:avLst/>
          </a:prstGeom>
          <a:noFill/>
        </p:spPr>
        <p:txBody>
          <a:bodyPr wrap="square">
            <a:spAutoFit/>
          </a:bodyPr>
          <a:lstStyle/>
          <a:p>
            <a:pPr lvl="0">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Display video metadata if link is provided and "Submit" was clicked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C6559680-C77C-4938-B61D-070F2D7D381C}"/>
              </a:ext>
            </a:extLst>
          </p:cNvPr>
          <p:cNvPicPr>
            <a:picLocks noChangeAspect="1"/>
          </p:cNvPicPr>
          <p:nvPr/>
        </p:nvPicPr>
        <p:blipFill>
          <a:blip r:embed="rId2"/>
          <a:stretch>
            <a:fillRect/>
          </a:stretch>
        </p:blipFill>
        <p:spPr>
          <a:xfrm>
            <a:off x="828672" y="1463388"/>
            <a:ext cx="6525991" cy="546621"/>
          </a:xfrm>
          <a:prstGeom prst="rect">
            <a:avLst/>
          </a:prstGeom>
        </p:spPr>
      </p:pic>
      <p:pic>
        <p:nvPicPr>
          <p:cNvPr id="15" name="Picture 14">
            <a:extLst>
              <a:ext uri="{FF2B5EF4-FFF2-40B4-BE49-F238E27FC236}">
                <a16:creationId xmlns:a16="http://schemas.microsoft.com/office/drawing/2014/main" id="{A3CB8F42-6C5E-4EFF-9554-301939EE8771}"/>
              </a:ext>
            </a:extLst>
          </p:cNvPr>
          <p:cNvPicPr>
            <a:picLocks noChangeAspect="1"/>
          </p:cNvPicPr>
          <p:nvPr/>
        </p:nvPicPr>
        <p:blipFill>
          <a:blip r:embed="rId3"/>
          <a:stretch>
            <a:fillRect/>
          </a:stretch>
        </p:blipFill>
        <p:spPr>
          <a:xfrm>
            <a:off x="828672" y="2371375"/>
            <a:ext cx="7739986" cy="441139"/>
          </a:xfrm>
          <a:prstGeom prst="rect">
            <a:avLst/>
          </a:prstGeom>
        </p:spPr>
      </p:pic>
      <p:pic>
        <p:nvPicPr>
          <p:cNvPr id="17" name="Picture 16">
            <a:extLst>
              <a:ext uri="{FF2B5EF4-FFF2-40B4-BE49-F238E27FC236}">
                <a16:creationId xmlns:a16="http://schemas.microsoft.com/office/drawing/2014/main" id="{B6ABF68F-951F-43E5-8BF8-CFFA09627115}"/>
              </a:ext>
            </a:extLst>
          </p:cNvPr>
          <p:cNvPicPr>
            <a:picLocks noChangeAspect="1"/>
          </p:cNvPicPr>
          <p:nvPr/>
        </p:nvPicPr>
        <p:blipFill>
          <a:blip r:embed="rId4"/>
          <a:stretch>
            <a:fillRect/>
          </a:stretch>
        </p:blipFill>
        <p:spPr>
          <a:xfrm>
            <a:off x="828672" y="3314023"/>
            <a:ext cx="7788834" cy="851626"/>
          </a:xfrm>
          <a:prstGeom prst="rect">
            <a:avLst/>
          </a:prstGeom>
        </p:spPr>
      </p:pic>
      <p:pic>
        <p:nvPicPr>
          <p:cNvPr id="21" name="Picture 20">
            <a:extLst>
              <a:ext uri="{FF2B5EF4-FFF2-40B4-BE49-F238E27FC236}">
                <a16:creationId xmlns:a16="http://schemas.microsoft.com/office/drawing/2014/main" id="{9D6B5F41-C8F8-4A20-A17C-168039360105}"/>
              </a:ext>
            </a:extLst>
          </p:cNvPr>
          <p:cNvPicPr>
            <a:picLocks noChangeAspect="1"/>
          </p:cNvPicPr>
          <p:nvPr/>
        </p:nvPicPr>
        <p:blipFill>
          <a:blip r:embed="rId5"/>
          <a:stretch>
            <a:fillRect/>
          </a:stretch>
        </p:blipFill>
        <p:spPr>
          <a:xfrm>
            <a:off x="828672" y="5081993"/>
            <a:ext cx="8972553" cy="706173"/>
          </a:xfrm>
          <a:prstGeom prst="rect">
            <a:avLst/>
          </a:prstGeom>
        </p:spPr>
      </p:pic>
    </p:spTree>
    <p:extLst>
      <p:ext uri="{BB962C8B-B14F-4D97-AF65-F5344CB8AC3E}">
        <p14:creationId xmlns:p14="http://schemas.microsoft.com/office/powerpoint/2010/main" val="269203767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9BF6DC-6649-4C9E-889F-2BB34AAD609B}"/>
              </a:ext>
            </a:extLst>
          </p:cNvPr>
          <p:cNvSpPr txBox="1"/>
          <p:nvPr/>
        </p:nvSpPr>
        <p:spPr>
          <a:xfrm>
            <a:off x="784860" y="752455"/>
            <a:ext cx="10830560" cy="954107"/>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MCQ Generator: </a:t>
            </a:r>
          </a:p>
          <a:p>
            <a:r>
              <a:rPr lang="en-IN" sz="1600" dirty="0">
                <a:latin typeface="Times New Roman" panose="02020603050405020304" pitchFamily="18" charset="0"/>
                <a:cs typeface="Times New Roman" panose="02020603050405020304" pitchFamily="18" charset="0"/>
              </a:rPr>
              <a:t>Utilizes LangChain library and Streamlit framework for streamlined MCQ generation from PDFs. Streamlit allows easy PDF uploads for processing.</a:t>
            </a:r>
          </a:p>
        </p:txBody>
      </p:sp>
      <p:sp>
        <p:nvSpPr>
          <p:cNvPr id="5" name="TextBox 4">
            <a:extLst>
              <a:ext uri="{FF2B5EF4-FFF2-40B4-BE49-F238E27FC236}">
                <a16:creationId xmlns:a16="http://schemas.microsoft.com/office/drawing/2014/main" id="{D4C9481F-0467-4C7E-B68C-25D43B6A01C1}"/>
              </a:ext>
            </a:extLst>
          </p:cNvPr>
          <p:cNvSpPr txBox="1"/>
          <p:nvPr/>
        </p:nvSpPr>
        <p:spPr>
          <a:xfrm>
            <a:off x="739140" y="1706562"/>
            <a:ext cx="10668000" cy="4185761"/>
          </a:xfrm>
          <a:prstGeom prst="rect">
            <a:avLst/>
          </a:prstGeom>
          <a:noFill/>
        </p:spPr>
        <p:txBody>
          <a:bodyPr wrap="square">
            <a:spAutoFit/>
          </a:bodyPr>
          <a:lstStyle/>
          <a:p>
            <a:endParaRPr lang="en-IN" sz="15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Processing Pipeline:</a:t>
            </a:r>
          </a:p>
          <a:p>
            <a:r>
              <a:rPr lang="en-IN" b="1" dirty="0">
                <a:latin typeface="Times New Roman" panose="02020603050405020304" pitchFamily="18" charset="0"/>
                <a:cs typeface="Times New Roman" panose="02020603050405020304" pitchFamily="18" charset="0"/>
              </a:rPr>
              <a:t>Text Extraction: </a:t>
            </a:r>
            <a:r>
              <a:rPr lang="en-IN" sz="1600" dirty="0" err="1">
                <a:latin typeface="Times New Roman" panose="02020603050405020304" pitchFamily="18" charset="0"/>
                <a:cs typeface="Times New Roman" panose="02020603050405020304" pitchFamily="18" charset="0"/>
              </a:rPr>
              <a:t>PyPDFLoader</a:t>
            </a:r>
            <a:r>
              <a:rPr lang="en-IN" sz="1600" dirty="0">
                <a:latin typeface="Times New Roman" panose="02020603050405020304" pitchFamily="18" charset="0"/>
                <a:cs typeface="Times New Roman" panose="02020603050405020304" pitchFamily="18" charset="0"/>
              </a:rPr>
              <a:t> extracts textual content from uploaded </a:t>
            </a:r>
            <a:r>
              <a:rPr lang="en-IN" sz="1600" dirty="0" err="1">
                <a:latin typeface="Times New Roman" panose="02020603050405020304" pitchFamily="18" charset="0"/>
                <a:cs typeface="Times New Roman" panose="02020603050405020304" pitchFamily="18" charset="0"/>
              </a:rPr>
              <a:t>PDFs.RecursiveCharacterTextSplitter</a:t>
            </a:r>
            <a:r>
              <a:rPr lang="en-IN" sz="1600" dirty="0">
                <a:latin typeface="Times New Roman" panose="02020603050405020304" pitchFamily="18" charset="0"/>
                <a:cs typeface="Times New Roman" panose="02020603050405020304" pitchFamily="18" charset="0"/>
              </a:rPr>
              <a:t> strategically segments content into manageable chunks.</a:t>
            </a:r>
          </a:p>
          <a:p>
            <a:r>
              <a:rPr lang="en-IN" b="1" dirty="0">
                <a:latin typeface="Times New Roman" panose="02020603050405020304" pitchFamily="18" charset="0"/>
                <a:cs typeface="Times New Roman" panose="02020603050405020304" pitchFamily="18" charset="0"/>
              </a:rPr>
              <a:t>MCQ Generation: </a:t>
            </a:r>
            <a:r>
              <a:rPr lang="en-IN" sz="1600" dirty="0">
                <a:latin typeface="Times New Roman" panose="02020603050405020304" pitchFamily="18" charset="0"/>
                <a:cs typeface="Times New Roman" panose="02020603050405020304" pitchFamily="18" charset="0"/>
              </a:rPr>
              <a:t>Utilizes LangChain's Replicate model tailored for MCQ </a:t>
            </a:r>
            <a:r>
              <a:rPr lang="en-IN" sz="1600" dirty="0" err="1">
                <a:latin typeface="Times New Roman" panose="02020603050405020304" pitchFamily="18" charset="0"/>
                <a:cs typeface="Times New Roman" panose="02020603050405020304" pitchFamily="18" charset="0"/>
              </a:rPr>
              <a:t>generation.Summarization</a:t>
            </a:r>
            <a:r>
              <a:rPr lang="en-IN" sz="1600" dirty="0">
                <a:latin typeface="Times New Roman" panose="02020603050405020304" pitchFamily="18" charset="0"/>
                <a:cs typeface="Times New Roman" panose="02020603050405020304" pitchFamily="18" charset="0"/>
              </a:rPr>
              <a:t> chain orchestrates a dual-phase process: initial MCQ creation and refinement based on additional context.</a:t>
            </a:r>
          </a:p>
          <a:p>
            <a:r>
              <a:rPr lang="en-IN" b="1" dirty="0">
                <a:latin typeface="Times New Roman" panose="02020603050405020304" pitchFamily="18" charset="0"/>
                <a:cs typeface="Times New Roman" panose="02020603050405020304" pitchFamily="18" charset="0"/>
              </a:rPr>
              <a:t>Presentation through Streamlit:</a:t>
            </a:r>
            <a:r>
              <a:rPr lang="en-IN"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Generated MCQs are presented in the Streamlit </a:t>
            </a:r>
            <a:r>
              <a:rPr lang="en-IN" sz="1600" dirty="0" err="1">
                <a:latin typeface="Times New Roman" panose="02020603050405020304" pitchFamily="18" charset="0"/>
                <a:cs typeface="Times New Roman" panose="02020603050405020304" pitchFamily="18" charset="0"/>
              </a:rPr>
              <a:t>interface.Offers</a:t>
            </a:r>
            <a:r>
              <a:rPr lang="en-IN" sz="1600" dirty="0">
                <a:latin typeface="Times New Roman" panose="02020603050405020304" pitchFamily="18" charset="0"/>
                <a:cs typeface="Times New Roman" panose="02020603050405020304" pitchFamily="18" charset="0"/>
              </a:rPr>
              <a:t> educators and professionals an intuitive platform for creating meaningful questions.</a:t>
            </a:r>
          </a:p>
          <a:p>
            <a:endParaRPr lang="en-IN"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System Cleanliness:</a:t>
            </a:r>
          </a:p>
          <a:p>
            <a:r>
              <a:rPr lang="en-IN" b="1" dirty="0">
                <a:latin typeface="Times New Roman" panose="02020603050405020304" pitchFamily="18" charset="0"/>
                <a:cs typeface="Times New Roman" panose="02020603050405020304" pitchFamily="18" charset="0"/>
              </a:rPr>
              <a:t>Efficiency: </a:t>
            </a:r>
            <a:r>
              <a:rPr lang="en-IN" sz="1600" dirty="0">
                <a:latin typeface="Times New Roman" panose="02020603050405020304" pitchFamily="18" charset="0"/>
                <a:cs typeface="Times New Roman" panose="02020603050405020304" pitchFamily="18" charset="0"/>
              </a:rPr>
              <a:t>Temporary files are removed after processing for a seamless user experience.</a:t>
            </a:r>
          </a:p>
          <a:p>
            <a:r>
              <a:rPr lang="en-IN" b="1" dirty="0">
                <a:latin typeface="Times New Roman" panose="02020603050405020304" pitchFamily="18" charset="0"/>
                <a:cs typeface="Times New Roman" panose="02020603050405020304" pitchFamily="18" charset="0"/>
              </a:rPr>
              <a:t>User Interaction, Language Modeling, Summarization: </a:t>
            </a:r>
            <a:r>
              <a:rPr lang="en-IN" sz="1600" dirty="0">
                <a:latin typeface="Times New Roman" panose="02020603050405020304" pitchFamily="18" charset="0"/>
                <a:cs typeface="Times New Roman" panose="02020603050405020304" pitchFamily="18" charset="0"/>
              </a:rPr>
              <a:t>Harmonizes these elements for a comprehensive MCQ generation solution.</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Outcome-Effortless Question Creation: </a:t>
            </a:r>
            <a:r>
              <a:rPr lang="en-IN" sz="1600" dirty="0">
                <a:latin typeface="Times New Roman" panose="02020603050405020304" pitchFamily="18" charset="0"/>
                <a:cs typeface="Times New Roman" panose="02020603050405020304" pitchFamily="18" charset="0"/>
              </a:rPr>
              <a:t>Provides a user-friendly and efficient way to generate high-quality MCQs from study materials. Harmonizes user interaction, advanced language modeling, and summarization techniques.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052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02C26C-0CE1-4EEB-B671-6792F1187390}"/>
              </a:ext>
            </a:extLst>
          </p:cNvPr>
          <p:cNvSpPr txBox="1"/>
          <p:nvPr/>
        </p:nvSpPr>
        <p:spPr>
          <a:xfrm>
            <a:off x="619124" y="607565"/>
            <a:ext cx="10864215" cy="375552"/>
          </a:xfrm>
          <a:prstGeom prst="rect">
            <a:avLst/>
          </a:prstGeom>
          <a:noFill/>
        </p:spPr>
        <p:txBody>
          <a:bodyPr wrap="square">
            <a:spAutoFit/>
          </a:bodyPr>
          <a:lstStyle/>
          <a:p>
            <a:pPr lvl="0">
              <a:lnSpc>
                <a:spcPct val="107000"/>
              </a:lnSpc>
              <a:spcAft>
                <a:spcPts val="800"/>
              </a:spcAf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Prompt Templates:</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a:effectLst/>
                <a:latin typeface="Calibri" panose="020F0502020204030204" pitchFamily="34" charset="0"/>
                <a:ea typeface="Calibri" panose="020F0502020204030204" pitchFamily="34" charset="0"/>
                <a:cs typeface="Calibri" panose="020F0502020204030204" pitchFamily="34" charset="0"/>
              </a:rPr>
              <a:t>Define prompt templates using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PromptTemplate</a:t>
            </a:r>
            <a:r>
              <a:rPr lang="en-IN" sz="1600" kern="100" dirty="0">
                <a:effectLst/>
                <a:latin typeface="Calibri" panose="020F0502020204030204" pitchFamily="34" charset="0"/>
                <a:ea typeface="Calibri" panose="020F0502020204030204" pitchFamily="34" charset="0"/>
                <a:cs typeface="Calibri" panose="020F0502020204030204" pitchFamily="34" charset="0"/>
              </a:rPr>
              <a:t> for generating and refining multiple-choice questions.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F0993CD7-2348-4C0B-8630-31406D430530}"/>
              </a:ext>
            </a:extLst>
          </p:cNvPr>
          <p:cNvPicPr>
            <a:picLocks noChangeAspect="1"/>
          </p:cNvPicPr>
          <p:nvPr/>
        </p:nvPicPr>
        <p:blipFill>
          <a:blip r:embed="rId2"/>
          <a:stretch>
            <a:fillRect/>
          </a:stretch>
        </p:blipFill>
        <p:spPr>
          <a:xfrm>
            <a:off x="619124" y="983117"/>
            <a:ext cx="6599492" cy="3856054"/>
          </a:xfrm>
          <a:prstGeom prst="rect">
            <a:avLst/>
          </a:prstGeom>
        </p:spPr>
      </p:pic>
      <p:pic>
        <p:nvPicPr>
          <p:cNvPr id="11" name="Picture 10">
            <a:extLst>
              <a:ext uri="{FF2B5EF4-FFF2-40B4-BE49-F238E27FC236}">
                <a16:creationId xmlns:a16="http://schemas.microsoft.com/office/drawing/2014/main" id="{E63AB8C7-5443-47E6-AFCF-ABE6F4B90D2A}"/>
              </a:ext>
            </a:extLst>
          </p:cNvPr>
          <p:cNvPicPr>
            <a:picLocks noChangeAspect="1"/>
          </p:cNvPicPr>
          <p:nvPr/>
        </p:nvPicPr>
        <p:blipFill>
          <a:blip r:embed="rId3"/>
          <a:stretch>
            <a:fillRect/>
          </a:stretch>
        </p:blipFill>
        <p:spPr>
          <a:xfrm>
            <a:off x="619124" y="4839171"/>
            <a:ext cx="6599492" cy="1226926"/>
          </a:xfrm>
          <a:prstGeom prst="rect">
            <a:avLst/>
          </a:prstGeom>
        </p:spPr>
      </p:pic>
    </p:spTree>
    <p:extLst>
      <p:ext uri="{BB962C8B-B14F-4D97-AF65-F5344CB8AC3E}">
        <p14:creationId xmlns:p14="http://schemas.microsoft.com/office/powerpoint/2010/main" val="1875808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35F23A-1F4C-4F97-B8B6-0CF6ADCA95E9}"/>
              </a:ext>
            </a:extLst>
          </p:cNvPr>
          <p:cNvSpPr txBox="1"/>
          <p:nvPr/>
        </p:nvSpPr>
        <p:spPr>
          <a:xfrm>
            <a:off x="594360" y="660905"/>
            <a:ext cx="10294619" cy="375552"/>
          </a:xfrm>
          <a:prstGeom prst="rect">
            <a:avLst/>
          </a:prstGeom>
          <a:noFill/>
        </p:spPr>
        <p:txBody>
          <a:bodyPr wrap="square">
            <a:spAutoFit/>
          </a:bodyPr>
          <a:lstStyle/>
          <a:p>
            <a:pPr lvl="0">
              <a:lnSpc>
                <a:spcPct val="107000"/>
              </a:lnSpc>
              <a:spcAft>
                <a:spcPts val="800"/>
              </a:spcAf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Large Language Model Initialization:</a:t>
            </a:r>
            <a:r>
              <a:rPr lang="en-IN" b="1" kern="100" dirty="0">
                <a:latin typeface="Calibri" panose="020F0502020204030204" pitchFamily="34" charset="0"/>
                <a:ea typeface="Calibri" panose="020F0502020204030204" pitchFamily="34" charset="0"/>
                <a:cs typeface="Times New Roman" panose="02020603050405020304" pitchFamily="18" charset="0"/>
              </a:rPr>
              <a:t> </a:t>
            </a:r>
            <a:r>
              <a:rPr lang="en-IN" sz="1600" kern="100" dirty="0">
                <a:effectLst/>
                <a:latin typeface="Calibri" panose="020F0502020204030204" pitchFamily="34" charset="0"/>
                <a:ea typeface="Calibri" panose="020F0502020204030204" pitchFamily="34" charset="0"/>
                <a:cs typeface="Calibri" panose="020F0502020204030204" pitchFamily="34" charset="0"/>
              </a:rPr>
              <a:t>Initialize the Large Language Model (llama-2-70b-chat) using the Replicate API.</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A4B00BC1-3F05-4CC1-88CB-AA3D94AAB0CB}"/>
              </a:ext>
            </a:extLst>
          </p:cNvPr>
          <p:cNvPicPr>
            <a:picLocks noChangeAspect="1"/>
          </p:cNvPicPr>
          <p:nvPr/>
        </p:nvPicPr>
        <p:blipFill>
          <a:blip r:embed="rId2"/>
          <a:stretch>
            <a:fillRect/>
          </a:stretch>
        </p:blipFill>
        <p:spPr>
          <a:xfrm>
            <a:off x="822671" y="1215288"/>
            <a:ext cx="6675698" cy="2354784"/>
          </a:xfrm>
          <a:prstGeom prst="rect">
            <a:avLst/>
          </a:prstGeom>
        </p:spPr>
      </p:pic>
      <p:sp>
        <p:nvSpPr>
          <p:cNvPr id="9" name="TextBox 8">
            <a:extLst>
              <a:ext uri="{FF2B5EF4-FFF2-40B4-BE49-F238E27FC236}">
                <a16:creationId xmlns:a16="http://schemas.microsoft.com/office/drawing/2014/main" id="{534F6816-C797-4179-A722-11DF235EEF72}"/>
              </a:ext>
            </a:extLst>
          </p:cNvPr>
          <p:cNvSpPr txBox="1"/>
          <p:nvPr/>
        </p:nvSpPr>
        <p:spPr>
          <a:xfrm>
            <a:off x="822670" y="3861305"/>
            <a:ext cx="10538749" cy="375552"/>
          </a:xfrm>
          <a:prstGeom prst="rect">
            <a:avLst/>
          </a:prstGeom>
          <a:noFill/>
        </p:spPr>
        <p:txBody>
          <a:bodyPr wrap="square">
            <a:spAutoFit/>
          </a:bodyPr>
          <a:lstStyle/>
          <a:p>
            <a:pPr lvl="0">
              <a:lnSpc>
                <a:spcPct val="107000"/>
              </a:lnSpc>
              <a:spcAft>
                <a:spcPts val="800"/>
              </a:spcAf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MCQ Generation Chain Setup:</a:t>
            </a:r>
            <a:r>
              <a:rPr lang="en-IN" b="1" kern="100" dirty="0">
                <a:latin typeface="Calibri" panose="020F0502020204030204" pitchFamily="34" charset="0"/>
                <a:ea typeface="Calibri" panose="020F0502020204030204" pitchFamily="34" charset="0"/>
                <a:cs typeface="Times New Roman" panose="02020603050405020304" pitchFamily="18" charset="0"/>
              </a:rPr>
              <a:t> </a:t>
            </a:r>
            <a:r>
              <a:rPr lang="en-IN" sz="1600" kern="100" dirty="0">
                <a:effectLst/>
                <a:latin typeface="Calibri" panose="020F0502020204030204" pitchFamily="34" charset="0"/>
                <a:ea typeface="Calibri" panose="020F0502020204030204" pitchFamily="34" charset="0"/>
                <a:cs typeface="Calibri" panose="020F0502020204030204" pitchFamily="34" charset="0"/>
              </a:rPr>
              <a:t>Set up the MCQ generation chain using the loaded language model and prompt templates.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1D2A95C8-E3F5-491C-9E00-BD84FF7911CA}"/>
              </a:ext>
            </a:extLst>
          </p:cNvPr>
          <p:cNvPicPr>
            <a:picLocks noChangeAspect="1"/>
          </p:cNvPicPr>
          <p:nvPr/>
        </p:nvPicPr>
        <p:blipFill>
          <a:blip r:embed="rId3"/>
          <a:stretch>
            <a:fillRect/>
          </a:stretch>
        </p:blipFill>
        <p:spPr>
          <a:xfrm>
            <a:off x="822670" y="4438602"/>
            <a:ext cx="6256562" cy="1104996"/>
          </a:xfrm>
          <a:prstGeom prst="rect">
            <a:avLst/>
          </a:prstGeom>
        </p:spPr>
      </p:pic>
    </p:spTree>
    <p:extLst>
      <p:ext uri="{BB962C8B-B14F-4D97-AF65-F5344CB8AC3E}">
        <p14:creationId xmlns:p14="http://schemas.microsoft.com/office/powerpoint/2010/main" val="278101289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F14DF5-0E2F-4029-A378-8F58F0A26A8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61919" y="755650"/>
            <a:ext cx="6223369" cy="2508695"/>
          </a:xfrm>
          <a:prstGeom prst="rect">
            <a:avLst/>
          </a:prstGeom>
          <a:noFill/>
          <a:ln>
            <a:noFill/>
          </a:ln>
        </p:spPr>
      </p:pic>
      <p:pic>
        <p:nvPicPr>
          <p:cNvPr id="3" name="Picture 2">
            <a:extLst>
              <a:ext uri="{FF2B5EF4-FFF2-40B4-BE49-F238E27FC236}">
                <a16:creationId xmlns:a16="http://schemas.microsoft.com/office/drawing/2014/main" id="{36FCCCA4-6D44-4B79-B4E2-DC42562ECB7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22877" y="3429000"/>
            <a:ext cx="6223370" cy="2583624"/>
          </a:xfrm>
          <a:prstGeom prst="rect">
            <a:avLst/>
          </a:prstGeom>
          <a:noFill/>
          <a:ln>
            <a:noFill/>
          </a:ln>
        </p:spPr>
      </p:pic>
      <p:sp>
        <p:nvSpPr>
          <p:cNvPr id="4" name="TextBox 3">
            <a:extLst>
              <a:ext uri="{FF2B5EF4-FFF2-40B4-BE49-F238E27FC236}">
                <a16:creationId xmlns:a16="http://schemas.microsoft.com/office/drawing/2014/main" id="{3F86D3DD-0840-4A8D-9EF2-B1A5ACDB4D27}"/>
              </a:ext>
            </a:extLst>
          </p:cNvPr>
          <p:cNvSpPr txBox="1"/>
          <p:nvPr/>
        </p:nvSpPr>
        <p:spPr>
          <a:xfrm>
            <a:off x="631849" y="660710"/>
            <a:ext cx="12190071"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Results:</a:t>
            </a:r>
            <a:endParaRPr lang="en-IN" dirty="0"/>
          </a:p>
        </p:txBody>
      </p:sp>
    </p:spTree>
    <p:extLst>
      <p:ext uri="{BB962C8B-B14F-4D97-AF65-F5344CB8AC3E}">
        <p14:creationId xmlns:p14="http://schemas.microsoft.com/office/powerpoint/2010/main" val="3207348202"/>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3C3A70-43DB-4F5E-849A-E451833C292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73045" y="695325"/>
            <a:ext cx="6361430" cy="2476471"/>
          </a:xfrm>
          <a:prstGeom prst="rect">
            <a:avLst/>
          </a:prstGeom>
          <a:noFill/>
          <a:ln>
            <a:noFill/>
          </a:ln>
        </p:spPr>
      </p:pic>
      <p:pic>
        <p:nvPicPr>
          <p:cNvPr id="5" name="Picture 4">
            <a:extLst>
              <a:ext uri="{FF2B5EF4-FFF2-40B4-BE49-F238E27FC236}">
                <a16:creationId xmlns:a16="http://schemas.microsoft.com/office/drawing/2014/main" id="{48C688A2-06AC-E7A2-2629-89EEE4977F45}"/>
              </a:ext>
            </a:extLst>
          </p:cNvPr>
          <p:cNvPicPr>
            <a:picLocks noChangeAspect="1"/>
          </p:cNvPicPr>
          <p:nvPr/>
        </p:nvPicPr>
        <p:blipFill>
          <a:blip r:embed="rId3"/>
          <a:stretch>
            <a:fillRect/>
          </a:stretch>
        </p:blipFill>
        <p:spPr>
          <a:xfrm>
            <a:off x="2773045" y="3362983"/>
            <a:ext cx="6361430" cy="2799692"/>
          </a:xfrm>
          <a:prstGeom prst="rect">
            <a:avLst/>
          </a:prstGeom>
        </p:spPr>
      </p:pic>
    </p:spTree>
    <p:extLst>
      <p:ext uri="{BB962C8B-B14F-4D97-AF65-F5344CB8AC3E}">
        <p14:creationId xmlns:p14="http://schemas.microsoft.com/office/powerpoint/2010/main" val="4081040889"/>
      </p:ext>
    </p:extLst>
  </p:cSld>
  <p:clrMapOvr>
    <a:masterClrMapping/>
  </p:clrMapOvr>
  <p:transition spd="slow">
    <p:cover dir="l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4A47DE-5776-4CA0-9A83-43853E4A26B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73045" y="672055"/>
            <a:ext cx="6380480" cy="2506988"/>
          </a:xfrm>
          <a:prstGeom prst="rect">
            <a:avLst/>
          </a:prstGeom>
          <a:noFill/>
          <a:ln>
            <a:noFill/>
          </a:ln>
        </p:spPr>
      </p:pic>
      <p:pic>
        <p:nvPicPr>
          <p:cNvPr id="3" name="Picture 2">
            <a:extLst>
              <a:ext uri="{FF2B5EF4-FFF2-40B4-BE49-F238E27FC236}">
                <a16:creationId xmlns:a16="http://schemas.microsoft.com/office/drawing/2014/main" id="{B2571CB5-4AB7-433B-9113-7DB6235AE8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73045" y="3295649"/>
            <a:ext cx="6380480" cy="2890295"/>
          </a:xfrm>
          <a:prstGeom prst="rect">
            <a:avLst/>
          </a:prstGeom>
          <a:noFill/>
          <a:ln>
            <a:noFill/>
          </a:ln>
        </p:spPr>
      </p:pic>
    </p:spTree>
    <p:extLst>
      <p:ext uri="{BB962C8B-B14F-4D97-AF65-F5344CB8AC3E}">
        <p14:creationId xmlns:p14="http://schemas.microsoft.com/office/powerpoint/2010/main" val="1422288103"/>
      </p:ext>
    </p:extLst>
  </p:cSld>
  <p:clrMapOvr>
    <a:masterClrMapping/>
  </p:clrMapOvr>
  <p:transition spd="slow">
    <p:cover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B9C069-7AE5-435B-875B-2E83C4CFC6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73045" y="704850"/>
            <a:ext cx="6332855" cy="2513647"/>
          </a:xfrm>
          <a:prstGeom prst="rect">
            <a:avLst/>
          </a:prstGeom>
          <a:noFill/>
          <a:ln>
            <a:noFill/>
          </a:ln>
        </p:spPr>
      </p:pic>
      <p:pic>
        <p:nvPicPr>
          <p:cNvPr id="5" name="Picture 4">
            <a:extLst>
              <a:ext uri="{FF2B5EF4-FFF2-40B4-BE49-F238E27FC236}">
                <a16:creationId xmlns:a16="http://schemas.microsoft.com/office/drawing/2014/main" id="{51C23350-DB3C-E3D3-B67C-C2BC775C8C73}"/>
              </a:ext>
            </a:extLst>
          </p:cNvPr>
          <p:cNvPicPr>
            <a:picLocks noChangeAspect="1"/>
          </p:cNvPicPr>
          <p:nvPr/>
        </p:nvPicPr>
        <p:blipFill>
          <a:blip r:embed="rId3"/>
          <a:stretch>
            <a:fillRect/>
          </a:stretch>
        </p:blipFill>
        <p:spPr>
          <a:xfrm>
            <a:off x="2773044" y="3326278"/>
            <a:ext cx="6355495" cy="2826871"/>
          </a:xfrm>
          <a:prstGeom prst="rect">
            <a:avLst/>
          </a:prstGeom>
        </p:spPr>
      </p:pic>
    </p:spTree>
    <p:extLst>
      <p:ext uri="{BB962C8B-B14F-4D97-AF65-F5344CB8AC3E}">
        <p14:creationId xmlns:p14="http://schemas.microsoft.com/office/powerpoint/2010/main" val="2528886304"/>
      </p:ext>
    </p:extLst>
  </p:cSld>
  <p:clrMapOvr>
    <a:masterClrMapping/>
  </p:clrMapOvr>
  <p:transition spd="slow">
    <p:cover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BFF71-3897-4640-B2B9-C33A9C59B309}"/>
              </a:ext>
            </a:extLst>
          </p:cNvPr>
          <p:cNvSpPr>
            <a:spLocks noGrp="1"/>
          </p:cNvSpPr>
          <p:nvPr>
            <p:ph type="title" idx="4294967295"/>
          </p:nvPr>
        </p:nvSpPr>
        <p:spPr>
          <a:xfrm>
            <a:off x="1295400" y="729829"/>
            <a:ext cx="9601200" cy="1303337"/>
          </a:xfrm>
        </p:spPr>
        <p:txBody>
          <a:bodyPr>
            <a:normAutofit/>
          </a:bodyPr>
          <a:lstStyle/>
          <a:p>
            <a:r>
              <a:rPr lang="en-US" sz="3000" b="1" dirty="0">
                <a:latin typeface="Times New Roman" panose="02020603050405020304" pitchFamily="18" charset="0"/>
                <a:cs typeface="Times New Roman" panose="02020603050405020304" pitchFamily="18" charset="0"/>
              </a:rPr>
              <a:t>CONTENTS</a:t>
            </a:r>
            <a:endParaRPr lang="en-IN" sz="3000" b="1" dirty="0">
              <a:latin typeface="Times New Roman" panose="02020603050405020304" pitchFamily="18"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76C7BBD8-392E-4CBB-B164-34EE7C425318}"/>
              </a:ext>
            </a:extLst>
          </p:cNvPr>
          <p:cNvGraphicFramePr>
            <a:graphicFrameLocks noGrp="1"/>
          </p:cNvGraphicFramePr>
          <p:nvPr>
            <p:ph idx="4294967295"/>
            <p:extLst>
              <p:ext uri="{D42A27DB-BD31-4B8C-83A1-F6EECF244321}">
                <p14:modId xmlns:p14="http://schemas.microsoft.com/office/powerpoint/2010/main" val="1315083959"/>
              </p:ext>
            </p:extLst>
          </p:nvPr>
        </p:nvGraphicFramePr>
        <p:xfrm>
          <a:off x="838200" y="2033166"/>
          <a:ext cx="10515600" cy="3425122"/>
        </p:xfrm>
        <a:graphic>
          <a:graphicData uri="http://schemas.openxmlformats.org/drawingml/2006/table">
            <a:tbl>
              <a:tblPr firstRow="1" bandRow="1">
                <a:tableStyleId>{073A0DAA-6AF3-43AB-8588-CEC1D06C72B9}</a:tableStyleId>
              </a:tblPr>
              <a:tblGrid>
                <a:gridCol w="1511461">
                  <a:extLst>
                    <a:ext uri="{9D8B030D-6E8A-4147-A177-3AD203B41FA5}">
                      <a16:colId xmlns:a16="http://schemas.microsoft.com/office/drawing/2014/main" val="3693473522"/>
                    </a:ext>
                  </a:extLst>
                </a:gridCol>
                <a:gridCol w="9004139">
                  <a:extLst>
                    <a:ext uri="{9D8B030D-6E8A-4147-A177-3AD203B41FA5}">
                      <a16:colId xmlns:a16="http://schemas.microsoft.com/office/drawing/2014/main" val="165722830"/>
                    </a:ext>
                  </a:extLst>
                </a:gridCol>
              </a:tblGrid>
              <a:tr h="708188">
                <a:tc>
                  <a:txBody>
                    <a:bodyPr/>
                    <a:lstStyle/>
                    <a:p>
                      <a:pPr marL="0" algn="ctr" rtl="0" eaLnBrk="1" fontAlgn="t" latinLnBrk="0" hangingPunct="1">
                        <a:spcBef>
                          <a:spcPts val="0"/>
                        </a:spcBef>
                        <a:spcAft>
                          <a:spcPts val="0"/>
                        </a:spcAft>
                      </a:pPr>
                      <a:r>
                        <a:rPr lang="en-US" sz="1700" b="1" u="none" strike="noStrike" kern="1200">
                          <a:solidFill>
                            <a:srgbClr val="FFFFFF"/>
                          </a:solidFill>
                          <a:effectLst/>
                          <a:latin typeface="Times New Roman" panose="02020603050405020304" pitchFamily="18" charset="0"/>
                          <a:cs typeface="Times New Roman" panose="02020603050405020304" pitchFamily="18" charset="0"/>
                        </a:rPr>
                        <a:t>Slide Number</a:t>
                      </a:r>
                      <a:endParaRPr lang="en-US" sz="1700" b="0" i="0" u="none" strike="noStrike">
                        <a:effectLst/>
                        <a:latin typeface="Times New Roman" panose="02020603050405020304" pitchFamily="18" charset="0"/>
                        <a:cs typeface="Times New Roman" panose="02020603050405020304" pitchFamily="18" charset="0"/>
                      </a:endParaRPr>
                    </a:p>
                  </a:txBody>
                  <a:tcPr marL="87732" marR="87732" marT="43866" marB="43866"/>
                </a:tc>
                <a:tc>
                  <a:txBody>
                    <a:bodyPr/>
                    <a:lstStyle/>
                    <a:p>
                      <a:pPr marL="0" algn="ctr" rtl="0" eaLnBrk="1" fontAlgn="t" latinLnBrk="0" hangingPunct="1">
                        <a:spcBef>
                          <a:spcPts val="0"/>
                        </a:spcBef>
                        <a:spcAft>
                          <a:spcPts val="0"/>
                        </a:spcAft>
                      </a:pPr>
                      <a:r>
                        <a:rPr lang="en-US" sz="1700" b="1" u="none" strike="noStrike" kern="1200" dirty="0">
                          <a:solidFill>
                            <a:srgbClr val="FFFFFF"/>
                          </a:solidFill>
                          <a:effectLst/>
                          <a:latin typeface="Times New Roman" panose="02020603050405020304" pitchFamily="18" charset="0"/>
                          <a:cs typeface="Times New Roman" panose="02020603050405020304" pitchFamily="18" charset="0"/>
                        </a:rPr>
                        <a:t>About</a:t>
                      </a:r>
                      <a:endParaRPr lang="en-US" sz="1700" b="0" i="0" u="none" strike="noStrike" dirty="0">
                        <a:effectLst/>
                        <a:latin typeface="Times New Roman" panose="02020603050405020304" pitchFamily="18" charset="0"/>
                        <a:cs typeface="Times New Roman" panose="02020603050405020304" pitchFamily="18" charset="0"/>
                      </a:endParaRPr>
                    </a:p>
                  </a:txBody>
                  <a:tcPr marL="87732" marR="87732" marT="43866" marB="43866"/>
                </a:tc>
                <a:extLst>
                  <a:ext uri="{0D108BD9-81ED-4DB2-BD59-A6C34878D82A}">
                    <a16:rowId xmlns:a16="http://schemas.microsoft.com/office/drawing/2014/main" val="131546736"/>
                  </a:ext>
                </a:extLst>
              </a:tr>
              <a:tr h="404662">
                <a:tc>
                  <a:txBody>
                    <a:bodyPr/>
                    <a:lstStyle/>
                    <a:p>
                      <a:pPr marL="0" algn="ctr" rtl="0" eaLnBrk="1" fontAlgn="t" latinLnBrk="0" hangingPunct="1">
                        <a:spcBef>
                          <a:spcPts val="0"/>
                        </a:spcBef>
                        <a:spcAft>
                          <a:spcPts val="0"/>
                        </a:spcAft>
                      </a:pPr>
                      <a:r>
                        <a:rPr lang="en-US" sz="1700" b="0" u="none" strike="noStrike" kern="1200">
                          <a:solidFill>
                            <a:srgbClr val="000000"/>
                          </a:solidFill>
                          <a:effectLst/>
                          <a:latin typeface="Times New Roman" panose="02020603050405020304" pitchFamily="18" charset="0"/>
                          <a:cs typeface="Times New Roman" panose="02020603050405020304" pitchFamily="18" charset="0"/>
                        </a:rPr>
                        <a:t>3</a:t>
                      </a:r>
                      <a:endParaRPr lang="en-US" sz="1700" b="0" i="0" u="none" strike="noStrike">
                        <a:effectLst/>
                        <a:latin typeface="Times New Roman" panose="02020603050405020304" pitchFamily="18" charset="0"/>
                        <a:cs typeface="Times New Roman" panose="02020603050405020304" pitchFamily="18" charset="0"/>
                      </a:endParaRPr>
                    </a:p>
                  </a:txBody>
                  <a:tcPr marL="87732" marR="87732" marT="43866" marB="43866"/>
                </a:tc>
                <a:tc>
                  <a:txBody>
                    <a:bodyPr/>
                    <a:lstStyle/>
                    <a:p>
                      <a:pPr marL="0" algn="ctr" rtl="0" eaLnBrk="1" fontAlgn="t" latinLnBrk="0" hangingPunct="1">
                        <a:spcBef>
                          <a:spcPts val="0"/>
                        </a:spcBef>
                        <a:spcAft>
                          <a:spcPts val="0"/>
                        </a:spcAft>
                      </a:pPr>
                      <a:r>
                        <a:rPr lang="en-US" sz="1700" b="0" u="none" strike="noStrike" kern="1200">
                          <a:solidFill>
                            <a:srgbClr val="000000"/>
                          </a:solidFill>
                          <a:effectLst/>
                          <a:latin typeface="Times New Roman" panose="02020603050405020304" pitchFamily="18" charset="0"/>
                          <a:cs typeface="Times New Roman" panose="02020603050405020304" pitchFamily="18" charset="0"/>
                        </a:rPr>
                        <a:t>Problem Statement and Description</a:t>
                      </a:r>
                      <a:endParaRPr lang="en-US" sz="1700" b="0" i="0" u="none" strike="noStrike">
                        <a:effectLst/>
                        <a:latin typeface="Times New Roman" panose="02020603050405020304" pitchFamily="18" charset="0"/>
                        <a:cs typeface="Times New Roman" panose="02020603050405020304" pitchFamily="18" charset="0"/>
                      </a:endParaRPr>
                    </a:p>
                  </a:txBody>
                  <a:tcPr marL="87732" marR="87732" marT="43866" marB="43866"/>
                </a:tc>
                <a:extLst>
                  <a:ext uri="{0D108BD9-81ED-4DB2-BD59-A6C34878D82A}">
                    <a16:rowId xmlns:a16="http://schemas.microsoft.com/office/drawing/2014/main" val="4034765020"/>
                  </a:ext>
                </a:extLst>
              </a:tr>
              <a:tr h="404662">
                <a:tc>
                  <a:txBody>
                    <a:bodyPr/>
                    <a:lstStyle/>
                    <a:p>
                      <a:pPr marL="0" algn="ctr" rtl="0" eaLnBrk="1" fontAlgn="t" latinLnBrk="0" hangingPunct="1">
                        <a:spcBef>
                          <a:spcPts val="0"/>
                        </a:spcBef>
                        <a:spcAft>
                          <a:spcPts val="0"/>
                        </a:spcAft>
                      </a:pPr>
                      <a:r>
                        <a:rPr lang="en-US" sz="1700" b="0" u="none" strike="noStrike" kern="1200">
                          <a:solidFill>
                            <a:srgbClr val="000000"/>
                          </a:solidFill>
                          <a:effectLst/>
                          <a:latin typeface="Times New Roman" panose="02020603050405020304" pitchFamily="18" charset="0"/>
                          <a:cs typeface="Times New Roman" panose="02020603050405020304" pitchFamily="18" charset="0"/>
                        </a:rPr>
                        <a:t>4</a:t>
                      </a:r>
                      <a:endParaRPr lang="en-US" sz="1700" b="0" i="0" u="none" strike="noStrike">
                        <a:effectLst/>
                        <a:latin typeface="Times New Roman" panose="02020603050405020304" pitchFamily="18" charset="0"/>
                        <a:cs typeface="Times New Roman" panose="02020603050405020304" pitchFamily="18" charset="0"/>
                      </a:endParaRPr>
                    </a:p>
                  </a:txBody>
                  <a:tcPr marL="87732" marR="87732" marT="43866" marB="43866"/>
                </a:tc>
                <a:tc>
                  <a:txBody>
                    <a:bodyPr/>
                    <a:lstStyle/>
                    <a:p>
                      <a:pPr marL="0" algn="ctr" rtl="0" eaLnBrk="1" fontAlgn="t" latinLnBrk="0" hangingPunct="1">
                        <a:spcBef>
                          <a:spcPts val="0"/>
                        </a:spcBef>
                        <a:spcAft>
                          <a:spcPts val="0"/>
                        </a:spcAft>
                      </a:pPr>
                      <a:r>
                        <a:rPr lang="en-US" sz="1700" b="0" u="none" strike="noStrike" kern="1200">
                          <a:solidFill>
                            <a:srgbClr val="000000"/>
                          </a:solidFill>
                          <a:effectLst/>
                          <a:latin typeface="Times New Roman" panose="02020603050405020304" pitchFamily="18" charset="0"/>
                          <a:cs typeface="Times New Roman" panose="02020603050405020304" pitchFamily="18" charset="0"/>
                        </a:rPr>
                        <a:t>Introduction</a:t>
                      </a:r>
                      <a:endParaRPr lang="en-US" sz="1700" b="0" i="0" u="none" strike="noStrike">
                        <a:effectLst/>
                        <a:latin typeface="Times New Roman" panose="02020603050405020304" pitchFamily="18" charset="0"/>
                        <a:cs typeface="Times New Roman" panose="02020603050405020304" pitchFamily="18" charset="0"/>
                      </a:endParaRPr>
                    </a:p>
                  </a:txBody>
                  <a:tcPr marL="87732" marR="87732" marT="43866" marB="43866"/>
                </a:tc>
                <a:extLst>
                  <a:ext uri="{0D108BD9-81ED-4DB2-BD59-A6C34878D82A}">
                    <a16:rowId xmlns:a16="http://schemas.microsoft.com/office/drawing/2014/main" val="2911621196"/>
                  </a:ext>
                </a:extLst>
              </a:tr>
              <a:tr h="206465">
                <a:tc>
                  <a:txBody>
                    <a:bodyPr/>
                    <a:lstStyle/>
                    <a:p>
                      <a:pPr marL="0" algn="ctr" rtl="0" eaLnBrk="1" fontAlgn="t" latinLnBrk="0" hangingPunct="1">
                        <a:spcBef>
                          <a:spcPts val="0"/>
                        </a:spcBef>
                        <a:spcAft>
                          <a:spcPts val="0"/>
                        </a:spcAft>
                      </a:pPr>
                      <a:r>
                        <a:rPr lang="en-US" sz="1700" b="0" u="none" strike="noStrike" kern="1200" dirty="0">
                          <a:solidFill>
                            <a:srgbClr val="000000"/>
                          </a:solidFill>
                          <a:effectLst/>
                          <a:latin typeface="Times New Roman" panose="02020603050405020304" pitchFamily="18" charset="0"/>
                          <a:cs typeface="Times New Roman" panose="02020603050405020304" pitchFamily="18" charset="0"/>
                        </a:rPr>
                        <a:t>5-6</a:t>
                      </a:r>
                      <a:endParaRPr lang="en-US" sz="1700" b="0" i="0" u="none" strike="noStrike" dirty="0">
                        <a:effectLst/>
                        <a:latin typeface="Times New Roman" panose="02020603050405020304" pitchFamily="18" charset="0"/>
                        <a:cs typeface="Times New Roman" panose="02020603050405020304" pitchFamily="18" charset="0"/>
                      </a:endParaRPr>
                    </a:p>
                  </a:txBody>
                  <a:tcPr marL="87732" marR="87732" marT="43866" marB="43866"/>
                </a:tc>
                <a:tc>
                  <a:txBody>
                    <a:bodyPr/>
                    <a:lstStyle/>
                    <a:p>
                      <a:pPr marL="0" algn="ctr" rtl="0" eaLnBrk="1" fontAlgn="t" latinLnBrk="0" hangingPunct="1">
                        <a:spcBef>
                          <a:spcPts val="0"/>
                        </a:spcBef>
                        <a:spcAft>
                          <a:spcPts val="0"/>
                        </a:spcAft>
                      </a:pPr>
                      <a:r>
                        <a:rPr lang="en-US" sz="1700" b="0" u="none" strike="noStrike" kern="1200" dirty="0">
                          <a:solidFill>
                            <a:srgbClr val="000000"/>
                          </a:solidFill>
                          <a:effectLst/>
                          <a:latin typeface="Times New Roman" panose="02020603050405020304" pitchFamily="18" charset="0"/>
                          <a:cs typeface="Times New Roman" panose="02020603050405020304" pitchFamily="18" charset="0"/>
                        </a:rPr>
                        <a:t>Model Description</a:t>
                      </a:r>
                      <a:endParaRPr lang="en-US" sz="1700" b="0" i="0" u="none" strike="noStrike" kern="1200" dirty="0">
                        <a:solidFill>
                          <a:srgbClr val="000000"/>
                        </a:solidFill>
                        <a:effectLst/>
                        <a:latin typeface="Times New Roman" panose="02020603050405020304" pitchFamily="18" charset="0"/>
                        <a:cs typeface="Times New Roman" panose="02020603050405020304" pitchFamily="18" charset="0"/>
                      </a:endParaRPr>
                    </a:p>
                  </a:txBody>
                  <a:tcPr marL="87732" marR="87732" marT="43866" marB="43866"/>
                </a:tc>
                <a:extLst>
                  <a:ext uri="{0D108BD9-81ED-4DB2-BD59-A6C34878D82A}">
                    <a16:rowId xmlns:a16="http://schemas.microsoft.com/office/drawing/2014/main" val="3888914041"/>
                  </a:ext>
                </a:extLst>
              </a:tr>
              <a:tr h="206465">
                <a:tc>
                  <a:txBody>
                    <a:bodyPr/>
                    <a:lstStyle/>
                    <a:p>
                      <a:pPr marL="0" algn="ctr" rtl="0" eaLnBrk="1" fontAlgn="t" latinLnBrk="0" hangingPunct="1">
                        <a:spcBef>
                          <a:spcPts val="0"/>
                        </a:spcBef>
                        <a:spcAft>
                          <a:spcPts val="0"/>
                        </a:spcAft>
                      </a:pPr>
                      <a:r>
                        <a:rPr lang="en-US" sz="1700" b="0" u="none" strike="noStrike" dirty="0">
                          <a:effectLst/>
                          <a:latin typeface="Times New Roman" panose="02020603050405020304" pitchFamily="18" charset="0"/>
                          <a:cs typeface="Times New Roman" panose="02020603050405020304" pitchFamily="18" charset="0"/>
                        </a:rPr>
                        <a:t>7</a:t>
                      </a:r>
                      <a:endParaRPr lang="en-US" sz="1700" b="0" i="0" u="none" strike="noStrike" dirty="0">
                        <a:effectLst/>
                        <a:latin typeface="Times New Roman" panose="02020603050405020304" pitchFamily="18" charset="0"/>
                        <a:cs typeface="Times New Roman" panose="02020603050405020304" pitchFamily="18" charset="0"/>
                      </a:endParaRPr>
                    </a:p>
                  </a:txBody>
                  <a:tcPr marL="87732" marR="87732" marT="43866" marB="43866"/>
                </a:tc>
                <a:tc>
                  <a:txBody>
                    <a:bodyPr/>
                    <a:lstStyle/>
                    <a:p>
                      <a:pPr marL="0" algn="ctr" rtl="0" eaLnBrk="1" fontAlgn="t" latinLnBrk="0" hangingPunct="1">
                        <a:spcBef>
                          <a:spcPts val="0"/>
                        </a:spcBef>
                        <a:spcAft>
                          <a:spcPts val="0"/>
                        </a:spcAft>
                      </a:pPr>
                      <a:r>
                        <a:rPr lang="en-US" sz="1700" b="0" u="none" strike="noStrike" kern="1200" dirty="0">
                          <a:solidFill>
                            <a:srgbClr val="000000"/>
                          </a:solidFill>
                          <a:effectLst/>
                          <a:latin typeface="Times New Roman" panose="02020603050405020304" pitchFamily="18" charset="0"/>
                          <a:cs typeface="Times New Roman" panose="02020603050405020304" pitchFamily="18" charset="0"/>
                        </a:rPr>
                        <a:t>RAG</a:t>
                      </a:r>
                      <a:endParaRPr lang="en-US" sz="1700" b="0" i="0" u="none" strike="noStrike" kern="1200" dirty="0">
                        <a:solidFill>
                          <a:srgbClr val="000000"/>
                        </a:solidFill>
                        <a:effectLst/>
                        <a:latin typeface="Times New Roman" panose="02020603050405020304" pitchFamily="18" charset="0"/>
                        <a:cs typeface="Times New Roman" panose="02020603050405020304" pitchFamily="18" charset="0"/>
                      </a:endParaRPr>
                    </a:p>
                  </a:txBody>
                  <a:tcPr marL="87732" marR="87732" marT="43866" marB="43866"/>
                </a:tc>
                <a:extLst>
                  <a:ext uri="{0D108BD9-81ED-4DB2-BD59-A6C34878D82A}">
                    <a16:rowId xmlns:a16="http://schemas.microsoft.com/office/drawing/2014/main" val="1674819631"/>
                  </a:ext>
                </a:extLst>
              </a:tr>
              <a:tr h="404662">
                <a:tc>
                  <a:txBody>
                    <a:bodyPr/>
                    <a:lstStyle/>
                    <a:p>
                      <a:pPr marL="0" algn="ctr" rtl="0" eaLnBrk="1" fontAlgn="t" latinLnBrk="0" hangingPunct="1">
                        <a:spcBef>
                          <a:spcPts val="0"/>
                        </a:spcBef>
                        <a:spcAft>
                          <a:spcPts val="0"/>
                        </a:spcAft>
                      </a:pPr>
                      <a:r>
                        <a:rPr lang="en-US" sz="1700" b="0" u="none" strike="noStrike" kern="1200" dirty="0">
                          <a:solidFill>
                            <a:srgbClr val="000000"/>
                          </a:solidFill>
                          <a:effectLst/>
                          <a:latin typeface="Times New Roman" panose="02020603050405020304" pitchFamily="18" charset="0"/>
                          <a:cs typeface="Times New Roman" panose="02020603050405020304" pitchFamily="18" charset="0"/>
                        </a:rPr>
                        <a:t>8-15</a:t>
                      </a:r>
                      <a:endParaRPr lang="en-US" sz="1700" b="0" i="0" u="none" strike="noStrike" dirty="0">
                        <a:effectLst/>
                        <a:latin typeface="Times New Roman" panose="02020603050405020304" pitchFamily="18" charset="0"/>
                        <a:cs typeface="Times New Roman" panose="02020603050405020304" pitchFamily="18" charset="0"/>
                      </a:endParaRPr>
                    </a:p>
                  </a:txBody>
                  <a:tcPr marL="87732" marR="87732" marT="43866" marB="43866"/>
                </a:tc>
                <a:tc>
                  <a:txBody>
                    <a:bodyPr/>
                    <a:lstStyle/>
                    <a:p>
                      <a:pPr marL="0" algn="ctr" rtl="0" eaLnBrk="1" fontAlgn="t" latinLnBrk="0" hangingPunct="1">
                        <a:spcBef>
                          <a:spcPts val="0"/>
                        </a:spcBef>
                        <a:spcAft>
                          <a:spcPts val="0"/>
                        </a:spcAft>
                      </a:pPr>
                      <a:r>
                        <a:rPr lang="en-US" sz="1700" b="0" u="none" strike="noStrike" kern="1200" dirty="0">
                          <a:solidFill>
                            <a:srgbClr val="000000"/>
                          </a:solidFill>
                          <a:effectLst/>
                          <a:latin typeface="Times New Roman" panose="02020603050405020304" pitchFamily="18" charset="0"/>
                          <a:cs typeface="Times New Roman" panose="02020603050405020304" pitchFamily="18" charset="0"/>
                        </a:rPr>
                        <a:t>Methodology and Implementation</a:t>
                      </a:r>
                      <a:endParaRPr lang="en-US" sz="1700" b="0" i="0" u="none" strike="noStrike" dirty="0">
                        <a:effectLst/>
                        <a:latin typeface="Times New Roman" panose="02020603050405020304" pitchFamily="18" charset="0"/>
                        <a:cs typeface="Times New Roman" panose="02020603050405020304" pitchFamily="18" charset="0"/>
                      </a:endParaRPr>
                    </a:p>
                  </a:txBody>
                  <a:tcPr marL="87732" marR="87732" marT="43866" marB="43866"/>
                </a:tc>
                <a:extLst>
                  <a:ext uri="{0D108BD9-81ED-4DB2-BD59-A6C34878D82A}">
                    <a16:rowId xmlns:a16="http://schemas.microsoft.com/office/drawing/2014/main" val="721338723"/>
                  </a:ext>
                </a:extLst>
              </a:tr>
              <a:tr h="404662">
                <a:tc>
                  <a:txBody>
                    <a:bodyPr/>
                    <a:lstStyle/>
                    <a:p>
                      <a:pPr marL="0" algn="ctr" rtl="0" eaLnBrk="1" fontAlgn="t" latinLnBrk="0" hangingPunct="1">
                        <a:spcBef>
                          <a:spcPts val="0"/>
                        </a:spcBef>
                        <a:spcAft>
                          <a:spcPts val="0"/>
                        </a:spcAft>
                      </a:pPr>
                      <a:r>
                        <a:rPr lang="en-US" sz="1700" b="0" i="0" u="none" strike="noStrike" kern="1200" dirty="0">
                          <a:solidFill>
                            <a:srgbClr val="000000"/>
                          </a:solidFill>
                          <a:effectLst/>
                          <a:latin typeface="Times New Roman" panose="02020603050405020304" pitchFamily="18" charset="0"/>
                          <a:cs typeface="Times New Roman" panose="02020603050405020304" pitchFamily="18" charset="0"/>
                        </a:rPr>
                        <a:t>16-19</a:t>
                      </a:r>
                      <a:endParaRPr lang="en-US" sz="1700" b="0" i="0" u="none" strike="noStrike" dirty="0">
                        <a:effectLst/>
                        <a:latin typeface="Times New Roman" panose="02020603050405020304" pitchFamily="18" charset="0"/>
                        <a:cs typeface="Times New Roman" panose="02020603050405020304" pitchFamily="18" charset="0"/>
                      </a:endParaRPr>
                    </a:p>
                  </a:txBody>
                  <a:tcPr marL="87732" marR="87732" marT="43866" marB="43866"/>
                </a:tc>
                <a:tc>
                  <a:txBody>
                    <a:bodyPr/>
                    <a:lstStyle/>
                    <a:p>
                      <a:pPr marL="0" algn="ctr" rtl="0" eaLnBrk="1" fontAlgn="t" latinLnBrk="0" hangingPunct="1">
                        <a:spcBef>
                          <a:spcPts val="0"/>
                        </a:spcBef>
                        <a:spcAft>
                          <a:spcPts val="0"/>
                        </a:spcAft>
                      </a:pPr>
                      <a:r>
                        <a:rPr lang="en-US" sz="1700" b="0" u="none" strike="noStrike" kern="1200" dirty="0">
                          <a:solidFill>
                            <a:srgbClr val="000000"/>
                          </a:solidFill>
                          <a:effectLst/>
                          <a:latin typeface="Times New Roman" panose="02020603050405020304" pitchFamily="18" charset="0"/>
                          <a:cs typeface="Times New Roman" panose="02020603050405020304" pitchFamily="18" charset="0"/>
                        </a:rPr>
                        <a:t>Results</a:t>
                      </a:r>
                      <a:endParaRPr lang="en-US" sz="1700" b="0" i="0" u="none" strike="noStrike" dirty="0">
                        <a:effectLst/>
                        <a:latin typeface="Times New Roman" panose="02020603050405020304" pitchFamily="18" charset="0"/>
                        <a:cs typeface="Times New Roman" panose="02020603050405020304" pitchFamily="18" charset="0"/>
                      </a:endParaRPr>
                    </a:p>
                  </a:txBody>
                  <a:tcPr marL="87732" marR="87732" marT="43866" marB="43866"/>
                </a:tc>
                <a:extLst>
                  <a:ext uri="{0D108BD9-81ED-4DB2-BD59-A6C34878D82A}">
                    <a16:rowId xmlns:a16="http://schemas.microsoft.com/office/drawing/2014/main" val="4083682419"/>
                  </a:ext>
                </a:extLst>
              </a:tr>
              <a:tr h="404662">
                <a:tc>
                  <a:txBody>
                    <a:bodyPr/>
                    <a:lstStyle/>
                    <a:p>
                      <a:pPr marL="0" algn="ctr" rtl="0" eaLnBrk="1" fontAlgn="t" latinLnBrk="0" hangingPunct="1">
                        <a:spcBef>
                          <a:spcPts val="0"/>
                        </a:spcBef>
                        <a:spcAft>
                          <a:spcPts val="0"/>
                        </a:spcAft>
                      </a:pPr>
                      <a:r>
                        <a:rPr lang="en-US" sz="1700" b="0" u="none" strike="noStrike" kern="1200" dirty="0">
                          <a:solidFill>
                            <a:srgbClr val="000000"/>
                          </a:solidFill>
                          <a:effectLst/>
                          <a:latin typeface="Times New Roman" panose="02020603050405020304" pitchFamily="18" charset="0"/>
                          <a:cs typeface="Times New Roman" panose="02020603050405020304" pitchFamily="18" charset="0"/>
                        </a:rPr>
                        <a:t>20</a:t>
                      </a:r>
                      <a:endParaRPr lang="en-US" sz="1700" b="0" i="0" u="none" strike="noStrike" dirty="0">
                        <a:effectLst/>
                        <a:latin typeface="Times New Roman" panose="02020603050405020304" pitchFamily="18" charset="0"/>
                        <a:cs typeface="Times New Roman" panose="02020603050405020304" pitchFamily="18" charset="0"/>
                      </a:endParaRPr>
                    </a:p>
                  </a:txBody>
                  <a:tcPr marL="87732" marR="87732" marT="43866" marB="43866"/>
                </a:tc>
                <a:tc>
                  <a:txBody>
                    <a:bodyPr/>
                    <a:lstStyle/>
                    <a:p>
                      <a:pPr marL="0" algn="ctr" rtl="0" eaLnBrk="1" fontAlgn="t" latinLnBrk="0" hangingPunct="1">
                        <a:spcBef>
                          <a:spcPts val="0"/>
                        </a:spcBef>
                        <a:spcAft>
                          <a:spcPts val="0"/>
                        </a:spcAft>
                      </a:pPr>
                      <a:r>
                        <a:rPr lang="en-US" sz="1700" b="0" u="none" strike="noStrike" kern="1200" dirty="0" err="1">
                          <a:solidFill>
                            <a:srgbClr val="000000"/>
                          </a:solidFill>
                          <a:effectLst/>
                          <a:latin typeface="Times New Roman" panose="02020603050405020304" pitchFamily="18" charset="0"/>
                          <a:cs typeface="Times New Roman" panose="02020603050405020304" pitchFamily="18" charset="0"/>
                        </a:rPr>
                        <a:t>Github</a:t>
                      </a:r>
                      <a:r>
                        <a:rPr lang="en-US" sz="1700" b="0" u="none" strike="noStrike" kern="1200" dirty="0">
                          <a:solidFill>
                            <a:srgbClr val="000000"/>
                          </a:solidFill>
                          <a:effectLst/>
                          <a:latin typeface="Times New Roman" panose="02020603050405020304" pitchFamily="18" charset="0"/>
                          <a:cs typeface="Times New Roman" panose="02020603050405020304" pitchFamily="18" charset="0"/>
                        </a:rPr>
                        <a:t> Link and Conclusion</a:t>
                      </a:r>
                      <a:endParaRPr lang="en-US" sz="1700" b="0" i="0" u="none" strike="noStrike" dirty="0">
                        <a:effectLst/>
                        <a:latin typeface="Times New Roman" panose="02020603050405020304" pitchFamily="18" charset="0"/>
                        <a:cs typeface="Times New Roman" panose="02020603050405020304" pitchFamily="18" charset="0"/>
                      </a:endParaRPr>
                    </a:p>
                  </a:txBody>
                  <a:tcPr marL="87732" marR="87732" marT="43866" marB="43866"/>
                </a:tc>
                <a:extLst>
                  <a:ext uri="{0D108BD9-81ED-4DB2-BD59-A6C34878D82A}">
                    <a16:rowId xmlns:a16="http://schemas.microsoft.com/office/drawing/2014/main" val="4039510506"/>
                  </a:ext>
                </a:extLst>
              </a:tr>
            </a:tbl>
          </a:graphicData>
        </a:graphic>
      </p:graphicFrame>
    </p:spTree>
    <p:extLst>
      <p:ext uri="{BB962C8B-B14F-4D97-AF65-F5344CB8AC3E}">
        <p14:creationId xmlns:p14="http://schemas.microsoft.com/office/powerpoint/2010/main" val="90423104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B79D61-2A85-0BC8-2A14-ABCA1F884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865" y="721187"/>
            <a:ext cx="6386269" cy="2784014"/>
          </a:xfrm>
          <a:prstGeom prst="rect">
            <a:avLst/>
          </a:prstGeom>
        </p:spPr>
      </p:pic>
      <p:pic>
        <p:nvPicPr>
          <p:cNvPr id="9" name="Picture 8">
            <a:extLst>
              <a:ext uri="{FF2B5EF4-FFF2-40B4-BE49-F238E27FC236}">
                <a16:creationId xmlns:a16="http://schemas.microsoft.com/office/drawing/2014/main" id="{9309BC4B-0103-9432-C303-CA853839B7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2865" y="3702424"/>
            <a:ext cx="6386269" cy="2265130"/>
          </a:xfrm>
          <a:prstGeom prst="rect">
            <a:avLst/>
          </a:prstGeom>
        </p:spPr>
      </p:pic>
    </p:spTree>
    <p:extLst>
      <p:ext uri="{BB962C8B-B14F-4D97-AF65-F5344CB8AC3E}">
        <p14:creationId xmlns:p14="http://schemas.microsoft.com/office/powerpoint/2010/main" val="1975911398"/>
      </p:ext>
    </p:extLst>
  </p:cSld>
  <p:clrMapOvr>
    <a:masterClrMapping/>
  </p:clrMapOvr>
  <p:transition spd="slow">
    <p:cover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E72AE8A-C1E7-2919-3112-F32B734DF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519" y="2236134"/>
            <a:ext cx="6568864" cy="2802031"/>
          </a:xfrm>
          <a:prstGeom prst="rect">
            <a:avLst/>
          </a:prstGeom>
        </p:spPr>
      </p:pic>
      <p:pic>
        <p:nvPicPr>
          <p:cNvPr id="3" name="Picture 2">
            <a:extLst>
              <a:ext uri="{FF2B5EF4-FFF2-40B4-BE49-F238E27FC236}">
                <a16:creationId xmlns:a16="http://schemas.microsoft.com/office/drawing/2014/main" id="{5D134930-CE1A-1FEF-9E93-1B98BA0E42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8218" y="1414084"/>
            <a:ext cx="6562165" cy="2917087"/>
          </a:xfrm>
          <a:prstGeom prst="rect">
            <a:avLst/>
          </a:prstGeom>
        </p:spPr>
      </p:pic>
    </p:spTree>
    <p:extLst>
      <p:ext uri="{BB962C8B-B14F-4D97-AF65-F5344CB8AC3E}">
        <p14:creationId xmlns:p14="http://schemas.microsoft.com/office/powerpoint/2010/main" val="3660567088"/>
      </p:ext>
    </p:extLst>
  </p:cSld>
  <p:clrMapOvr>
    <a:masterClrMapping/>
  </p:clrMapOvr>
  <p:transition spd="slow">
    <p:cover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72F837-EE80-47FF-BD05-27451DCA75F3}"/>
              </a:ext>
            </a:extLst>
          </p:cNvPr>
          <p:cNvSpPr txBox="1"/>
          <p:nvPr/>
        </p:nvSpPr>
        <p:spPr>
          <a:xfrm>
            <a:off x="777432" y="551289"/>
            <a:ext cx="10637136" cy="5755422"/>
          </a:xfrm>
          <a:prstGeom prst="rect">
            <a:avLst/>
          </a:prstGeom>
          <a:noFill/>
        </p:spPr>
        <p:txBody>
          <a:bodyPr wrap="square">
            <a:spAutoFit/>
          </a:bodyPr>
          <a:lstStyle/>
          <a:p>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GitHub</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https://github.com/Nishanth456/LLM-based-GenAIStudy-webapp.git</a:t>
            </a:r>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Conclusion: </a:t>
            </a:r>
          </a:p>
          <a:p>
            <a:r>
              <a:rPr lang="en-IN" sz="2000"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GenAIStudy is an innovative educational platform that leverages AI to enhance the learning experience. It comprises three key features: QuesPDF, YouTube Video Summarization, and PDF Quiz Generator.</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QuesPDF</a:t>
            </a:r>
            <a:r>
              <a:rPr lang="en-IN" dirty="0">
                <a:latin typeface="Times New Roman" panose="02020603050405020304" pitchFamily="18" charset="0"/>
                <a:cs typeface="Times New Roman" panose="02020603050405020304" pitchFamily="18" charset="0"/>
              </a:rPr>
              <a:t> employs the llama-2-70b-chat model to provide dynamic question-answering capabilities based on uploaded PDFs, fostering an interactive learning environment. The </a:t>
            </a:r>
            <a:r>
              <a:rPr lang="en-IN" b="1" dirty="0">
                <a:latin typeface="Times New Roman" panose="02020603050405020304" pitchFamily="18" charset="0"/>
                <a:cs typeface="Times New Roman" panose="02020603050405020304" pitchFamily="18" charset="0"/>
              </a:rPr>
              <a:t>YouTube Video Summarization </a:t>
            </a:r>
            <a:r>
              <a:rPr lang="en-IN" dirty="0">
                <a:latin typeface="Times New Roman" panose="02020603050405020304" pitchFamily="18" charset="0"/>
                <a:cs typeface="Times New Roman" panose="02020603050405020304" pitchFamily="18" charset="0"/>
              </a:rPr>
              <a:t>feature harnesses OpenAI models to distill key insights from YouTube videos into concise summaries, proving invaluable for efficient information absorption during time-constrained study sessions. The </a:t>
            </a:r>
            <a:r>
              <a:rPr lang="en-IN" b="1" dirty="0">
                <a:latin typeface="Times New Roman" panose="02020603050405020304" pitchFamily="18" charset="0"/>
                <a:cs typeface="Times New Roman" panose="02020603050405020304" pitchFamily="18" charset="0"/>
              </a:rPr>
              <a:t>PDF Quiz Generator </a:t>
            </a:r>
            <a:r>
              <a:rPr lang="en-IN" dirty="0">
                <a:latin typeface="Times New Roman" panose="02020603050405020304" pitchFamily="18" charset="0"/>
                <a:cs typeface="Times New Roman" panose="02020603050405020304" pitchFamily="18" charset="0"/>
              </a:rPr>
              <a:t>uses the llama-2-70b model to generate diverse multiple-choice questions from PDF content, reinforcing learning objectives and enhancing the assessment process.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Future enhancements include refining the question generation algorithms for more diverse and complex questions, implementing user feedback mechanisms for continual improvement, and expanding support for a wider range of content formats and sources.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GenAIStudy represents a significant stride in utilizing AI for educational support. It not only addresses immediate study needs but also sets the foundation for future advancements in line with the evolving educational technology landscape, contributing to a more effective and engaging learning experience.</a:t>
            </a:r>
          </a:p>
        </p:txBody>
      </p:sp>
    </p:spTree>
    <p:extLst>
      <p:ext uri="{BB962C8B-B14F-4D97-AF65-F5344CB8AC3E}">
        <p14:creationId xmlns:p14="http://schemas.microsoft.com/office/powerpoint/2010/main" val="264335087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5CBFCAC-BB3E-40F4-9B25-026BF60FCCCB}"/>
              </a:ext>
            </a:extLst>
          </p:cNvPr>
          <p:cNvSpPr txBox="1"/>
          <p:nvPr/>
        </p:nvSpPr>
        <p:spPr>
          <a:xfrm>
            <a:off x="1343025" y="1394222"/>
            <a:ext cx="9505950" cy="954107"/>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Problem Statement: </a:t>
            </a:r>
            <a:r>
              <a:rPr lang="en-US" sz="1800" dirty="0">
                <a:latin typeface="Times New Roman" panose="02020603050405020304" pitchFamily="18" charset="0"/>
                <a:cs typeface="Times New Roman" panose="02020603050405020304" pitchFamily="18" charset="0"/>
              </a:rPr>
              <a:t>There is a need for an efficient solution that can dynamically interact with PDF documents and YouTube videos, answer related queries, summarize video content, and generate quizzes from a PDF document.</a:t>
            </a:r>
            <a:endParaRPr lang="en-IN" dirty="0"/>
          </a:p>
        </p:txBody>
      </p:sp>
      <p:sp>
        <p:nvSpPr>
          <p:cNvPr id="11" name="TextBox 10">
            <a:extLst>
              <a:ext uri="{FF2B5EF4-FFF2-40B4-BE49-F238E27FC236}">
                <a16:creationId xmlns:a16="http://schemas.microsoft.com/office/drawing/2014/main" id="{60CA4B53-28C5-41BF-A655-C52A3CCC92F9}"/>
              </a:ext>
            </a:extLst>
          </p:cNvPr>
          <p:cNvSpPr txBox="1"/>
          <p:nvPr/>
        </p:nvSpPr>
        <p:spPr>
          <a:xfrm>
            <a:off x="1343025" y="2465130"/>
            <a:ext cx="9505950" cy="3447098"/>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Description: </a:t>
            </a:r>
            <a:r>
              <a:rPr lang="en-US" sz="1800" dirty="0">
                <a:latin typeface="Times New Roman" panose="02020603050405020304" pitchFamily="18" charset="0"/>
                <a:cs typeface="Times New Roman" panose="02020603050405020304" pitchFamily="18" charset="0"/>
              </a:rPr>
              <a:t>The project, GenAIStudy, addresses this problem by leveraging Large Language Models (LLMs) to provide three distinct features: </a:t>
            </a:r>
            <a:r>
              <a:rPr lang="en-US" sz="1800" dirty="0" err="1">
                <a:latin typeface="Times New Roman" panose="02020603050405020304" pitchFamily="18" charset="0"/>
                <a:cs typeface="Times New Roman" panose="02020603050405020304" pitchFamily="18" charset="0"/>
              </a:rPr>
              <a:t>QuesPDF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Youtube</a:t>
            </a:r>
            <a:r>
              <a:rPr lang="en-US" sz="1800" dirty="0">
                <a:latin typeface="Times New Roman" panose="02020603050405020304" pitchFamily="18" charset="0"/>
                <a:cs typeface="Times New Roman" panose="02020603050405020304" pitchFamily="18" charset="0"/>
              </a:rPr>
              <a:t> Video Summarizer, and PDF Quiz Generator. The </a:t>
            </a:r>
            <a:r>
              <a:rPr lang="en-US" sz="1800" dirty="0" err="1">
                <a:latin typeface="Times New Roman" panose="02020603050405020304" pitchFamily="18" charset="0"/>
                <a:cs typeface="Times New Roman" panose="02020603050405020304" pitchFamily="18" charset="0"/>
              </a:rPr>
              <a:t>QuesPDF</a:t>
            </a:r>
            <a:r>
              <a:rPr lang="en-US" sz="1800" dirty="0">
                <a:latin typeface="Times New Roman" panose="02020603050405020304" pitchFamily="18" charset="0"/>
                <a:cs typeface="Times New Roman" panose="02020603050405020304" pitchFamily="18" charset="0"/>
              </a:rPr>
              <a:t> module employs the Llama 70 B chat model to answer questions related to a PDF document’s content dynamically. The </a:t>
            </a:r>
            <a:r>
              <a:rPr lang="en-US" sz="1800" dirty="0" err="1">
                <a:latin typeface="Times New Roman" panose="02020603050405020304" pitchFamily="18" charset="0"/>
                <a:cs typeface="Times New Roman" panose="02020603050405020304" pitchFamily="18" charset="0"/>
              </a:rPr>
              <a:t>Youtube</a:t>
            </a:r>
            <a:r>
              <a:rPr lang="en-US" sz="1800" dirty="0">
                <a:latin typeface="Times New Roman" panose="02020603050405020304" pitchFamily="18" charset="0"/>
                <a:cs typeface="Times New Roman" panose="02020603050405020304" pitchFamily="18" charset="0"/>
              </a:rPr>
              <a:t> Video Summarizer uses </a:t>
            </a:r>
            <a:r>
              <a:rPr lang="en-US" sz="1800" dirty="0" err="1">
                <a:latin typeface="Times New Roman" panose="02020603050405020304" pitchFamily="18" charset="0"/>
                <a:cs typeface="Times New Roman" panose="02020603050405020304" pitchFamily="18" charset="0"/>
              </a:rPr>
              <a:t>OpenAI</a:t>
            </a:r>
            <a:r>
              <a:rPr lang="en-US" sz="1800" dirty="0">
                <a:latin typeface="Times New Roman" panose="02020603050405020304" pitchFamily="18" charset="0"/>
                <a:cs typeface="Times New Roman" panose="02020603050405020304" pitchFamily="18" charset="0"/>
              </a:rPr>
              <a:t> models to provide concise summaries based on a given YouTube video’s English transcript. The PDF Quiz Generator, powered by the Llama 2 70 B model, generates sets of five multiple-choice questions and answers from a provided PDF, enhancing educational content creation. The project showcases the potential of advanced language models in providing diverse and useful functionalities and offers valuable insights for future developments in natural language processing and AI-driven content manipulation. The implementation involves the use of Replicate and </a:t>
            </a:r>
            <a:r>
              <a:rPr lang="en-US" sz="1800" dirty="0" err="1">
                <a:latin typeface="Times New Roman" panose="02020603050405020304" pitchFamily="18" charset="0"/>
                <a:cs typeface="Times New Roman" panose="02020603050405020304" pitchFamily="18" charset="0"/>
              </a:rPr>
              <a:t>OpenAI</a:t>
            </a:r>
            <a:r>
              <a:rPr lang="en-US" sz="1800" dirty="0">
                <a:latin typeface="Times New Roman" panose="02020603050405020304" pitchFamily="18" charset="0"/>
                <a:cs typeface="Times New Roman" panose="02020603050405020304" pitchFamily="18" charset="0"/>
              </a:rPr>
              <a:t> APIs. This solution caters to users seeking efficient solutions for PDF-based queries, video content summarization, and quiz generation.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729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694FFA-4E80-4BE4-8AC2-BAA58F73C4D9}"/>
              </a:ext>
            </a:extLst>
          </p:cNvPr>
          <p:cNvSpPr txBox="1"/>
          <p:nvPr/>
        </p:nvSpPr>
        <p:spPr>
          <a:xfrm>
            <a:off x="752474" y="685799"/>
            <a:ext cx="10677525" cy="3426579"/>
          </a:xfrm>
          <a:prstGeom prst="rect">
            <a:avLst/>
          </a:prstGeom>
          <a:noFill/>
        </p:spPr>
        <p:txBody>
          <a:bodyPr wrap="square">
            <a:spAutoFit/>
          </a:bodyPr>
          <a:lstStyle/>
          <a:p>
            <a:pPr>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Welcome to GenAIStudy, a groundbreaking web application designed to revolutionize the study experience. This innovative platform is powered by Large Language Models (LLMs) and offers a suite of AI-based tools aimed at enhancing the accessibility and understanding of digital resources.</a:t>
            </a:r>
          </a:p>
          <a:p>
            <a:pPr algn="just">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Key Features:</a:t>
            </a:r>
          </a:p>
          <a:p>
            <a:pPr algn="just">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QuesPDF Module: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Utilizing the llama 70 B chat model, this feature allows interactive querying of PDF documents, providing instant and accurate responses to user questions.</a:t>
            </a:r>
          </a:p>
          <a:p>
            <a:pPr algn="just">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Youtube Video Summarizer: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This feature simplifies video-based learning by generating concise summaries from the English transcripts of YouTube videos.</a:t>
            </a:r>
            <a:endPar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PDF Quiz Generator: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Powered by the llama 2 70 B chat model, this feature generates multiple-choice quizzes from PDF documents, aiding both educators and students.</a:t>
            </a:r>
          </a:p>
        </p:txBody>
      </p:sp>
      <p:pic>
        <p:nvPicPr>
          <p:cNvPr id="4" name="Picture 3">
            <a:extLst>
              <a:ext uri="{FF2B5EF4-FFF2-40B4-BE49-F238E27FC236}">
                <a16:creationId xmlns:a16="http://schemas.microsoft.com/office/drawing/2014/main" id="{B55128CE-2114-4CFA-B9D0-05E75E67CC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05562" y="4181608"/>
            <a:ext cx="5105400" cy="1653540"/>
          </a:xfrm>
          <a:prstGeom prst="rect">
            <a:avLst/>
          </a:prstGeom>
          <a:noFill/>
          <a:ln>
            <a:noFill/>
          </a:ln>
        </p:spPr>
      </p:pic>
      <p:sp>
        <p:nvSpPr>
          <p:cNvPr id="5" name="TextBox 4">
            <a:extLst>
              <a:ext uri="{FF2B5EF4-FFF2-40B4-BE49-F238E27FC236}">
                <a16:creationId xmlns:a16="http://schemas.microsoft.com/office/drawing/2014/main" id="{D24D3371-EE02-40F9-BB55-419B15CB90DE}"/>
              </a:ext>
            </a:extLst>
          </p:cNvPr>
          <p:cNvSpPr txBox="1"/>
          <p:nvPr/>
        </p:nvSpPr>
        <p:spPr>
          <a:xfrm>
            <a:off x="752474" y="4181608"/>
            <a:ext cx="5562601" cy="1569660"/>
          </a:xfrm>
          <a:prstGeom prst="rect">
            <a:avLst/>
          </a:prstGeom>
          <a:noFill/>
        </p:spPr>
        <p:txBody>
          <a:bodyPr wrap="square">
            <a:spAutoFit/>
          </a:bodyPr>
          <a:lstStyle/>
          <a:p>
            <a:pPr algn="just">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GenAIStudy is more than just a tool; it’s a study companion that understands the demands of modern education. By harnessing the capabilities of AI, we aim to optimize study time, encourage exploration of educational content, and contribute to academic success. Welcome to a new era of learning with GenAIStudy—your AI-driven study companion for a brighter academic future.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2514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F77D7E-8E13-48C6-AD88-E2DC089A0168}"/>
              </a:ext>
            </a:extLst>
          </p:cNvPr>
          <p:cNvSpPr txBox="1"/>
          <p:nvPr/>
        </p:nvSpPr>
        <p:spPr>
          <a:xfrm>
            <a:off x="666750" y="680947"/>
            <a:ext cx="10925175" cy="2555892"/>
          </a:xfrm>
          <a:prstGeom prst="rect">
            <a:avLst/>
          </a:prstGeom>
          <a:noFill/>
        </p:spPr>
        <p:txBody>
          <a:bodyPr wrap="square">
            <a:spAutoFit/>
          </a:bodyPr>
          <a:lstStyle/>
          <a:p>
            <a:pPr algn="just">
              <a:lnSpc>
                <a:spcPct val="107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Large Language Models (LLMs):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A Revolution in Communication</a:t>
            </a:r>
          </a:p>
          <a:p>
            <a:pPr algn="just">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 large language model (LLM) is a type of artificial intelligence algorithm that can perform various natural language processing tasks, such as generating text, translating languages, or answering questions. LLMs use a lot of data and parameters to learn the patterns and structures of human languages. One of the key components of LLMs is the transformer model, which is a neural network architecture that uses self-attention to focus on the most relevant parts of the input.</a:t>
            </a:r>
          </a:p>
          <a:p>
            <a:pPr algn="just">
              <a:lnSpc>
                <a:spcPct val="107000"/>
              </a:lnSpc>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LLMs are AI models that simulate human-like communication. They use deep learning and vast training data to understand and generate language. Key models include GPT-3, GPT-4, LaMDA, BLOOM, LLaMA, and more.</a:t>
            </a:r>
            <a:endPar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0B90AAAB-F03A-4F07-B043-A800AB162C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2182" y="3236839"/>
            <a:ext cx="4376867" cy="23910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EC03841-A281-4F01-9ABE-3118AD65F48F}"/>
              </a:ext>
            </a:extLst>
          </p:cNvPr>
          <p:cNvSpPr txBox="1"/>
          <p:nvPr/>
        </p:nvSpPr>
        <p:spPr>
          <a:xfrm>
            <a:off x="742951" y="2990850"/>
            <a:ext cx="6086474" cy="2921954"/>
          </a:xfrm>
          <a:prstGeom prst="rect">
            <a:avLst/>
          </a:prstGeom>
          <a:noFill/>
        </p:spPr>
        <p:txBody>
          <a:bodyPr wrap="square">
            <a:spAutoFit/>
          </a:bodyPr>
          <a:lstStyle/>
          <a:p>
            <a:pPr algn="just">
              <a:lnSpc>
                <a:spcPct val="107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Applications: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LLMs power various daily applications such as:</a:t>
            </a:r>
            <a:endPar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Chatbots</a:t>
            </a:r>
          </a:p>
          <a:p>
            <a:pPr marL="285750" indent="-285750" algn="just">
              <a:lnSpc>
                <a:spcPct val="107000"/>
              </a:lnSpc>
              <a:spcAft>
                <a:spcPts val="800"/>
              </a:spcAft>
              <a:buFont typeface="Arial" panose="020B0604020202020204" pitchFamily="34" charset="0"/>
              <a:buChar char="•"/>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AI search engines</a:t>
            </a:r>
          </a:p>
          <a:p>
            <a:pPr marL="285750" indent="-285750" algn="just">
              <a:lnSpc>
                <a:spcPct val="107000"/>
              </a:lnSpc>
              <a:spcAft>
                <a:spcPts val="800"/>
              </a:spcAft>
              <a:buFont typeface="Arial" panose="020B0604020202020204" pitchFamily="34" charset="0"/>
              <a:buChar char="•"/>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Content generation tools</a:t>
            </a:r>
          </a:p>
          <a:p>
            <a:pPr algn="just">
              <a:lnSpc>
                <a:spcPct val="107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Impact: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LLMs are transforming industries, streamlining workflows, and creating new artistic content. They are shaping a future where communication with machines is as seamless as human-to-human interaction. This revolution is not just about smarter gadgets or efficient software; it’s about redefining our expectations from technology.</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63650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322C5A-29C9-41E9-B1F0-7FD0E247C239}"/>
              </a:ext>
            </a:extLst>
          </p:cNvPr>
          <p:cNvSpPr txBox="1"/>
          <p:nvPr/>
        </p:nvSpPr>
        <p:spPr>
          <a:xfrm>
            <a:off x="723899" y="666750"/>
            <a:ext cx="10715626" cy="3906198"/>
          </a:xfrm>
          <a:prstGeom prst="rect">
            <a:avLst/>
          </a:prstGeom>
          <a:noFill/>
        </p:spPr>
        <p:txBody>
          <a:bodyPr wrap="square">
            <a:spAutoFit/>
          </a:bodyPr>
          <a:lstStyle/>
          <a:p>
            <a:pPr algn="just">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Llama 2 70B-Chat Model: </a:t>
            </a:r>
          </a:p>
          <a:p>
            <a:pPr algn="just">
              <a:lnSpc>
                <a:spcPct val="107000"/>
              </a:lnSpc>
              <a:spcAft>
                <a:spcPts val="800"/>
              </a:spcAft>
            </a:pPr>
            <a:r>
              <a:rPr lang="en-US" sz="18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 Llama 2-70B-Chat is a 70 billion parameter language model developed by Meta. It’s part of the Llama 2 family of large language models (LLMs), which range in scale from 7 billion to 70 billion parameters. This model is optimized for dialogue use cases and has been converted for the Hugging Face Transformers format. It uses an optimized transformer architecture and is trained using supervised fine-tuning (SFT) and reinforcement learning with human feedback (RLHF) to align with human preferences for helpfulness and safety. The model was trained between January 2023 and July 2023, and it was published by Meta on July 18th, 2023</a:t>
            </a:r>
          </a:p>
          <a:p>
            <a:pPr algn="just">
              <a:lnSpc>
                <a:spcPct val="107000"/>
              </a:lnSpc>
              <a:spcAft>
                <a:spcPts val="800"/>
              </a:spcAft>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	Llama 2-70B-Chat, specifically designed for chat scenarios, excels in understanding human questions and providing responses tailored to the context. This model, recently developed, has demonstrated impressive results compared to other LLMs. Its proficiency in generating human-like responses in conversational settings makes it a standout choice for chat applications.</a:t>
            </a:r>
          </a:p>
          <a:p>
            <a:pPr algn="just">
              <a:lnSpc>
                <a:spcPct val="107000"/>
              </a:lnSpc>
              <a:spcAft>
                <a:spcPts val="800"/>
              </a:spcAft>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	I have selected the Llama 2-70B-Chat model for its advanced capabilities in dialogue understanding and generation. The model's recent development and its remarkable performance among other large language models emphasize its suitability for achieving high-quality responses in chat-based interactions.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87B44B1-5D18-42C2-81FD-3D91EE744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7297" y="4529714"/>
            <a:ext cx="2911160" cy="1613177"/>
          </a:xfrm>
          <a:prstGeom prst="rect">
            <a:avLst/>
          </a:prstGeom>
        </p:spPr>
      </p:pic>
      <p:pic>
        <p:nvPicPr>
          <p:cNvPr id="2054" name="Picture 6">
            <a:extLst>
              <a:ext uri="{FF2B5EF4-FFF2-40B4-BE49-F238E27FC236}">
                <a16:creationId xmlns:a16="http://schemas.microsoft.com/office/drawing/2014/main" id="{5ED9439C-5369-4CEF-BB80-F82CA83FB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3930" y="4584523"/>
            <a:ext cx="3206091" cy="152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7087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CFE914-BF94-424F-BAC0-5CEFAB3C03FF}"/>
              </a:ext>
            </a:extLst>
          </p:cNvPr>
          <p:cNvSpPr txBox="1"/>
          <p:nvPr/>
        </p:nvSpPr>
        <p:spPr>
          <a:xfrm>
            <a:off x="741680" y="599440"/>
            <a:ext cx="10779760" cy="1752788"/>
          </a:xfrm>
          <a:prstGeom prst="rect">
            <a:avLst/>
          </a:prstGeom>
          <a:noFill/>
        </p:spPr>
        <p:txBody>
          <a:bodyPr wrap="square">
            <a:spAutoFit/>
          </a:bodyPr>
          <a:lstStyle/>
          <a:p>
            <a:pPr algn="just">
              <a:lnSpc>
                <a:spcPct val="107000"/>
              </a:lnSpc>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Retrieval-Augmented Generation (RAG):</a:t>
            </a:r>
          </a:p>
          <a:p>
            <a:pPr algn="just">
              <a:lnSpc>
                <a:spcPct val="107000"/>
              </a:lnSpc>
              <a:spcAft>
                <a:spcPts val="800"/>
              </a:spcAft>
            </a:pP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Retrieval-Augmented Generation (RAG) is a technique that optimizes the output of a large language model by referencing an authoritative knowledge base outside of its training data sources before generating a response. </a:t>
            </a:r>
          </a:p>
          <a:p>
            <a:pPr algn="just">
              <a:lnSpc>
                <a:spcPct val="107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Benefits</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Cost-effective implementation, greater control over text output, and insight into response generation.</a:t>
            </a:r>
          </a:p>
        </p:txBody>
      </p:sp>
      <p:sp>
        <p:nvSpPr>
          <p:cNvPr id="5" name="TextBox 4">
            <a:extLst>
              <a:ext uri="{FF2B5EF4-FFF2-40B4-BE49-F238E27FC236}">
                <a16:creationId xmlns:a16="http://schemas.microsoft.com/office/drawing/2014/main" id="{DF483FB7-3688-43D3-8D36-64ACEF7BFE5B}"/>
              </a:ext>
            </a:extLst>
          </p:cNvPr>
          <p:cNvSpPr txBox="1"/>
          <p:nvPr/>
        </p:nvSpPr>
        <p:spPr>
          <a:xfrm>
            <a:off x="741680" y="2555240"/>
            <a:ext cx="3576320" cy="2775055"/>
          </a:xfrm>
          <a:prstGeom prst="rect">
            <a:avLst/>
          </a:prstGeom>
          <a:noFill/>
        </p:spPr>
        <p:txBody>
          <a:bodyPr wrap="square">
            <a:spAutoFit/>
          </a:bodyPr>
          <a:lstStyle/>
          <a:p>
            <a:pPr algn="just">
              <a:lnSpc>
                <a:spcPct val="107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Addressing LLM Limitations: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LLMs can present false or outdated information, or create responses from non-authoritative sources. RAG retrieves relevant information from authoritative sources, addressing these issues.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RAG has the potential to redefine LLMs, paving the way for more accurate, context-aware, and reliable AI communication.</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601C7895-7F9E-4BB4-BA88-5AB7DAC52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823" y="2355532"/>
            <a:ext cx="7048358" cy="3730308"/>
          </a:xfrm>
          <a:prstGeom prst="rect">
            <a:avLst/>
          </a:prstGeom>
        </p:spPr>
      </p:pic>
    </p:spTree>
    <p:extLst>
      <p:ext uri="{BB962C8B-B14F-4D97-AF65-F5344CB8AC3E}">
        <p14:creationId xmlns:p14="http://schemas.microsoft.com/office/powerpoint/2010/main" val="414062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97E790-6FF8-45B8-8FC8-B285A745A166}"/>
              </a:ext>
            </a:extLst>
          </p:cNvPr>
          <p:cNvSpPr txBox="1"/>
          <p:nvPr/>
        </p:nvSpPr>
        <p:spPr>
          <a:xfrm>
            <a:off x="714374" y="715268"/>
            <a:ext cx="9867900" cy="104644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Methodology</a:t>
            </a:r>
          </a:p>
          <a:p>
            <a:pPr marL="342900" indent="-342900">
              <a:buFontTx/>
              <a:buAutoNum type="arabicPeriod"/>
            </a:pPr>
            <a:r>
              <a:rPr lang="en-US" sz="2400" b="1" dirty="0">
                <a:latin typeface="Times New Roman" panose="02020603050405020304" pitchFamily="18" charset="0"/>
                <a:cs typeface="Times New Roman" panose="02020603050405020304" pitchFamily="18" charset="0"/>
              </a:rPr>
              <a:t>Ques PDF - </a:t>
            </a:r>
            <a:r>
              <a:rPr lang="en-IN" sz="2400" b="1" dirty="0">
                <a:latin typeface="Times New Roman" panose="02020603050405020304" pitchFamily="18" charset="0"/>
                <a:cs typeface="Times New Roman" panose="02020603050405020304" pitchFamily="18" charset="0"/>
              </a:rPr>
              <a:t>Interactive PDF-Questioning Application</a:t>
            </a:r>
          </a:p>
          <a:p>
            <a:pPr marL="342900" indent="-342900">
              <a:buAutoNum type="arabicPeriod"/>
            </a:pP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26BB52E-71E3-4346-BF2F-E7109BB376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03670" y="4303395"/>
            <a:ext cx="4899660" cy="1737360"/>
          </a:xfrm>
          <a:prstGeom prst="rect">
            <a:avLst/>
          </a:prstGeom>
          <a:noFill/>
          <a:ln>
            <a:noFill/>
          </a:ln>
        </p:spPr>
      </p:pic>
      <p:sp>
        <p:nvSpPr>
          <p:cNvPr id="8" name="TextBox 7">
            <a:extLst>
              <a:ext uri="{FF2B5EF4-FFF2-40B4-BE49-F238E27FC236}">
                <a16:creationId xmlns:a16="http://schemas.microsoft.com/office/drawing/2014/main" id="{89517F57-C637-4E97-BA3A-53971A73C192}"/>
              </a:ext>
            </a:extLst>
          </p:cNvPr>
          <p:cNvSpPr txBox="1"/>
          <p:nvPr/>
        </p:nvSpPr>
        <p:spPr>
          <a:xfrm>
            <a:off x="714374" y="1385947"/>
            <a:ext cx="10688956" cy="1200329"/>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Comprehensive approach for building an interactive PDF-questioning application. LLAMA (Language Model for Many Applications) integrated with RAG technique. Leverages "llama-2-70b-chat" for context-aware question answering. </a:t>
            </a:r>
          </a:p>
          <a:p>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85F3F07-40EA-4495-A013-B1905E6FE484}"/>
              </a:ext>
            </a:extLst>
          </p:cNvPr>
          <p:cNvSpPr txBox="1"/>
          <p:nvPr/>
        </p:nvSpPr>
        <p:spPr>
          <a:xfrm>
            <a:off x="714374" y="1986111"/>
            <a:ext cx="5875021" cy="4278094"/>
          </a:xfrm>
          <a:prstGeom prst="rect">
            <a:avLst/>
          </a:prstGeom>
          <a:noFill/>
        </p:spPr>
        <p:txBody>
          <a:bodyPr wrap="square">
            <a:spAutoFit/>
          </a:bodyPr>
          <a:lstStyle/>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Development:</a:t>
            </a:r>
          </a:p>
          <a:p>
            <a:r>
              <a:rPr lang="en-IN" b="1" dirty="0">
                <a:latin typeface="Times New Roman" panose="02020603050405020304" pitchFamily="18" charset="0"/>
                <a:cs typeface="Times New Roman" panose="02020603050405020304" pitchFamily="18" charset="0"/>
              </a:rPr>
              <a:t>Platform: </a:t>
            </a:r>
            <a:r>
              <a:rPr lang="en-IN" sz="1600" dirty="0">
                <a:latin typeface="Times New Roman" panose="02020603050405020304" pitchFamily="18" charset="0"/>
                <a:cs typeface="Times New Roman" panose="02020603050405020304" pitchFamily="18" charset="0"/>
              </a:rPr>
              <a:t>Developed using Streamlit for user-friendly interaction.</a:t>
            </a:r>
          </a:p>
          <a:p>
            <a:r>
              <a:rPr lang="en-IN" b="1" dirty="0">
                <a:latin typeface="Times New Roman" panose="02020603050405020304" pitchFamily="18" charset="0"/>
                <a:cs typeface="Times New Roman" panose="02020603050405020304" pitchFamily="18" charset="0"/>
              </a:rPr>
              <a:t>Functionality: </a:t>
            </a:r>
            <a:r>
              <a:rPr lang="en-IN" sz="1600" dirty="0">
                <a:latin typeface="Times New Roman" panose="02020603050405020304" pitchFamily="18" charset="0"/>
                <a:cs typeface="Times New Roman" panose="02020603050405020304" pitchFamily="18" charset="0"/>
              </a:rPr>
              <a:t>Users can upload PDFs, extracting text organized into Document objects.</a:t>
            </a:r>
          </a:p>
          <a:p>
            <a:r>
              <a:rPr lang="en-IN" b="1" dirty="0">
                <a:latin typeface="Times New Roman" panose="02020603050405020304" pitchFamily="18" charset="0"/>
                <a:cs typeface="Times New Roman" panose="02020603050405020304" pitchFamily="18" charset="0"/>
              </a:rPr>
              <a:t>Indexing: </a:t>
            </a:r>
            <a:r>
              <a:rPr lang="en-IN" sz="1600" dirty="0">
                <a:latin typeface="Times New Roman" panose="02020603050405020304" pitchFamily="18" charset="0"/>
                <a:cs typeface="Times New Roman" panose="02020603050405020304" pitchFamily="18" charset="0"/>
              </a:rPr>
              <a:t>Basis for VectorStoreIndex to optimize question-response retrieval. </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User-Interaction:</a:t>
            </a:r>
          </a:p>
          <a:p>
            <a:r>
              <a:rPr lang="en-IN" b="1" dirty="0">
                <a:latin typeface="Times New Roman" panose="02020603050405020304" pitchFamily="18" charset="0"/>
                <a:cs typeface="Times New Roman" panose="02020603050405020304" pitchFamily="18" charset="0"/>
              </a:rPr>
              <a:t>Query Process: </a:t>
            </a:r>
            <a:r>
              <a:rPr lang="en-IN" sz="1600" dirty="0">
                <a:latin typeface="Times New Roman" panose="02020603050405020304" pitchFamily="18" charset="0"/>
                <a:cs typeface="Times New Roman" panose="02020603050405020304" pitchFamily="18" charset="0"/>
              </a:rPr>
              <a:t>Users pose questions related to PDF content, initiating a query process.</a:t>
            </a:r>
          </a:p>
          <a:p>
            <a:r>
              <a:rPr lang="en-IN" b="1" dirty="0">
                <a:latin typeface="Times New Roman" panose="02020603050405020304" pitchFamily="18" charset="0"/>
                <a:cs typeface="Times New Roman" panose="02020603050405020304" pitchFamily="18" charset="0"/>
              </a:rPr>
              <a:t>Response Generation: </a:t>
            </a:r>
            <a:r>
              <a:rPr lang="en-IN" sz="1600" dirty="0">
                <a:latin typeface="Times New Roman" panose="02020603050405020304" pitchFamily="18" charset="0"/>
                <a:cs typeface="Times New Roman" panose="02020603050405020304" pitchFamily="18" charset="0"/>
              </a:rPr>
              <a:t>LLAMA model generates informative responses.</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Efficiency: </a:t>
            </a:r>
            <a:r>
              <a:rPr lang="en-IN" sz="1600" dirty="0">
                <a:latin typeface="Times New Roman" panose="02020603050405020304" pitchFamily="18" charset="0"/>
                <a:cs typeface="Times New Roman" panose="02020603050405020304" pitchFamily="18" charset="0"/>
              </a:rPr>
              <a:t>Methodology prioritizes seamless integration for a user-friendly and efficient system.</a:t>
            </a:r>
            <a:endParaRPr lang="en-IN" dirty="0">
              <a:latin typeface="Times New Roman" panose="02020603050405020304" pitchFamily="18" charset="0"/>
              <a:cs typeface="Times New Roman" panose="02020603050405020304" pitchFamily="18" charset="0"/>
            </a:endParaRPr>
          </a:p>
        </p:txBody>
      </p:sp>
      <p:pic>
        <p:nvPicPr>
          <p:cNvPr id="3074" name="Picture 2" descr="BOS1901 Piezo Haptic Driver – Boréas Technologies">
            <a:extLst>
              <a:ext uri="{FF2B5EF4-FFF2-40B4-BE49-F238E27FC236}">
                <a16:creationId xmlns:a16="http://schemas.microsoft.com/office/drawing/2014/main" id="{B3F7ADFC-ADC9-4EEB-8022-55193A5D5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9495" y="2338373"/>
            <a:ext cx="1391245" cy="139124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Question Mark Vector Icon 375499 Vector Art at Vecteezy">
            <a:extLst>
              <a:ext uri="{FF2B5EF4-FFF2-40B4-BE49-F238E27FC236}">
                <a16:creationId xmlns:a16="http://schemas.microsoft.com/office/drawing/2014/main" id="{13D009D6-87C3-429F-9E86-C5F584704A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4913" y="2165314"/>
            <a:ext cx="1737361" cy="1737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803394"/>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2306B4-346F-49D6-A33E-D0EB0DFD6F3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3912" y="862012"/>
            <a:ext cx="10544175" cy="5133975"/>
          </a:xfrm>
          <a:prstGeom prst="rect">
            <a:avLst/>
          </a:prstGeom>
          <a:noFill/>
          <a:ln>
            <a:noFill/>
          </a:ln>
        </p:spPr>
      </p:pic>
    </p:spTree>
    <p:extLst>
      <p:ext uri="{BB962C8B-B14F-4D97-AF65-F5344CB8AC3E}">
        <p14:creationId xmlns:p14="http://schemas.microsoft.com/office/powerpoint/2010/main" val="65404157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270</TotalTime>
  <Words>1799</Words>
  <Application>Microsoft Office PowerPoint</Application>
  <PresentationFormat>Widescreen</PresentationFormat>
  <Paragraphs>108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Garamond</vt:lpstr>
      <vt:lpstr>Times New Roman</vt:lpstr>
      <vt:lpstr>Organic</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T.MOHITH  21BCE7056</dc:creator>
  <cp:lastModifiedBy>NISHANTH GNVS</cp:lastModifiedBy>
  <cp:revision>29</cp:revision>
  <dcterms:created xsi:type="dcterms:W3CDTF">2023-12-17T03:58:22Z</dcterms:created>
  <dcterms:modified xsi:type="dcterms:W3CDTF">2023-12-28T16:53:51Z</dcterms:modified>
</cp:coreProperties>
</file>