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92" r:id="rId5"/>
    <p:sldId id="297" r:id="rId6"/>
    <p:sldId id="284" r:id="rId7"/>
    <p:sldId id="303" r:id="rId8"/>
    <p:sldId id="294" r:id="rId9"/>
    <p:sldId id="301" r:id="rId10"/>
    <p:sldId id="298" r:id="rId11"/>
    <p:sldId id="299" r:id="rId12"/>
    <p:sldId id="300" r:id="rId13"/>
    <p:sldId id="302" r:id="rId14"/>
    <p:sldId id="306" r:id="rId15"/>
    <p:sldId id="305" r:id="rId16"/>
    <p:sldId id="304" r:id="rId17"/>
    <p:sldId id="307" r:id="rId18"/>
    <p:sldId id="308" r:id="rId19"/>
    <p:sldId id="29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CBCBC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1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2018/06/20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2018/06/20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Enter your caption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ZA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FIRST UP</a:t>
            </a:r>
            <a:br>
              <a:rPr lang="en-ZA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en-ZA" sz="1600" b="1" spc="-100" baseline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ZA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CONSULTANTS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Product analyst Assessment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</p:spPr>
        <p:txBody>
          <a:bodyPr/>
          <a:lstStyle/>
          <a:p>
            <a:r>
              <a:rPr lang="en-ZA" sz="2000" dirty="0">
                <a:latin typeface="Gill Sans MT" panose="020B0502020104020203" pitchFamily="34" charset="0"/>
              </a:rPr>
              <a:t>By</a:t>
            </a:r>
          </a:p>
          <a:p>
            <a:pPr>
              <a:spcBef>
                <a:spcPts val="0"/>
              </a:spcBef>
            </a:pPr>
            <a:r>
              <a:rPr lang="en-ZA" sz="2000" dirty="0">
                <a:latin typeface="Gill Sans MT" panose="020B0502020104020203" pitchFamily="34" charset="0"/>
              </a:rPr>
              <a:t>Nishanth Chintamani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ZA" dirty="0"/>
              <a:t>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D82FBA-9A1C-46AF-AFB2-C59016E96557}"/>
              </a:ext>
            </a:extLst>
          </p:cNvPr>
          <p:cNvSpPr/>
          <p:nvPr/>
        </p:nvSpPr>
        <p:spPr>
          <a:xfrm>
            <a:off x="10045148" y="6281530"/>
            <a:ext cx="1298713" cy="5764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87" y="503600"/>
            <a:ext cx="9198116" cy="432000"/>
          </a:xfrm>
        </p:spPr>
        <p:txBody>
          <a:bodyPr/>
          <a:lstStyle/>
          <a:p>
            <a:r>
              <a:rPr lang="en-ZA" dirty="0"/>
              <a:t>Quantifying Dependencies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82286-2AEA-46A7-833F-3CE61C9FB1E9}"/>
              </a:ext>
            </a:extLst>
          </p:cNvPr>
          <p:cNvSpPr txBox="1"/>
          <p:nvPr/>
        </p:nvSpPr>
        <p:spPr>
          <a:xfrm>
            <a:off x="420487" y="935600"/>
            <a:ext cx="88378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ill Sans MT" panose="020B05020201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MT" panose="020B0502020104020203" pitchFamily="34" charset="0"/>
              </a:rPr>
              <a:t>According to </a:t>
            </a:r>
            <a:r>
              <a:rPr lang="en-US" b="1" dirty="0">
                <a:latin typeface="Gill Sans MT" panose="020B0502020104020203" pitchFamily="34" charset="0"/>
              </a:rPr>
              <a:t>Information Value </a:t>
            </a:r>
            <a:r>
              <a:rPr lang="en-US" dirty="0">
                <a:latin typeface="Gill Sans MT" panose="020B0502020104020203" pitchFamily="34" charset="0"/>
              </a:rPr>
              <a:t>test the most significant numerical variables related </a:t>
            </a:r>
            <a:r>
              <a:rPr lang="en-US" b="1" dirty="0">
                <a:latin typeface="Gill Sans MT" panose="020B0502020104020203" pitchFamily="34" charset="0"/>
              </a:rPr>
              <a:t>delinquency</a:t>
            </a:r>
            <a:r>
              <a:rPr lang="en-US" dirty="0">
                <a:latin typeface="Gill Sans MT" panose="020B0502020104020203" pitchFamily="34" charset="0"/>
              </a:rPr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Gill Sans MT" panose="020B05020201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Gill Sans MT" panose="020B05020201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Gill Sans MT" panose="020B05020201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Gill Sans MT" panose="020B05020201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Gill Sans MT" panose="020B05020201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Gill Sans MT" panose="020B05020201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MT" panose="020B0502020104020203" pitchFamily="34" charset="0"/>
              </a:rPr>
              <a:t>According to </a:t>
            </a:r>
            <a:r>
              <a:rPr lang="el-GR" b="1" dirty="0"/>
              <a:t>χ2</a:t>
            </a:r>
            <a:r>
              <a:rPr lang="en-US" b="1" dirty="0"/>
              <a:t> </a:t>
            </a:r>
            <a:r>
              <a:rPr lang="en-US" dirty="0">
                <a:latin typeface="Gill Sans MT" panose="020B0502020104020203" pitchFamily="34" charset="0"/>
              </a:rPr>
              <a:t>test the most significant categorical variables related </a:t>
            </a:r>
            <a:r>
              <a:rPr lang="en-US" b="1" dirty="0">
                <a:latin typeface="Gill Sans MT" panose="020B0502020104020203" pitchFamily="34" charset="0"/>
              </a:rPr>
              <a:t>delinquency</a:t>
            </a:r>
            <a:r>
              <a:rPr lang="en-US" dirty="0">
                <a:latin typeface="Gill Sans MT" panose="020B0502020104020203" pitchFamily="34" charset="0"/>
              </a:rPr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Gill Sans MT" panose="020B0502020104020203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DC2642E-FA81-4E67-836F-5306ADBB9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284513"/>
              </p:ext>
            </p:extLst>
          </p:nvPr>
        </p:nvGraphicFramePr>
        <p:xfrm>
          <a:off x="1135300" y="1933760"/>
          <a:ext cx="10312202" cy="1143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015">
                  <a:extLst>
                    <a:ext uri="{9D8B030D-6E8A-4147-A177-3AD203B41FA5}">
                      <a16:colId xmlns:a16="http://schemas.microsoft.com/office/drawing/2014/main" val="3747958050"/>
                    </a:ext>
                  </a:extLst>
                </a:gridCol>
                <a:gridCol w="863185">
                  <a:extLst>
                    <a:ext uri="{9D8B030D-6E8A-4147-A177-3AD203B41FA5}">
                      <a16:colId xmlns:a16="http://schemas.microsoft.com/office/drawing/2014/main" val="73789310"/>
                    </a:ext>
                  </a:extLst>
                </a:gridCol>
                <a:gridCol w="1017462">
                  <a:extLst>
                    <a:ext uri="{9D8B030D-6E8A-4147-A177-3AD203B41FA5}">
                      <a16:colId xmlns:a16="http://schemas.microsoft.com/office/drawing/2014/main" val="1370786176"/>
                    </a:ext>
                  </a:extLst>
                </a:gridCol>
                <a:gridCol w="862138">
                  <a:extLst>
                    <a:ext uri="{9D8B030D-6E8A-4147-A177-3AD203B41FA5}">
                      <a16:colId xmlns:a16="http://schemas.microsoft.com/office/drawing/2014/main" val="2781413055"/>
                    </a:ext>
                  </a:extLst>
                </a:gridCol>
                <a:gridCol w="797161">
                  <a:extLst>
                    <a:ext uri="{9D8B030D-6E8A-4147-A177-3AD203B41FA5}">
                      <a16:colId xmlns:a16="http://schemas.microsoft.com/office/drawing/2014/main" val="2191554494"/>
                    </a:ext>
                  </a:extLst>
                </a:gridCol>
                <a:gridCol w="891939">
                  <a:extLst>
                    <a:ext uri="{9D8B030D-6E8A-4147-A177-3AD203B41FA5}">
                      <a16:colId xmlns:a16="http://schemas.microsoft.com/office/drawing/2014/main" val="4185739632"/>
                    </a:ext>
                  </a:extLst>
                </a:gridCol>
                <a:gridCol w="1069636">
                  <a:extLst>
                    <a:ext uri="{9D8B030D-6E8A-4147-A177-3AD203B41FA5}">
                      <a16:colId xmlns:a16="http://schemas.microsoft.com/office/drawing/2014/main" val="270725219"/>
                    </a:ext>
                  </a:extLst>
                </a:gridCol>
                <a:gridCol w="835364">
                  <a:extLst>
                    <a:ext uri="{9D8B030D-6E8A-4147-A177-3AD203B41FA5}">
                      <a16:colId xmlns:a16="http://schemas.microsoft.com/office/drawing/2014/main" val="419838688"/>
                    </a:ext>
                  </a:extLst>
                </a:gridCol>
                <a:gridCol w="744614">
                  <a:extLst>
                    <a:ext uri="{9D8B030D-6E8A-4147-A177-3AD203B41FA5}">
                      <a16:colId xmlns:a16="http://schemas.microsoft.com/office/drawing/2014/main" val="1535683222"/>
                    </a:ext>
                  </a:extLst>
                </a:gridCol>
                <a:gridCol w="1093337">
                  <a:extLst>
                    <a:ext uri="{9D8B030D-6E8A-4147-A177-3AD203B41FA5}">
                      <a16:colId xmlns:a16="http://schemas.microsoft.com/office/drawing/2014/main" val="437383801"/>
                    </a:ext>
                  </a:extLst>
                </a:gridCol>
                <a:gridCol w="765336">
                  <a:extLst>
                    <a:ext uri="{9D8B030D-6E8A-4147-A177-3AD203B41FA5}">
                      <a16:colId xmlns:a16="http://schemas.microsoft.com/office/drawing/2014/main" val="434045309"/>
                    </a:ext>
                  </a:extLst>
                </a:gridCol>
                <a:gridCol w="686015">
                  <a:extLst>
                    <a:ext uri="{9D8B030D-6E8A-4147-A177-3AD203B41FA5}">
                      <a16:colId xmlns:a16="http://schemas.microsoft.com/office/drawing/2014/main" val="1970115796"/>
                    </a:ext>
                  </a:extLst>
                </a:gridCol>
              </a:tblGrid>
              <a:tr h="648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FICO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100" b="0" i="0" u="none" strike="noStrike" kern="1200" dirty="0">
                        <a:solidFill>
                          <a:srgbClr val="FFFFFF"/>
                        </a:solidFill>
                        <a:effectLst/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FTI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100" b="0" i="0" u="none" strike="noStrike" kern="1200" dirty="0">
                        <a:solidFill>
                          <a:srgbClr val="FFFFFF"/>
                        </a:solidFill>
                        <a:effectLst/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% of balance remaining 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100" b="0" i="0" u="none" strike="noStrike" kern="1200" dirty="0">
                        <a:solidFill>
                          <a:srgbClr val="FFFFFF"/>
                        </a:solidFill>
                        <a:effectLst/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Interest Rate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100" b="0" i="0" u="none" strike="noStrike" kern="1200" dirty="0">
                        <a:solidFill>
                          <a:srgbClr val="FFFFFF"/>
                        </a:solidFill>
                        <a:effectLst/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Current Balance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100" b="0" i="0" u="none" strike="noStrike" kern="1200" dirty="0">
                        <a:solidFill>
                          <a:srgbClr val="FFFFFF"/>
                        </a:solidFill>
                        <a:effectLst/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Vehicle Value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100" b="0" i="0" u="none" strike="noStrike" kern="1200" dirty="0">
                        <a:solidFill>
                          <a:srgbClr val="FFFFFF"/>
                        </a:solidFill>
                        <a:effectLst/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Yearly Salary 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100" b="0" i="0" u="none" strike="noStrike" kern="1200" dirty="0">
                        <a:solidFill>
                          <a:srgbClr val="FFFFFF"/>
                        </a:solidFill>
                        <a:effectLst/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Funded Amount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100" b="0" i="0" u="none" strike="noStrike" kern="1200" dirty="0">
                        <a:solidFill>
                          <a:srgbClr val="FFFFFF"/>
                        </a:solidFill>
                        <a:effectLst/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Vehicle Year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100" b="0" i="0" u="none" strike="noStrike" kern="1200" dirty="0">
                        <a:solidFill>
                          <a:srgbClr val="FFFFFF"/>
                        </a:solidFill>
                        <a:effectLst/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Loan Maturity Period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100" b="0" i="0" u="none" strike="noStrike" kern="1200" dirty="0">
                        <a:solidFill>
                          <a:srgbClr val="FFFFFF"/>
                        </a:solidFill>
                        <a:effectLst/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Member Years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100" b="0" i="0" u="none" strike="noStrike" kern="1200" dirty="0">
                        <a:solidFill>
                          <a:srgbClr val="FFFFFF"/>
                        </a:solidFill>
                        <a:effectLst/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730067"/>
                  </a:ext>
                </a:extLst>
              </a:tr>
              <a:tr h="494423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0.949413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0.9091982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0.7089242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0.6540806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0.4164571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0.2313054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0.21821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0.2115688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0.2039589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0.1371318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0.0756069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0.0390566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30739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17B3928-2773-461E-83B2-CAA9F4B84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082371"/>
              </p:ext>
            </p:extLst>
          </p:nvPr>
        </p:nvGraphicFramePr>
        <p:xfrm>
          <a:off x="1135300" y="3980981"/>
          <a:ext cx="2451100" cy="218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51100">
                  <a:extLst>
                    <a:ext uri="{9D8B030D-6E8A-4147-A177-3AD203B41FA5}">
                      <a16:colId xmlns:a16="http://schemas.microsoft.com/office/drawing/2014/main" val="2434953712"/>
                    </a:ext>
                  </a:extLst>
                </a:gridCol>
              </a:tblGrid>
              <a:tr h="742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Gill Sans MT" panose="020B0502020104020203" pitchFamily="34" charset="0"/>
                        </a:rPr>
                        <a:t>Co- Borrower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732821"/>
                  </a:ext>
                </a:extLst>
              </a:tr>
              <a:tr h="7210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Gill Sans MT" panose="020B0502020104020203" pitchFamily="34" charset="0"/>
                        </a:rPr>
                        <a:t>New/ Used Vehicle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561810"/>
                  </a:ext>
                </a:extLst>
              </a:tr>
              <a:tr h="7210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Gill Sans MT" panose="020B0502020104020203" pitchFamily="34" charset="0"/>
                        </a:rPr>
                        <a:t>Vehicle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911068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2D1AB9FA-54FA-4FF3-AABA-CEEEFB098583}"/>
              </a:ext>
            </a:extLst>
          </p:cNvPr>
          <p:cNvSpPr/>
          <p:nvPr/>
        </p:nvSpPr>
        <p:spPr>
          <a:xfrm>
            <a:off x="10045148" y="6281530"/>
            <a:ext cx="1298713" cy="5764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25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</p:spPr>
        <p:txBody>
          <a:bodyPr/>
          <a:lstStyle/>
          <a:p>
            <a:r>
              <a:rPr lang="en-ZA" dirty="0"/>
              <a:t>Model: </a:t>
            </a:r>
            <a:r>
              <a:rPr lang="en-ZA" i="1" dirty="0"/>
              <a:t>Classifications</a:t>
            </a:r>
            <a:r>
              <a:rPr lang="en-ZA" dirty="0"/>
              <a:t>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8CD3EB-9D46-408F-9F79-8D22BB780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924191"/>
            <a:ext cx="7318163" cy="55018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C6C87F7-E8B6-4AA3-A6B7-D2D953A357C3}"/>
              </a:ext>
            </a:extLst>
          </p:cNvPr>
          <p:cNvSpPr/>
          <p:nvPr/>
        </p:nvSpPr>
        <p:spPr>
          <a:xfrm>
            <a:off x="10045148" y="6281530"/>
            <a:ext cx="1298713" cy="5764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376E0-DFFD-4F10-9459-DCF308294C45}"/>
              </a:ext>
            </a:extLst>
          </p:cNvPr>
          <p:cNvSpPr txBox="1"/>
          <p:nvPr/>
        </p:nvSpPr>
        <p:spPr>
          <a:xfrm>
            <a:off x="8178248" y="924191"/>
            <a:ext cx="3581400" cy="36933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From </a:t>
            </a:r>
            <a:r>
              <a:rPr lang="en-US" b="1" dirty="0">
                <a:latin typeface="Gill Sans MT" panose="020B0502020104020203" pitchFamily="34" charset="0"/>
              </a:rPr>
              <a:t>Classification model</a:t>
            </a:r>
            <a:r>
              <a:rPr lang="en-US" dirty="0">
                <a:latin typeface="Gill Sans MT" panose="020B0502020104020203" pitchFamily="34" charset="0"/>
              </a:rPr>
              <a:t>, even though company is giving </a:t>
            </a:r>
            <a:r>
              <a:rPr lang="en-US" b="1" dirty="0">
                <a:latin typeface="Gill Sans MT" panose="020B0502020104020203" pitchFamily="34" charset="0"/>
              </a:rPr>
              <a:t>high interest rate </a:t>
            </a:r>
            <a:r>
              <a:rPr lang="en-US" dirty="0">
                <a:latin typeface="Gill Sans MT" panose="020B0502020104020203" pitchFamily="34" charset="0"/>
              </a:rPr>
              <a:t>with </a:t>
            </a:r>
            <a:r>
              <a:rPr lang="en-US" b="1" dirty="0">
                <a:latin typeface="Gill Sans MT" panose="020B0502020104020203" pitchFamily="34" charset="0"/>
              </a:rPr>
              <a:t>less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b="1" dirty="0">
                <a:latin typeface="Gill Sans MT" panose="020B0502020104020203" pitchFamily="34" charset="0"/>
              </a:rPr>
              <a:t>FICO</a:t>
            </a:r>
            <a:r>
              <a:rPr lang="en-US" dirty="0">
                <a:latin typeface="Gill Sans MT" panose="020B0502020104020203" pitchFamily="34" charset="0"/>
              </a:rPr>
              <a:t> score – it is not compensating the losses caused by </a:t>
            </a:r>
            <a:r>
              <a:rPr lang="en-US" b="1" dirty="0">
                <a:latin typeface="Gill Sans MT" panose="020B0502020104020203" pitchFamily="34" charset="0"/>
              </a:rPr>
              <a:t>Delinquencies</a:t>
            </a:r>
            <a:r>
              <a:rPr lang="en-US" dirty="0">
                <a:latin typeface="Gill Sans MT" panose="020B0502020104020203" pitchFamily="34" charset="0"/>
              </a:rPr>
              <a:t> and </a:t>
            </a:r>
            <a:r>
              <a:rPr lang="en-US" b="1" dirty="0">
                <a:latin typeface="Gill Sans MT" panose="020B0502020104020203" pitchFamily="34" charset="0"/>
              </a:rPr>
              <a:t>write- offs.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MT" panose="020B0502020104020203" pitchFamily="34" charset="0"/>
              </a:rPr>
              <a:t>FICO &lt; 700 delinquency percent is 2x more than that of FICO &gt; 700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MT" panose="020B0502020104020203" pitchFamily="34" charset="0"/>
              </a:rPr>
              <a:t>Company is incurring maximum loss by funding amount over the member annual income.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17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569226"/>
            <a:ext cx="9198116" cy="432000"/>
          </a:xfrm>
        </p:spPr>
        <p:txBody>
          <a:bodyPr/>
          <a:lstStyle/>
          <a:p>
            <a:r>
              <a:rPr lang="en-US" dirty="0"/>
              <a:t>Funded amount to income ratio (FTI) 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12</a:t>
            </a:fld>
            <a:endParaRPr lang="en-ZA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21D3BF2-3E00-4DD9-90CF-A0F012E86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843026"/>
              </p:ext>
            </p:extLst>
          </p:nvPr>
        </p:nvGraphicFramePr>
        <p:xfrm>
          <a:off x="431800" y="1512000"/>
          <a:ext cx="4959350" cy="4484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543">
                  <a:extLst>
                    <a:ext uri="{9D8B030D-6E8A-4147-A177-3AD203B41FA5}">
                      <a16:colId xmlns:a16="http://schemas.microsoft.com/office/drawing/2014/main" val="625792087"/>
                    </a:ext>
                  </a:extLst>
                </a:gridCol>
                <a:gridCol w="1823357">
                  <a:extLst>
                    <a:ext uri="{9D8B030D-6E8A-4147-A177-3AD203B41FA5}">
                      <a16:colId xmlns:a16="http://schemas.microsoft.com/office/drawing/2014/main" val="16532021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97640285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712930713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Gill Sans MT" panose="020B0502020104020203" pitchFamily="34" charset="0"/>
                        </a:rPr>
                        <a:t>FTI-Decile (%)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Gill Sans MT" panose="020B0502020104020203" pitchFamily="34" charset="0"/>
                        </a:rPr>
                        <a:t>Delinquency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Gill Sans MT" panose="020B0502020104020203" pitchFamily="34" charset="0"/>
                        </a:rPr>
                        <a:t>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Gill Sans MT" panose="020B0502020104020203" pitchFamily="34" charset="0"/>
                        </a:rPr>
                        <a:t>Delinquency  rate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780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(65.3,81.2)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5901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1.37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2233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(81.2,89.8)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155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5890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2.63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703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(89.8,98.9)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129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5874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2.2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316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(98.9,108)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127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5920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2.15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3154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(108,117)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124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5845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2.12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2281964"/>
                  </a:ext>
                </a:extLst>
              </a:tr>
              <a:tr h="92710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(117,125)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115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5886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1.95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032170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(125,135)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5869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2.1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1650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(135,144)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130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5887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2.21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3309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(144,156)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529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5881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518398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C9A092E3-AA6F-498C-851D-037CDA840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347753"/>
            <a:ext cx="5600700" cy="37730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B4261D-7F75-4A35-A18A-A5EB0C093396}"/>
              </a:ext>
            </a:extLst>
          </p:cNvPr>
          <p:cNvSpPr txBox="1"/>
          <p:nvPr/>
        </p:nvSpPr>
        <p:spPr>
          <a:xfrm>
            <a:off x="5638800" y="5351665"/>
            <a:ext cx="56007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The company is taking risk by over lending the fund which they can pay off, there by more chance of Delinquency   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7EC24-E94F-4402-9573-84E1A1EAAED4}"/>
              </a:ext>
            </a:extLst>
          </p:cNvPr>
          <p:cNvSpPr/>
          <p:nvPr/>
        </p:nvSpPr>
        <p:spPr>
          <a:xfrm>
            <a:off x="10045148" y="6281530"/>
            <a:ext cx="1298713" cy="5764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751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</p:spPr>
        <p:txBody>
          <a:bodyPr/>
          <a:lstStyle/>
          <a:p>
            <a:r>
              <a:rPr lang="en-ZA" dirty="0"/>
              <a:t>Solution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13</a:t>
            </a:fld>
            <a:endParaRPr lang="en-Z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6C87F7-E8B6-4AA3-A6B7-D2D953A357C3}"/>
              </a:ext>
            </a:extLst>
          </p:cNvPr>
          <p:cNvSpPr/>
          <p:nvPr/>
        </p:nvSpPr>
        <p:spPr>
          <a:xfrm>
            <a:off x="10045148" y="6281530"/>
            <a:ext cx="1298713" cy="5764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D1F23A8-43E6-4502-8B40-6501C2370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1364343"/>
            <a:ext cx="7565371" cy="45472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984DDB7-1A5D-4BC4-A41C-CB7FBF620B45}"/>
              </a:ext>
            </a:extLst>
          </p:cNvPr>
          <p:cNvSpPr txBox="1"/>
          <p:nvPr/>
        </p:nvSpPr>
        <p:spPr>
          <a:xfrm>
            <a:off x="432000" y="6052457"/>
            <a:ext cx="759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Graph: FTI Decile Vs. % Avg Interest with respect to delinquency rate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04631F-91B4-410C-8CD7-039E26620B76}"/>
              </a:ext>
            </a:extLst>
          </p:cNvPr>
          <p:cNvSpPr txBox="1"/>
          <p:nvPr/>
        </p:nvSpPr>
        <p:spPr>
          <a:xfrm>
            <a:off x="8190672" y="1364343"/>
            <a:ext cx="3708952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Need to stop lending amount over the members repaying capacity</a:t>
            </a:r>
          </a:p>
        </p:txBody>
      </p:sp>
    </p:spTree>
    <p:extLst>
      <p:ext uri="{BB962C8B-B14F-4D97-AF65-F5344CB8AC3E}">
        <p14:creationId xmlns:p14="http://schemas.microsoft.com/office/powerpoint/2010/main" val="1337031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</p:spPr>
        <p:txBody>
          <a:bodyPr/>
          <a:lstStyle/>
          <a:p>
            <a:r>
              <a:rPr lang="en-ZA" dirty="0"/>
              <a:t>Solution (cont.)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14</a:t>
            </a:fld>
            <a:endParaRPr lang="en-Z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6C87F7-E8B6-4AA3-A6B7-D2D953A357C3}"/>
              </a:ext>
            </a:extLst>
          </p:cNvPr>
          <p:cNvSpPr/>
          <p:nvPr/>
        </p:nvSpPr>
        <p:spPr>
          <a:xfrm>
            <a:off x="10045148" y="6281530"/>
            <a:ext cx="1298713" cy="5764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D1F23A8-43E6-4502-8B40-6501C2370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1364343"/>
            <a:ext cx="7565370" cy="45472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984DDB7-1A5D-4BC4-A41C-CB7FBF620B45}"/>
              </a:ext>
            </a:extLst>
          </p:cNvPr>
          <p:cNvSpPr txBox="1"/>
          <p:nvPr/>
        </p:nvSpPr>
        <p:spPr>
          <a:xfrm>
            <a:off x="432000" y="6052457"/>
            <a:ext cx="759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Graph: FICO Decile Vs. % Avg Interest with respect to delinquency rate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04631F-91B4-410C-8CD7-039E26620B76}"/>
              </a:ext>
            </a:extLst>
          </p:cNvPr>
          <p:cNvSpPr txBox="1"/>
          <p:nvPr/>
        </p:nvSpPr>
        <p:spPr>
          <a:xfrm>
            <a:off x="8190672" y="1364343"/>
            <a:ext cx="3708952" cy="20313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Should increase the interest rate for members with FICO score ranging from 550 to 694 by atheist two times.</a:t>
            </a:r>
          </a:p>
          <a:p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>
                <a:latin typeface="Gill Sans MT" panose="020B0502020104020203" pitchFamily="34" charset="0"/>
              </a:rPr>
              <a:t>DQ rate [FICO(550:694)] = 2.48*{DQ rate [FICO(550:694)]}</a:t>
            </a:r>
          </a:p>
          <a:p>
            <a:endParaRPr lang="en-US" dirty="0">
              <a:latin typeface="Gill Sans MT" panose="020B05020201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2B1C348-22B5-4DF5-BBD2-642A4059ADE0}"/>
              </a:ext>
            </a:extLst>
          </p:cNvPr>
          <p:cNvCxnSpPr>
            <a:cxnSpLocks/>
          </p:cNvCxnSpPr>
          <p:nvPr/>
        </p:nvCxnSpPr>
        <p:spPr>
          <a:xfrm flipH="1">
            <a:off x="8548914" y="2380005"/>
            <a:ext cx="2898588" cy="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9D946F9-DF11-4A98-837E-F8F9C7FDC92D}"/>
              </a:ext>
            </a:extLst>
          </p:cNvPr>
          <p:cNvSpPr/>
          <p:nvPr/>
        </p:nvSpPr>
        <p:spPr>
          <a:xfrm>
            <a:off x="10045148" y="6321286"/>
            <a:ext cx="1298713" cy="5764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91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A1E5-70C1-4E5F-B8FE-F2538796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4" y="478971"/>
            <a:ext cx="10000343" cy="928913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Data Analysis </a:t>
            </a:r>
            <a:br>
              <a:rPr lang="en-US" dirty="0"/>
            </a:br>
            <a:r>
              <a:rPr lang="en-US" i="1" dirty="0"/>
              <a:t>Is performed using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B59ED-3703-4C52-AD22-1603AE2C804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15</a:t>
            </a:fld>
            <a:endParaRPr lang="en-ZA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DBE32C-2514-4852-9D4C-27C256EFAC08}"/>
              </a:ext>
            </a:extLst>
          </p:cNvPr>
          <p:cNvSpPr txBox="1">
            <a:spLocks/>
          </p:cNvSpPr>
          <p:nvPr/>
        </p:nvSpPr>
        <p:spPr>
          <a:xfrm>
            <a:off x="461029" y="2046513"/>
            <a:ext cx="9198116" cy="209731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cap="none" dirty="0">
                <a:latin typeface="Gill Sans MT" panose="020B0502020104020203" pitchFamily="34" charset="0"/>
              </a:rPr>
              <a:t>R programming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cap="none" dirty="0">
                <a:latin typeface="Gill Sans MT" panose="020B0502020104020203" pitchFamily="34" charset="0"/>
              </a:rPr>
              <a:t>MS Excel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cap="none" dirty="0">
                <a:latin typeface="Gill Sans MT" panose="020B0502020104020203" pitchFamily="34" charset="0"/>
              </a:rPr>
              <a:t>Rapid Miner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cap="none" dirty="0">
                <a:latin typeface="Gill Sans MT" panose="020B0502020104020203" pitchFamily="34" charset="0"/>
              </a:rPr>
              <a:t>Tableau</a:t>
            </a:r>
          </a:p>
        </p:txBody>
      </p:sp>
      <p:pic>
        <p:nvPicPr>
          <p:cNvPr id="8" name="Picture Placeholder 14">
            <a:extLst>
              <a:ext uri="{FF2B5EF4-FFF2-40B4-BE49-F238E27FC236}">
                <a16:creationId xmlns:a16="http://schemas.microsoft.com/office/drawing/2014/main" id="{F125914E-BE4B-46C5-B16D-99258FA7D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41" r="32141"/>
          <a:stretch>
            <a:fillRect/>
          </a:stretch>
        </p:blipFill>
        <p:spPr>
          <a:xfrm>
            <a:off x="9980476" y="0"/>
            <a:ext cx="2211524" cy="6192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47DC4C-2A82-4068-B511-EC66A0D3DE22}"/>
              </a:ext>
            </a:extLst>
          </p:cNvPr>
          <p:cNvSpPr/>
          <p:nvPr/>
        </p:nvSpPr>
        <p:spPr>
          <a:xfrm>
            <a:off x="10045148" y="6321286"/>
            <a:ext cx="1298713" cy="5367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517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1053A3-162C-436F-A86F-C4652E77D8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2"/>
          <a:stretch/>
        </p:blipFill>
        <p:spPr>
          <a:xfrm>
            <a:off x="4528457" y="80964"/>
            <a:ext cx="7663544" cy="6675438"/>
          </a:xfrm>
          <a:prstGeom prst="rect">
            <a:avLst/>
          </a:prstGeom>
        </p:spPr>
      </p:pic>
      <p:sp>
        <p:nvSpPr>
          <p:cNvPr id="20" name="Title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ZA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32261" y="3963156"/>
            <a:ext cx="3370096" cy="382887"/>
          </a:xfrm>
        </p:spPr>
        <p:txBody>
          <a:bodyPr/>
          <a:lstStyle/>
          <a:p>
            <a:r>
              <a:rPr lang="en-ZA" dirty="0">
                <a:latin typeface="Gill Sans MT" panose="020B0502020104020203" pitchFamily="34" charset="0"/>
              </a:rPr>
              <a:t>Nishanth Chintamani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2940" y="4346043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50867" y="4365356"/>
            <a:ext cx="2910342" cy="238016"/>
          </a:xfrm>
        </p:spPr>
        <p:txBody>
          <a:bodyPr/>
          <a:lstStyle/>
          <a:p>
            <a:r>
              <a:rPr lang="en-ZA" dirty="0">
                <a:latin typeface="Gill Sans MT" panose="020B0502020104020203" pitchFamily="34" charset="0"/>
              </a:rPr>
              <a:t>+1 816 248 9807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22940" y="4732745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302158" y="4736813"/>
            <a:ext cx="2910342" cy="238016"/>
          </a:xfrm>
        </p:spPr>
        <p:txBody>
          <a:bodyPr/>
          <a:lstStyle/>
          <a:p>
            <a:r>
              <a:rPr lang="en-ZA" dirty="0">
                <a:latin typeface="Gill Sans MT" panose="020B0502020104020203" pitchFamily="34" charset="0"/>
              </a:rPr>
              <a:t>nishanth.chintamani95@gmail.com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14188" y="6402388"/>
            <a:ext cx="277812" cy="27305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086" y="612534"/>
            <a:ext cx="10134600" cy="852664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ZA" sz="3200" b="1" cap="all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Statistics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45F6E141-1415-4E43-8921-C9362F01C91F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41" r="32141"/>
          <a:stretch>
            <a:fillRect/>
          </a:stretch>
        </p:blipFill>
        <p:spPr/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512BE34-B646-4344-9D2F-0695F69356E3}"/>
              </a:ext>
            </a:extLst>
          </p:cNvPr>
          <p:cNvSpPr txBox="1"/>
          <p:nvPr/>
        </p:nvSpPr>
        <p:spPr>
          <a:xfrm>
            <a:off x="320040" y="1645920"/>
            <a:ext cx="93497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59K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Accounts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29K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applied at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29K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applied at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Dealer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11K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members with co- borrower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FICO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range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850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(Excellent)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550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(Bad)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14K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New vehicles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44K Used vehicles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Write-Off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accounts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587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D6B7E4-8932-4D60-939C-6F4D4632505E}"/>
              </a:ext>
            </a:extLst>
          </p:cNvPr>
          <p:cNvSpPr/>
          <p:nvPr/>
        </p:nvSpPr>
        <p:spPr>
          <a:xfrm>
            <a:off x="10045148" y="6281530"/>
            <a:ext cx="1298713" cy="5764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21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761370"/>
            <a:ext cx="9198000" cy="432000"/>
          </a:xfrm>
        </p:spPr>
        <p:txBody>
          <a:bodyPr/>
          <a:lstStyle/>
          <a:p>
            <a:r>
              <a:rPr lang="en-ZA" dirty="0"/>
              <a:t>Project Objective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256" y="2119626"/>
            <a:ext cx="2589496" cy="498616"/>
          </a:xfrm>
        </p:spPr>
        <p:txBody>
          <a:bodyPr/>
          <a:lstStyle/>
          <a:p>
            <a:r>
              <a:rPr lang="en-ZA" dirty="0"/>
              <a:t>Financial analysis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057" y="2979759"/>
            <a:ext cx="2589496" cy="1910293"/>
          </a:xfrm>
        </p:spPr>
        <p:txBody>
          <a:bodyPr/>
          <a:lstStyle/>
          <a:p>
            <a:r>
              <a:rPr lang="en-ZA" sz="2400" dirty="0" err="1">
                <a:latin typeface="Gill Sans MT" panose="020B0502020104020203" pitchFamily="34" charset="0"/>
              </a:rPr>
              <a:t>Analyze</a:t>
            </a:r>
            <a:r>
              <a:rPr lang="en-ZA" sz="2400" dirty="0">
                <a:latin typeface="Gill Sans MT" panose="020B0502020104020203" pitchFamily="34" charset="0"/>
              </a:rPr>
              <a:t> all the possible cases where company is loosing money and experiencing losses.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BC12D3C-3589-4197-838B-E960FF32D800}"/>
              </a:ext>
            </a:extLst>
          </p:cNvPr>
          <p:cNvSpPr txBox="1">
            <a:spLocks/>
          </p:cNvSpPr>
          <p:nvPr/>
        </p:nvSpPr>
        <p:spPr>
          <a:xfrm>
            <a:off x="3648736" y="2119626"/>
            <a:ext cx="2589496" cy="498616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3600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Market impact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992E11E1-A368-4211-B1BC-273A44580CC9}"/>
              </a:ext>
            </a:extLst>
          </p:cNvPr>
          <p:cNvSpPr txBox="1">
            <a:spLocks/>
          </p:cNvSpPr>
          <p:nvPr/>
        </p:nvSpPr>
        <p:spPr>
          <a:xfrm>
            <a:off x="3648737" y="2979759"/>
            <a:ext cx="2589496" cy="26662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dirty="0">
                <a:latin typeface="Gill Sans MT" panose="020B0502020104020203" pitchFamily="34" charset="0"/>
              </a:rPr>
              <a:t>Identify the accounts which do not produce any values and the accounts which will yield higher profits in the future.</a:t>
            </a:r>
          </a:p>
          <a:p>
            <a:endParaRPr lang="en-ZA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2C9C837-ECCB-4FE7-B896-6A05BD37FBBF}"/>
              </a:ext>
            </a:extLst>
          </p:cNvPr>
          <p:cNvSpPr txBox="1">
            <a:spLocks/>
          </p:cNvSpPr>
          <p:nvPr/>
        </p:nvSpPr>
        <p:spPr>
          <a:xfrm>
            <a:off x="6762639" y="2119626"/>
            <a:ext cx="2589496" cy="498616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3600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Member impact 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4E85EC20-5FE0-485E-AE61-05D378193DD7}"/>
              </a:ext>
            </a:extLst>
          </p:cNvPr>
          <p:cNvSpPr txBox="1">
            <a:spLocks/>
          </p:cNvSpPr>
          <p:nvPr/>
        </p:nvSpPr>
        <p:spPr>
          <a:xfrm>
            <a:off x="6762640" y="2979759"/>
            <a:ext cx="2589496" cy="19102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dirty="0" err="1">
                <a:latin typeface="Gill Sans MT" panose="020B0502020104020203" pitchFamily="34" charset="0"/>
              </a:rPr>
              <a:t>Anayze</a:t>
            </a:r>
            <a:r>
              <a:rPr lang="en-ZA" sz="2400" dirty="0">
                <a:latin typeface="Gill Sans MT" panose="020B0502020104020203" pitchFamily="34" charset="0"/>
              </a:rPr>
              <a:t> different points where the customer/ members stands profitable by associating with this company.</a:t>
            </a:r>
          </a:p>
          <a:p>
            <a:endParaRPr lang="en-ZA" dirty="0"/>
          </a:p>
        </p:txBody>
      </p:sp>
      <p:pic>
        <p:nvPicPr>
          <p:cNvPr id="17" name="Picture Placeholder 14">
            <a:extLst>
              <a:ext uri="{FF2B5EF4-FFF2-40B4-BE49-F238E27FC236}">
                <a16:creationId xmlns:a16="http://schemas.microsoft.com/office/drawing/2014/main" id="{14311BCB-33AF-4F7C-A91E-2398A7199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41" r="32141"/>
          <a:stretch>
            <a:fillRect/>
          </a:stretch>
        </p:blipFill>
        <p:spPr>
          <a:xfrm>
            <a:off x="9980476" y="0"/>
            <a:ext cx="2211524" cy="619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FA9C27-4813-4B36-BF12-9B5377B74B49}"/>
              </a:ext>
            </a:extLst>
          </p:cNvPr>
          <p:cNvSpPr/>
          <p:nvPr/>
        </p:nvSpPr>
        <p:spPr>
          <a:xfrm>
            <a:off x="10045148" y="6281530"/>
            <a:ext cx="1298713" cy="5764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</p:spPr>
        <p:txBody>
          <a:bodyPr/>
          <a:lstStyle/>
          <a:p>
            <a:r>
              <a:rPr lang="en-ZA" dirty="0"/>
              <a:t>New Variable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347E2-BC7E-4221-BD19-37D5E25C3CE4}"/>
              </a:ext>
            </a:extLst>
          </p:cNvPr>
          <p:cNvSpPr txBox="1"/>
          <p:nvPr/>
        </p:nvSpPr>
        <p:spPr>
          <a:xfrm>
            <a:off x="431799" y="1690290"/>
            <a:ext cx="806450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0"/>
              </a:rPr>
              <a:t>Numbers of years as a member (Present Date - Member Since)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0"/>
              </a:rPr>
              <a:t>Loan maturity period (Maturity Date – Funded Date)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0"/>
              </a:rPr>
              <a:t>Fund to income percent (Funded amount % Yearly Income)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" name="Picture Placeholder 14">
            <a:extLst>
              <a:ext uri="{FF2B5EF4-FFF2-40B4-BE49-F238E27FC236}">
                <a16:creationId xmlns:a16="http://schemas.microsoft.com/office/drawing/2014/main" id="{84F55E62-7640-4339-876C-962FD092B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41" r="32141"/>
          <a:stretch>
            <a:fillRect/>
          </a:stretch>
        </p:blipFill>
        <p:spPr>
          <a:xfrm>
            <a:off x="9980476" y="0"/>
            <a:ext cx="2211524" cy="6192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20B1B35-7A33-449A-AF55-6D5076299B94}"/>
              </a:ext>
            </a:extLst>
          </p:cNvPr>
          <p:cNvSpPr/>
          <p:nvPr/>
        </p:nvSpPr>
        <p:spPr>
          <a:xfrm>
            <a:off x="10045148" y="6281530"/>
            <a:ext cx="1298713" cy="5764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84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</p:spPr>
        <p:txBody>
          <a:bodyPr/>
          <a:lstStyle/>
          <a:p>
            <a:r>
              <a:rPr lang="en-ZA" dirty="0"/>
              <a:t>Important Correlations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347E2-BC7E-4221-BD19-37D5E25C3CE4}"/>
              </a:ext>
            </a:extLst>
          </p:cNvPr>
          <p:cNvSpPr txBox="1"/>
          <p:nvPr/>
        </p:nvSpPr>
        <p:spPr>
          <a:xfrm>
            <a:off x="431799" y="1690290"/>
            <a:ext cx="68436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3670B26-D96B-4D7F-A9FD-569AC8D3C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858127"/>
              </p:ext>
            </p:extLst>
          </p:nvPr>
        </p:nvGraphicFramePr>
        <p:xfrm>
          <a:off x="431800" y="1409700"/>
          <a:ext cx="8797264" cy="42085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2096">
                  <a:extLst>
                    <a:ext uri="{9D8B030D-6E8A-4147-A177-3AD203B41FA5}">
                      <a16:colId xmlns:a16="http://schemas.microsoft.com/office/drawing/2014/main" val="1469073696"/>
                    </a:ext>
                  </a:extLst>
                </a:gridCol>
                <a:gridCol w="1025774">
                  <a:extLst>
                    <a:ext uri="{9D8B030D-6E8A-4147-A177-3AD203B41FA5}">
                      <a16:colId xmlns:a16="http://schemas.microsoft.com/office/drawing/2014/main" val="1829099070"/>
                    </a:ext>
                  </a:extLst>
                </a:gridCol>
                <a:gridCol w="921044">
                  <a:extLst>
                    <a:ext uri="{9D8B030D-6E8A-4147-A177-3AD203B41FA5}">
                      <a16:colId xmlns:a16="http://schemas.microsoft.com/office/drawing/2014/main" val="2072616137"/>
                    </a:ext>
                  </a:extLst>
                </a:gridCol>
                <a:gridCol w="1025774">
                  <a:extLst>
                    <a:ext uri="{9D8B030D-6E8A-4147-A177-3AD203B41FA5}">
                      <a16:colId xmlns:a16="http://schemas.microsoft.com/office/drawing/2014/main" val="2740914351"/>
                    </a:ext>
                  </a:extLst>
                </a:gridCol>
                <a:gridCol w="832096">
                  <a:extLst>
                    <a:ext uri="{9D8B030D-6E8A-4147-A177-3AD203B41FA5}">
                      <a16:colId xmlns:a16="http://schemas.microsoft.com/office/drawing/2014/main" val="2972414115"/>
                    </a:ext>
                  </a:extLst>
                </a:gridCol>
                <a:gridCol w="832096">
                  <a:extLst>
                    <a:ext uri="{9D8B030D-6E8A-4147-A177-3AD203B41FA5}">
                      <a16:colId xmlns:a16="http://schemas.microsoft.com/office/drawing/2014/main" val="1601816867"/>
                    </a:ext>
                  </a:extLst>
                </a:gridCol>
                <a:gridCol w="832096">
                  <a:extLst>
                    <a:ext uri="{9D8B030D-6E8A-4147-A177-3AD203B41FA5}">
                      <a16:colId xmlns:a16="http://schemas.microsoft.com/office/drawing/2014/main" val="4015841848"/>
                    </a:ext>
                  </a:extLst>
                </a:gridCol>
                <a:gridCol w="832096">
                  <a:extLst>
                    <a:ext uri="{9D8B030D-6E8A-4147-A177-3AD203B41FA5}">
                      <a16:colId xmlns:a16="http://schemas.microsoft.com/office/drawing/2014/main" val="2724326095"/>
                    </a:ext>
                  </a:extLst>
                </a:gridCol>
                <a:gridCol w="832096">
                  <a:extLst>
                    <a:ext uri="{9D8B030D-6E8A-4147-A177-3AD203B41FA5}">
                      <a16:colId xmlns:a16="http://schemas.microsoft.com/office/drawing/2014/main" val="1041996544"/>
                    </a:ext>
                  </a:extLst>
                </a:gridCol>
                <a:gridCol w="832096">
                  <a:extLst>
                    <a:ext uri="{9D8B030D-6E8A-4147-A177-3AD203B41FA5}">
                      <a16:colId xmlns:a16="http://schemas.microsoft.com/office/drawing/2014/main" val="3053135852"/>
                    </a:ext>
                  </a:extLst>
                </a:gridCol>
              </a:tblGrid>
              <a:tr h="42085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1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Co-Borrower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Current Balance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Delinquent: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FICO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Funded Amount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Interest Rate: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Member Yearly Salary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Vehicle Value: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Write-Offs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9792418"/>
                  </a:ext>
                </a:extLst>
              </a:tr>
              <a:tr h="420853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Co-Borrower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7766584"/>
                  </a:ext>
                </a:extLst>
              </a:tr>
              <a:tr h="420853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Current Balance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3459232"/>
                  </a:ext>
                </a:extLst>
              </a:tr>
              <a:tr h="420853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Delinquent: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9525" marR="9525" marT="9525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930377"/>
                  </a:ext>
                </a:extLst>
              </a:tr>
              <a:tr h="420853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FICO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-0.56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603415"/>
                  </a:ext>
                </a:extLst>
              </a:tr>
              <a:tr h="420853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Funded Amount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0894862"/>
                  </a:ext>
                </a:extLst>
              </a:tr>
              <a:tr h="420853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Interest Rate: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-0.56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3479839"/>
                  </a:ext>
                </a:extLst>
              </a:tr>
              <a:tr h="420853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Member Yearly Salary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2527064"/>
                  </a:ext>
                </a:extLst>
              </a:tr>
              <a:tr h="420853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Vehicle Value: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4921272"/>
                  </a:ext>
                </a:extLst>
              </a:tr>
              <a:tr h="420853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Write-Offs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6916462"/>
                  </a:ext>
                </a:extLst>
              </a:tr>
            </a:tbl>
          </a:graphicData>
        </a:graphic>
      </p:graphicFrame>
      <p:pic>
        <p:nvPicPr>
          <p:cNvPr id="20" name="Picture Placeholder 14">
            <a:extLst>
              <a:ext uri="{FF2B5EF4-FFF2-40B4-BE49-F238E27FC236}">
                <a16:creationId xmlns:a16="http://schemas.microsoft.com/office/drawing/2014/main" id="{84F55E62-7640-4339-876C-962FD092B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41" r="32141"/>
          <a:stretch>
            <a:fillRect/>
          </a:stretch>
        </p:blipFill>
        <p:spPr>
          <a:xfrm>
            <a:off x="9980476" y="0"/>
            <a:ext cx="2211524" cy="619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AB7728E-D9C8-41BC-8911-275F9E961392}"/>
              </a:ext>
            </a:extLst>
          </p:cNvPr>
          <p:cNvSpPr/>
          <p:nvPr/>
        </p:nvSpPr>
        <p:spPr>
          <a:xfrm>
            <a:off x="10045148" y="6281530"/>
            <a:ext cx="1298713" cy="5764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703962"/>
            <a:ext cx="9198116" cy="432000"/>
          </a:xfrm>
        </p:spPr>
        <p:txBody>
          <a:bodyPr/>
          <a:lstStyle/>
          <a:p>
            <a:r>
              <a:rPr lang="en-US" dirty="0"/>
              <a:t>Loan to maturity period 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5859924-BD7D-4245-AB0D-E8E3E16BE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00" y="1536700"/>
            <a:ext cx="6273800" cy="3770955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47B74E-793B-4B3F-A726-2836B7707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659765"/>
              </p:ext>
            </p:extLst>
          </p:nvPr>
        </p:nvGraphicFramePr>
        <p:xfrm>
          <a:off x="432000" y="1536700"/>
          <a:ext cx="4267000" cy="26797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46850">
                  <a:extLst>
                    <a:ext uri="{9D8B030D-6E8A-4147-A177-3AD203B41FA5}">
                      <a16:colId xmlns:a16="http://schemas.microsoft.com/office/drawing/2014/main" val="2567360218"/>
                    </a:ext>
                  </a:extLst>
                </a:gridCol>
                <a:gridCol w="1920150">
                  <a:extLst>
                    <a:ext uri="{9D8B030D-6E8A-4147-A177-3AD203B41FA5}">
                      <a16:colId xmlns:a16="http://schemas.microsoft.com/office/drawing/2014/main" val="1318913429"/>
                    </a:ext>
                  </a:extLst>
                </a:gridCol>
              </a:tblGrid>
              <a:tr h="9391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Loan to maturity period (years)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% of delinquency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258107"/>
                  </a:ext>
                </a:extLst>
              </a:tr>
              <a:tr h="62939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17%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3655627"/>
                  </a:ext>
                </a:extLst>
              </a:tr>
              <a:tr h="62939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29%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80578"/>
                  </a:ext>
                </a:extLst>
              </a:tr>
              <a:tr h="48174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54%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40883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A6CAFD2-20C4-4E7A-80AE-F3EFF1CC0E65}"/>
              </a:ext>
            </a:extLst>
          </p:cNvPr>
          <p:cNvSpPr txBox="1"/>
          <p:nvPr/>
        </p:nvSpPr>
        <p:spPr>
          <a:xfrm>
            <a:off x="432000" y="4599769"/>
            <a:ext cx="4267000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0"/>
              </a:rPr>
              <a:t>More number of years, increases the chance of delinquency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A0D5F-ECDB-4DBE-8C1F-627819ECED57}"/>
              </a:ext>
            </a:extLst>
          </p:cNvPr>
          <p:cNvSpPr/>
          <p:nvPr/>
        </p:nvSpPr>
        <p:spPr>
          <a:xfrm>
            <a:off x="10045148" y="6281530"/>
            <a:ext cx="1298713" cy="5764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309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46" y="533600"/>
            <a:ext cx="9198116" cy="432000"/>
          </a:xfrm>
        </p:spPr>
        <p:txBody>
          <a:bodyPr/>
          <a:lstStyle/>
          <a:p>
            <a:r>
              <a:rPr lang="en-US" dirty="0"/>
              <a:t>Vehicle Type Vs. Delinquent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21D3BF2-3E00-4DD9-90CF-A0F012E86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651804"/>
              </p:ext>
            </p:extLst>
          </p:nvPr>
        </p:nvGraphicFramePr>
        <p:xfrm>
          <a:off x="618246" y="1579500"/>
          <a:ext cx="3990929" cy="32646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0589">
                  <a:extLst>
                    <a:ext uri="{9D8B030D-6E8A-4147-A177-3AD203B41FA5}">
                      <a16:colId xmlns:a16="http://schemas.microsoft.com/office/drawing/2014/main" val="625792087"/>
                    </a:ext>
                  </a:extLst>
                </a:gridCol>
                <a:gridCol w="2100340">
                  <a:extLst>
                    <a:ext uri="{9D8B030D-6E8A-4147-A177-3AD203B41FA5}">
                      <a16:colId xmlns:a16="http://schemas.microsoft.com/office/drawing/2014/main" val="165320213"/>
                    </a:ext>
                  </a:extLst>
                </a:gridCol>
              </a:tblGrid>
              <a:tr h="466377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Vehicle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Delinquent Rate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07292"/>
                  </a:ext>
                </a:extLst>
              </a:tr>
              <a:tr h="466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Economy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2233839"/>
                  </a:ext>
                </a:extLst>
              </a:tr>
              <a:tr h="466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Luxury Sedan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7034766"/>
                  </a:ext>
                </a:extLst>
              </a:tr>
              <a:tr h="466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Mini-Van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3166177"/>
                  </a:ext>
                </a:extLst>
              </a:tr>
              <a:tr h="466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Muscle/Sport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3154163"/>
                  </a:ext>
                </a:extLst>
              </a:tr>
              <a:tr h="466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SUV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2281964"/>
                  </a:ext>
                </a:extLst>
              </a:tr>
              <a:tr h="466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Truck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03217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C9A092E3-AA6F-498C-851D-037CDA840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196" y="1579500"/>
            <a:ext cx="6433758" cy="3867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58042C-512D-4FF0-B41F-B66218FC68FE}"/>
              </a:ext>
            </a:extLst>
          </p:cNvPr>
          <p:cNvSpPr txBox="1"/>
          <p:nvPr/>
        </p:nvSpPr>
        <p:spPr>
          <a:xfrm>
            <a:off x="618246" y="5064337"/>
            <a:ext cx="39909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Highest delinquency rate is for Mini-Van 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DC6914-FA1E-4665-A6F5-41F065D40B68}"/>
              </a:ext>
            </a:extLst>
          </p:cNvPr>
          <p:cNvSpPr/>
          <p:nvPr/>
        </p:nvSpPr>
        <p:spPr>
          <a:xfrm>
            <a:off x="10045148" y="6281530"/>
            <a:ext cx="1298713" cy="5764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059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584400"/>
            <a:ext cx="9198116" cy="432000"/>
          </a:xfrm>
        </p:spPr>
        <p:txBody>
          <a:bodyPr/>
          <a:lstStyle/>
          <a:p>
            <a:r>
              <a:rPr lang="en-US" dirty="0"/>
              <a:t>FICO decile Vs. Delinquent Rate  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D16487-34C4-4362-BDDA-C14A13FC5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256547"/>
              </p:ext>
            </p:extLst>
          </p:nvPr>
        </p:nvGraphicFramePr>
        <p:xfrm>
          <a:off x="431800" y="1485900"/>
          <a:ext cx="4191000" cy="36067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5338">
                  <a:extLst>
                    <a:ext uri="{9D8B030D-6E8A-4147-A177-3AD203B41FA5}">
                      <a16:colId xmlns:a16="http://schemas.microsoft.com/office/drawing/2014/main" val="1601177542"/>
                    </a:ext>
                  </a:extLst>
                </a:gridCol>
                <a:gridCol w="894083">
                  <a:extLst>
                    <a:ext uri="{9D8B030D-6E8A-4147-A177-3AD203B41FA5}">
                      <a16:colId xmlns:a16="http://schemas.microsoft.com/office/drawing/2014/main" val="1941812752"/>
                    </a:ext>
                  </a:extLst>
                </a:gridCol>
                <a:gridCol w="1046268">
                  <a:extLst>
                    <a:ext uri="{9D8B030D-6E8A-4147-A177-3AD203B41FA5}">
                      <a16:colId xmlns:a16="http://schemas.microsoft.com/office/drawing/2014/main" val="2054454401"/>
                    </a:ext>
                  </a:extLst>
                </a:gridCol>
                <a:gridCol w="1235311">
                  <a:extLst>
                    <a:ext uri="{9D8B030D-6E8A-4147-A177-3AD203B41FA5}">
                      <a16:colId xmlns:a16="http://schemas.microsoft.com/office/drawing/2014/main" val="3605146942"/>
                    </a:ext>
                  </a:extLst>
                </a:gridCol>
              </a:tblGrid>
              <a:tr h="482616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FICO decile z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Delinquent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Listings Count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Delinquent Rate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255926656"/>
                  </a:ext>
                </a:extLst>
              </a:tr>
              <a:tr h="312418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Gill Sans MT" panose="020B0502020104020203" pitchFamily="34" charset="0"/>
                        </a:rPr>
                        <a:t>(550,653)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Gill Sans MT" panose="020B0502020104020203" pitchFamily="34" charset="0"/>
                        </a:rPr>
                        <a:t>758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  <a:latin typeface="Gill Sans MT" panose="020B0502020104020203" pitchFamily="34" charset="0"/>
                        </a:rPr>
                        <a:t>5899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Gill Sans MT" panose="020B0502020104020203" pitchFamily="34" charset="0"/>
                        </a:rPr>
                        <a:t>12.8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2376717214"/>
                  </a:ext>
                </a:extLst>
              </a:tr>
              <a:tr h="312418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Gill Sans MT" panose="020B0502020104020203" pitchFamily="34" charset="0"/>
                        </a:rPr>
                        <a:t>(653,675)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Gill Sans MT" panose="020B0502020104020203" pitchFamily="34" charset="0"/>
                        </a:rPr>
                        <a:t>641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  <a:latin typeface="Gill Sans MT" panose="020B0502020104020203" pitchFamily="34" charset="0"/>
                        </a:rPr>
                        <a:t>6014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Gill Sans MT" panose="020B0502020104020203" pitchFamily="34" charset="0"/>
                        </a:rPr>
                        <a:t>10.66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744052534"/>
                  </a:ext>
                </a:extLst>
              </a:tr>
              <a:tr h="312418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Gill Sans MT" panose="020B0502020104020203" pitchFamily="34" charset="0"/>
                        </a:rPr>
                        <a:t>(675,694)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Gill Sans MT" panose="020B0502020104020203" pitchFamily="34" charset="0"/>
                        </a:rPr>
                        <a:t>461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  <a:latin typeface="Gill Sans MT" panose="020B0502020104020203" pitchFamily="34" charset="0"/>
                        </a:rPr>
                        <a:t>5869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Gill Sans MT" panose="020B0502020104020203" pitchFamily="34" charset="0"/>
                        </a:rPr>
                        <a:t>7.85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1602330020"/>
                  </a:ext>
                </a:extLst>
              </a:tr>
              <a:tr h="312418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Gill Sans MT" panose="020B0502020104020203" pitchFamily="34" charset="0"/>
                        </a:rPr>
                        <a:t>(694,713)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Gill Sans MT" panose="020B0502020104020203" pitchFamily="34" charset="0"/>
                        </a:rPr>
                        <a:t>164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  <a:latin typeface="Gill Sans MT" panose="020B0502020104020203" pitchFamily="34" charset="0"/>
                        </a:rPr>
                        <a:t>5920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Gill Sans MT" panose="020B0502020104020203" pitchFamily="34" charset="0"/>
                        </a:rPr>
                        <a:t>2.7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3491136199"/>
                  </a:ext>
                </a:extLst>
              </a:tr>
              <a:tr h="312418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Gill Sans MT" panose="020B0502020104020203" pitchFamily="34" charset="0"/>
                        </a:rPr>
                        <a:t>(713,729)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Gill Sans MT" panose="020B0502020104020203" pitchFamily="34" charset="0"/>
                        </a:rPr>
                        <a:t>84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Gill Sans MT" panose="020B0502020104020203" pitchFamily="34" charset="0"/>
                        </a:rPr>
                        <a:t>5713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Gill Sans MT" panose="020B0502020104020203" pitchFamily="34" charset="0"/>
                        </a:rPr>
                        <a:t>1.47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1042912290"/>
                  </a:ext>
                </a:extLst>
              </a:tr>
              <a:tr h="312418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Gill Sans MT" panose="020B0502020104020203" pitchFamily="34" charset="0"/>
                        </a:rPr>
                        <a:t>(729,745)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  <a:latin typeface="Gill Sans MT" panose="020B0502020104020203" pitchFamily="34" charset="0"/>
                        </a:rPr>
                        <a:t>69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Gill Sans MT" panose="020B0502020104020203" pitchFamily="34" charset="0"/>
                        </a:rPr>
                        <a:t>6120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Gill Sans MT" panose="020B0502020104020203" pitchFamily="34" charset="0"/>
                        </a:rPr>
                        <a:t>1.1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2257687094"/>
                  </a:ext>
                </a:extLst>
              </a:tr>
              <a:tr h="312418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Gill Sans MT" panose="020B0502020104020203" pitchFamily="34" charset="0"/>
                        </a:rPr>
                        <a:t>(745,761)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  <a:latin typeface="Gill Sans MT" panose="020B0502020104020203" pitchFamily="34" charset="0"/>
                        </a:rPr>
                        <a:t>91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Gill Sans MT" panose="020B0502020104020203" pitchFamily="34" charset="0"/>
                        </a:rPr>
                        <a:t>5830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Gill Sans MT" panose="020B0502020104020203" pitchFamily="34" charset="0"/>
                        </a:rPr>
                        <a:t>1.56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3779310875"/>
                  </a:ext>
                </a:extLst>
              </a:tr>
              <a:tr h="312418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Gill Sans MT" panose="020B0502020104020203" pitchFamily="34" charset="0"/>
                        </a:rPr>
                        <a:t>(761,790)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  <a:latin typeface="Gill Sans MT" panose="020B0502020104020203" pitchFamily="34" charset="0"/>
                        </a:rPr>
                        <a:t>90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Gill Sans MT" panose="020B0502020104020203" pitchFamily="34" charset="0"/>
                        </a:rPr>
                        <a:t>5782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Gill Sans MT" panose="020B0502020104020203" pitchFamily="34" charset="0"/>
                        </a:rPr>
                        <a:t>1.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2874194552"/>
                  </a:ext>
                </a:extLst>
              </a:tr>
              <a:tr h="312418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Gill Sans MT" panose="020B0502020104020203" pitchFamily="34" charset="0"/>
                        </a:rPr>
                        <a:t>(790,820)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  <a:latin typeface="Gill Sans MT" panose="020B0502020104020203" pitchFamily="34" charset="0"/>
                        </a:rPr>
                        <a:t>83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Gill Sans MT" panose="020B0502020104020203" pitchFamily="34" charset="0"/>
                        </a:rPr>
                        <a:t>5852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Gill Sans MT" panose="020B0502020104020203" pitchFamily="34" charset="0"/>
                        </a:rPr>
                        <a:t>1.42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1512450593"/>
                  </a:ext>
                </a:extLst>
              </a:tr>
              <a:tr h="312418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Gill Sans MT" panose="020B0502020104020203" pitchFamily="34" charset="0"/>
                        </a:rPr>
                        <a:t>(820,850)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  <a:latin typeface="Gill Sans MT" panose="020B0502020104020203" pitchFamily="34" charset="0"/>
                        </a:rPr>
                        <a:t>83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Gill Sans MT" panose="020B0502020104020203" pitchFamily="34" charset="0"/>
                        </a:rPr>
                        <a:t>5829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Gill Sans MT" panose="020B0502020104020203" pitchFamily="34" charset="0"/>
                        </a:rPr>
                        <a:t>1.4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90685725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3392A25-8318-4019-AE25-1A671AD25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426" y="1980996"/>
            <a:ext cx="7023002" cy="3111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FA0E28-8060-4A83-8B92-3F0627317D56}"/>
              </a:ext>
            </a:extLst>
          </p:cNvPr>
          <p:cNvSpPr txBox="1"/>
          <p:nvPr/>
        </p:nvSpPr>
        <p:spPr>
          <a:xfrm>
            <a:off x="431800" y="5372100"/>
            <a:ext cx="115136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FICO score in the range (550, 653) are most likely to fall under delinquent category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800DB-F191-40BD-8975-1D556FB6D9C1}"/>
              </a:ext>
            </a:extLst>
          </p:cNvPr>
          <p:cNvSpPr/>
          <p:nvPr/>
        </p:nvSpPr>
        <p:spPr>
          <a:xfrm>
            <a:off x="10045148" y="6281530"/>
            <a:ext cx="1298713" cy="5764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966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548640"/>
            <a:ext cx="9198116" cy="432000"/>
          </a:xfrm>
        </p:spPr>
        <p:txBody>
          <a:bodyPr/>
          <a:lstStyle/>
          <a:p>
            <a:r>
              <a:rPr lang="en-US" dirty="0"/>
              <a:t>Co-Borrower Vs. Interest Rate 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21D3BF2-3E00-4DD9-90CF-A0F012E86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681358"/>
              </p:ext>
            </p:extLst>
          </p:nvPr>
        </p:nvGraphicFramePr>
        <p:xfrm>
          <a:off x="432001" y="1568450"/>
          <a:ext cx="4140000" cy="33889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0038">
                  <a:extLst>
                    <a:ext uri="{9D8B030D-6E8A-4147-A177-3AD203B41FA5}">
                      <a16:colId xmlns:a16="http://schemas.microsoft.com/office/drawing/2014/main" val="625792087"/>
                    </a:ext>
                  </a:extLst>
                </a:gridCol>
                <a:gridCol w="1453342">
                  <a:extLst>
                    <a:ext uri="{9D8B030D-6E8A-4147-A177-3AD203B41FA5}">
                      <a16:colId xmlns:a16="http://schemas.microsoft.com/office/drawing/2014/main" val="165320213"/>
                    </a:ext>
                  </a:extLst>
                </a:gridCol>
                <a:gridCol w="1526620">
                  <a:extLst>
                    <a:ext uri="{9D8B030D-6E8A-4147-A177-3AD203B41FA5}">
                      <a16:colId xmlns:a16="http://schemas.microsoft.com/office/drawing/2014/main" val="2976402850"/>
                    </a:ext>
                  </a:extLst>
                </a:gridCol>
              </a:tblGrid>
              <a:tr h="4849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Gill Sans MT" panose="020B0502020104020203" pitchFamily="34" charset="0"/>
                        </a:rPr>
                        <a:t>Interest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Gill Sans MT" panose="020B0502020104020203" pitchFamily="34" charset="0"/>
                        </a:rPr>
                        <a:t>Without co- Borrowers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Gill Sans MT" panose="020B0502020104020203" pitchFamily="34" charset="0"/>
                        </a:rPr>
                        <a:t>With co-Borrowers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07292"/>
                  </a:ext>
                </a:extLst>
              </a:tr>
              <a:tr h="34707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3.25%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55%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45%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2233839"/>
                  </a:ext>
                </a:extLst>
              </a:tr>
              <a:tr h="34707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3.75%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56%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44%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7034766"/>
                  </a:ext>
                </a:extLst>
              </a:tr>
              <a:tr h="34707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4.75%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56%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44%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3166177"/>
                  </a:ext>
                </a:extLst>
              </a:tr>
              <a:tr h="34707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5.00%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86%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14%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3154163"/>
                  </a:ext>
                </a:extLst>
              </a:tr>
              <a:tr h="34707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5.50%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87%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2281964"/>
                  </a:ext>
                </a:extLst>
              </a:tr>
              <a:tr h="26565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6.50%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87%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032170"/>
                  </a:ext>
                </a:extLst>
              </a:tr>
              <a:tr h="26565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9.00%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96%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1650240"/>
                  </a:ext>
                </a:extLst>
              </a:tr>
              <a:tr h="26565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9.50%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99%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3309364"/>
                  </a:ext>
                </a:extLst>
              </a:tr>
              <a:tr h="26565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10.50%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97%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518398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C9A092E3-AA6F-498C-851D-037CDA840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940" y="1568450"/>
            <a:ext cx="6723655" cy="41957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B4261D-7F75-4A35-A18A-A5EB0C093396}"/>
              </a:ext>
            </a:extLst>
          </p:cNvPr>
          <p:cNvSpPr txBox="1"/>
          <p:nvPr/>
        </p:nvSpPr>
        <p:spPr>
          <a:xfrm>
            <a:off x="432000" y="5117917"/>
            <a:ext cx="414000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Members with </a:t>
            </a:r>
            <a:r>
              <a:rPr lang="en-US" b="1" dirty="0"/>
              <a:t>Co-Borrowers</a:t>
            </a:r>
            <a:r>
              <a:rPr lang="en-US" dirty="0"/>
              <a:t> are having less</a:t>
            </a:r>
            <a:r>
              <a:rPr lang="en-US" b="1" dirty="0"/>
              <a:t> interest rates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DE75A7-F7F2-49EF-B6E2-29F6145FBFEE}"/>
              </a:ext>
            </a:extLst>
          </p:cNvPr>
          <p:cNvSpPr/>
          <p:nvPr/>
        </p:nvSpPr>
        <p:spPr>
          <a:xfrm>
            <a:off x="10045148" y="6281530"/>
            <a:ext cx="1298713" cy="5764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36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inimalistic Presentation Layout_Alt_SB - v3" id="{84B37BC6-24B1-44DF-BC33-A2600EA6D2E2}" vid="{FEA1FE0D-3AE3-41D8-8190-550E5A85D3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61CFE-D4DA-4753-A9A5-D482B9609A35}">
  <ds:schemaRefs>
    <ds:schemaRef ds:uri="http://purl.org/dc/terms/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fb0879af-3eba-417a-a55a-ffe6dcd6ca77"/>
    <ds:schemaRef ds:uri="http://purl.org/dc/dcmitype/"/>
    <ds:schemaRef ds:uri="http://purl.org/dc/elements/1.1/"/>
    <ds:schemaRef ds:uri="6dc4bcd6-49db-4c07-9060-8acfc67cef9f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F869D89-072C-4F46-9050-EAD8E79591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color presentation</Template>
  <TotalTime>0</TotalTime>
  <Words>868</Words>
  <Application>Microsoft Office PowerPoint</Application>
  <PresentationFormat>Widescreen</PresentationFormat>
  <Paragraphs>417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Corbel</vt:lpstr>
      <vt:lpstr>Gill Sans MT</vt:lpstr>
      <vt:lpstr>Times New Roman</vt:lpstr>
      <vt:lpstr>Office Theme</vt:lpstr>
      <vt:lpstr>Product analyst Assessment </vt:lpstr>
      <vt:lpstr>PowerPoint Presentation</vt:lpstr>
      <vt:lpstr>Project Objective </vt:lpstr>
      <vt:lpstr>New Variable</vt:lpstr>
      <vt:lpstr>Important Correlations </vt:lpstr>
      <vt:lpstr>Loan to maturity period </vt:lpstr>
      <vt:lpstr>Vehicle Type Vs. Delinquent</vt:lpstr>
      <vt:lpstr>FICO decile Vs. Delinquent Rate  </vt:lpstr>
      <vt:lpstr>Co-Borrower Vs. Interest Rate </vt:lpstr>
      <vt:lpstr>Quantifying Dependencies</vt:lpstr>
      <vt:lpstr>Model: Classifications </vt:lpstr>
      <vt:lpstr>Funded amount to income ratio (FTI) </vt:lpstr>
      <vt:lpstr>Solution</vt:lpstr>
      <vt:lpstr>Solution (cont.)</vt:lpstr>
      <vt:lpstr>Data Analysis  Is performed using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2018-06-18T21:09:47Z</dcterms:created>
  <dcterms:modified xsi:type="dcterms:W3CDTF">2018-06-20T12:30:57Z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v-abdarl@microsoft.com</vt:lpwstr>
  </property>
  <property fmtid="{D5CDD505-2E9C-101B-9397-08002B2CF9AE}" pid="6" name="MSIP_Label_f42aa342-8706-4288-bd11-ebb85995028c_SetDate">
    <vt:lpwstr>2018-06-04T17:47:21.6558308Z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