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B031C4-A23D-43E4-91B7-BDD31F61F2FA}">
  <a:tblStyle styleId="{0FB031C4-A23D-43E4-91B7-BDD31F61F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DFCE1F-46B8-4971-9A50-3F99CC9966C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R70qOW_ApDLfWCH-5rZBgISP6MYB8pZTCKHZzGRbtg/edit#gid=1394513336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here, we can see that the term "horrible" appears 21.3 more times as often in negative reviews as it does in positive reviews</a:t>
            </a: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here, we can see that the term "horrible" appears 21.3 more times as often in negative reviews as it does in positive reviews</a:t>
            </a: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Saketa please fill the examples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narrow down these attributes and categories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Invite to review new businesses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Exclusive event invites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here, we can see that the term "horrible" appears 21.3 more times as often in negative reviews as it does in positive reviews</a:t>
            </a: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Saketa please fill the examples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narrow down these attributes and categories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Saketa please fill the examples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narrow down these attributes and categories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https://docs.google.com/spreadsheets/d/19R70qOW_ApDLfWCH-5rZBgISP6MYB8pZTCKHZzGRbtg/edit#gid=1394513336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Elite-Mean: 234.293          , Non Elite-Mean: 13.67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Elite - Mean: 215/Median - 105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Saketa please fill the examples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narrow down these attributes and categories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387908" y="592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Economica"/>
                <a:ea typeface="Economica"/>
                <a:cs typeface="Economica"/>
                <a:sym typeface="Economica"/>
              </a:rPr>
              <a:t>Project Presentation</a:t>
            </a:r>
            <a:endParaRPr sz="60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488475" y="2012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Yelp Dataset</a:t>
            </a:r>
            <a:endParaRPr sz="3600" dirty="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325" y="76200"/>
            <a:ext cx="1225474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52400" y="152400"/>
            <a:ext cx="1809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242 - Data Modelling</a:t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7D3A9-04F4-46A4-9A2B-FCB117517A27}"/>
              </a:ext>
            </a:extLst>
          </p:cNvPr>
          <p:cNvSpPr/>
          <p:nvPr/>
        </p:nvSpPr>
        <p:spPr>
          <a:xfrm>
            <a:off x="0" y="4224525"/>
            <a:ext cx="9144000" cy="918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EC0C5-13E7-4798-A8B0-7C347C95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283595"/>
            <a:ext cx="2428566" cy="7670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NEW BUSINESS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Cannot find a causal relationship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Real world scenario: 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What matters is </a:t>
            </a:r>
            <a:r>
              <a:rPr lang="en" sz="24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CUSTOMER EXPERIENCE</a:t>
            </a: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!!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958050"/>
            <a:ext cx="85206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Why is this relevant?</a:t>
            </a:r>
            <a:endParaRPr sz="20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-"/>
            </a:pPr>
            <a:r>
              <a:rPr lang="en" sz="20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Businesses want to improve their ratings, and in turn understand their customers</a:t>
            </a:r>
            <a:endParaRPr sz="20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-"/>
            </a:pPr>
            <a:r>
              <a:rPr lang="en" sz="20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Yelp can consult businesses and make money!</a:t>
            </a:r>
            <a:endParaRPr sz="20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Data:</a:t>
            </a:r>
            <a:endParaRPr sz="2400" dirty="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alphaLcParenBoth"/>
            </a:pPr>
            <a:r>
              <a:rPr lang="en" sz="20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Not much relation with business attributes</a:t>
            </a:r>
            <a:endParaRPr sz="2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alphaLcParenBoth"/>
            </a:pPr>
            <a:r>
              <a:rPr lang="en" sz="20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Reviews: </a:t>
            </a:r>
            <a:endParaRPr sz="2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romanLcParenBoth"/>
            </a:pPr>
            <a:r>
              <a:rPr lang="en" sz="20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‘Bag of words’ to come up with top influencers </a:t>
            </a:r>
            <a:endParaRPr sz="2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romanLcParenBoth"/>
            </a:pPr>
            <a:r>
              <a:rPr lang="en" sz="20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Assigning sentiment to reviews (1 if rating &gt; 3.5 ; 0 if rating &lt; 3.5) </a:t>
            </a:r>
            <a:endParaRPr sz="24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Economica"/>
                <a:ea typeface="Economica"/>
                <a:cs typeface="Economica"/>
                <a:sym typeface="Economica"/>
              </a:rPr>
              <a:t>EXISTING BUSINESS : </a:t>
            </a:r>
            <a:r>
              <a:rPr lang="en" sz="2000" dirty="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“ IMPROVE THE RATING OF A BUSINESS ”</a:t>
            </a:r>
            <a:endParaRPr sz="3000" b="1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50" y="590125"/>
            <a:ext cx="6062626" cy="45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Data Processing: Word Cloud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5898350" y="1182400"/>
            <a:ext cx="2777400" cy="3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SOME COMMON OPERATIONS:</a:t>
            </a:r>
            <a:endParaRPr sz="20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-"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Upper case to lower case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-"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Removed punctuations and any other symbols 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-"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Removed stop words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-"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Stemming, lemmatization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Data Processing: Most common words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l="1351" t="12552" r="1429" b="3653"/>
          <a:stretch/>
        </p:blipFill>
        <p:spPr>
          <a:xfrm>
            <a:off x="2344925" y="1307975"/>
            <a:ext cx="4454150" cy="23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155850" y="4333350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Most common words: Refund, ‘Meh’, Horrible, Worst, Rude, Unfriendly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3072000" y="3775075"/>
            <a:ext cx="3000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Reviews with rating &lt; 3.5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Data Processing: Most common words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l="-1280" t="11585" r="1279" b="2215"/>
          <a:stretch/>
        </p:blipFill>
        <p:spPr>
          <a:xfrm>
            <a:off x="2271613" y="1122375"/>
            <a:ext cx="4600775" cy="25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3072000" y="3651325"/>
            <a:ext cx="3000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Reviews with rating &gt; 3.5</a:t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155850" y="4333350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Most common words: Terrific, ‘Fav’, Recommend, Impeccable, Attentive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Method Implemented:</a:t>
            </a:r>
            <a:endParaRPr sz="6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Classification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EXISTING BUSINESS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39" name="Shape 23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6" y="1480781"/>
            <a:ext cx="4994480" cy="308826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3855350" y="2591600"/>
            <a:ext cx="82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56.70%</a:t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5281824" y="2265700"/>
            <a:ext cx="82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65.30%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EXISTING BUSINESS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Reviews form a significant feature for predicting ratings of a business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Real world scenario: 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What matters is </a:t>
            </a:r>
            <a:r>
              <a:rPr lang="en" sz="24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CUSTOMER EXPERIENCE</a:t>
            </a: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!!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INSIGHTS</a:t>
            </a:r>
            <a:endParaRPr sz="30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As the number of reviews go up, the ratings tend to stabilize.</a:t>
            </a:r>
            <a:endParaRPr sz="2400" i="1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53" name="Shape 253" descr="1.png"/>
          <p:cNvPicPr preferRelativeResize="0"/>
          <p:nvPr/>
        </p:nvPicPr>
        <p:blipFill rotWithShape="1">
          <a:blip r:embed="rId3">
            <a:alphaModFix/>
          </a:blip>
          <a:srcRect l="3799" b="5935"/>
          <a:stretch/>
        </p:blipFill>
        <p:spPr>
          <a:xfrm>
            <a:off x="1564250" y="1363225"/>
            <a:ext cx="5755850" cy="33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 rot="-5400000">
            <a:off x="592125" y="2730825"/>
            <a:ext cx="138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Review Count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902900" y="4616575"/>
            <a:ext cx="138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Star Rating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958050"/>
            <a:ext cx="85206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Why is this relevant?  -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As Yelp puts it “ It’s neat to be elite! ”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But generally speaking 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-"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Users want the benefits of being elite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-"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Businesses want to target the people who are elite or are about to be elite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-"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Yelp wants to maintain the quality of elite users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Data: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alphaLcParenBoth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User Attributes - Friends, Fans, Reviews given, Photographs, etc.</a:t>
            </a: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alphaLcParenBoth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Compliments Received - Hot, Cool, Funny, etc.</a:t>
            </a: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alphaLcParenBoth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Votes given - Funny, Useful, etc.</a:t>
            </a: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USER SOLUTION : </a:t>
            </a:r>
            <a:r>
              <a:rPr lang="en" sz="30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“ DETERMINE ‘ELITE’ CUSTOMERS ”</a:t>
            </a: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Data Processing: Importance Analysis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072000" y="3651325"/>
            <a:ext cx="3000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Features</a:t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155850" y="4333350"/>
            <a:ext cx="88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Most important features: Compliments, Review counts, Fans, Friends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l="680" t="9560" r="749" b="2565"/>
          <a:stretch/>
        </p:blipFill>
        <p:spPr>
          <a:xfrm>
            <a:off x="1378675" y="1088025"/>
            <a:ext cx="6380775" cy="25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0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041" y="-216925"/>
            <a:ext cx="3019958" cy="536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525" y="-216925"/>
            <a:ext cx="3019950" cy="536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16905"/>
            <a:ext cx="3019950" cy="5360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458325" y="76200"/>
            <a:ext cx="21033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Business Dataset</a:t>
            </a:r>
            <a:endParaRPr sz="24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520350" y="76200"/>
            <a:ext cx="21033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Review Dataset</a:t>
            </a:r>
            <a:endParaRPr sz="24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6591375" y="76200"/>
            <a:ext cx="21033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User Dataset</a:t>
            </a:r>
            <a:endParaRPr sz="24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DecisionTre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50" y="1177925"/>
            <a:ext cx="7972325" cy="39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Method Implemented:</a:t>
            </a:r>
            <a:endParaRPr sz="6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Classification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USER SOLUTION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Method Implemented:</a:t>
            </a:r>
            <a:endParaRPr sz="6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Classification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USER SOLUTION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83" name="Shape 283" descr="CpDtre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00" y="1741250"/>
            <a:ext cx="6989400" cy="31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 rot="-5400000">
            <a:off x="693650" y="3026800"/>
            <a:ext cx="967800" cy="3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Accuracy</a:t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3850875" y="4710537"/>
            <a:ext cx="2256000" cy="3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Complexity Parameter (cp)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2610350" y="1767763"/>
            <a:ext cx="592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0.02</a:t>
            </a:r>
            <a:endParaRPr/>
          </a:p>
        </p:txBody>
      </p:sp>
      <p:cxnSp>
        <p:nvCxnSpPr>
          <p:cNvPr id="287" name="Shape 287"/>
          <p:cNvCxnSpPr/>
          <p:nvPr/>
        </p:nvCxnSpPr>
        <p:spPr>
          <a:xfrm>
            <a:off x="2315450" y="1908925"/>
            <a:ext cx="371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51" y="1337700"/>
            <a:ext cx="7525401" cy="38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Method Implemented:</a:t>
            </a:r>
            <a:endParaRPr sz="6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Classification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USER SOLUTION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2284425" y="3972425"/>
            <a:ext cx="82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95.20%</a:t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3113025" y="2808025"/>
            <a:ext cx="82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97.16%</a:t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3941625" y="2378400"/>
            <a:ext cx="82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97.85%</a:t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4770225" y="2309875"/>
            <a:ext cx="82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97.97%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5598825" y="2241350"/>
            <a:ext cx="82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98.09%</a:t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6427425" y="2888675"/>
            <a:ext cx="82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97%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USER SOLUTION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Model Statistics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307" name="Shape 307"/>
          <p:cNvGraphicFramePr/>
          <p:nvPr>
            <p:extLst>
              <p:ext uri="{D42A27DB-BD31-4B8C-83A1-F6EECF244321}">
                <p14:modId xmlns:p14="http://schemas.microsoft.com/office/powerpoint/2010/main" val="381939144"/>
              </p:ext>
            </p:extLst>
          </p:nvPr>
        </p:nvGraphicFramePr>
        <p:xfrm>
          <a:off x="1785626" y="1536243"/>
          <a:ext cx="5411588" cy="3201832"/>
        </p:xfrm>
        <a:graphic>
          <a:graphicData uri="http://schemas.openxmlformats.org/drawingml/2006/table">
            <a:tbl>
              <a:tblPr>
                <a:noFill/>
                <a:tableStyleId>{E2DFCE1F-46B8-4971-9A50-3F99CC9966C4}</a:tableStyleId>
              </a:tblPr>
              <a:tblGrid>
                <a:gridCol w="135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76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Models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Accuracy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TPR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TNR</a:t>
                      </a:r>
                      <a:endParaRPr sz="1600" dirty="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Baseline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95.20%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0%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95.2%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62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Logistic Regression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97.16%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58.67%</a:t>
                      </a:r>
                      <a:endParaRPr sz="1600" dirty="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99.09%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CART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97.85%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72.38%</a:t>
                      </a:r>
                      <a:endParaRPr sz="1600" b="1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99.13%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62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Random Forest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97.97%</a:t>
                      </a:r>
                      <a:endParaRPr sz="1600" b="1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71.85%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99.29%</a:t>
                      </a:r>
                      <a:endParaRPr sz="1600" b="1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Boosting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98.09%</a:t>
                      </a:r>
                      <a:endParaRPr sz="1600" b="1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76.93%</a:t>
                      </a:r>
                      <a:endParaRPr sz="1600" b="1" dirty="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99.16%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LDA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97%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51.61%</a:t>
                      </a:r>
                      <a:endParaRPr sz="16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99.3%</a:t>
                      </a:r>
                      <a:endParaRPr sz="1600" b="1" dirty="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71948" marR="71948" marT="71948" marB="71948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USER SOLUTION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Boosting gives a good prediction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 contact us if you want to become an ‘ELITE’ user.</a:t>
            </a:r>
            <a:endParaRPr sz="24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 descr="ReviewCount.png"/>
          <p:cNvPicPr preferRelativeResize="0"/>
          <p:nvPr/>
        </p:nvPicPr>
        <p:blipFill rotWithShape="1">
          <a:blip r:embed="rId3">
            <a:alphaModFix/>
          </a:blip>
          <a:srcRect t="5985" b="11109"/>
          <a:stretch/>
        </p:blipFill>
        <p:spPr>
          <a:xfrm>
            <a:off x="577400" y="1516025"/>
            <a:ext cx="4232074" cy="3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1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INSIGHTS</a:t>
            </a:r>
            <a:endParaRPr sz="30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Quality over quantity.</a:t>
            </a:r>
            <a:endParaRPr sz="2400" i="1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0" name="Shape 320"/>
          <p:cNvSpPr txBox="1"/>
          <p:nvPr/>
        </p:nvSpPr>
        <p:spPr>
          <a:xfrm rot="-5400000">
            <a:off x="-203850" y="2872163"/>
            <a:ext cx="138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Review Count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999688" y="4516025"/>
            <a:ext cx="138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Response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5223025" y="1579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Even though some users have reviews in 1000’s but the median for the number of reviews needed to become an ‘Elite’ customer is 157.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2244750" y="1458200"/>
            <a:ext cx="874800" cy="18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 descr="Frien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25" y="1313825"/>
            <a:ext cx="4305474" cy="334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1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INSIGHTS</a:t>
            </a:r>
            <a:endParaRPr sz="30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Friends Matter!!</a:t>
            </a:r>
            <a:endParaRPr sz="2400" i="1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0" name="Shape 330"/>
          <p:cNvSpPr txBox="1"/>
          <p:nvPr/>
        </p:nvSpPr>
        <p:spPr>
          <a:xfrm rot="-5400000">
            <a:off x="-203850" y="2872163"/>
            <a:ext cx="138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Friends on Yelp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2131100" y="4164425"/>
            <a:ext cx="13875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Response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5223025" y="1579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The Friends Network is highly related to the user being an ‘Elite’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1999700" y="1217088"/>
            <a:ext cx="1650300" cy="41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095700" y="889625"/>
            <a:ext cx="1458300" cy="24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25" y="1539825"/>
            <a:ext cx="5638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5990825" y="1716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The Yelp Age is not directly proportional to the user being an ‘Elite’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1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INSIGHTS</a:t>
            </a:r>
            <a:endParaRPr sz="30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i="1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Age </a:t>
            </a:r>
            <a:r>
              <a:rPr lang="en" sz="2400" i="1">
                <a:solidFill>
                  <a:srgbClr val="C10000"/>
                </a:solidFill>
                <a:latin typeface="Georgia"/>
                <a:ea typeface="Georgia"/>
                <a:cs typeface="Georgia"/>
                <a:sym typeface="Georgia"/>
              </a:rPr>
              <a:t>≠ </a:t>
            </a:r>
            <a:r>
              <a:rPr lang="en" sz="2400" i="1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Wisdom.</a:t>
            </a:r>
            <a:endParaRPr sz="2400" i="1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2263650" y="4526775"/>
            <a:ext cx="20049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Time Taken (in years)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3" name="Shape 343"/>
          <p:cNvSpPr txBox="1"/>
          <p:nvPr/>
        </p:nvSpPr>
        <p:spPr>
          <a:xfrm rot="-5400000">
            <a:off x="-280500" y="2918500"/>
            <a:ext cx="1473900" cy="28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 Frequency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CONCLUSION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want Yelp to have more insight into businesses and users.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81000">
              <a:spcBef>
                <a:spcPts val="1600"/>
              </a:spcBef>
              <a:spcAft>
                <a:spcPts val="0"/>
              </a:spcAft>
              <a:buClr>
                <a:srgbClr val="C10000"/>
              </a:buClr>
              <a:buSzPts val="2400"/>
              <a:buFont typeface="Economica"/>
              <a:buChar char="-"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Business attributes do not have causal relationship with the ratings of a business 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C10000"/>
              </a:buClr>
              <a:buSzPts val="2400"/>
              <a:buFont typeface="Economica"/>
              <a:buChar char="-"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User reviews matter the most for a business rating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C10000"/>
              </a:buClr>
              <a:buSzPts val="2400"/>
              <a:buFont typeface="Economica"/>
              <a:buChar char="-"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‘Elite’ user reviews attract more customers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APPENDIX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CART model for New Businesses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56" name="Shape 356" descr="Scenario1_O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00" y="1783112"/>
            <a:ext cx="8130625" cy="15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 descr="Screen Shot 2017-04-27 at 20.25.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53500"/>
            <a:ext cx="9144000" cy="6057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DATA STATISTICS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5063950" y="1829288"/>
            <a:ext cx="6603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4</a:t>
            </a:r>
            <a:endParaRPr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11</a:t>
            </a:r>
            <a:endParaRPr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4.1M</a:t>
            </a:r>
            <a:endParaRPr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1M</a:t>
            </a:r>
            <a:endParaRPr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144K</a:t>
            </a:r>
            <a:endParaRPr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635875" y="1829288"/>
            <a:ext cx="14856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Countries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Cities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Reviews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Users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Businesses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DECISION TREE</a:t>
            </a:r>
            <a:r>
              <a:rPr lang="en"/>
              <a:t> </a:t>
            </a:r>
            <a:endParaRPr/>
          </a:p>
        </p:txBody>
      </p:sp>
      <p:pic>
        <p:nvPicPr>
          <p:cNvPr id="362" name="Shape 362" descr="DecisionTre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50" y="1097050"/>
            <a:ext cx="7832850" cy="38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CROSS VALIDATION: BEST CP VALUE</a:t>
            </a:r>
            <a:endParaRPr/>
          </a:p>
        </p:txBody>
      </p:sp>
      <p:pic>
        <p:nvPicPr>
          <p:cNvPr id="368" name="Shape 368" descr="CpDtre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75" y="1098525"/>
            <a:ext cx="8426424" cy="37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311700" y="27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latin typeface="Economica"/>
                <a:ea typeface="Economica"/>
                <a:cs typeface="Economica"/>
                <a:sym typeface="Economica"/>
              </a:rPr>
              <a:t>LINEAR DISCRIMINANT ANALYSIS vs LOGISTIC REGRESSION</a:t>
            </a:r>
            <a:endParaRPr dirty="0"/>
          </a:p>
        </p:txBody>
      </p:sp>
      <p:pic>
        <p:nvPicPr>
          <p:cNvPr id="374" name="Shape 374" descr="LDAvsLR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5425"/>
            <a:ext cx="8590649" cy="36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PROJECT OBJECTIVE - BUSINESS SOLUTION</a:t>
            </a:r>
            <a:endParaRPr sz="30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 NEW BUSINESS</a:t>
            </a:r>
            <a:endParaRPr sz="2400" b="1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399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“ DETERMINE THE RATING OF A BUSINESS ”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313" y="1399925"/>
            <a:ext cx="2111374" cy="374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PROJECT OBJECTIVE - BUSINESS SOLUTION</a:t>
            </a:r>
            <a:endParaRPr sz="3000" b="1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 EXISTING BUSINESS</a:t>
            </a:r>
            <a:endParaRPr sz="2400" b="1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399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“ IMPROVE THE RATING OF A BUSINESS ”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825" y="1395815"/>
            <a:ext cx="2111374" cy="374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250" y="1395827"/>
            <a:ext cx="2111374" cy="374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PROJECT OBJECTIVE - USER SOLUTION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“ DETERMINE WHEN A CUSTOMER BECOMES AN ‘ELITE’ CUSTOMER ”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825" y="1395825"/>
            <a:ext cx="2111374" cy="37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250" y="1395803"/>
            <a:ext cx="2111374" cy="374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NEW BUSINESS : </a:t>
            </a:r>
            <a:r>
              <a:rPr lang="en" sz="30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“ DETERMINE THE RATING OF A BUSINESS ”</a:t>
            </a: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3000"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958050"/>
            <a:ext cx="85206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Why is this relevant?  -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People want to have a good business model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Data: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alphaLcParenBoth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Business Attributes - 80+ business attributes separated out					       Examples - Wifi, Pets allowed, Parking, etc.</a:t>
            </a: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alphaLcParenBoth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Business Categories - 1000+ unique categories								      Examples - Restaurant, Shopping, Nightlife, etc.</a:t>
            </a: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alphaLcParenBoth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Business Hours - Derived opening hours, closing hours, open hours etc.</a:t>
            </a: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Shape 186"/>
          <p:cNvGraphicFramePr/>
          <p:nvPr/>
        </p:nvGraphicFramePr>
        <p:xfrm>
          <a:off x="738566" y="11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{0FB031C4-A23D-43E4-91B7-BDD31F61F2FA}</a:tableStyleId>
              </a:tblPr>
              <a:tblGrid>
                <a:gridCol w="16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Availability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business_id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is_open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longitude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review_count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stars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garage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64.23801988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9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validated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63.63554334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BusinessAcceptsCreditCards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61.79687934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GoodForKids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42.81262147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RestaurantsTakeOut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42.77097562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OutdoorSeating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40.77336332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40.39785663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neighborhood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40.19448609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RestaurantsGoodForGroups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40.14104059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RestaurantsDelivery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38.15245155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WiFi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34.81523127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NoiseLevel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34.43556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casual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34.407102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RestaurantsTableService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34.08226442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romantic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33.39024932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BikeParking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32.65867066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Caters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27.94297296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ByAppointmentOnly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26.77341885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divey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25.60733522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DogsAllowed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14.96751624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89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GoodForDancing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13.61124993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83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HappyHour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13.55155755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82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CoatCheck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13.31348215</a:t>
                      </a:r>
                      <a:endParaRPr sz="1100"/>
                    </a:p>
                  </a:txBody>
                  <a:tcPr marL="3650" marR="3650" marT="3650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8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graphicFrame>
        <p:nvGraphicFramePr>
          <p:cNvPr id="187" name="Shape 187"/>
          <p:cNvGraphicFramePr/>
          <p:nvPr/>
        </p:nvGraphicFramePr>
        <p:xfrm>
          <a:off x="5189714" y="121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{0FB031C4-A23D-43E4-91B7-BDD31F61F2FA}</a:tableStyleId>
              </a:tblPr>
              <a:tblGrid>
                <a:gridCol w="15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Availability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97.06119163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88.26281304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2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Restaurants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33.65331223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Shopping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15.59359209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Food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14.70722972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Beauty &amp; Spas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9.516769393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Services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7.802348826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Nightlife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7.304680993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 &amp; Medical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7.271364318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Bars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6.307263035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Automotive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5.937309123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 Services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5.64509412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 Planning &amp; Services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5.014159587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Active Life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4.665722694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Fashion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4.042423233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American (Traditional)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3.687045366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 Food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3.644011328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Pizza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3.629435282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Sandwiches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3.623188406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Coffee &amp; Tea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3.539202621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Hair Salons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3.371925149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Hotels &amp; Travel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3.371231051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Arts &amp; Entertainment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3.276833805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Italian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2.858293076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 Repair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2.847187517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&amp; Garden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2.841634738</a:t>
                      </a:r>
                      <a:endParaRPr sz="1100"/>
                    </a:p>
                  </a:txBody>
                  <a:tcPr marL="4475" marR="4475" marT="4475" marB="0" anchor="b">
                    <a:lnL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188" name="Shape 188"/>
          <p:cNvSpPr txBox="1"/>
          <p:nvPr/>
        </p:nvSpPr>
        <p:spPr>
          <a:xfrm>
            <a:off x="738566" y="786747"/>
            <a:ext cx="24069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Business Attributes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5195271" y="790047"/>
            <a:ext cx="2382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Business Categories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936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Data Processing: Availability of Data</a:t>
            </a:r>
            <a:endParaRPr sz="240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27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Economica"/>
                <a:ea typeface="Economica"/>
                <a:cs typeface="Economica"/>
                <a:sym typeface="Economica"/>
              </a:rPr>
              <a:t>NEW BUSINESS</a:t>
            </a:r>
            <a:endParaRPr sz="3000"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704625"/>
            <a:ext cx="85206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Method Implemented:</a:t>
            </a:r>
            <a:endParaRPr sz="6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Classification (CART)</a:t>
            </a:r>
            <a:endParaRPr sz="20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10000"/>
                </a:solidFill>
                <a:latin typeface="Economica"/>
                <a:ea typeface="Economica"/>
                <a:cs typeface="Economica"/>
                <a:sym typeface="Economica"/>
              </a:rPr>
              <a:t>Prediction: The CART model always predicted a rating of 4</a:t>
            </a:r>
            <a:endParaRPr sz="2400" dirty="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C1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Reasons for failure:</a:t>
            </a:r>
            <a:endParaRPr sz="2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alphaLcParenBoth"/>
            </a:pPr>
            <a:r>
              <a:rPr lang="en" sz="20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model could not find any relevant relations between the business attributes and the ratings</a:t>
            </a:r>
            <a:endParaRPr sz="2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Economica"/>
              <a:buAutoNum type="alphaLcParenBoth"/>
            </a:pPr>
            <a:r>
              <a:rPr lang="en" sz="20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model just predicted based on a simple probability</a:t>
            </a:r>
            <a:endParaRPr sz="2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197" name="Shape 197"/>
          <p:cNvGraphicFramePr/>
          <p:nvPr/>
        </p:nvGraphicFramePr>
        <p:xfrm>
          <a:off x="280875" y="3878775"/>
          <a:ext cx="8582250" cy="1280100"/>
        </p:xfrm>
        <a:graphic>
          <a:graphicData uri="http://schemas.openxmlformats.org/drawingml/2006/table">
            <a:tbl>
              <a:tblPr>
                <a:noFill/>
                <a:tableStyleId>{E2DFCE1F-46B8-4971-9A50-3F99CC9966C4}</a:tableStyleId>
              </a:tblPr>
              <a:tblGrid>
                <a:gridCol w="107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8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8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Rating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1.5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2.5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3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3.5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</a:t>
                      </a:r>
                      <a:endParaRPr sz="2000" b="1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4.5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Probability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0.008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0.018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0.050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0.093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0.168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0.220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0.237</a:t>
                      </a:r>
                      <a:endParaRPr sz="2000" b="1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5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0.136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0.070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Microsoft Office PowerPoint</Application>
  <PresentationFormat>On-screen Show (16:9)</PresentationFormat>
  <Paragraphs>342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Economica</vt:lpstr>
      <vt:lpstr>Georgia</vt:lpstr>
      <vt:lpstr>Roboto</vt:lpstr>
      <vt:lpstr>Simple Light</vt:lpstr>
      <vt:lpstr>Office Theme</vt:lpstr>
      <vt:lpstr>Project Presentation</vt:lpstr>
      <vt:lpstr>PowerPoint Presentation</vt:lpstr>
      <vt:lpstr>DATA STATISTICS</vt:lpstr>
      <vt:lpstr>PROJECT OBJECTIVE - BUSINESS SOLUTION  NEW BUSINESS</vt:lpstr>
      <vt:lpstr>PROJECT OBJECTIVE - BUSINESS SOLUTION  EXISTING BUSINESS</vt:lpstr>
      <vt:lpstr>PROJECT OBJECTIVE - USER SOLUTION</vt:lpstr>
      <vt:lpstr>NEW BUSINESS : “ DETERMINE THE RATING OF A BUSINESS ” </vt:lpstr>
      <vt:lpstr> Data Processing: Availability of Data </vt:lpstr>
      <vt:lpstr>NEW BUSINESS</vt:lpstr>
      <vt:lpstr>NEW BUSINESS</vt:lpstr>
      <vt:lpstr>EXISTING BUSINESS : “ IMPROVE THE RATING OF A BUSINESS ”</vt:lpstr>
      <vt:lpstr>Data Processing: Word Cloud </vt:lpstr>
      <vt:lpstr>Data Processing: Most common words </vt:lpstr>
      <vt:lpstr>Data Processing: Most common words </vt:lpstr>
      <vt:lpstr>EXISTING BUSINESS</vt:lpstr>
      <vt:lpstr>EXISTING BUSINESS</vt:lpstr>
      <vt:lpstr>INSIGHTS As the number of reviews go up, the ratings tend to stabilize.</vt:lpstr>
      <vt:lpstr>USER SOLUTION : “ DETERMINE ‘ELITE’ CUSTOMERS ” </vt:lpstr>
      <vt:lpstr>Data Processing: Importance Analysis </vt:lpstr>
      <vt:lpstr>USER SOLUTION</vt:lpstr>
      <vt:lpstr>USER SOLUTION</vt:lpstr>
      <vt:lpstr>USER SOLUTION</vt:lpstr>
      <vt:lpstr>USER SOLUTION</vt:lpstr>
      <vt:lpstr>USER SOLUTION</vt:lpstr>
      <vt:lpstr>INSIGHTS Quality over quantity.</vt:lpstr>
      <vt:lpstr>INSIGHTS Friends Matter!!</vt:lpstr>
      <vt:lpstr>INSIGHTS Age ≠ Wisdom.</vt:lpstr>
      <vt:lpstr>CONCLUSION</vt:lpstr>
      <vt:lpstr>APPENDIX</vt:lpstr>
      <vt:lpstr>DECISION TREE </vt:lpstr>
      <vt:lpstr>CROSS VALIDATION: BEST CP VALUE</vt:lpstr>
      <vt:lpstr>LINEAR DISCRIMINANT ANALYSIS vs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cp:lastModifiedBy>Nishanth Chintamani</cp:lastModifiedBy>
  <cp:revision>5</cp:revision>
  <dcterms:modified xsi:type="dcterms:W3CDTF">2018-08-03T18:37:06Z</dcterms:modified>
</cp:coreProperties>
</file>