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0" r:id="rId3"/>
    <p:sldId id="261" r:id="rId4"/>
    <p:sldId id="257" r:id="rId5"/>
    <p:sldId id="262" r:id="rId6"/>
    <p:sldId id="282" r:id="rId7"/>
    <p:sldId id="280" r:id="rId8"/>
    <p:sldId id="283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8A"/>
    <a:srgbClr val="6F92B5"/>
    <a:srgbClr val="30475E"/>
    <a:srgbClr val="B4A5A5"/>
    <a:srgbClr val="E7AB79"/>
    <a:srgbClr val="A5C9CA"/>
    <a:srgbClr val="DDDDDD"/>
    <a:srgbClr val="2C3333"/>
    <a:srgbClr val="DCD7C9"/>
    <a:srgbClr val="E7F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61" d="100"/>
          <a:sy n="61" d="100"/>
        </p:scale>
        <p:origin x="8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486589540152238E-2"/>
          <c:y val="4.7869876175673197E-2"/>
          <c:w val="0.92102682091969557"/>
          <c:h val="0.789094303313404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00818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0-4A3D-B14D-FCB44DFEF7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A0-4A3D-B14D-FCB44DFEF7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81451536"/>
        <c:axId val="1381450704"/>
      </c:barChart>
      <c:catAx>
        <c:axId val="1381451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450704"/>
        <c:crosses val="autoZero"/>
        <c:auto val="1"/>
        <c:lblAlgn val="ctr"/>
        <c:lblOffset val="100"/>
        <c:noMultiLvlLbl val="0"/>
      </c:catAx>
      <c:valAx>
        <c:axId val="1381450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8145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0475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85B-408D-99A9-D0F18C563D89}"/>
              </c:ext>
            </c:extLst>
          </c:dPt>
          <c:dPt>
            <c:idx val="1"/>
            <c:invertIfNegative val="0"/>
            <c:bubble3D val="0"/>
            <c:spPr>
              <a:solidFill>
                <a:srgbClr val="6F92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85B-408D-99A9-D0F18C563D89}"/>
              </c:ext>
            </c:extLst>
          </c:dPt>
          <c:dPt>
            <c:idx val="2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85B-408D-99A9-D0F18C563D89}"/>
              </c:ext>
            </c:extLst>
          </c:dPt>
          <c:dPt>
            <c:idx val="3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85B-408D-99A9-D0F18C563D89}"/>
              </c:ext>
            </c:extLst>
          </c:dPt>
          <c:dPt>
            <c:idx val="4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85B-408D-99A9-D0F18C563D89}"/>
              </c:ext>
            </c:extLst>
          </c:dPt>
          <c:dPt>
            <c:idx val="5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85B-408D-99A9-D0F18C563D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5B-408D-99A9-D0F18C563D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22275600"/>
        <c:axId val="1222274768"/>
      </c:barChart>
      <c:catAx>
        <c:axId val="1222275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274768"/>
        <c:crosses val="autoZero"/>
        <c:auto val="1"/>
        <c:lblAlgn val="ctr"/>
        <c:lblOffset val="100"/>
        <c:noMultiLvlLbl val="0"/>
      </c:catAx>
      <c:valAx>
        <c:axId val="12222747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2227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89878982999571"/>
          <c:y val="0.25316438136270042"/>
          <c:w val="0.5104344063561328"/>
          <c:h val="0.59870416110305624"/>
        </c:manualLayout>
      </c:layout>
      <c:radarChart>
        <c:radarStyle val="marker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axId val="1342078464"/>
        <c:axId val="1342078048"/>
      </c:radarChart>
      <c:catAx>
        <c:axId val="1342078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078048"/>
        <c:crosses val="autoZero"/>
        <c:auto val="1"/>
        <c:lblAlgn val="ctr"/>
        <c:lblOffset val="100"/>
        <c:noMultiLvlLbl val="0"/>
      </c:catAx>
      <c:valAx>
        <c:axId val="13420780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42078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8A51-1656-49F0-A80E-A7476450D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362A4-1824-4B1C-BBC0-942F4ACF6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57C52-1CE3-4F9C-B747-A1EA84AF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12295-C949-43E5-A062-F01FB296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18537-D0F1-475A-8CAB-6C32C574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23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1542-86B8-44E4-926C-3A567CAC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3888D-ACC3-4C31-9DED-2EBB2BE72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58214-9277-4B17-85BC-45E2CA88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C8A24-AC82-49C0-ABC7-C3ECCF64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96EF8-8B8F-4C90-B6AB-51A691C1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70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AC840-D526-460A-9426-DCE19F5FA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0F2AB-AB30-4C5E-A85B-A15A16F49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A0E2F-5044-41B8-9B79-71B338FF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7C469-A426-4ADF-A35F-81093D35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576A5-0BBE-4CE1-858B-E63AF4C0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30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6F63-D60A-48A2-AE2D-900A66EC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CA6BC-F079-4439-A664-15FB5B893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D874-DB75-4676-AC0C-A6BC6F8B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73869-0EAC-498D-9738-94AF8795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B8B0C-8F2E-4168-A76E-225A4C43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81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CDA1-72A7-49C9-B605-41AFCCB5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B46E2-D21F-431B-AD01-10FB85F4B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42110-92DB-4A3B-B5C9-7ECCA92C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56194-1DEE-4BE6-9509-8FEA408B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48F0F-9778-4F0B-AAE8-7891EE0A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96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4C04-89CF-46E5-959D-3DC9156B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F264-BBF4-462B-881E-026C4EC67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51289-4EDD-4C46-A513-F00C7DA9D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D5F2D-3A77-4794-BD79-FCA18492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B509B-A2F9-4991-8019-E41152E2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D11B2-2222-4B40-B659-B30FDE1F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50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2045-603F-4784-A139-6775A37B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D592B-72FA-496E-A8B6-88AB4D42B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8295A-5E55-4E80-ACD5-B008424AA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E2CDE-858F-4253-9171-47C6963BF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816ED-27AA-4354-8D04-93E762106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C63F8-D5C6-4D91-A545-8640AAF9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18340-B874-4ACB-9001-9E1F5482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95DCE-4C29-4D65-B5CB-4CC9C3E7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50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AD53-52F9-4C55-BB45-63EAC84C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7B01F-F6A0-426C-8104-70AE7EAD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F6AFB-2426-4517-8977-9332E01D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B3634-FDA5-4411-8444-F0A4C53F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06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1F0CF-2088-4D29-B7E6-BAAD2756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72E2E-BF22-4F3F-9720-26E3090F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B93C4-646A-4232-9E94-34C825ED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578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4ED8-1633-4BAD-9726-43A4A4B6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9DFF-13CD-4ECE-AE69-A1859023A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6A9C1-95E6-4483-92BE-33613E035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1F565-9DB3-4A2F-8BD3-AE5D3748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ECC71-738F-4487-B7A7-E17B0BE7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86A7E-F847-4297-A62E-0D64A2AA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82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28D4-A3EA-45E6-89C3-27FFD87B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8478E-F3E2-4D06-8018-913282248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7FB5C-F2AC-4DD8-9782-82C38103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E0777-B682-4774-AB72-1C2A9AE2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42A37-D983-4043-8A17-97759904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094FE-E682-42EC-B3D9-D2F25CF6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752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A79B4-DD6D-44D1-9BF0-A1904EEC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ED1F9-60C5-4A98-A475-7D6C9B1C4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2287-16EB-4403-A475-4D2E3E3D3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1B91B-243F-4FF5-9D6E-B15706958D89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D3C26-2D19-431C-9EF1-FB2490440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E03D6-A5EC-426F-9085-93E849FBA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00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aticon.com/free-icons/computer%22%20title=%22computer%20icon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b2c%22%20title=%22b2c%20icons" TargetMode="External"/><Relationship Id="rId2" Type="http://schemas.openxmlformats.org/officeDocument/2006/relationships/hyperlink" Target="https://www.flaticon.com/free-icons/retail%22%20title=%22retail%20icon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flaticon.com/free-icons/computer%22%20title=%22computer%20icon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2A88B">
                <a:alpha val="50000"/>
              </a:srgbClr>
            </a:gs>
            <a:gs pos="42000">
              <a:schemeClr val="accent3">
                <a:lumMod val="40000"/>
                <a:lumOff val="60000"/>
                <a:alpha val="20000"/>
              </a:schemeClr>
            </a:gs>
            <a:gs pos="100000">
              <a:schemeClr val="accent2">
                <a:lumMod val="75000"/>
                <a:alpha val="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040033" y="3655716"/>
            <a:ext cx="8517623" cy="10990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HARDWARE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Sales Insights FROM ad-hoc requests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3F862FF-54C6-8207-8FBC-4353B789D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0033" y="4908715"/>
            <a:ext cx="2616961" cy="359550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>
                <a:latin typeface="Tenorite" panose="00000500000000000000" pitchFamily="2" charset="0"/>
              </a:rPr>
              <a:t>By Nishanth </a:t>
            </a:r>
            <a:r>
              <a:rPr lang="en-US" sz="1600" b="1" dirty="0" err="1">
                <a:latin typeface="Tenorite" panose="00000500000000000000" pitchFamily="2" charset="0"/>
              </a:rPr>
              <a:t>viswajith</a:t>
            </a:r>
            <a:endParaRPr lang="en-US" sz="1600" b="1" dirty="0">
              <a:latin typeface="Tenorite" panose="00000500000000000000" pitchFamily="2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75849A-8F64-73BF-126F-414B5EA51B38}"/>
              </a:ext>
            </a:extLst>
          </p:cNvPr>
          <p:cNvSpPr txBox="1">
            <a:spLocks/>
          </p:cNvSpPr>
          <p:nvPr/>
        </p:nvSpPr>
        <p:spPr>
          <a:xfrm>
            <a:off x="1040032" y="5242473"/>
            <a:ext cx="2616961" cy="35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latin typeface="Tenorite" panose="00000500000000000000" pitchFamily="2" charset="0"/>
              </a:rPr>
              <a:t>Apr 03</a:t>
            </a:r>
            <a:r>
              <a:rPr lang="en-US" sz="1600" baseline="30000" dirty="0">
                <a:latin typeface="Tenorite" panose="00000500000000000000" pitchFamily="2" charset="0"/>
              </a:rPr>
              <a:t>nd</a:t>
            </a:r>
            <a:r>
              <a:rPr lang="en-US" sz="1600" dirty="0">
                <a:latin typeface="Tenorite" panose="00000500000000000000" pitchFamily="2" charset="0"/>
              </a:rPr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252868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09433" y="1439474"/>
            <a:ext cx="8636910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Q7.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Gross sales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CUSTOMER “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exclusive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 for each month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32AE6-74B5-B9C4-64B9-B97E503D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89" y="1920127"/>
            <a:ext cx="9242017" cy="405534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741517-5829-7204-2002-ECD2CDDBF957}"/>
              </a:ext>
            </a:extLst>
          </p:cNvPr>
          <p:cNvCxnSpPr/>
          <p:nvPr/>
        </p:nvCxnSpPr>
        <p:spPr>
          <a:xfrm>
            <a:off x="10556624" y="3255579"/>
            <a:ext cx="382314" cy="0"/>
          </a:xfrm>
          <a:prstGeom prst="line">
            <a:avLst/>
          </a:prstGeom>
          <a:ln w="317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F0F96A-3C67-B1C1-F41C-E9A87BECBD8E}"/>
              </a:ext>
            </a:extLst>
          </p:cNvPr>
          <p:cNvCxnSpPr>
            <a:cxnSpLocks/>
          </p:cNvCxnSpPr>
          <p:nvPr/>
        </p:nvCxnSpPr>
        <p:spPr>
          <a:xfrm>
            <a:off x="10645493" y="3470026"/>
            <a:ext cx="0" cy="379686"/>
          </a:xfrm>
          <a:prstGeom prst="line">
            <a:avLst/>
          </a:prstGeom>
          <a:ln w="165100">
            <a:solidFill>
              <a:srgbClr val="0081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E75EA2B6-093B-CA29-BC5B-BF102A9468EE}"/>
              </a:ext>
            </a:extLst>
          </p:cNvPr>
          <p:cNvSpPr txBox="1">
            <a:spLocks/>
          </p:cNvSpPr>
          <p:nvPr/>
        </p:nvSpPr>
        <p:spPr>
          <a:xfrm>
            <a:off x="10962784" y="3074773"/>
            <a:ext cx="1100430" cy="3234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GROSS SALES ALL CUSTOMERS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7B754D5-2B30-631F-DC77-CE7C19FA232B}"/>
              </a:ext>
            </a:extLst>
          </p:cNvPr>
          <p:cNvSpPr txBox="1">
            <a:spLocks/>
          </p:cNvSpPr>
          <p:nvPr/>
        </p:nvSpPr>
        <p:spPr>
          <a:xfrm>
            <a:off x="10938938" y="3526221"/>
            <a:ext cx="1173220" cy="3234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GROSS SALES ATLIQ EXCLUSIVE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A5EF5B-2C80-54F4-EF36-B1A11F2CED29}"/>
              </a:ext>
            </a:extLst>
          </p:cNvPr>
          <p:cNvCxnSpPr>
            <a:cxnSpLocks/>
          </p:cNvCxnSpPr>
          <p:nvPr/>
        </p:nvCxnSpPr>
        <p:spPr>
          <a:xfrm>
            <a:off x="10852968" y="3621741"/>
            <a:ext cx="0" cy="227971"/>
          </a:xfrm>
          <a:prstGeom prst="line">
            <a:avLst/>
          </a:prstGeom>
          <a:ln w="165100">
            <a:solidFill>
              <a:srgbClr val="B4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B7F3CC-DF34-5E21-5121-4A5D7E81565F}"/>
              </a:ext>
            </a:extLst>
          </p:cNvPr>
          <p:cNvSpPr txBox="1"/>
          <p:nvPr/>
        </p:nvSpPr>
        <p:spPr>
          <a:xfrm>
            <a:off x="1060489" y="5889659"/>
            <a:ext cx="963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 can introduce some products to increase sales in summer. Overall the sales have increased after pandemic and have remained consistently high then pre pandemic year. </a:t>
            </a:r>
          </a:p>
        </p:txBody>
      </p:sp>
    </p:spTree>
    <p:extLst>
      <p:ext uri="{BB962C8B-B14F-4D97-AF65-F5344CB8AC3E}">
        <p14:creationId xmlns:p14="http://schemas.microsoft.com/office/powerpoint/2010/main" val="188756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B4D19-8438-94DC-5904-0F9E7F1DC4A0}"/>
              </a:ext>
            </a:extLst>
          </p:cNvPr>
          <p:cNvSpPr txBox="1"/>
          <p:nvPr/>
        </p:nvSpPr>
        <p:spPr>
          <a:xfrm>
            <a:off x="1109433" y="6640286"/>
            <a:ext cx="3389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icons created by Freepik - </a:t>
            </a:r>
            <a:r>
              <a:rPr lang="en-US" sz="1000" dirty="0" err="1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29A6F4F-3F0F-29F0-ED75-AE2EE1CAB556}"/>
              </a:ext>
            </a:extLst>
          </p:cNvPr>
          <p:cNvSpPr txBox="1">
            <a:spLocks/>
          </p:cNvSpPr>
          <p:nvPr/>
        </p:nvSpPr>
        <p:spPr>
          <a:xfrm>
            <a:off x="1109433" y="1353076"/>
            <a:ext cx="5074598" cy="800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Q8.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Quarter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max quantities sold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fiscal year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2020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189F81A-4064-6C6B-E851-F8DC3A1C7D51}"/>
              </a:ext>
            </a:extLst>
          </p:cNvPr>
          <p:cNvGrpSpPr/>
          <p:nvPr/>
        </p:nvGrpSpPr>
        <p:grpSpPr>
          <a:xfrm>
            <a:off x="653143" y="2648856"/>
            <a:ext cx="6923314" cy="3425373"/>
            <a:chOff x="653143" y="2648856"/>
            <a:chExt cx="6923314" cy="342537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75C74B7-055E-5686-D506-140269765CB5}"/>
                </a:ext>
              </a:extLst>
            </p:cNvPr>
            <p:cNvSpPr/>
            <p:nvPr/>
          </p:nvSpPr>
          <p:spPr>
            <a:xfrm>
              <a:off x="1219200" y="2648857"/>
              <a:ext cx="4964831" cy="3425372"/>
            </a:xfrm>
            <a:prstGeom prst="roundRect">
              <a:avLst>
                <a:gd name="adj" fmla="val 7345"/>
              </a:avLst>
            </a:prstGeom>
            <a:solidFill>
              <a:srgbClr val="DCD7C9"/>
            </a:solidFill>
            <a:ln>
              <a:solidFill>
                <a:srgbClr val="2C3333">
                  <a:alpha val="0"/>
                </a:srgbClr>
              </a:solidFill>
            </a:ln>
            <a:effectLst>
              <a:outerShdw blurRad="304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AD742236-19D6-B3EA-79DE-9ACE4A5C2BAD}"/>
                </a:ext>
              </a:extLst>
            </p:cNvPr>
            <p:cNvSpPr/>
            <p:nvPr/>
          </p:nvSpPr>
          <p:spPr>
            <a:xfrm>
              <a:off x="1219200" y="2648856"/>
              <a:ext cx="4964831" cy="602475"/>
            </a:xfrm>
            <a:prstGeom prst="round2SameRect">
              <a:avLst>
                <a:gd name="adj1" fmla="val 41949"/>
                <a:gd name="adj2" fmla="val 0"/>
              </a:avLst>
            </a:prstGeom>
            <a:solidFill>
              <a:srgbClr val="30475E">
                <a:alpha val="6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F5481835-B4FA-C670-FE43-C6881775CAF9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3535212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SEP’19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44C5C9E5-ECE8-6F29-CE9E-D970C5E9B6E7}"/>
                </a:ext>
              </a:extLst>
            </p:cNvPr>
            <p:cNvSpPr txBox="1">
              <a:spLocks/>
            </p:cNvSpPr>
            <p:nvPr/>
          </p:nvSpPr>
          <p:spPr>
            <a:xfrm>
              <a:off x="3148362" y="3535212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OCT’19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F1954DF1-058B-5012-D1DD-DB98FCDB94E6}"/>
                </a:ext>
              </a:extLst>
            </p:cNvPr>
            <p:cNvSpPr txBox="1">
              <a:spLocks/>
            </p:cNvSpPr>
            <p:nvPr/>
          </p:nvSpPr>
          <p:spPr>
            <a:xfrm>
              <a:off x="4666193" y="3527823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NOV’19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10AF890C-B592-9370-62B4-6CB6A7CE90D8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2755328"/>
              <a:ext cx="4233708" cy="38214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>
                  <a:solidFill>
                    <a:schemeClr val="bg1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Quarters FOR FISCAL YEAR 2020</a:t>
              </a:r>
              <a:endParaRPr lang="en-US" sz="1600" dirty="0">
                <a:solidFill>
                  <a:schemeClr val="bg1"/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376168A7-D1DA-3910-F0A2-DA19BBD24C79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4162114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DEC’19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2FEF4BCE-4540-AD49-7E4F-1B003E6FBE89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4802819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MAR’20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E428DD5E-17E6-FF0C-6018-615A2B0FC51B}"/>
                </a:ext>
              </a:extLst>
            </p:cNvPr>
            <p:cNvSpPr txBox="1">
              <a:spLocks/>
            </p:cNvSpPr>
            <p:nvPr/>
          </p:nvSpPr>
          <p:spPr>
            <a:xfrm>
              <a:off x="3148362" y="4162114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JAN’20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109DB3E4-66B6-684F-1586-3740862EA2CE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5443524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JUN’20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685EBDBD-E909-BA1C-D597-98B4DC853334}"/>
                </a:ext>
              </a:extLst>
            </p:cNvPr>
            <p:cNvSpPr txBox="1">
              <a:spLocks/>
            </p:cNvSpPr>
            <p:nvPr/>
          </p:nvSpPr>
          <p:spPr>
            <a:xfrm>
              <a:off x="4666193" y="4153439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FEB’20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43E809D9-77F6-9DF1-6B89-637726361FCD}"/>
                </a:ext>
              </a:extLst>
            </p:cNvPr>
            <p:cNvSpPr txBox="1">
              <a:spLocks/>
            </p:cNvSpPr>
            <p:nvPr/>
          </p:nvSpPr>
          <p:spPr>
            <a:xfrm>
              <a:off x="3148361" y="4802819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APR’20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96A586E5-0225-9BA9-53D0-00F075C641D9}"/>
                </a:ext>
              </a:extLst>
            </p:cNvPr>
            <p:cNvSpPr txBox="1">
              <a:spLocks/>
            </p:cNvSpPr>
            <p:nvPr/>
          </p:nvSpPr>
          <p:spPr>
            <a:xfrm>
              <a:off x="4666191" y="4802818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MAY’20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F624E3E1-96B0-ECD0-C071-17B1ADEFE43F}"/>
                </a:ext>
              </a:extLst>
            </p:cNvPr>
            <p:cNvSpPr txBox="1">
              <a:spLocks/>
            </p:cNvSpPr>
            <p:nvPr/>
          </p:nvSpPr>
          <p:spPr>
            <a:xfrm>
              <a:off x="3148361" y="5443524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JUL’20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A755E103-F3C5-3E3F-EB50-12066A7FF2C0}"/>
                </a:ext>
              </a:extLst>
            </p:cNvPr>
            <p:cNvSpPr txBox="1">
              <a:spLocks/>
            </p:cNvSpPr>
            <p:nvPr/>
          </p:nvSpPr>
          <p:spPr>
            <a:xfrm>
              <a:off x="4666190" y="5428434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AUG’20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A8052E98-2F18-C630-0C75-F024608352CC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3535212"/>
              <a:ext cx="834722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rgbClr val="00B050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7M</a:t>
              </a:r>
              <a:endParaRPr lang="en-US" sz="1600" dirty="0">
                <a:solidFill>
                  <a:srgbClr val="00B050"/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FF7EEFEC-0A51-1073-C7B5-FDB5E520A59A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4162114"/>
              <a:ext cx="972607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6.6M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81D8E891-87C1-BFF7-0FB0-318D62C5C653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4833257"/>
              <a:ext cx="1219350" cy="319972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rgbClr val="C00000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2M</a:t>
              </a:r>
              <a:endParaRPr lang="en-US" sz="1600" dirty="0">
                <a:solidFill>
                  <a:srgbClr val="C00000"/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483F385D-77A3-7C55-63E3-F7584D417E94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5428434"/>
              <a:ext cx="972607" cy="35028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5M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B284FF82-00DC-F115-1F58-98BED9DE7C23}"/>
                </a:ext>
              </a:extLst>
            </p:cNvPr>
            <p:cNvSpPr txBox="1">
              <a:spLocks/>
            </p:cNvSpPr>
            <p:nvPr/>
          </p:nvSpPr>
          <p:spPr>
            <a:xfrm>
              <a:off x="653143" y="3541797"/>
              <a:ext cx="657596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Q1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Title 1">
              <a:extLst>
                <a:ext uri="{FF2B5EF4-FFF2-40B4-BE49-F238E27FC236}">
                  <a16:creationId xmlns:a16="http://schemas.microsoft.com/office/drawing/2014/main" id="{8D49FA89-ADF9-D26F-579F-2B89AD8ED8C2}"/>
                </a:ext>
              </a:extLst>
            </p:cNvPr>
            <p:cNvSpPr txBox="1">
              <a:spLocks/>
            </p:cNvSpPr>
            <p:nvPr/>
          </p:nvSpPr>
          <p:spPr>
            <a:xfrm>
              <a:off x="660400" y="4182674"/>
              <a:ext cx="657596" cy="341304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Q2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Title 1">
              <a:extLst>
                <a:ext uri="{FF2B5EF4-FFF2-40B4-BE49-F238E27FC236}">
                  <a16:creationId xmlns:a16="http://schemas.microsoft.com/office/drawing/2014/main" id="{EE460473-D634-B0E4-A3FC-D72F9C84C059}"/>
                </a:ext>
              </a:extLst>
            </p:cNvPr>
            <p:cNvSpPr txBox="1">
              <a:spLocks/>
            </p:cNvSpPr>
            <p:nvPr/>
          </p:nvSpPr>
          <p:spPr>
            <a:xfrm>
              <a:off x="653143" y="4807798"/>
              <a:ext cx="657596" cy="341304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Q3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A1471AFE-0EA9-C40A-31F8-73BB0F967E50}"/>
                </a:ext>
              </a:extLst>
            </p:cNvPr>
            <p:cNvSpPr txBox="1">
              <a:spLocks/>
            </p:cNvSpPr>
            <p:nvPr/>
          </p:nvSpPr>
          <p:spPr>
            <a:xfrm>
              <a:off x="653143" y="5432922"/>
              <a:ext cx="657596" cy="341304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Q4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02BB0B-7D7B-9929-75B2-0B2128845171}"/>
              </a:ext>
            </a:extLst>
          </p:cNvPr>
          <p:cNvSpPr txBox="1"/>
          <p:nvPr/>
        </p:nvSpPr>
        <p:spPr>
          <a:xfrm>
            <a:off x="7459762" y="2987482"/>
            <a:ext cx="3335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For fiscal year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2020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,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Q3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was with the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least products sold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. In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summer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the computer hardware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demand decreases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and AtliQ Hardware can come up with some outdoor products like waterproof speakers to hike up the sales.  </a:t>
            </a:r>
          </a:p>
        </p:txBody>
      </p:sp>
    </p:spTree>
    <p:extLst>
      <p:ext uri="{BB962C8B-B14F-4D97-AF65-F5344CB8AC3E}">
        <p14:creationId xmlns:p14="http://schemas.microsoft.com/office/powerpoint/2010/main" val="278874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B4D19-8438-94DC-5904-0F9E7F1DC4A0}"/>
              </a:ext>
            </a:extLst>
          </p:cNvPr>
          <p:cNvSpPr txBox="1"/>
          <p:nvPr/>
        </p:nvSpPr>
        <p:spPr>
          <a:xfrm>
            <a:off x="1473195" y="6622301"/>
            <a:ext cx="2570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Retail icons created by </a:t>
            </a:r>
            <a:r>
              <a:rPr lang="en-US" sz="1000" dirty="0" err="1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pojok</a:t>
            </a:r>
            <a:r>
              <a:rPr lang="en-US" sz="1000" dirty="0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 - </a:t>
            </a:r>
            <a:r>
              <a:rPr lang="en-US" sz="1000" dirty="0" err="1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25EA2D-B16E-E923-9AC3-CD6EEE87BB9B}"/>
              </a:ext>
            </a:extLst>
          </p:cNvPr>
          <p:cNvSpPr txBox="1">
            <a:spLocks/>
          </p:cNvSpPr>
          <p:nvPr/>
        </p:nvSpPr>
        <p:spPr>
          <a:xfrm>
            <a:off x="1109433" y="1386519"/>
            <a:ext cx="8369192" cy="585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Q9. Channels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gross sales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and its Percentage contribution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F74CB-081D-EB45-0067-061F332C4562}"/>
              </a:ext>
            </a:extLst>
          </p:cNvPr>
          <p:cNvSpPr txBox="1"/>
          <p:nvPr/>
        </p:nvSpPr>
        <p:spPr>
          <a:xfrm>
            <a:off x="4459667" y="6610833"/>
            <a:ext cx="2570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Retail icons created by </a:t>
            </a:r>
            <a:r>
              <a:rPr lang="en-US" sz="1000" dirty="0" err="1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pojok</a:t>
            </a:r>
            <a:r>
              <a:rPr lang="en-US" sz="1000" dirty="0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 - </a:t>
            </a:r>
            <a:r>
              <a:rPr lang="en-US" sz="1000" dirty="0" err="1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8D03A-EE46-DA7B-7221-AD3A6436998B}"/>
              </a:ext>
            </a:extLst>
          </p:cNvPr>
          <p:cNvSpPr txBox="1"/>
          <p:nvPr/>
        </p:nvSpPr>
        <p:spPr>
          <a:xfrm>
            <a:off x="8031128" y="6611779"/>
            <a:ext cx="2570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B2c icons created by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Uniconlabs</a:t>
            </a:r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3EFBC3-647E-233E-A0C9-1F7B55C02362}"/>
              </a:ext>
            </a:extLst>
          </p:cNvPr>
          <p:cNvGrpSpPr/>
          <p:nvPr/>
        </p:nvGrpSpPr>
        <p:grpSpPr>
          <a:xfrm>
            <a:off x="955627" y="2539475"/>
            <a:ext cx="1773578" cy="2345937"/>
            <a:chOff x="1873531" y="2537120"/>
            <a:chExt cx="1773578" cy="2345937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665C6031-CDEA-DA7C-C6B8-6E108D644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0969" y="3131433"/>
              <a:ext cx="996147" cy="996147"/>
            </a:xfrm>
            <a:prstGeom prst="rect">
              <a:avLst/>
            </a:prstGeom>
          </p:spPr>
        </p:pic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27CE4F4A-F167-8ED1-8659-ACBC937C8713}"/>
                </a:ext>
              </a:extLst>
            </p:cNvPr>
            <p:cNvSpPr txBox="1">
              <a:spLocks/>
            </p:cNvSpPr>
            <p:nvPr/>
          </p:nvSpPr>
          <p:spPr>
            <a:xfrm>
              <a:off x="1876088" y="4297299"/>
              <a:ext cx="1771021" cy="5857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₹ </a:t>
              </a: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1.92 bn (73.22 %)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4F3E81FB-5217-0BBD-6C41-E1BF106A1671}"/>
                </a:ext>
              </a:extLst>
            </p:cNvPr>
            <p:cNvSpPr txBox="1">
              <a:spLocks/>
            </p:cNvSpPr>
            <p:nvPr/>
          </p:nvSpPr>
          <p:spPr>
            <a:xfrm>
              <a:off x="1873531" y="2537120"/>
              <a:ext cx="1771021" cy="4549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retailer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0E65484-6B75-9351-D6D3-DEF68111F6CD}"/>
              </a:ext>
            </a:extLst>
          </p:cNvPr>
          <p:cNvGrpSpPr/>
          <p:nvPr/>
        </p:nvGrpSpPr>
        <p:grpSpPr>
          <a:xfrm>
            <a:off x="2812382" y="2539163"/>
            <a:ext cx="1771021" cy="2347229"/>
            <a:chOff x="3609097" y="2549374"/>
            <a:chExt cx="1771021" cy="2347229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1DF64F31-02F1-5C3A-DEFE-59393FCE6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406" y="3131433"/>
              <a:ext cx="1008401" cy="1008401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044A1C6A-BE67-0330-585A-D1623E9350CC}"/>
                </a:ext>
              </a:extLst>
            </p:cNvPr>
            <p:cNvSpPr txBox="1">
              <a:spLocks/>
            </p:cNvSpPr>
            <p:nvPr/>
          </p:nvSpPr>
          <p:spPr>
            <a:xfrm>
              <a:off x="3609097" y="2549374"/>
              <a:ext cx="1771021" cy="4549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direct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E1481406-8260-94A8-7CF2-9844A085AB07}"/>
                </a:ext>
              </a:extLst>
            </p:cNvPr>
            <p:cNvSpPr txBox="1">
              <a:spLocks/>
            </p:cNvSpPr>
            <p:nvPr/>
          </p:nvSpPr>
          <p:spPr>
            <a:xfrm>
              <a:off x="3609097" y="4310845"/>
              <a:ext cx="1771021" cy="5857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₹ </a:t>
              </a: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0.40 bn (15.47 %)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F9DB64-14DB-3348-09F8-C78BC8B36753}"/>
              </a:ext>
            </a:extLst>
          </p:cNvPr>
          <p:cNvGrpSpPr/>
          <p:nvPr/>
        </p:nvGrpSpPr>
        <p:grpSpPr>
          <a:xfrm>
            <a:off x="4666580" y="2539163"/>
            <a:ext cx="1771022" cy="2346249"/>
            <a:chOff x="8031127" y="2539475"/>
            <a:chExt cx="1771022" cy="2346249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A1E5879B-73AB-054F-7241-703AF4F6A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436" y="3142972"/>
              <a:ext cx="1008401" cy="1008401"/>
            </a:xfrm>
            <a:prstGeom prst="rect">
              <a:avLst/>
            </a:prstGeom>
          </p:spPr>
        </p:pic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CB4AECA9-BB4A-49E6-9F71-9099E3F0E4F4}"/>
                </a:ext>
              </a:extLst>
            </p:cNvPr>
            <p:cNvSpPr txBox="1">
              <a:spLocks/>
            </p:cNvSpPr>
            <p:nvPr/>
          </p:nvSpPr>
          <p:spPr>
            <a:xfrm>
              <a:off x="8031127" y="2539475"/>
              <a:ext cx="1771021" cy="4549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distributor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BC2CEA55-4E27-6FF5-927E-A6D705E6AEDF}"/>
                </a:ext>
              </a:extLst>
            </p:cNvPr>
            <p:cNvSpPr txBox="1">
              <a:spLocks/>
            </p:cNvSpPr>
            <p:nvPr/>
          </p:nvSpPr>
          <p:spPr>
            <a:xfrm>
              <a:off x="8031128" y="4299966"/>
              <a:ext cx="1771021" cy="5857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₹ </a:t>
              </a: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0.29 bn (11.31 %)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C4C4508-FB08-776A-9D3A-858FC8924C4C}"/>
              </a:ext>
            </a:extLst>
          </p:cNvPr>
          <p:cNvSpPr txBox="1"/>
          <p:nvPr/>
        </p:nvSpPr>
        <p:spPr>
          <a:xfrm>
            <a:off x="6907131" y="3133788"/>
            <a:ext cx="5032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Retailer sales contribute the majority, accounting for 73.22% of total sales.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Direct sales and Distributor sales represent 15.47% and 11.31%,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98213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73CBC32-1B15-C23E-266C-6C3C12AA2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83" y="2514185"/>
            <a:ext cx="6244262" cy="218979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09433" y="1568263"/>
            <a:ext cx="6035382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Q10.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Top 3 products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in each division with highest quantity sold in fiscal year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2021</a:t>
            </a:r>
            <a:endParaRPr lang="en-US" sz="1800" b="1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7F3CC-DF34-5E21-5121-4A5D7E81565F}"/>
              </a:ext>
            </a:extLst>
          </p:cNvPr>
          <p:cNvSpPr txBox="1"/>
          <p:nvPr/>
        </p:nvSpPr>
        <p:spPr>
          <a:xfrm>
            <a:off x="1008058" y="5209743"/>
            <a:ext cx="10276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Even though P &amp; A accounts for the division with maximum quantities sold, the products with highest quantities sold belongs to N &amp; S. Quantities sold in PC division are significantly lower than other two divisions but still accounts for 38.9% of all gross sales.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DD22C-A66A-C06A-3503-C38813D5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33" y="2678378"/>
            <a:ext cx="4375350" cy="17756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B61ADD4-8114-6865-1E40-6409B9FAB0B0}"/>
              </a:ext>
            </a:extLst>
          </p:cNvPr>
          <p:cNvSpPr txBox="1">
            <a:spLocks/>
          </p:cNvSpPr>
          <p:nvPr/>
        </p:nvSpPr>
        <p:spPr>
          <a:xfrm>
            <a:off x="6550991" y="3203100"/>
            <a:ext cx="1187647" cy="717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Total products sold </a:t>
            </a:r>
            <a:endParaRPr lang="en-US" sz="11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A5FCC5-09B5-B76A-A67A-E7D01FF8F95F}"/>
              </a:ext>
            </a:extLst>
          </p:cNvPr>
          <p:cNvSpPr txBox="1">
            <a:spLocks/>
          </p:cNvSpPr>
          <p:nvPr/>
        </p:nvSpPr>
        <p:spPr>
          <a:xfrm>
            <a:off x="9686357" y="3196082"/>
            <a:ext cx="1187647" cy="717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Total gross sales</a:t>
            </a:r>
            <a:endParaRPr lang="en-US" sz="11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8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30251" y="1828347"/>
            <a:ext cx="8724949" cy="3771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 has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performed well in year 2021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introducing 102 new products with Peripherals and Accessories bringing in the highest revenue followed by PC.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PC is the strongest performing division, generating 39% of total sales while accounting for only 3% of overall quantities of products sold.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Try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tweak discounts rates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such that the customers bring in more gross sales for the company.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Space to increase e-commerce sales by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partnering with new e-commerce platforms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with competitive discounts.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EBF2EC-9E58-1862-3867-CFADAD7C5026}"/>
              </a:ext>
            </a:extLst>
          </p:cNvPr>
          <p:cNvGrpSpPr/>
          <p:nvPr/>
        </p:nvGrpSpPr>
        <p:grpSpPr>
          <a:xfrm>
            <a:off x="961979" y="502205"/>
            <a:ext cx="5602782" cy="705894"/>
            <a:chOff x="1179693" y="1216752"/>
            <a:chExt cx="5602782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5448976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PUTTING IT ALL TOGETHER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A5C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58864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7360557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1. Provide the list of markets in which customer "Atliq Exclusive" operates its business in the APAC region.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8B225D0-49D6-E7A9-935B-429055823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254" y="2673106"/>
            <a:ext cx="1310374" cy="2466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BD6635-E98A-26BD-AE35-580134E1B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71" y="2774223"/>
            <a:ext cx="6591639" cy="13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93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7360557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2. What is the percentage of unique product increase in 2021 vs. 2020?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557000B-5AE1-050E-20A2-FE51C71D5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70" y="2350986"/>
            <a:ext cx="8196733" cy="3073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529374-493D-4451-B1A1-BAA695EC0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27" y="5589095"/>
            <a:ext cx="5934796" cy="96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96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158843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3. Provide a report with all the unique product counts for each segment and sort them in descending order of product counts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576823A-985C-02A9-3306-A29931093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56" y="2562674"/>
            <a:ext cx="6378224" cy="17045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C4ACD3-DCEF-F27E-1381-B8CBD35FA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556" y="4529792"/>
            <a:ext cx="2398501" cy="18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69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158843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4. Follow-up: Which segment had the most increase in unique products in 2021 vs 2020?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1F3D274-6F1E-AF5B-5562-1C24F803F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71" y="2332524"/>
            <a:ext cx="5790417" cy="43377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4CCB2D-A290-AE49-2921-50314AC92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66" y="3072321"/>
            <a:ext cx="4789653" cy="172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45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158843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5. Get the products that have the highest and lowest manufacturing costs.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CE4609D-DCB6-1A9B-7DDE-7473F25E9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71" y="2363658"/>
            <a:ext cx="6887697" cy="3199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5DF3C0-B340-3CEE-1A6A-C93E33A8F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06" y="3176338"/>
            <a:ext cx="3888607" cy="88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6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C08A90-B8AA-98D8-8FFD-B0AB5087A156}"/>
              </a:ext>
            </a:extLst>
          </p:cNvPr>
          <p:cNvSpPr txBox="1">
            <a:spLocks/>
          </p:cNvSpPr>
          <p:nvPr/>
        </p:nvSpPr>
        <p:spPr>
          <a:xfrm>
            <a:off x="1067169" y="1225405"/>
            <a:ext cx="2895600" cy="705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AGENDA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333500" y="2449058"/>
            <a:ext cx="2895600" cy="2477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Introduction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Conclusion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Queries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Appendix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4D9DF-C2AD-4603-BB80-14226791231D}"/>
              </a:ext>
            </a:extLst>
          </p:cNvPr>
          <p:cNvSpPr/>
          <p:nvPr/>
        </p:nvSpPr>
        <p:spPr>
          <a:xfrm>
            <a:off x="1149292" y="2472371"/>
            <a:ext cx="104862" cy="433920"/>
          </a:xfrm>
          <a:prstGeom prst="rect">
            <a:avLst/>
          </a:prstGeom>
          <a:solidFill>
            <a:srgbClr val="2C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3FF6E-EC25-6F8B-119C-DA39C55CE5A9}"/>
              </a:ext>
            </a:extLst>
          </p:cNvPr>
          <p:cNvSpPr/>
          <p:nvPr/>
        </p:nvSpPr>
        <p:spPr>
          <a:xfrm>
            <a:off x="1149292" y="2913533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5AD659-51D9-D399-E0FA-F88DEB39A643}"/>
              </a:ext>
            </a:extLst>
          </p:cNvPr>
          <p:cNvSpPr/>
          <p:nvPr/>
        </p:nvSpPr>
        <p:spPr>
          <a:xfrm>
            <a:off x="1149292" y="3354695"/>
            <a:ext cx="104862" cy="433920"/>
          </a:xfrm>
          <a:prstGeom prst="rect">
            <a:avLst/>
          </a:prstGeom>
          <a:solidFill>
            <a:srgbClr val="A5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8F8A19-5455-3FBB-60C6-F7CB6CBA5CBE}"/>
              </a:ext>
            </a:extLst>
          </p:cNvPr>
          <p:cNvSpPr/>
          <p:nvPr/>
        </p:nvSpPr>
        <p:spPr>
          <a:xfrm>
            <a:off x="1149292" y="3795857"/>
            <a:ext cx="104862" cy="433920"/>
          </a:xfrm>
          <a:prstGeom prst="rect">
            <a:avLst/>
          </a:prstGeom>
          <a:solidFill>
            <a:srgbClr val="E7A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2C06F8-F462-412E-72DC-AD0D93C7A44A}"/>
              </a:ext>
            </a:extLst>
          </p:cNvPr>
          <p:cNvSpPr/>
          <p:nvPr/>
        </p:nvSpPr>
        <p:spPr>
          <a:xfrm>
            <a:off x="1149292" y="4237019"/>
            <a:ext cx="104862" cy="4339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040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6. Generate a report which contains the top 5 customers who received an average high pre_invoice_discount_pct for the fiscal year 2021 and in the Indian market.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03B99BE-1CBA-8D4E-7F70-75799B77D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71" y="2438399"/>
            <a:ext cx="6551785" cy="3594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A5D39B-0C7B-515F-290E-E7CD1D924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337" y="3132079"/>
            <a:ext cx="4314877" cy="16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06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7. Get the complete report of the Gross sales amount for the customer “Atliq Exclusive” for each month.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03B3929-CE8C-D316-BDF4-43857F2D2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27" y="2595461"/>
            <a:ext cx="6955074" cy="32704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62BADC-DDF7-0A8A-C1E9-DE8B0BEFB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111" y="2774223"/>
            <a:ext cx="3929868" cy="27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79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8. In which quarter of 2020, got the maximum total_sold_quantity?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0BB2F03-36DB-430F-13C3-FD7E4C998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71" y="2631488"/>
            <a:ext cx="7494089" cy="33275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F1142F-24B3-0EDE-D1F5-556776043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922" y="3047932"/>
            <a:ext cx="2908449" cy="1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1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9. Which channel helped to bring more gross sales in the fiscal year 2021 and the percentage of contribution?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C6AB035-A9FC-1773-EA6C-57CEA007C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71" y="2557480"/>
            <a:ext cx="7599967" cy="389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CAAC7E-A2A4-1D26-7EAC-F6F1DFEDF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649" y="3834446"/>
            <a:ext cx="3247509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42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10. Get the Top 3 products in each division that have a high total_sold_quantity in the fiscal_year 2021?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10BFDC1-DB21-6AAF-F751-D42D69EE1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70" y="2535264"/>
            <a:ext cx="6637442" cy="42166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93E4C9-90C7-D1AD-08DB-C16B3766E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89" y="3095559"/>
            <a:ext cx="4218625" cy="26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28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052327" y="2096862"/>
            <a:ext cx="8877300" cy="313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Project on GitHub: 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https://github.com/Nishanth994/SQLproject.git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CodeBasics challenge #4: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https://codebasics.io/event/codebasics-resume-project-challenge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APPENDIX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376648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6FF">
            <a:alpha val="2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54229" y="2677854"/>
            <a:ext cx="6126894" cy="10990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3F862FF-54C6-8207-8FBC-4353B789D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228" y="3894398"/>
            <a:ext cx="2616961" cy="359550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Tenorite" panose="00000500000000000000" pitchFamily="2" charset="0"/>
              </a:rPr>
              <a:t>Nishanth </a:t>
            </a:r>
            <a:r>
              <a:rPr lang="en-US" sz="1600" dirty="0" err="1">
                <a:latin typeface="Tenorite" panose="00000500000000000000" pitchFamily="2" charset="0"/>
              </a:rPr>
              <a:t>viswajith</a:t>
            </a:r>
            <a:endParaRPr lang="en-US" sz="1600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4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0" y="1931299"/>
            <a:ext cx="7360557" cy="2017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Hardware, one of the leading computer hardware producers in India with customers from across the globe, want to get insights on company products sales to make data-informed decisions.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7779FC-C692-30F3-1F03-F980D51B701B}"/>
              </a:ext>
            </a:extLst>
          </p:cNvPr>
          <p:cNvGrpSpPr/>
          <p:nvPr/>
        </p:nvGrpSpPr>
        <p:grpSpPr>
          <a:xfrm>
            <a:off x="947464" y="504500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INTRODUCTION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2C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10759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58377" y="1089940"/>
            <a:ext cx="8145280" cy="11960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Q1. LIST OF MARKETS WHERE CUSTOMER “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EXCLUSIVE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 OPERATES BUSINESS IN “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ASIA PACIFIC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 REGION for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Fiscal year 2020-2021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E43EDC-A4C9-EEEC-0E44-342F2AAF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3" y="2299961"/>
            <a:ext cx="4841424" cy="405583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137DA-0BC5-DC3C-8851-AB9342A8A954}"/>
              </a:ext>
            </a:extLst>
          </p:cNvPr>
          <p:cNvSpPr txBox="1"/>
          <p:nvPr/>
        </p:nvSpPr>
        <p:spPr>
          <a:xfrm>
            <a:off x="6241145" y="4878467"/>
            <a:ext cx="4055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India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is a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leading market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 terms of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Gross Sales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for AtliQ Exclusive in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Asia Pacific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region out of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8 countries,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followed by South Korea, Indonesia, Australia and others.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D4C86C-69B7-4787-9777-A776AAF79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39" y="2286000"/>
            <a:ext cx="1466925" cy="2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2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09433" y="1989407"/>
            <a:ext cx="4072167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Q2. Change in NUMBER OF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unique products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71E3C0-2CE8-73EA-C4A9-0675B6DFEFD8}"/>
              </a:ext>
            </a:extLst>
          </p:cNvPr>
          <p:cNvGrpSpPr/>
          <p:nvPr/>
        </p:nvGrpSpPr>
        <p:grpSpPr>
          <a:xfrm>
            <a:off x="1109433" y="2521844"/>
            <a:ext cx="3635392" cy="2918328"/>
            <a:chOff x="1158378" y="2849732"/>
            <a:chExt cx="3635392" cy="2918328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BE36599A-5912-0ADE-F4A0-652844BE04E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27776402"/>
                </p:ext>
              </p:extLst>
            </p:nvPr>
          </p:nvGraphicFramePr>
          <p:xfrm>
            <a:off x="1158378" y="2849732"/>
            <a:ext cx="3537910" cy="29183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34630F64-14F2-F6DD-54B9-20CF3164ED0A}"/>
                </a:ext>
              </a:extLst>
            </p:cNvPr>
            <p:cNvSpPr/>
            <p:nvPr/>
          </p:nvSpPr>
          <p:spPr>
            <a:xfrm rot="10800000">
              <a:off x="3815548" y="3375588"/>
              <a:ext cx="209145" cy="619763"/>
            </a:xfrm>
            <a:prstGeom prst="leftBrace">
              <a:avLst/>
            </a:prstGeom>
            <a:noFill/>
            <a:ln w="12700">
              <a:solidFill>
                <a:srgbClr val="0081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B604EF-00B8-8E84-54AD-C45BA58742DB}"/>
                </a:ext>
              </a:extLst>
            </p:cNvPr>
            <p:cNvSpPr txBox="1"/>
            <p:nvPr/>
          </p:nvSpPr>
          <p:spPr>
            <a:xfrm>
              <a:off x="4017374" y="3554665"/>
              <a:ext cx="7763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cap="all" spc="150" dirty="0">
                  <a:solidFill>
                    <a:srgbClr val="00B050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36.33%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4123EF0-A7DA-3770-5A11-345827BD0188}"/>
              </a:ext>
            </a:extLst>
          </p:cNvPr>
          <p:cNvSpPr txBox="1"/>
          <p:nvPr/>
        </p:nvSpPr>
        <p:spPr>
          <a:xfrm>
            <a:off x="1211943" y="5614076"/>
            <a:ext cx="949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We observe a 36.33% rise in number of unique products from 2020 to 2021.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1CF1A4-847B-5BF1-649F-0C9BAAB43458}"/>
              </a:ext>
            </a:extLst>
          </p:cNvPr>
          <p:cNvSpPr/>
          <p:nvPr/>
        </p:nvSpPr>
        <p:spPr>
          <a:xfrm>
            <a:off x="2995022" y="3570973"/>
            <a:ext cx="710759" cy="1372405"/>
          </a:xfrm>
          <a:prstGeom prst="rect">
            <a:avLst/>
          </a:prstGeom>
          <a:solidFill>
            <a:srgbClr val="00818A">
              <a:alpha val="42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F7CBEF-B8ED-5348-9057-2CAF04DB8149}"/>
              </a:ext>
            </a:extLst>
          </p:cNvPr>
          <p:cNvCxnSpPr/>
          <p:nvPr/>
        </p:nvCxnSpPr>
        <p:spPr>
          <a:xfrm>
            <a:off x="3561501" y="4061544"/>
            <a:ext cx="64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F8875C-89A2-2451-0BAE-64E6F9E6D6D7}"/>
              </a:ext>
            </a:extLst>
          </p:cNvPr>
          <p:cNvSpPr txBox="1"/>
          <p:nvPr/>
        </p:nvSpPr>
        <p:spPr>
          <a:xfrm>
            <a:off x="4196544" y="3667467"/>
            <a:ext cx="937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Common unique products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8D211-FE3D-F33A-11EB-FA1B47F765A2}"/>
              </a:ext>
            </a:extLst>
          </p:cNvPr>
          <p:cNvSpPr txBox="1"/>
          <p:nvPr/>
        </p:nvSpPr>
        <p:spPr>
          <a:xfrm>
            <a:off x="3064678" y="3309363"/>
            <a:ext cx="459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  <a:latin typeface="Tenorite" panose="00000500000000000000" pitchFamily="2" charset="0"/>
              </a:rPr>
              <a:t>245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A11326-CCAB-88DE-822D-77B9368DB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769" y="3488387"/>
            <a:ext cx="5950256" cy="6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8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23EF0-A7DA-3770-5A11-345827BD0188}"/>
              </a:ext>
            </a:extLst>
          </p:cNvPr>
          <p:cNvSpPr txBox="1"/>
          <p:nvPr/>
        </p:nvSpPr>
        <p:spPr>
          <a:xfrm>
            <a:off x="1211943" y="5614076"/>
            <a:ext cx="949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 can research on current trends as well as needs and introduce some new products in Networking and Storage segments. </a:t>
            </a: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025FA8B2-D613-DA96-F970-9D667C1703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763669"/>
              </p:ext>
            </p:extLst>
          </p:nvPr>
        </p:nvGraphicFramePr>
        <p:xfrm>
          <a:off x="1211943" y="2694069"/>
          <a:ext cx="4791902" cy="2670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Title 1">
            <a:extLst>
              <a:ext uri="{FF2B5EF4-FFF2-40B4-BE49-F238E27FC236}">
                <a16:creationId xmlns:a16="http://schemas.microsoft.com/office/drawing/2014/main" id="{8A87E2B0-2969-A076-5258-A0B7074473EA}"/>
              </a:ext>
            </a:extLst>
          </p:cNvPr>
          <p:cNvSpPr txBox="1">
            <a:spLocks/>
          </p:cNvSpPr>
          <p:nvPr/>
        </p:nvSpPr>
        <p:spPr>
          <a:xfrm>
            <a:off x="1254575" y="1954283"/>
            <a:ext cx="4841425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Q3.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unique products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in each segment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9AD17A-1716-B5E5-A91D-E9ECB7AFC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360" y="2230996"/>
            <a:ext cx="4364415" cy="30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6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23EF0-A7DA-3770-5A11-345827BD0188}"/>
              </a:ext>
            </a:extLst>
          </p:cNvPr>
          <p:cNvSpPr txBox="1"/>
          <p:nvPr/>
        </p:nvSpPr>
        <p:spPr>
          <a:xfrm>
            <a:off x="1371600" y="5857461"/>
            <a:ext cx="937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For AtliQ hardware, Accessories segment saw highest comparative increase in its products in year 2021.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F91229A-66A7-CB46-3AD1-2B55D1D977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645640"/>
              </p:ext>
            </p:extLst>
          </p:nvPr>
        </p:nvGraphicFramePr>
        <p:xfrm>
          <a:off x="128786" y="1363311"/>
          <a:ext cx="5440224" cy="1681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8608451-0DC1-D5A3-64C4-29BAA21C7519}"/>
              </a:ext>
            </a:extLst>
          </p:cNvPr>
          <p:cNvSpPr txBox="1">
            <a:spLocks/>
          </p:cNvSpPr>
          <p:nvPr/>
        </p:nvSpPr>
        <p:spPr>
          <a:xfrm>
            <a:off x="1109433" y="1439474"/>
            <a:ext cx="5440224" cy="693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Q4. Increase OF UNIQUE PRODUCTS IN EACH SEGMENT FROM PREVIOUS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B881F-0868-347B-00D1-9CACB5342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71" y="2506867"/>
            <a:ext cx="5662415" cy="19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7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608451-0DC1-D5A3-64C4-29BAA21C7519}"/>
              </a:ext>
            </a:extLst>
          </p:cNvPr>
          <p:cNvSpPr txBox="1">
            <a:spLocks/>
          </p:cNvSpPr>
          <p:nvPr/>
        </p:nvSpPr>
        <p:spPr>
          <a:xfrm>
            <a:off x="1109433" y="1439474"/>
            <a:ext cx="5440224" cy="693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Q5. Analysis of Products with Highest and Lowest Manufacturing Costs.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247B24-68AB-CC6A-8A51-87EF06164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372" y="3151388"/>
            <a:ext cx="4900842" cy="1165431"/>
          </a:xfrm>
          <a:prstGeom prst="rect">
            <a:avLst/>
          </a:prstGeom>
        </p:spPr>
      </p:pic>
      <p:pic>
        <p:nvPicPr>
          <p:cNvPr id="20" name="Picture 19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EE800004-7FFB-2D3B-AB64-6EE858230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33" y="2803970"/>
            <a:ext cx="694837" cy="694837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E37E382C-EF51-2536-40B1-D8055582E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09433" y="3824640"/>
            <a:ext cx="694838" cy="6948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57F678-9671-EB12-5723-4FAD4F1071AF}"/>
              </a:ext>
            </a:extLst>
          </p:cNvPr>
          <p:cNvSpPr txBox="1"/>
          <p:nvPr/>
        </p:nvSpPr>
        <p:spPr>
          <a:xfrm>
            <a:off x="2031731" y="2790921"/>
            <a:ext cx="4903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Q6. Product with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Max Manufacturing cost</a:t>
            </a:r>
          </a:p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-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AQ Home Allin1 Gen2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B8FA5-2543-2036-CF13-FE359652C276}"/>
              </a:ext>
            </a:extLst>
          </p:cNvPr>
          <p:cNvSpPr txBox="1"/>
          <p:nvPr/>
        </p:nvSpPr>
        <p:spPr>
          <a:xfrm>
            <a:off x="2031731" y="3859275"/>
            <a:ext cx="4903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Q6. Product with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Min Manufacturing cost</a:t>
            </a:r>
          </a:p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-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AQ Master Wired X1 MS</a:t>
            </a:r>
          </a:p>
        </p:txBody>
      </p:sp>
    </p:spTree>
    <p:extLst>
      <p:ext uri="{BB962C8B-B14F-4D97-AF65-F5344CB8AC3E}">
        <p14:creationId xmlns:p14="http://schemas.microsoft.com/office/powerpoint/2010/main" val="249309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B4D19-8438-94DC-5904-0F9E7F1DC4A0}"/>
              </a:ext>
            </a:extLst>
          </p:cNvPr>
          <p:cNvSpPr txBox="1"/>
          <p:nvPr/>
        </p:nvSpPr>
        <p:spPr>
          <a:xfrm>
            <a:off x="1109433" y="6640286"/>
            <a:ext cx="3389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icons created by Freepik - </a:t>
            </a:r>
            <a:r>
              <a:rPr lang="en-US" sz="1000" dirty="0" err="1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29A6F4F-3F0F-29F0-ED75-AE2EE1CAB556}"/>
              </a:ext>
            </a:extLst>
          </p:cNvPr>
          <p:cNvSpPr txBox="1">
            <a:spLocks/>
          </p:cNvSpPr>
          <p:nvPr/>
        </p:nvSpPr>
        <p:spPr>
          <a:xfrm>
            <a:off x="955627" y="1781562"/>
            <a:ext cx="5074598" cy="800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Q6.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Top 5 customers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highest average pct discount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for fiscal year 2021 in Indian market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4A739-01A8-12D1-96B6-84C48EC277AC}"/>
              </a:ext>
            </a:extLst>
          </p:cNvPr>
          <p:cNvSpPr txBox="1"/>
          <p:nvPr/>
        </p:nvSpPr>
        <p:spPr>
          <a:xfrm>
            <a:off x="955627" y="3106410"/>
            <a:ext cx="6764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FlipKart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with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highest average discount percentage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brings in the highest sales. This strategy of discount with customers is working well for the company.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E83E98-A8A2-96F2-C48B-9DB3CCEBB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2316928"/>
            <a:ext cx="4290814" cy="171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9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4831</TotalTime>
  <Words>922</Words>
  <Application>Microsoft Office PowerPoint</Application>
  <PresentationFormat>Widescreen</PresentationFormat>
  <Paragraphs>117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Google Sans</vt:lpstr>
      <vt:lpstr>Tahoma</vt:lpstr>
      <vt:lpstr>Tenorite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Seju</dc:creator>
  <cp:lastModifiedBy>Nishanth Viswajith</cp:lastModifiedBy>
  <cp:revision>79</cp:revision>
  <dcterms:created xsi:type="dcterms:W3CDTF">2023-02-01T06:38:28Z</dcterms:created>
  <dcterms:modified xsi:type="dcterms:W3CDTF">2024-05-23T04:13:12Z</dcterms:modified>
</cp:coreProperties>
</file>