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A11CDC-F726-4F0E-A2BF-BC05E777C37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D76FF2-6896-4DFA-8279-51BFDD4D4326}">
      <dgm:prSet/>
      <dgm:spPr/>
      <dgm:t>
        <a:bodyPr/>
        <a:lstStyle/>
        <a:p>
          <a:r>
            <a:rPr lang="en-IN"/>
            <a:t>Unit testing : testing the individual components.</a:t>
          </a:r>
          <a:endParaRPr lang="en-US"/>
        </a:p>
      </dgm:t>
    </dgm:pt>
    <dgm:pt modelId="{104C111B-4C1F-4644-94F9-46334B3D1715}" type="parTrans" cxnId="{E88C2A9F-57F5-4B61-A02E-604B22D13A6F}">
      <dgm:prSet/>
      <dgm:spPr/>
      <dgm:t>
        <a:bodyPr/>
        <a:lstStyle/>
        <a:p>
          <a:endParaRPr lang="en-US"/>
        </a:p>
      </dgm:t>
    </dgm:pt>
    <dgm:pt modelId="{4CC78BE4-BE49-4C4E-BE0F-8ED81DF077B3}" type="sibTrans" cxnId="{E88C2A9F-57F5-4B61-A02E-604B22D13A6F}">
      <dgm:prSet/>
      <dgm:spPr/>
      <dgm:t>
        <a:bodyPr/>
        <a:lstStyle/>
        <a:p>
          <a:endParaRPr lang="en-US"/>
        </a:p>
      </dgm:t>
    </dgm:pt>
    <dgm:pt modelId="{80BEED84-79C0-4991-B06F-C45BDA5726B3}">
      <dgm:prSet/>
      <dgm:spPr/>
      <dgm:t>
        <a:bodyPr/>
        <a:lstStyle/>
        <a:p>
          <a:r>
            <a:rPr lang="en-IN"/>
            <a:t>Integration testing : test the integrated components.</a:t>
          </a:r>
          <a:endParaRPr lang="en-US"/>
        </a:p>
      </dgm:t>
    </dgm:pt>
    <dgm:pt modelId="{6F19F46E-68E1-4034-8A6A-E7DC658C561B}" type="parTrans" cxnId="{489F67F5-C059-4539-A0B3-F8E1D1330B15}">
      <dgm:prSet/>
      <dgm:spPr/>
      <dgm:t>
        <a:bodyPr/>
        <a:lstStyle/>
        <a:p>
          <a:endParaRPr lang="en-US"/>
        </a:p>
      </dgm:t>
    </dgm:pt>
    <dgm:pt modelId="{8DFB111F-C4C9-4F79-A2CF-4D3DE4E10A03}" type="sibTrans" cxnId="{489F67F5-C059-4539-A0B3-F8E1D1330B15}">
      <dgm:prSet/>
      <dgm:spPr/>
      <dgm:t>
        <a:bodyPr/>
        <a:lstStyle/>
        <a:p>
          <a:endParaRPr lang="en-US"/>
        </a:p>
      </dgm:t>
    </dgm:pt>
    <dgm:pt modelId="{CE0FFE11-82D6-438E-B17B-F1F5BE93234B}">
      <dgm:prSet/>
      <dgm:spPr/>
      <dgm:t>
        <a:bodyPr/>
        <a:lstStyle/>
        <a:p>
          <a:r>
            <a:rPr lang="en-IN"/>
            <a:t>System testing : testing the entire system .</a:t>
          </a:r>
          <a:endParaRPr lang="en-US"/>
        </a:p>
      </dgm:t>
    </dgm:pt>
    <dgm:pt modelId="{3ED58A90-6A39-4F9F-87F6-76C4DED1C476}" type="parTrans" cxnId="{6084840F-E3B2-4165-B02E-BB3C6CF5BDE7}">
      <dgm:prSet/>
      <dgm:spPr/>
      <dgm:t>
        <a:bodyPr/>
        <a:lstStyle/>
        <a:p>
          <a:endParaRPr lang="en-US"/>
        </a:p>
      </dgm:t>
    </dgm:pt>
    <dgm:pt modelId="{60ECAEB7-098F-42A4-8E2D-6E037CB3D834}" type="sibTrans" cxnId="{6084840F-E3B2-4165-B02E-BB3C6CF5BDE7}">
      <dgm:prSet/>
      <dgm:spPr/>
      <dgm:t>
        <a:bodyPr/>
        <a:lstStyle/>
        <a:p>
          <a:endParaRPr lang="en-US"/>
        </a:p>
      </dgm:t>
    </dgm:pt>
    <dgm:pt modelId="{8CE79EB8-97DC-4DBC-8901-7C6E1330CD8F}">
      <dgm:prSet/>
      <dgm:spPr/>
      <dgm:t>
        <a:bodyPr/>
        <a:lstStyle/>
        <a:p>
          <a:r>
            <a:rPr lang="en-IN"/>
            <a:t>Acceptance testing : test the final system . </a:t>
          </a:r>
          <a:endParaRPr lang="en-US"/>
        </a:p>
      </dgm:t>
    </dgm:pt>
    <dgm:pt modelId="{34DC40A9-4AF5-4F8A-97A2-C7F6321C49BE}" type="parTrans" cxnId="{E68E1BD5-DA28-4BAF-9E50-2902A47EEB85}">
      <dgm:prSet/>
      <dgm:spPr/>
      <dgm:t>
        <a:bodyPr/>
        <a:lstStyle/>
        <a:p>
          <a:endParaRPr lang="en-US"/>
        </a:p>
      </dgm:t>
    </dgm:pt>
    <dgm:pt modelId="{BAFF63F4-B7A9-468E-88E9-8ADBACA1D913}" type="sibTrans" cxnId="{E68E1BD5-DA28-4BAF-9E50-2902A47EEB85}">
      <dgm:prSet/>
      <dgm:spPr/>
      <dgm:t>
        <a:bodyPr/>
        <a:lstStyle/>
        <a:p>
          <a:endParaRPr lang="en-US"/>
        </a:p>
      </dgm:t>
    </dgm:pt>
    <dgm:pt modelId="{0673B3FE-4AED-491D-8852-3EC91CB6643F}" type="pres">
      <dgm:prSet presAssocID="{A0A11CDC-F726-4F0E-A2BF-BC05E777C370}" presName="root" presStyleCnt="0">
        <dgm:presLayoutVars>
          <dgm:dir/>
          <dgm:resizeHandles val="exact"/>
        </dgm:presLayoutVars>
      </dgm:prSet>
      <dgm:spPr/>
    </dgm:pt>
    <dgm:pt modelId="{336461AC-C2FC-418E-B582-EB131F3154BD}" type="pres">
      <dgm:prSet presAssocID="{0BD76FF2-6896-4DFA-8279-51BFDD4D4326}" presName="compNode" presStyleCnt="0"/>
      <dgm:spPr/>
    </dgm:pt>
    <dgm:pt modelId="{523FE753-7045-40B2-A1B6-F55150A9E9E0}" type="pres">
      <dgm:prSet presAssocID="{0BD76FF2-6896-4DFA-8279-51BFDD4D4326}" presName="bgRect" presStyleLbl="bgShp" presStyleIdx="0" presStyleCnt="4"/>
      <dgm:spPr/>
    </dgm:pt>
    <dgm:pt modelId="{CEB8D309-0BC1-44D4-A721-28D941F85F2B}" type="pres">
      <dgm:prSet presAssocID="{0BD76FF2-6896-4DFA-8279-51BFDD4D43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st tubes"/>
        </a:ext>
      </dgm:extLst>
    </dgm:pt>
    <dgm:pt modelId="{E63C58A9-1186-472E-9F1C-A050D44F1EC1}" type="pres">
      <dgm:prSet presAssocID="{0BD76FF2-6896-4DFA-8279-51BFDD4D4326}" presName="spaceRect" presStyleCnt="0"/>
      <dgm:spPr/>
    </dgm:pt>
    <dgm:pt modelId="{8F568ABD-0D17-4FA5-9949-22E44E509CC0}" type="pres">
      <dgm:prSet presAssocID="{0BD76FF2-6896-4DFA-8279-51BFDD4D4326}" presName="parTx" presStyleLbl="revTx" presStyleIdx="0" presStyleCnt="4">
        <dgm:presLayoutVars>
          <dgm:chMax val="0"/>
          <dgm:chPref val="0"/>
        </dgm:presLayoutVars>
      </dgm:prSet>
      <dgm:spPr/>
    </dgm:pt>
    <dgm:pt modelId="{558F3ADE-C91D-44D5-AF31-8F652D709A89}" type="pres">
      <dgm:prSet presAssocID="{4CC78BE4-BE49-4C4E-BE0F-8ED81DF077B3}" presName="sibTrans" presStyleCnt="0"/>
      <dgm:spPr/>
    </dgm:pt>
    <dgm:pt modelId="{9A017A51-24EE-44DE-95B1-A8C2E0273D08}" type="pres">
      <dgm:prSet presAssocID="{80BEED84-79C0-4991-B06F-C45BDA5726B3}" presName="compNode" presStyleCnt="0"/>
      <dgm:spPr/>
    </dgm:pt>
    <dgm:pt modelId="{7E1782B4-B468-4400-9F07-50EE5AE03678}" type="pres">
      <dgm:prSet presAssocID="{80BEED84-79C0-4991-B06F-C45BDA5726B3}" presName="bgRect" presStyleLbl="bgShp" presStyleIdx="1" presStyleCnt="4"/>
      <dgm:spPr/>
    </dgm:pt>
    <dgm:pt modelId="{6A55B781-A8DE-4FC7-A44D-F49FDCCAB1BE}" type="pres">
      <dgm:prSet presAssocID="{80BEED84-79C0-4991-B06F-C45BDA5726B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680FB787-91EB-4C88-AF08-0F1418DA1BF4}" type="pres">
      <dgm:prSet presAssocID="{80BEED84-79C0-4991-B06F-C45BDA5726B3}" presName="spaceRect" presStyleCnt="0"/>
      <dgm:spPr/>
    </dgm:pt>
    <dgm:pt modelId="{12399DBF-8388-48C7-ACD5-1ACD07DF32D6}" type="pres">
      <dgm:prSet presAssocID="{80BEED84-79C0-4991-B06F-C45BDA5726B3}" presName="parTx" presStyleLbl="revTx" presStyleIdx="1" presStyleCnt="4">
        <dgm:presLayoutVars>
          <dgm:chMax val="0"/>
          <dgm:chPref val="0"/>
        </dgm:presLayoutVars>
      </dgm:prSet>
      <dgm:spPr/>
    </dgm:pt>
    <dgm:pt modelId="{4D43C418-BEEE-412F-B084-C5EBC7303E32}" type="pres">
      <dgm:prSet presAssocID="{8DFB111F-C4C9-4F79-A2CF-4D3DE4E10A03}" presName="sibTrans" presStyleCnt="0"/>
      <dgm:spPr/>
    </dgm:pt>
    <dgm:pt modelId="{78B2B176-16CB-4993-A681-9265116888F8}" type="pres">
      <dgm:prSet presAssocID="{CE0FFE11-82D6-438E-B17B-F1F5BE93234B}" presName="compNode" presStyleCnt="0"/>
      <dgm:spPr/>
    </dgm:pt>
    <dgm:pt modelId="{0C62176C-2439-48D7-8ABC-F834313C08C6}" type="pres">
      <dgm:prSet presAssocID="{CE0FFE11-82D6-438E-B17B-F1F5BE93234B}" presName="bgRect" presStyleLbl="bgShp" presStyleIdx="2" presStyleCnt="4"/>
      <dgm:spPr/>
    </dgm:pt>
    <dgm:pt modelId="{DD63BCF2-523A-4339-BE4C-AF7055EEE521}" type="pres">
      <dgm:prSet presAssocID="{CE0FFE11-82D6-438E-B17B-F1F5BE9323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1125830D-CC13-40AE-AD54-DB5FF6A34CFE}" type="pres">
      <dgm:prSet presAssocID="{CE0FFE11-82D6-438E-B17B-F1F5BE93234B}" presName="spaceRect" presStyleCnt="0"/>
      <dgm:spPr/>
    </dgm:pt>
    <dgm:pt modelId="{76DAC207-69A4-45C5-BBB6-420739D5EFFD}" type="pres">
      <dgm:prSet presAssocID="{CE0FFE11-82D6-438E-B17B-F1F5BE93234B}" presName="parTx" presStyleLbl="revTx" presStyleIdx="2" presStyleCnt="4">
        <dgm:presLayoutVars>
          <dgm:chMax val="0"/>
          <dgm:chPref val="0"/>
        </dgm:presLayoutVars>
      </dgm:prSet>
      <dgm:spPr/>
    </dgm:pt>
    <dgm:pt modelId="{0C4EF5B2-A22F-4A5C-BE69-8D68111D4E04}" type="pres">
      <dgm:prSet presAssocID="{60ECAEB7-098F-42A4-8E2D-6E037CB3D834}" presName="sibTrans" presStyleCnt="0"/>
      <dgm:spPr/>
    </dgm:pt>
    <dgm:pt modelId="{6227D4E4-3CF5-4E28-8F67-4BFCD8804D8B}" type="pres">
      <dgm:prSet presAssocID="{8CE79EB8-97DC-4DBC-8901-7C6E1330CD8F}" presName="compNode" presStyleCnt="0"/>
      <dgm:spPr/>
    </dgm:pt>
    <dgm:pt modelId="{334295E4-7914-41A9-996B-9922B63BD84D}" type="pres">
      <dgm:prSet presAssocID="{8CE79EB8-97DC-4DBC-8901-7C6E1330CD8F}" presName="bgRect" presStyleLbl="bgShp" presStyleIdx="3" presStyleCnt="4"/>
      <dgm:spPr/>
    </dgm:pt>
    <dgm:pt modelId="{CB3C93DA-B0AA-4074-8ED2-0E8ACBD25540}" type="pres">
      <dgm:prSet presAssocID="{8CE79EB8-97DC-4DBC-8901-7C6E1330CD8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C04A76BB-8B6A-42DF-84E2-005FF6C10FC6}" type="pres">
      <dgm:prSet presAssocID="{8CE79EB8-97DC-4DBC-8901-7C6E1330CD8F}" presName="spaceRect" presStyleCnt="0"/>
      <dgm:spPr/>
    </dgm:pt>
    <dgm:pt modelId="{A35333E4-EE07-4FCA-9E50-AADF3C711AEB}" type="pres">
      <dgm:prSet presAssocID="{8CE79EB8-97DC-4DBC-8901-7C6E1330CD8F}" presName="parTx" presStyleLbl="revTx" presStyleIdx="3" presStyleCnt="4">
        <dgm:presLayoutVars>
          <dgm:chMax val="0"/>
          <dgm:chPref val="0"/>
        </dgm:presLayoutVars>
      </dgm:prSet>
      <dgm:spPr/>
    </dgm:pt>
  </dgm:ptLst>
  <dgm:cxnLst>
    <dgm:cxn modelId="{6084840F-E3B2-4165-B02E-BB3C6CF5BDE7}" srcId="{A0A11CDC-F726-4F0E-A2BF-BC05E777C370}" destId="{CE0FFE11-82D6-438E-B17B-F1F5BE93234B}" srcOrd="2" destOrd="0" parTransId="{3ED58A90-6A39-4F9F-87F6-76C4DED1C476}" sibTransId="{60ECAEB7-098F-42A4-8E2D-6E037CB3D834}"/>
    <dgm:cxn modelId="{ECBF272E-D4FF-47E6-A7FC-4EFEE391F229}" type="presOf" srcId="{A0A11CDC-F726-4F0E-A2BF-BC05E777C370}" destId="{0673B3FE-4AED-491D-8852-3EC91CB6643F}" srcOrd="0" destOrd="0" presId="urn:microsoft.com/office/officeart/2018/2/layout/IconVerticalSolidList"/>
    <dgm:cxn modelId="{18A16751-A521-4684-B5B3-91A57B5BC2C4}" type="presOf" srcId="{8CE79EB8-97DC-4DBC-8901-7C6E1330CD8F}" destId="{A35333E4-EE07-4FCA-9E50-AADF3C711AEB}" srcOrd="0" destOrd="0" presId="urn:microsoft.com/office/officeart/2018/2/layout/IconVerticalSolidList"/>
    <dgm:cxn modelId="{55D6F091-B474-4177-A831-F3F24C5CB12E}" type="presOf" srcId="{0BD76FF2-6896-4DFA-8279-51BFDD4D4326}" destId="{8F568ABD-0D17-4FA5-9949-22E44E509CC0}" srcOrd="0" destOrd="0" presId="urn:microsoft.com/office/officeart/2018/2/layout/IconVerticalSolidList"/>
    <dgm:cxn modelId="{F1A08794-93D8-403D-95DC-E253EA3B8A7B}" type="presOf" srcId="{80BEED84-79C0-4991-B06F-C45BDA5726B3}" destId="{12399DBF-8388-48C7-ACD5-1ACD07DF32D6}" srcOrd="0" destOrd="0" presId="urn:microsoft.com/office/officeart/2018/2/layout/IconVerticalSolidList"/>
    <dgm:cxn modelId="{E88C2A9F-57F5-4B61-A02E-604B22D13A6F}" srcId="{A0A11CDC-F726-4F0E-A2BF-BC05E777C370}" destId="{0BD76FF2-6896-4DFA-8279-51BFDD4D4326}" srcOrd="0" destOrd="0" parTransId="{104C111B-4C1F-4644-94F9-46334B3D1715}" sibTransId="{4CC78BE4-BE49-4C4E-BE0F-8ED81DF077B3}"/>
    <dgm:cxn modelId="{E68E1BD5-DA28-4BAF-9E50-2902A47EEB85}" srcId="{A0A11CDC-F726-4F0E-A2BF-BC05E777C370}" destId="{8CE79EB8-97DC-4DBC-8901-7C6E1330CD8F}" srcOrd="3" destOrd="0" parTransId="{34DC40A9-4AF5-4F8A-97A2-C7F6321C49BE}" sibTransId="{BAFF63F4-B7A9-468E-88E9-8ADBACA1D913}"/>
    <dgm:cxn modelId="{F8D7A8D8-2AD5-40F7-BE66-2A24ADB7EE03}" type="presOf" srcId="{CE0FFE11-82D6-438E-B17B-F1F5BE93234B}" destId="{76DAC207-69A4-45C5-BBB6-420739D5EFFD}" srcOrd="0" destOrd="0" presId="urn:microsoft.com/office/officeart/2018/2/layout/IconVerticalSolidList"/>
    <dgm:cxn modelId="{489F67F5-C059-4539-A0B3-F8E1D1330B15}" srcId="{A0A11CDC-F726-4F0E-A2BF-BC05E777C370}" destId="{80BEED84-79C0-4991-B06F-C45BDA5726B3}" srcOrd="1" destOrd="0" parTransId="{6F19F46E-68E1-4034-8A6A-E7DC658C561B}" sibTransId="{8DFB111F-C4C9-4F79-A2CF-4D3DE4E10A03}"/>
    <dgm:cxn modelId="{6676D7D3-F496-4CEC-85C4-E8BBF18966AA}" type="presParOf" srcId="{0673B3FE-4AED-491D-8852-3EC91CB6643F}" destId="{336461AC-C2FC-418E-B582-EB131F3154BD}" srcOrd="0" destOrd="0" presId="urn:microsoft.com/office/officeart/2018/2/layout/IconVerticalSolidList"/>
    <dgm:cxn modelId="{501F2E80-6DC8-4703-A4C2-ACD1B77A3C41}" type="presParOf" srcId="{336461AC-C2FC-418E-B582-EB131F3154BD}" destId="{523FE753-7045-40B2-A1B6-F55150A9E9E0}" srcOrd="0" destOrd="0" presId="urn:microsoft.com/office/officeart/2018/2/layout/IconVerticalSolidList"/>
    <dgm:cxn modelId="{AFAB97BF-2BA1-429F-B5EC-77A75E6F3BE4}" type="presParOf" srcId="{336461AC-C2FC-418E-B582-EB131F3154BD}" destId="{CEB8D309-0BC1-44D4-A721-28D941F85F2B}" srcOrd="1" destOrd="0" presId="urn:microsoft.com/office/officeart/2018/2/layout/IconVerticalSolidList"/>
    <dgm:cxn modelId="{0666CC6B-5847-49C7-9073-5D4F2606BC97}" type="presParOf" srcId="{336461AC-C2FC-418E-B582-EB131F3154BD}" destId="{E63C58A9-1186-472E-9F1C-A050D44F1EC1}" srcOrd="2" destOrd="0" presId="urn:microsoft.com/office/officeart/2018/2/layout/IconVerticalSolidList"/>
    <dgm:cxn modelId="{3290E3C9-1AAB-4826-BE66-1158751AAD83}" type="presParOf" srcId="{336461AC-C2FC-418E-B582-EB131F3154BD}" destId="{8F568ABD-0D17-4FA5-9949-22E44E509CC0}" srcOrd="3" destOrd="0" presId="urn:microsoft.com/office/officeart/2018/2/layout/IconVerticalSolidList"/>
    <dgm:cxn modelId="{60BB3F1E-11DB-4703-ABE0-FD3B8E02B2FF}" type="presParOf" srcId="{0673B3FE-4AED-491D-8852-3EC91CB6643F}" destId="{558F3ADE-C91D-44D5-AF31-8F652D709A89}" srcOrd="1" destOrd="0" presId="urn:microsoft.com/office/officeart/2018/2/layout/IconVerticalSolidList"/>
    <dgm:cxn modelId="{7ACB2668-581E-4AE8-9D09-C2903EAC95E2}" type="presParOf" srcId="{0673B3FE-4AED-491D-8852-3EC91CB6643F}" destId="{9A017A51-24EE-44DE-95B1-A8C2E0273D08}" srcOrd="2" destOrd="0" presId="urn:microsoft.com/office/officeart/2018/2/layout/IconVerticalSolidList"/>
    <dgm:cxn modelId="{D9E095AA-B597-437A-AEEB-832A5DEA1AA0}" type="presParOf" srcId="{9A017A51-24EE-44DE-95B1-A8C2E0273D08}" destId="{7E1782B4-B468-4400-9F07-50EE5AE03678}" srcOrd="0" destOrd="0" presId="urn:microsoft.com/office/officeart/2018/2/layout/IconVerticalSolidList"/>
    <dgm:cxn modelId="{1E217243-C1B2-49F6-935B-59027E9B1FAC}" type="presParOf" srcId="{9A017A51-24EE-44DE-95B1-A8C2E0273D08}" destId="{6A55B781-A8DE-4FC7-A44D-F49FDCCAB1BE}" srcOrd="1" destOrd="0" presId="urn:microsoft.com/office/officeart/2018/2/layout/IconVerticalSolidList"/>
    <dgm:cxn modelId="{A53335CA-DB71-4485-9E41-5149751AA3D0}" type="presParOf" srcId="{9A017A51-24EE-44DE-95B1-A8C2E0273D08}" destId="{680FB787-91EB-4C88-AF08-0F1418DA1BF4}" srcOrd="2" destOrd="0" presId="urn:microsoft.com/office/officeart/2018/2/layout/IconVerticalSolidList"/>
    <dgm:cxn modelId="{A6F7AF95-4FB2-4C40-B29C-22707FDDE806}" type="presParOf" srcId="{9A017A51-24EE-44DE-95B1-A8C2E0273D08}" destId="{12399DBF-8388-48C7-ACD5-1ACD07DF32D6}" srcOrd="3" destOrd="0" presId="urn:microsoft.com/office/officeart/2018/2/layout/IconVerticalSolidList"/>
    <dgm:cxn modelId="{8938F839-3955-4AA3-B9A8-3AB003DF7803}" type="presParOf" srcId="{0673B3FE-4AED-491D-8852-3EC91CB6643F}" destId="{4D43C418-BEEE-412F-B084-C5EBC7303E32}" srcOrd="3" destOrd="0" presId="urn:microsoft.com/office/officeart/2018/2/layout/IconVerticalSolidList"/>
    <dgm:cxn modelId="{8AEF5A51-1F93-4470-928F-6EB8EA00A48E}" type="presParOf" srcId="{0673B3FE-4AED-491D-8852-3EC91CB6643F}" destId="{78B2B176-16CB-4993-A681-9265116888F8}" srcOrd="4" destOrd="0" presId="urn:microsoft.com/office/officeart/2018/2/layout/IconVerticalSolidList"/>
    <dgm:cxn modelId="{EA7BC5EF-6FF8-49D8-B9B3-15C30BC5D4E5}" type="presParOf" srcId="{78B2B176-16CB-4993-A681-9265116888F8}" destId="{0C62176C-2439-48D7-8ABC-F834313C08C6}" srcOrd="0" destOrd="0" presId="urn:microsoft.com/office/officeart/2018/2/layout/IconVerticalSolidList"/>
    <dgm:cxn modelId="{EE8005E3-2BC0-4179-BB88-9BD26A0ED747}" type="presParOf" srcId="{78B2B176-16CB-4993-A681-9265116888F8}" destId="{DD63BCF2-523A-4339-BE4C-AF7055EEE521}" srcOrd="1" destOrd="0" presId="urn:microsoft.com/office/officeart/2018/2/layout/IconVerticalSolidList"/>
    <dgm:cxn modelId="{9CE00E39-9AAC-45D2-AA1C-F2C5CDD1CC9F}" type="presParOf" srcId="{78B2B176-16CB-4993-A681-9265116888F8}" destId="{1125830D-CC13-40AE-AD54-DB5FF6A34CFE}" srcOrd="2" destOrd="0" presId="urn:microsoft.com/office/officeart/2018/2/layout/IconVerticalSolidList"/>
    <dgm:cxn modelId="{19C3DCA2-04E1-4456-BA8F-F3F465169BB3}" type="presParOf" srcId="{78B2B176-16CB-4993-A681-9265116888F8}" destId="{76DAC207-69A4-45C5-BBB6-420739D5EFFD}" srcOrd="3" destOrd="0" presId="urn:microsoft.com/office/officeart/2018/2/layout/IconVerticalSolidList"/>
    <dgm:cxn modelId="{4908F85E-F36D-48C7-AA2E-B523EE852F79}" type="presParOf" srcId="{0673B3FE-4AED-491D-8852-3EC91CB6643F}" destId="{0C4EF5B2-A22F-4A5C-BE69-8D68111D4E04}" srcOrd="5" destOrd="0" presId="urn:microsoft.com/office/officeart/2018/2/layout/IconVerticalSolidList"/>
    <dgm:cxn modelId="{92B75024-F5F7-41C6-B136-0AFC4EDAA025}" type="presParOf" srcId="{0673B3FE-4AED-491D-8852-3EC91CB6643F}" destId="{6227D4E4-3CF5-4E28-8F67-4BFCD8804D8B}" srcOrd="6" destOrd="0" presId="urn:microsoft.com/office/officeart/2018/2/layout/IconVerticalSolidList"/>
    <dgm:cxn modelId="{717807C1-EB3F-4A25-8887-F830BD2B99C0}" type="presParOf" srcId="{6227D4E4-3CF5-4E28-8F67-4BFCD8804D8B}" destId="{334295E4-7914-41A9-996B-9922B63BD84D}" srcOrd="0" destOrd="0" presId="urn:microsoft.com/office/officeart/2018/2/layout/IconVerticalSolidList"/>
    <dgm:cxn modelId="{EEB1C5F1-0E0E-4705-92AD-5FB2BA1ED839}" type="presParOf" srcId="{6227D4E4-3CF5-4E28-8F67-4BFCD8804D8B}" destId="{CB3C93DA-B0AA-4074-8ED2-0E8ACBD25540}" srcOrd="1" destOrd="0" presId="urn:microsoft.com/office/officeart/2018/2/layout/IconVerticalSolidList"/>
    <dgm:cxn modelId="{F69DA352-B4CE-44F7-BCC0-DF4C3C501F82}" type="presParOf" srcId="{6227D4E4-3CF5-4E28-8F67-4BFCD8804D8B}" destId="{C04A76BB-8B6A-42DF-84E2-005FF6C10FC6}" srcOrd="2" destOrd="0" presId="urn:microsoft.com/office/officeart/2018/2/layout/IconVerticalSolidList"/>
    <dgm:cxn modelId="{3CC3B53D-E2B9-4B4E-AFD4-CBED5D59B1E8}" type="presParOf" srcId="{6227D4E4-3CF5-4E28-8F67-4BFCD8804D8B}" destId="{A35333E4-EE07-4FCA-9E50-AADF3C711AE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2D6BDDF-D285-4F01-A543-3288227EDB4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34533CC-1F5E-4408-A364-7F5CD306BDC4}">
      <dgm:prSet/>
      <dgm:spPr/>
      <dgm:t>
        <a:bodyPr/>
        <a:lstStyle/>
        <a:p>
          <a:r>
            <a:rPr lang="en-US"/>
            <a:t>Need for the software testing</a:t>
          </a:r>
        </a:p>
      </dgm:t>
    </dgm:pt>
    <dgm:pt modelId="{90F4911A-DBF0-458C-9C9B-4395F307F235}" type="parTrans" cxnId="{183FAFDE-9A62-4055-95C7-779A59005654}">
      <dgm:prSet/>
      <dgm:spPr/>
      <dgm:t>
        <a:bodyPr/>
        <a:lstStyle/>
        <a:p>
          <a:endParaRPr lang="en-US"/>
        </a:p>
      </dgm:t>
    </dgm:pt>
    <dgm:pt modelId="{03C192D2-975C-49CB-8656-ACB02556D1EE}" type="sibTrans" cxnId="{183FAFDE-9A62-4055-95C7-779A59005654}">
      <dgm:prSet/>
      <dgm:spPr/>
      <dgm:t>
        <a:bodyPr/>
        <a:lstStyle/>
        <a:p>
          <a:endParaRPr lang="en-US"/>
        </a:p>
      </dgm:t>
    </dgm:pt>
    <dgm:pt modelId="{023C396B-EE0D-4727-9A3E-4328F2991BE3}">
      <dgm:prSet/>
      <dgm:spPr/>
      <dgm:t>
        <a:bodyPr/>
        <a:lstStyle/>
        <a:p>
          <a:r>
            <a:rPr lang="en-US"/>
            <a:t>In order to deliver a good quality software/application/project/product</a:t>
          </a:r>
        </a:p>
      </dgm:t>
    </dgm:pt>
    <dgm:pt modelId="{6EC55B5E-81EE-4DC1-A997-5CC9CBA25691}" type="parTrans" cxnId="{89F7B7BE-5A31-47A2-9CCE-623BF46CBE11}">
      <dgm:prSet/>
      <dgm:spPr/>
      <dgm:t>
        <a:bodyPr/>
        <a:lstStyle/>
        <a:p>
          <a:endParaRPr lang="en-US"/>
        </a:p>
      </dgm:t>
    </dgm:pt>
    <dgm:pt modelId="{5C2562A5-2478-465A-8A7E-1DBB504810A2}" type="sibTrans" cxnId="{89F7B7BE-5A31-47A2-9CCE-623BF46CBE11}">
      <dgm:prSet/>
      <dgm:spPr/>
      <dgm:t>
        <a:bodyPr/>
        <a:lstStyle/>
        <a:p>
          <a:endParaRPr lang="en-US"/>
        </a:p>
      </dgm:t>
    </dgm:pt>
    <dgm:pt modelId="{ECCE2ED4-E90E-4E01-8392-7B4F26A3048E}">
      <dgm:prSet/>
      <dgm:spPr/>
      <dgm:t>
        <a:bodyPr/>
        <a:lstStyle/>
        <a:p>
          <a:r>
            <a:rPr lang="en-US" dirty="0"/>
            <a:t>To satisfy the requirements of user or a client or end user</a:t>
          </a:r>
        </a:p>
      </dgm:t>
    </dgm:pt>
    <dgm:pt modelId="{59E55D8E-2263-43F2-8A79-F75F9E67027D}" type="parTrans" cxnId="{00DB692D-6323-4D00-8C12-6933B03342F8}">
      <dgm:prSet/>
      <dgm:spPr/>
      <dgm:t>
        <a:bodyPr/>
        <a:lstStyle/>
        <a:p>
          <a:endParaRPr lang="en-US"/>
        </a:p>
      </dgm:t>
    </dgm:pt>
    <dgm:pt modelId="{9C80CB4A-19FD-4C25-990F-10DBA1D7E9BA}" type="sibTrans" cxnId="{00DB692D-6323-4D00-8C12-6933B03342F8}">
      <dgm:prSet/>
      <dgm:spPr/>
      <dgm:t>
        <a:bodyPr/>
        <a:lstStyle/>
        <a:p>
          <a:endParaRPr lang="en-US"/>
        </a:p>
      </dgm:t>
    </dgm:pt>
    <dgm:pt modelId="{02752501-F300-4DDE-8EDA-53D05970EC8E}">
      <dgm:prSet/>
      <dgm:spPr/>
      <dgm:t>
        <a:bodyPr/>
        <a:lstStyle/>
        <a:p>
          <a:r>
            <a:rPr lang="en-US"/>
            <a:t>To make the developed software more reliable</a:t>
          </a:r>
        </a:p>
      </dgm:t>
    </dgm:pt>
    <dgm:pt modelId="{66500C81-0B1A-4122-8825-E6B86FD25DC3}" type="parTrans" cxnId="{0FA84D7D-A783-477D-81AC-570F3C09BFE4}">
      <dgm:prSet/>
      <dgm:spPr/>
      <dgm:t>
        <a:bodyPr/>
        <a:lstStyle/>
        <a:p>
          <a:endParaRPr lang="en-US"/>
        </a:p>
      </dgm:t>
    </dgm:pt>
    <dgm:pt modelId="{299E9A5E-35BA-479C-8E1D-1291ADDE3CDD}" type="sibTrans" cxnId="{0FA84D7D-A783-477D-81AC-570F3C09BFE4}">
      <dgm:prSet/>
      <dgm:spPr/>
      <dgm:t>
        <a:bodyPr/>
        <a:lstStyle/>
        <a:p>
          <a:endParaRPr lang="en-US"/>
        </a:p>
      </dgm:t>
    </dgm:pt>
    <dgm:pt modelId="{80CFFACD-F927-45E9-BC64-A120256B2EAE}">
      <dgm:prSet/>
      <dgm:spPr/>
      <dgm:t>
        <a:bodyPr/>
        <a:lstStyle/>
        <a:p>
          <a:r>
            <a:rPr lang="en-US"/>
            <a:t>In order to avoid the negative feedback from the clients</a:t>
          </a:r>
        </a:p>
      </dgm:t>
    </dgm:pt>
    <dgm:pt modelId="{92540FAA-2CE9-48BB-A24B-3A258F0BCB98}" type="parTrans" cxnId="{C88C3667-2012-4209-A06A-2143CFB2BA42}">
      <dgm:prSet/>
      <dgm:spPr/>
      <dgm:t>
        <a:bodyPr/>
        <a:lstStyle/>
        <a:p>
          <a:endParaRPr lang="en-US"/>
        </a:p>
      </dgm:t>
    </dgm:pt>
    <dgm:pt modelId="{3A15FE31-F465-4008-8E18-65D26CAD2C34}" type="sibTrans" cxnId="{C88C3667-2012-4209-A06A-2143CFB2BA42}">
      <dgm:prSet/>
      <dgm:spPr/>
      <dgm:t>
        <a:bodyPr/>
        <a:lstStyle/>
        <a:p>
          <a:endParaRPr lang="en-US"/>
        </a:p>
      </dgm:t>
    </dgm:pt>
    <dgm:pt modelId="{DA71EA97-3ABC-44D5-A89B-0252CF80389B}">
      <dgm:prSet/>
      <dgm:spPr/>
      <dgm:t>
        <a:bodyPr/>
        <a:lstStyle/>
        <a:p>
          <a:r>
            <a:rPr lang="en-US"/>
            <a:t>Complies with industry standards and regulations.</a:t>
          </a:r>
        </a:p>
      </dgm:t>
    </dgm:pt>
    <dgm:pt modelId="{8A4E2D94-B231-44F2-B8B1-513B45322B40}" type="parTrans" cxnId="{627F984B-F482-42FE-A81E-9AB8EA69BB1B}">
      <dgm:prSet/>
      <dgm:spPr/>
      <dgm:t>
        <a:bodyPr/>
        <a:lstStyle/>
        <a:p>
          <a:endParaRPr lang="en-US"/>
        </a:p>
      </dgm:t>
    </dgm:pt>
    <dgm:pt modelId="{3D9C1FD6-5318-464A-A893-15FF72D1E49D}" type="sibTrans" cxnId="{627F984B-F482-42FE-A81E-9AB8EA69BB1B}">
      <dgm:prSet/>
      <dgm:spPr/>
      <dgm:t>
        <a:bodyPr/>
        <a:lstStyle/>
        <a:p>
          <a:endParaRPr lang="en-US"/>
        </a:p>
      </dgm:t>
    </dgm:pt>
    <dgm:pt modelId="{7E46F03C-6D50-44ED-BEE5-F1439BC865B4}" type="pres">
      <dgm:prSet presAssocID="{52D6BDDF-D285-4F01-A543-3288227EDB48}" presName="diagram" presStyleCnt="0">
        <dgm:presLayoutVars>
          <dgm:dir/>
          <dgm:resizeHandles val="exact"/>
        </dgm:presLayoutVars>
      </dgm:prSet>
      <dgm:spPr/>
    </dgm:pt>
    <dgm:pt modelId="{A306E2EA-275D-4E81-AF99-DE9CBA2E513A}" type="pres">
      <dgm:prSet presAssocID="{234533CC-1F5E-4408-A364-7F5CD306BDC4}" presName="node" presStyleLbl="node1" presStyleIdx="0" presStyleCnt="1">
        <dgm:presLayoutVars>
          <dgm:bulletEnabled val="1"/>
        </dgm:presLayoutVars>
      </dgm:prSet>
      <dgm:spPr/>
    </dgm:pt>
  </dgm:ptLst>
  <dgm:cxnLst>
    <dgm:cxn modelId="{02F25A0F-E6EF-4B9C-8650-4D1BC3BE8E2D}" type="presOf" srcId="{ECCE2ED4-E90E-4E01-8392-7B4F26A3048E}" destId="{A306E2EA-275D-4E81-AF99-DE9CBA2E513A}" srcOrd="0" destOrd="2" presId="urn:microsoft.com/office/officeart/2005/8/layout/default"/>
    <dgm:cxn modelId="{0C158B1F-936E-4EB6-BDAD-13A92F8D6216}" type="presOf" srcId="{80CFFACD-F927-45E9-BC64-A120256B2EAE}" destId="{A306E2EA-275D-4E81-AF99-DE9CBA2E513A}" srcOrd="0" destOrd="4" presId="urn:microsoft.com/office/officeart/2005/8/layout/default"/>
    <dgm:cxn modelId="{00DB692D-6323-4D00-8C12-6933B03342F8}" srcId="{234533CC-1F5E-4408-A364-7F5CD306BDC4}" destId="{ECCE2ED4-E90E-4E01-8392-7B4F26A3048E}" srcOrd="1" destOrd="0" parTransId="{59E55D8E-2263-43F2-8A79-F75F9E67027D}" sibTransId="{9C80CB4A-19FD-4C25-990F-10DBA1D7E9BA}"/>
    <dgm:cxn modelId="{AEB96234-CC39-4315-912A-6C0E9D396038}" type="presOf" srcId="{02752501-F300-4DDE-8EDA-53D05970EC8E}" destId="{A306E2EA-275D-4E81-AF99-DE9CBA2E513A}" srcOrd="0" destOrd="3" presId="urn:microsoft.com/office/officeart/2005/8/layout/default"/>
    <dgm:cxn modelId="{C88C3667-2012-4209-A06A-2143CFB2BA42}" srcId="{234533CC-1F5E-4408-A364-7F5CD306BDC4}" destId="{80CFFACD-F927-45E9-BC64-A120256B2EAE}" srcOrd="3" destOrd="0" parTransId="{92540FAA-2CE9-48BB-A24B-3A258F0BCB98}" sibTransId="{3A15FE31-F465-4008-8E18-65D26CAD2C34}"/>
    <dgm:cxn modelId="{8A83B448-98C9-4B13-92AB-A6B2B3DB818B}" type="presOf" srcId="{52D6BDDF-D285-4F01-A543-3288227EDB48}" destId="{7E46F03C-6D50-44ED-BEE5-F1439BC865B4}" srcOrd="0" destOrd="0" presId="urn:microsoft.com/office/officeart/2005/8/layout/default"/>
    <dgm:cxn modelId="{627F984B-F482-42FE-A81E-9AB8EA69BB1B}" srcId="{234533CC-1F5E-4408-A364-7F5CD306BDC4}" destId="{DA71EA97-3ABC-44D5-A89B-0252CF80389B}" srcOrd="4" destOrd="0" parTransId="{8A4E2D94-B231-44F2-B8B1-513B45322B40}" sibTransId="{3D9C1FD6-5318-464A-A893-15FF72D1E49D}"/>
    <dgm:cxn modelId="{31169C4D-487A-463D-9614-A7B875FB2AFA}" type="presOf" srcId="{023C396B-EE0D-4727-9A3E-4328F2991BE3}" destId="{A306E2EA-275D-4E81-AF99-DE9CBA2E513A}" srcOrd="0" destOrd="1" presId="urn:microsoft.com/office/officeart/2005/8/layout/default"/>
    <dgm:cxn modelId="{0FA84D7D-A783-477D-81AC-570F3C09BFE4}" srcId="{234533CC-1F5E-4408-A364-7F5CD306BDC4}" destId="{02752501-F300-4DDE-8EDA-53D05970EC8E}" srcOrd="2" destOrd="0" parTransId="{66500C81-0B1A-4122-8825-E6B86FD25DC3}" sibTransId="{299E9A5E-35BA-479C-8E1D-1291ADDE3CDD}"/>
    <dgm:cxn modelId="{023CCBA5-01F0-449A-BD86-64D2FABB3C28}" type="presOf" srcId="{DA71EA97-3ABC-44D5-A89B-0252CF80389B}" destId="{A306E2EA-275D-4E81-AF99-DE9CBA2E513A}" srcOrd="0" destOrd="5" presId="urn:microsoft.com/office/officeart/2005/8/layout/default"/>
    <dgm:cxn modelId="{89F7B7BE-5A31-47A2-9CCE-623BF46CBE11}" srcId="{234533CC-1F5E-4408-A364-7F5CD306BDC4}" destId="{023C396B-EE0D-4727-9A3E-4328F2991BE3}" srcOrd="0" destOrd="0" parTransId="{6EC55B5E-81EE-4DC1-A997-5CC9CBA25691}" sibTransId="{5C2562A5-2478-465A-8A7E-1DBB504810A2}"/>
    <dgm:cxn modelId="{183FAFDE-9A62-4055-95C7-779A59005654}" srcId="{52D6BDDF-D285-4F01-A543-3288227EDB48}" destId="{234533CC-1F5E-4408-A364-7F5CD306BDC4}" srcOrd="0" destOrd="0" parTransId="{90F4911A-DBF0-458C-9C9B-4395F307F235}" sibTransId="{03C192D2-975C-49CB-8656-ACB02556D1EE}"/>
    <dgm:cxn modelId="{27F627FD-CFD6-4677-84A4-C7D2B3135C6F}" type="presOf" srcId="{234533CC-1F5E-4408-A364-7F5CD306BDC4}" destId="{A306E2EA-275D-4E81-AF99-DE9CBA2E513A}" srcOrd="0" destOrd="0" presId="urn:microsoft.com/office/officeart/2005/8/layout/default"/>
    <dgm:cxn modelId="{04C2EC9B-E078-4A71-AD26-8DAE57472CD8}" type="presParOf" srcId="{7E46F03C-6D50-44ED-BEE5-F1439BC865B4}" destId="{A306E2EA-275D-4E81-AF99-DE9CBA2E513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8373BBC-8371-4096-B11E-C2AB18AEFFB8}"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DBA768BC-9F5B-44C7-A682-EF48475BD2FE}">
      <dgm:prSet/>
      <dgm:spPr/>
      <dgm:t>
        <a:bodyPr/>
        <a:lstStyle/>
        <a:p>
          <a:r>
            <a:rPr lang="en-US" dirty="0"/>
            <a:t>There are seven major steps involved in the (SDLC)</a:t>
          </a:r>
        </a:p>
      </dgm:t>
    </dgm:pt>
    <dgm:pt modelId="{8E6DC64D-2220-4346-9D08-B1BD6274B67B}" type="parTrans" cxnId="{AE079BC3-4866-4A29-BA41-A3D30CE84458}">
      <dgm:prSet/>
      <dgm:spPr/>
      <dgm:t>
        <a:bodyPr/>
        <a:lstStyle/>
        <a:p>
          <a:endParaRPr lang="en-US"/>
        </a:p>
      </dgm:t>
    </dgm:pt>
    <dgm:pt modelId="{1784D95A-468E-4217-9371-BC3D4875AA6A}" type="sibTrans" cxnId="{AE079BC3-4866-4A29-BA41-A3D30CE84458}">
      <dgm:prSet/>
      <dgm:spPr/>
      <dgm:t>
        <a:bodyPr/>
        <a:lstStyle/>
        <a:p>
          <a:endParaRPr lang="en-US"/>
        </a:p>
      </dgm:t>
    </dgm:pt>
    <dgm:pt modelId="{8EC10C9E-F1DF-41FB-A50E-ADC339667079}">
      <dgm:prSet/>
      <dgm:spPr/>
      <dgm:t>
        <a:bodyPr/>
        <a:lstStyle/>
        <a:p>
          <a:r>
            <a:rPr lang="en-US"/>
            <a:t>Planning-Define project scope, feasibility, and resources.</a:t>
          </a:r>
        </a:p>
      </dgm:t>
    </dgm:pt>
    <dgm:pt modelId="{40E4B5EA-BBF1-48E2-8DCC-607113147C2F}" type="parTrans" cxnId="{25A7C3BD-5602-4F2D-9C5D-435198669C94}">
      <dgm:prSet/>
      <dgm:spPr/>
      <dgm:t>
        <a:bodyPr/>
        <a:lstStyle/>
        <a:p>
          <a:endParaRPr lang="en-US"/>
        </a:p>
      </dgm:t>
    </dgm:pt>
    <dgm:pt modelId="{B0EC4E9D-EA67-4CB7-AC86-F504C2EC5DCA}" type="sibTrans" cxnId="{25A7C3BD-5602-4F2D-9C5D-435198669C94}">
      <dgm:prSet/>
      <dgm:spPr/>
      <dgm:t>
        <a:bodyPr/>
        <a:lstStyle/>
        <a:p>
          <a:endParaRPr lang="en-US"/>
        </a:p>
      </dgm:t>
    </dgm:pt>
    <dgm:pt modelId="{790380A3-5B2B-4CC2-8DD3-DAF00893CE0E}">
      <dgm:prSet/>
      <dgm:spPr/>
      <dgm:t>
        <a:bodyPr/>
        <a:lstStyle/>
        <a:p>
          <a:r>
            <a:rPr lang="en-US"/>
            <a:t>Requirement Analysis - Gather and document software needs.</a:t>
          </a:r>
        </a:p>
      </dgm:t>
    </dgm:pt>
    <dgm:pt modelId="{8EE32FF7-59CD-4595-A7B7-89E798F2C770}" type="parTrans" cxnId="{701641B4-A220-4D33-9BFD-5CB6EF9D0CD6}">
      <dgm:prSet/>
      <dgm:spPr/>
      <dgm:t>
        <a:bodyPr/>
        <a:lstStyle/>
        <a:p>
          <a:endParaRPr lang="en-US"/>
        </a:p>
      </dgm:t>
    </dgm:pt>
    <dgm:pt modelId="{D43C3488-8E93-4A17-9294-328790C78CCA}" type="sibTrans" cxnId="{701641B4-A220-4D33-9BFD-5CB6EF9D0CD6}">
      <dgm:prSet/>
      <dgm:spPr/>
      <dgm:t>
        <a:bodyPr/>
        <a:lstStyle/>
        <a:p>
          <a:endParaRPr lang="en-US"/>
        </a:p>
      </dgm:t>
    </dgm:pt>
    <dgm:pt modelId="{4BA57D05-22BC-47DC-9A38-8DF685EB2B1F}">
      <dgm:prSet/>
      <dgm:spPr/>
      <dgm:t>
        <a:bodyPr/>
        <a:lstStyle/>
        <a:p>
          <a:r>
            <a:rPr lang="en-US" dirty="0"/>
            <a:t>Design Create system architecture and UI/UX. </a:t>
          </a:r>
        </a:p>
      </dgm:t>
    </dgm:pt>
    <dgm:pt modelId="{E3FC9126-9AA7-4759-8E74-7CF7B3A0C751}" type="parTrans" cxnId="{51576451-E51C-4819-A198-6543A9230175}">
      <dgm:prSet/>
      <dgm:spPr/>
      <dgm:t>
        <a:bodyPr/>
        <a:lstStyle/>
        <a:p>
          <a:endParaRPr lang="en-US"/>
        </a:p>
      </dgm:t>
    </dgm:pt>
    <dgm:pt modelId="{B9B29A0C-2F57-4E91-9037-0918C4451742}" type="sibTrans" cxnId="{51576451-E51C-4819-A198-6543A9230175}">
      <dgm:prSet/>
      <dgm:spPr/>
      <dgm:t>
        <a:bodyPr/>
        <a:lstStyle/>
        <a:p>
          <a:endParaRPr lang="en-US"/>
        </a:p>
      </dgm:t>
    </dgm:pt>
    <dgm:pt modelId="{2A010588-3A63-4928-BF24-7B9D29C3A962}">
      <dgm:prSet/>
      <dgm:spPr/>
      <dgm:t>
        <a:bodyPr/>
        <a:lstStyle/>
        <a:p>
          <a:r>
            <a:rPr lang="en-US" dirty="0"/>
            <a:t>Development-Write and implement the code. </a:t>
          </a:r>
        </a:p>
      </dgm:t>
    </dgm:pt>
    <dgm:pt modelId="{573D3406-C260-423D-A978-F5D428653A16}" type="parTrans" cxnId="{CFA39BFB-5A36-431E-93BF-89F96F6C8848}">
      <dgm:prSet/>
      <dgm:spPr/>
      <dgm:t>
        <a:bodyPr/>
        <a:lstStyle/>
        <a:p>
          <a:endParaRPr lang="en-US"/>
        </a:p>
      </dgm:t>
    </dgm:pt>
    <dgm:pt modelId="{746EA6BA-39D1-4918-BD06-AD4CFC9B7F19}" type="sibTrans" cxnId="{CFA39BFB-5A36-431E-93BF-89F96F6C8848}">
      <dgm:prSet/>
      <dgm:spPr/>
      <dgm:t>
        <a:bodyPr/>
        <a:lstStyle/>
        <a:p>
          <a:endParaRPr lang="en-US"/>
        </a:p>
      </dgm:t>
    </dgm:pt>
    <dgm:pt modelId="{18BDAD99-3EE9-4465-A89D-44E564E85833}">
      <dgm:prSet/>
      <dgm:spPr/>
      <dgm:t>
        <a:bodyPr/>
        <a:lstStyle/>
        <a:p>
          <a:r>
            <a:rPr lang="en-US"/>
            <a:t>Testing-Identify and fix defects through various tests.</a:t>
          </a:r>
        </a:p>
      </dgm:t>
    </dgm:pt>
    <dgm:pt modelId="{57E43246-C057-44FA-96E8-D701293545E2}" type="parTrans" cxnId="{9F32D2F0-8C38-4221-A5A2-00A4C31AE068}">
      <dgm:prSet/>
      <dgm:spPr/>
      <dgm:t>
        <a:bodyPr/>
        <a:lstStyle/>
        <a:p>
          <a:endParaRPr lang="en-US"/>
        </a:p>
      </dgm:t>
    </dgm:pt>
    <dgm:pt modelId="{94BC85D6-7B08-4F18-90A8-96A1489E06FA}" type="sibTrans" cxnId="{9F32D2F0-8C38-4221-A5A2-00A4C31AE068}">
      <dgm:prSet/>
      <dgm:spPr/>
      <dgm:t>
        <a:bodyPr/>
        <a:lstStyle/>
        <a:p>
          <a:endParaRPr lang="en-US"/>
        </a:p>
      </dgm:t>
    </dgm:pt>
    <dgm:pt modelId="{71CB31BF-85B7-4E58-A57C-ECD53A6E5A67}">
      <dgm:prSet/>
      <dgm:spPr/>
      <dgm:t>
        <a:bodyPr/>
        <a:lstStyle/>
        <a:p>
          <a:r>
            <a:rPr lang="en-US" dirty="0"/>
            <a:t>Deployment-Release the software for users.</a:t>
          </a:r>
        </a:p>
      </dgm:t>
    </dgm:pt>
    <dgm:pt modelId="{7346B18C-8DE0-4684-ABDF-BDC5A07DC08E}" type="parTrans" cxnId="{11F1E744-F17B-4E1E-AE41-8A71DDEBE149}">
      <dgm:prSet/>
      <dgm:spPr/>
      <dgm:t>
        <a:bodyPr/>
        <a:lstStyle/>
        <a:p>
          <a:endParaRPr lang="en-US"/>
        </a:p>
      </dgm:t>
    </dgm:pt>
    <dgm:pt modelId="{2E9D157B-EC2A-405A-BBA0-967367352A98}" type="sibTrans" cxnId="{11F1E744-F17B-4E1E-AE41-8A71DDEBE149}">
      <dgm:prSet/>
      <dgm:spPr/>
      <dgm:t>
        <a:bodyPr/>
        <a:lstStyle/>
        <a:p>
          <a:endParaRPr lang="en-US"/>
        </a:p>
      </dgm:t>
    </dgm:pt>
    <dgm:pt modelId="{AA771154-3AA3-4ACB-BC2B-5A37A2DE7009}">
      <dgm:prSet/>
      <dgm:spPr/>
      <dgm:t>
        <a:bodyPr/>
        <a:lstStyle/>
        <a:p>
          <a:r>
            <a:rPr lang="en-US"/>
            <a:t>Maintenance-Provide updates, bug fixes, and improvements.</a:t>
          </a:r>
        </a:p>
      </dgm:t>
    </dgm:pt>
    <dgm:pt modelId="{6D432607-5AFB-4165-8E57-62D2C0AF8AA3}" type="parTrans" cxnId="{47760509-4FE3-4D87-A006-C76BDA891B5A}">
      <dgm:prSet/>
      <dgm:spPr/>
      <dgm:t>
        <a:bodyPr/>
        <a:lstStyle/>
        <a:p>
          <a:endParaRPr lang="en-US"/>
        </a:p>
      </dgm:t>
    </dgm:pt>
    <dgm:pt modelId="{991E7C1C-1E20-404A-94EB-65776A7AFEDB}" type="sibTrans" cxnId="{47760509-4FE3-4D87-A006-C76BDA891B5A}">
      <dgm:prSet/>
      <dgm:spPr/>
      <dgm:t>
        <a:bodyPr/>
        <a:lstStyle/>
        <a:p>
          <a:endParaRPr lang="en-US"/>
        </a:p>
      </dgm:t>
    </dgm:pt>
    <dgm:pt modelId="{DB8C323B-1583-4EB8-8703-9997147656C6}" type="pres">
      <dgm:prSet presAssocID="{98373BBC-8371-4096-B11E-C2AB18AEFFB8}" presName="Name0" presStyleCnt="0">
        <dgm:presLayoutVars>
          <dgm:dir/>
          <dgm:animLvl val="lvl"/>
          <dgm:resizeHandles val="exact"/>
        </dgm:presLayoutVars>
      </dgm:prSet>
      <dgm:spPr/>
    </dgm:pt>
    <dgm:pt modelId="{F6B90303-608C-4314-A46E-269ABBB3CC2B}" type="pres">
      <dgm:prSet presAssocID="{DBA768BC-9F5B-44C7-A682-EF48475BD2FE}" presName="linNode" presStyleCnt="0"/>
      <dgm:spPr/>
    </dgm:pt>
    <dgm:pt modelId="{E00A2612-F13D-4FB0-9177-D59288DF79DF}" type="pres">
      <dgm:prSet presAssocID="{DBA768BC-9F5B-44C7-A682-EF48475BD2FE}" presName="parentText" presStyleLbl="node1" presStyleIdx="0" presStyleCnt="1">
        <dgm:presLayoutVars>
          <dgm:chMax val="1"/>
          <dgm:bulletEnabled val="1"/>
        </dgm:presLayoutVars>
      </dgm:prSet>
      <dgm:spPr/>
    </dgm:pt>
    <dgm:pt modelId="{5F8B86E4-BE2F-4617-9B17-EFAB602226CE}" type="pres">
      <dgm:prSet presAssocID="{DBA768BC-9F5B-44C7-A682-EF48475BD2FE}" presName="descendantText" presStyleLbl="alignAccFollowNode1" presStyleIdx="0" presStyleCnt="1">
        <dgm:presLayoutVars>
          <dgm:bulletEnabled val="1"/>
        </dgm:presLayoutVars>
      </dgm:prSet>
      <dgm:spPr/>
    </dgm:pt>
  </dgm:ptLst>
  <dgm:cxnLst>
    <dgm:cxn modelId="{47760509-4FE3-4D87-A006-C76BDA891B5A}" srcId="{DBA768BC-9F5B-44C7-A682-EF48475BD2FE}" destId="{AA771154-3AA3-4ACB-BC2B-5A37A2DE7009}" srcOrd="6" destOrd="0" parTransId="{6D432607-5AFB-4165-8E57-62D2C0AF8AA3}" sibTransId="{991E7C1C-1E20-404A-94EB-65776A7AFEDB}"/>
    <dgm:cxn modelId="{25FFA90C-069A-44CC-A939-69597448D58D}" type="presOf" srcId="{2A010588-3A63-4928-BF24-7B9D29C3A962}" destId="{5F8B86E4-BE2F-4617-9B17-EFAB602226CE}" srcOrd="0" destOrd="3" presId="urn:microsoft.com/office/officeart/2005/8/layout/vList5"/>
    <dgm:cxn modelId="{7A84222C-F8FC-4E08-8FC2-59705CE65505}" type="presOf" srcId="{AA771154-3AA3-4ACB-BC2B-5A37A2DE7009}" destId="{5F8B86E4-BE2F-4617-9B17-EFAB602226CE}" srcOrd="0" destOrd="6" presId="urn:microsoft.com/office/officeart/2005/8/layout/vList5"/>
    <dgm:cxn modelId="{A97FB23D-5E3E-464F-8902-742AD9E1CCD3}" type="presOf" srcId="{790380A3-5B2B-4CC2-8DD3-DAF00893CE0E}" destId="{5F8B86E4-BE2F-4617-9B17-EFAB602226CE}" srcOrd="0" destOrd="1" presId="urn:microsoft.com/office/officeart/2005/8/layout/vList5"/>
    <dgm:cxn modelId="{B5EE8A61-44A2-4E11-A63D-453AFC1CFF1D}" type="presOf" srcId="{18BDAD99-3EE9-4465-A89D-44E564E85833}" destId="{5F8B86E4-BE2F-4617-9B17-EFAB602226CE}" srcOrd="0" destOrd="4" presId="urn:microsoft.com/office/officeart/2005/8/layout/vList5"/>
    <dgm:cxn modelId="{11F1E744-F17B-4E1E-AE41-8A71DDEBE149}" srcId="{DBA768BC-9F5B-44C7-A682-EF48475BD2FE}" destId="{71CB31BF-85B7-4E58-A57C-ECD53A6E5A67}" srcOrd="5" destOrd="0" parTransId="{7346B18C-8DE0-4684-ABDF-BDC5A07DC08E}" sibTransId="{2E9D157B-EC2A-405A-BBA0-967367352A98}"/>
    <dgm:cxn modelId="{51576451-E51C-4819-A198-6543A9230175}" srcId="{DBA768BC-9F5B-44C7-A682-EF48475BD2FE}" destId="{4BA57D05-22BC-47DC-9A38-8DF685EB2B1F}" srcOrd="2" destOrd="0" parTransId="{E3FC9126-9AA7-4759-8E74-7CF7B3A0C751}" sibTransId="{B9B29A0C-2F57-4E91-9037-0918C4451742}"/>
    <dgm:cxn modelId="{5C56F293-92F2-4110-9EC3-A2115B836033}" type="presOf" srcId="{DBA768BC-9F5B-44C7-A682-EF48475BD2FE}" destId="{E00A2612-F13D-4FB0-9177-D59288DF79DF}" srcOrd="0" destOrd="0" presId="urn:microsoft.com/office/officeart/2005/8/layout/vList5"/>
    <dgm:cxn modelId="{701641B4-A220-4D33-9BFD-5CB6EF9D0CD6}" srcId="{DBA768BC-9F5B-44C7-A682-EF48475BD2FE}" destId="{790380A3-5B2B-4CC2-8DD3-DAF00893CE0E}" srcOrd="1" destOrd="0" parTransId="{8EE32FF7-59CD-4595-A7B7-89E798F2C770}" sibTransId="{D43C3488-8E93-4A17-9294-328790C78CCA}"/>
    <dgm:cxn modelId="{E4DAD4B5-A56F-44E2-AF77-F4E93487425B}" type="presOf" srcId="{98373BBC-8371-4096-B11E-C2AB18AEFFB8}" destId="{DB8C323B-1583-4EB8-8703-9997147656C6}" srcOrd="0" destOrd="0" presId="urn:microsoft.com/office/officeart/2005/8/layout/vList5"/>
    <dgm:cxn modelId="{25A7C3BD-5602-4F2D-9C5D-435198669C94}" srcId="{DBA768BC-9F5B-44C7-A682-EF48475BD2FE}" destId="{8EC10C9E-F1DF-41FB-A50E-ADC339667079}" srcOrd="0" destOrd="0" parTransId="{40E4B5EA-BBF1-48E2-8DCC-607113147C2F}" sibTransId="{B0EC4E9D-EA67-4CB7-AC86-F504C2EC5DCA}"/>
    <dgm:cxn modelId="{AE079BC3-4866-4A29-BA41-A3D30CE84458}" srcId="{98373BBC-8371-4096-B11E-C2AB18AEFFB8}" destId="{DBA768BC-9F5B-44C7-A682-EF48475BD2FE}" srcOrd="0" destOrd="0" parTransId="{8E6DC64D-2220-4346-9D08-B1BD6274B67B}" sibTransId="{1784D95A-468E-4217-9371-BC3D4875AA6A}"/>
    <dgm:cxn modelId="{8F6405C5-257B-45E7-96F6-BFCA8F39A62B}" type="presOf" srcId="{8EC10C9E-F1DF-41FB-A50E-ADC339667079}" destId="{5F8B86E4-BE2F-4617-9B17-EFAB602226CE}" srcOrd="0" destOrd="0" presId="urn:microsoft.com/office/officeart/2005/8/layout/vList5"/>
    <dgm:cxn modelId="{9F32D2F0-8C38-4221-A5A2-00A4C31AE068}" srcId="{DBA768BC-9F5B-44C7-A682-EF48475BD2FE}" destId="{18BDAD99-3EE9-4465-A89D-44E564E85833}" srcOrd="4" destOrd="0" parTransId="{57E43246-C057-44FA-96E8-D701293545E2}" sibTransId="{94BC85D6-7B08-4F18-90A8-96A1489E06FA}"/>
    <dgm:cxn modelId="{69EED7F6-B08B-491E-8814-CA949949F2DC}" type="presOf" srcId="{71CB31BF-85B7-4E58-A57C-ECD53A6E5A67}" destId="{5F8B86E4-BE2F-4617-9B17-EFAB602226CE}" srcOrd="0" destOrd="5" presId="urn:microsoft.com/office/officeart/2005/8/layout/vList5"/>
    <dgm:cxn modelId="{FC6F99F9-B551-428D-88E8-E7B3399BDD5A}" type="presOf" srcId="{4BA57D05-22BC-47DC-9A38-8DF685EB2B1F}" destId="{5F8B86E4-BE2F-4617-9B17-EFAB602226CE}" srcOrd="0" destOrd="2" presId="urn:microsoft.com/office/officeart/2005/8/layout/vList5"/>
    <dgm:cxn modelId="{CFA39BFB-5A36-431E-93BF-89F96F6C8848}" srcId="{DBA768BC-9F5B-44C7-A682-EF48475BD2FE}" destId="{2A010588-3A63-4928-BF24-7B9D29C3A962}" srcOrd="3" destOrd="0" parTransId="{573D3406-C260-423D-A978-F5D428653A16}" sibTransId="{746EA6BA-39D1-4918-BD06-AD4CFC9B7F19}"/>
    <dgm:cxn modelId="{59CD80E3-A116-45A6-AEAE-EB8CA635A91F}" type="presParOf" srcId="{DB8C323B-1583-4EB8-8703-9997147656C6}" destId="{F6B90303-608C-4314-A46E-269ABBB3CC2B}" srcOrd="0" destOrd="0" presId="urn:microsoft.com/office/officeart/2005/8/layout/vList5"/>
    <dgm:cxn modelId="{A7358183-6FEA-442B-BA04-C9108BA07454}" type="presParOf" srcId="{F6B90303-608C-4314-A46E-269ABBB3CC2B}" destId="{E00A2612-F13D-4FB0-9177-D59288DF79DF}" srcOrd="0" destOrd="0" presId="urn:microsoft.com/office/officeart/2005/8/layout/vList5"/>
    <dgm:cxn modelId="{81AF6199-16EC-4947-AEB5-6F85DF1E52EB}" type="presParOf" srcId="{F6B90303-608C-4314-A46E-269ABBB3CC2B}" destId="{5F8B86E4-BE2F-4617-9B17-EFAB602226C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FE753-7045-40B2-A1B6-F55150A9E9E0}">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B8D309-0BC1-44D4-A721-28D941F85F2B}">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68ABD-0D17-4FA5-9949-22E44E509CC0}">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IN" sz="2200" kern="1200"/>
            <a:t>Unit testing : testing the individual components.</a:t>
          </a:r>
          <a:endParaRPr lang="en-US" sz="2200" kern="1200"/>
        </a:p>
      </dsp:txBody>
      <dsp:txXfrm>
        <a:off x="1194666" y="2040"/>
        <a:ext cx="4691624" cy="1034343"/>
      </dsp:txXfrm>
    </dsp:sp>
    <dsp:sp modelId="{7E1782B4-B468-4400-9F07-50EE5AE03678}">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55B781-A8DE-4FC7-A44D-F49FDCCAB1BE}">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399DBF-8388-48C7-ACD5-1ACD07DF32D6}">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IN" sz="2200" kern="1200"/>
            <a:t>Integration testing : test the integrated components.</a:t>
          </a:r>
          <a:endParaRPr lang="en-US" sz="2200" kern="1200"/>
        </a:p>
      </dsp:txBody>
      <dsp:txXfrm>
        <a:off x="1194666" y="1294969"/>
        <a:ext cx="4691624" cy="1034343"/>
      </dsp:txXfrm>
    </dsp:sp>
    <dsp:sp modelId="{0C62176C-2439-48D7-8ABC-F834313C08C6}">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3BCF2-523A-4339-BE4C-AF7055EEE521}">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DAC207-69A4-45C5-BBB6-420739D5EFFD}">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IN" sz="2200" kern="1200"/>
            <a:t>System testing : testing the entire system .</a:t>
          </a:r>
          <a:endParaRPr lang="en-US" sz="2200" kern="1200"/>
        </a:p>
      </dsp:txBody>
      <dsp:txXfrm>
        <a:off x="1194666" y="2587898"/>
        <a:ext cx="4691624" cy="1034343"/>
      </dsp:txXfrm>
    </dsp:sp>
    <dsp:sp modelId="{334295E4-7914-41A9-996B-9922B63BD84D}">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C93DA-B0AA-4074-8ED2-0E8ACBD25540}">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5333E4-EE07-4FCA-9E50-AADF3C711AEB}">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IN" sz="2200" kern="1200"/>
            <a:t>Acceptance testing : test the final system . </a:t>
          </a:r>
          <a:endParaRPr lang="en-US" sz="2200" kern="1200"/>
        </a:p>
      </dsp:txBody>
      <dsp:txXfrm>
        <a:off x="1194666" y="3880827"/>
        <a:ext cx="4691624" cy="1034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06E2EA-275D-4E81-AF99-DE9CBA2E513A}">
      <dsp:nvSpPr>
        <dsp:cNvPr id="0" name=""/>
        <dsp:cNvSpPr/>
      </dsp:nvSpPr>
      <dsp:spPr>
        <a:xfrm>
          <a:off x="2727193" y="463"/>
          <a:ext cx="4167132" cy="250027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Need for the software testing</a:t>
          </a:r>
        </a:p>
        <a:p>
          <a:pPr marL="114300" lvl="1" indent="-114300" algn="l" defTabSz="666750">
            <a:lnSpc>
              <a:spcPct val="90000"/>
            </a:lnSpc>
            <a:spcBef>
              <a:spcPct val="0"/>
            </a:spcBef>
            <a:spcAft>
              <a:spcPct val="15000"/>
            </a:spcAft>
            <a:buChar char="•"/>
          </a:pPr>
          <a:r>
            <a:rPr lang="en-US" sz="1500" kern="1200"/>
            <a:t>In order to deliver a good quality software/application/project/product</a:t>
          </a:r>
        </a:p>
        <a:p>
          <a:pPr marL="114300" lvl="1" indent="-114300" algn="l" defTabSz="666750">
            <a:lnSpc>
              <a:spcPct val="90000"/>
            </a:lnSpc>
            <a:spcBef>
              <a:spcPct val="0"/>
            </a:spcBef>
            <a:spcAft>
              <a:spcPct val="15000"/>
            </a:spcAft>
            <a:buChar char="•"/>
          </a:pPr>
          <a:r>
            <a:rPr lang="en-US" sz="1500" kern="1200" dirty="0"/>
            <a:t>To satisfy the requirements of user or a client or end user</a:t>
          </a:r>
        </a:p>
        <a:p>
          <a:pPr marL="114300" lvl="1" indent="-114300" algn="l" defTabSz="666750">
            <a:lnSpc>
              <a:spcPct val="90000"/>
            </a:lnSpc>
            <a:spcBef>
              <a:spcPct val="0"/>
            </a:spcBef>
            <a:spcAft>
              <a:spcPct val="15000"/>
            </a:spcAft>
            <a:buChar char="•"/>
          </a:pPr>
          <a:r>
            <a:rPr lang="en-US" sz="1500" kern="1200"/>
            <a:t>To make the developed software more reliable</a:t>
          </a:r>
        </a:p>
        <a:p>
          <a:pPr marL="114300" lvl="1" indent="-114300" algn="l" defTabSz="666750">
            <a:lnSpc>
              <a:spcPct val="90000"/>
            </a:lnSpc>
            <a:spcBef>
              <a:spcPct val="0"/>
            </a:spcBef>
            <a:spcAft>
              <a:spcPct val="15000"/>
            </a:spcAft>
            <a:buChar char="•"/>
          </a:pPr>
          <a:r>
            <a:rPr lang="en-US" sz="1500" kern="1200"/>
            <a:t>In order to avoid the negative feedback from the clients</a:t>
          </a:r>
        </a:p>
        <a:p>
          <a:pPr marL="114300" lvl="1" indent="-114300" algn="l" defTabSz="666750">
            <a:lnSpc>
              <a:spcPct val="90000"/>
            </a:lnSpc>
            <a:spcBef>
              <a:spcPct val="0"/>
            </a:spcBef>
            <a:spcAft>
              <a:spcPct val="15000"/>
            </a:spcAft>
            <a:buChar char="•"/>
          </a:pPr>
          <a:r>
            <a:rPr lang="en-US" sz="1500" kern="1200"/>
            <a:t>Complies with industry standards and regulations.</a:t>
          </a:r>
        </a:p>
      </dsp:txBody>
      <dsp:txXfrm>
        <a:off x="2727193" y="463"/>
        <a:ext cx="4167132" cy="2500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8B86E4-BE2F-4617-9B17-EFAB602226CE}">
      <dsp:nvSpPr>
        <dsp:cNvPr id="0" name=""/>
        <dsp:cNvSpPr/>
      </dsp:nvSpPr>
      <dsp:spPr>
        <a:xfrm rot="5400000">
          <a:off x="3860755" y="-1010813"/>
          <a:ext cx="2068258" cy="4606950"/>
        </a:xfrm>
        <a:prstGeom prst="round2Same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Planning-Define project scope, feasibility, and resources.</a:t>
          </a:r>
        </a:p>
        <a:p>
          <a:pPr marL="114300" lvl="1" indent="-114300" algn="l" defTabSz="577850">
            <a:lnSpc>
              <a:spcPct val="90000"/>
            </a:lnSpc>
            <a:spcBef>
              <a:spcPct val="0"/>
            </a:spcBef>
            <a:spcAft>
              <a:spcPct val="15000"/>
            </a:spcAft>
            <a:buChar char="•"/>
          </a:pPr>
          <a:r>
            <a:rPr lang="en-US" sz="1300" kern="1200"/>
            <a:t>Requirement Analysis - Gather and document software needs.</a:t>
          </a:r>
        </a:p>
        <a:p>
          <a:pPr marL="114300" lvl="1" indent="-114300" algn="l" defTabSz="577850">
            <a:lnSpc>
              <a:spcPct val="90000"/>
            </a:lnSpc>
            <a:spcBef>
              <a:spcPct val="0"/>
            </a:spcBef>
            <a:spcAft>
              <a:spcPct val="15000"/>
            </a:spcAft>
            <a:buChar char="•"/>
          </a:pPr>
          <a:r>
            <a:rPr lang="en-US" sz="1300" kern="1200" dirty="0"/>
            <a:t>Design Create system architecture and UI/UX. </a:t>
          </a:r>
        </a:p>
        <a:p>
          <a:pPr marL="114300" lvl="1" indent="-114300" algn="l" defTabSz="577850">
            <a:lnSpc>
              <a:spcPct val="90000"/>
            </a:lnSpc>
            <a:spcBef>
              <a:spcPct val="0"/>
            </a:spcBef>
            <a:spcAft>
              <a:spcPct val="15000"/>
            </a:spcAft>
            <a:buChar char="•"/>
          </a:pPr>
          <a:r>
            <a:rPr lang="en-US" sz="1300" kern="1200" dirty="0"/>
            <a:t>Development-Write and implement the code. </a:t>
          </a:r>
        </a:p>
        <a:p>
          <a:pPr marL="114300" lvl="1" indent="-114300" algn="l" defTabSz="577850">
            <a:lnSpc>
              <a:spcPct val="90000"/>
            </a:lnSpc>
            <a:spcBef>
              <a:spcPct val="0"/>
            </a:spcBef>
            <a:spcAft>
              <a:spcPct val="15000"/>
            </a:spcAft>
            <a:buChar char="•"/>
          </a:pPr>
          <a:r>
            <a:rPr lang="en-US" sz="1300" kern="1200"/>
            <a:t>Testing-Identify and fix defects through various tests.</a:t>
          </a:r>
        </a:p>
        <a:p>
          <a:pPr marL="114300" lvl="1" indent="-114300" algn="l" defTabSz="577850">
            <a:lnSpc>
              <a:spcPct val="90000"/>
            </a:lnSpc>
            <a:spcBef>
              <a:spcPct val="0"/>
            </a:spcBef>
            <a:spcAft>
              <a:spcPct val="15000"/>
            </a:spcAft>
            <a:buChar char="•"/>
          </a:pPr>
          <a:r>
            <a:rPr lang="en-US" sz="1300" kern="1200" dirty="0"/>
            <a:t>Deployment-Release the software for users.</a:t>
          </a:r>
        </a:p>
        <a:p>
          <a:pPr marL="114300" lvl="1" indent="-114300" algn="l" defTabSz="577850">
            <a:lnSpc>
              <a:spcPct val="90000"/>
            </a:lnSpc>
            <a:spcBef>
              <a:spcPct val="0"/>
            </a:spcBef>
            <a:spcAft>
              <a:spcPct val="15000"/>
            </a:spcAft>
            <a:buChar char="•"/>
          </a:pPr>
          <a:r>
            <a:rPr lang="en-US" sz="1300" kern="1200"/>
            <a:t>Maintenance-Provide updates, bug fixes, and improvements.</a:t>
          </a:r>
        </a:p>
      </dsp:txBody>
      <dsp:txXfrm rot="-5400000">
        <a:off x="2591409" y="359497"/>
        <a:ext cx="4505986" cy="1866330"/>
      </dsp:txXfrm>
    </dsp:sp>
    <dsp:sp modelId="{E00A2612-F13D-4FB0-9177-D59288DF79DF}">
      <dsp:nvSpPr>
        <dsp:cNvPr id="0" name=""/>
        <dsp:cNvSpPr/>
      </dsp:nvSpPr>
      <dsp:spPr>
        <a:xfrm>
          <a:off x="0" y="0"/>
          <a:ext cx="2591409" cy="258532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US" sz="3100" kern="1200" dirty="0"/>
            <a:t>There are seven major steps involved in the (SDLC)</a:t>
          </a:r>
        </a:p>
      </dsp:txBody>
      <dsp:txXfrm>
        <a:off x="126205" y="126205"/>
        <a:ext cx="2338999" cy="23329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4961B61-03D2-49E9-BD4B-B3A93E5A2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F719563D-93CB-4148-9B1C-AB39FA117B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51000"/>
            <a:extLst>
              <a:ext uri="{28A0092B-C50C-407E-A947-70E740481C1C}">
                <a14:useLocalDpi xmlns:a14="http://schemas.microsoft.com/office/drawing/2010/main" val="0"/>
              </a:ext>
            </a:extLst>
          </a:blip>
          <a:stretch>
            <a:fillRect/>
          </a:stretch>
        </p:blipFill>
        <p:spPr>
          <a:xfrm>
            <a:off x="0" y="1786"/>
            <a:ext cx="12188825" cy="6856214"/>
          </a:xfrm>
          <a:prstGeom prst="rect">
            <a:avLst/>
          </a:prstGeom>
        </p:spPr>
      </p:pic>
      <p:pic>
        <p:nvPicPr>
          <p:cNvPr id="4" name="Picture 3" descr="Droplet of water">
            <a:extLst>
              <a:ext uri="{FF2B5EF4-FFF2-40B4-BE49-F238E27FC236}">
                <a16:creationId xmlns:a16="http://schemas.microsoft.com/office/drawing/2014/main" id="{36013048-1791-C2D4-622B-93E28AA8096C}"/>
              </a:ext>
            </a:extLst>
          </p:cNvPr>
          <p:cNvPicPr>
            <a:picLocks noChangeAspect="1"/>
          </p:cNvPicPr>
          <p:nvPr/>
        </p:nvPicPr>
        <p:blipFill>
          <a:blip r:embed="rId4">
            <a:alphaModFix amt="20000"/>
          </a:blip>
          <a:srcRect t="19858" b="5142"/>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E8AF3458-709F-4682-8E3C-FA8FECC8E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912" y="2125133"/>
            <a:ext cx="8736013" cy="2607734"/>
          </a:xfrm>
          <a:prstGeom prst="rect">
            <a:avLst/>
          </a:prstGeom>
          <a:solidFill>
            <a:schemeClr val="bg1">
              <a:alpha val="35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solidFill>
                <a:schemeClr val="tx1"/>
              </a:solidFill>
            </a:endParaRPr>
          </a:p>
        </p:txBody>
      </p:sp>
      <p:sp>
        <p:nvSpPr>
          <p:cNvPr id="2" name="Title 1">
            <a:extLst>
              <a:ext uri="{FF2B5EF4-FFF2-40B4-BE49-F238E27FC236}">
                <a16:creationId xmlns:a16="http://schemas.microsoft.com/office/drawing/2014/main" id="{A65CD2A2-14BD-0C29-BD66-C3D7FE9A5723}"/>
              </a:ext>
            </a:extLst>
          </p:cNvPr>
          <p:cNvSpPr>
            <a:spLocks noGrp="1"/>
          </p:cNvSpPr>
          <p:nvPr>
            <p:ph type="ctrTitle"/>
          </p:nvPr>
        </p:nvSpPr>
        <p:spPr>
          <a:xfrm>
            <a:off x="1922991" y="2298700"/>
            <a:ext cx="8347076" cy="1595952"/>
          </a:xfrm>
        </p:spPr>
        <p:txBody>
          <a:bodyPr>
            <a:normAutofit/>
          </a:bodyPr>
          <a:lstStyle/>
          <a:p>
            <a:pPr algn="ctr">
              <a:lnSpc>
                <a:spcPct val="90000"/>
              </a:lnSpc>
            </a:pPr>
            <a:r>
              <a:rPr lang="en-IN" sz="3400" b="1" dirty="0">
                <a:latin typeface="Times New Roman" panose="02020603050405020304" pitchFamily="18" charset="0"/>
                <a:cs typeface="Times New Roman" panose="02020603050405020304" pitchFamily="18" charset="0"/>
              </a:rPr>
              <a:t>Testing and software development life cycle(SDLC) </a:t>
            </a:r>
          </a:p>
        </p:txBody>
      </p:sp>
    </p:spTree>
    <p:extLst>
      <p:ext uri="{BB962C8B-B14F-4D97-AF65-F5344CB8AC3E}">
        <p14:creationId xmlns:p14="http://schemas.microsoft.com/office/powerpoint/2010/main" val="75182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64" name="Picture 206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2052" name="Picture 4" descr="Software Development with the Agile Model | Karthika Rajaram">
            <a:extLst>
              <a:ext uri="{FF2B5EF4-FFF2-40B4-BE49-F238E27FC236}">
                <a16:creationId xmlns:a16="http://schemas.microsoft.com/office/drawing/2014/main" id="{E4166545-5284-A15F-BC16-8A7118304774}"/>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1493613"/>
            <a:ext cx="6897878" cy="388005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941DD70-4B3E-5DEF-595E-47938859B204}"/>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pPr>
              <a:lnSpc>
                <a:spcPct val="90000"/>
              </a:lnSpc>
            </a:pPr>
            <a:r>
              <a:rPr lang="en-US" b="1" dirty="0"/>
              <a:t>Agile Model</a:t>
            </a:r>
            <a:endParaRPr lang="en-US"/>
          </a:p>
          <a:p>
            <a:pPr>
              <a:lnSpc>
                <a:spcPct val="90000"/>
              </a:lnSpc>
            </a:pPr>
            <a:r>
              <a:rPr lang="en-US" dirty="0"/>
              <a:t>An iterative approach with frequent releases and continuous feedback.</a:t>
            </a:r>
            <a:endParaRPr lang="en-US"/>
          </a:p>
          <a:p>
            <a:pPr>
              <a:lnSpc>
                <a:spcPct val="90000"/>
              </a:lnSpc>
            </a:pPr>
            <a:r>
              <a:rPr lang="en-US" dirty="0"/>
              <a:t>Best for projects requiring flexibility and rapid changes.</a:t>
            </a:r>
            <a:endParaRPr lang="en-US"/>
          </a:p>
          <a:p>
            <a:pPr>
              <a:lnSpc>
                <a:spcPct val="90000"/>
              </a:lnSpc>
            </a:pPr>
            <a:r>
              <a:rPr lang="en-US" b="1" dirty="0"/>
              <a:t>Pros</a:t>
            </a:r>
            <a:r>
              <a:rPr lang="en-US" dirty="0"/>
              <a:t>: High adaptability, continuous collaboration, customer involvement.</a:t>
            </a:r>
            <a:endParaRPr lang="en-US"/>
          </a:p>
          <a:p>
            <a:pPr>
              <a:lnSpc>
                <a:spcPct val="90000"/>
              </a:lnSpc>
            </a:pPr>
            <a:r>
              <a:rPr lang="en-US" b="1" dirty="0"/>
              <a:t>Cons</a:t>
            </a:r>
            <a:r>
              <a:rPr lang="en-US" dirty="0"/>
              <a:t>: Requires experienced teams, frequent changes may affect timelines.</a:t>
            </a:r>
            <a:endParaRPr lang="en-US"/>
          </a:p>
          <a:p>
            <a:pPr>
              <a:lnSpc>
                <a:spcPct val="90000"/>
              </a:lnSpc>
            </a:pPr>
            <a:endParaRPr lang="en-US"/>
          </a:p>
        </p:txBody>
      </p:sp>
    </p:spTree>
    <p:extLst>
      <p:ext uri="{BB962C8B-B14F-4D97-AF65-F5344CB8AC3E}">
        <p14:creationId xmlns:p14="http://schemas.microsoft.com/office/powerpoint/2010/main" val="177412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997CD0D-72AD-20E6-831E-15D143F35FFD}"/>
              </a:ext>
            </a:extLst>
          </p:cNvPr>
          <p:cNvSpPr txBox="1"/>
          <p:nvPr/>
        </p:nvSpPr>
        <p:spPr>
          <a:xfrm>
            <a:off x="467360" y="457200"/>
            <a:ext cx="10007600" cy="2585323"/>
          </a:xfrm>
          <a:prstGeom prst="rect">
            <a:avLst/>
          </a:prstGeom>
          <a:noFill/>
        </p:spPr>
        <p:txBody>
          <a:bodyPr wrap="square" rtlCol="0">
            <a:spAutoFit/>
          </a:bodyPr>
          <a:lstStyle/>
          <a:p>
            <a:r>
              <a:rPr lang="en-IN" dirty="0"/>
              <a:t>CLOUD</a:t>
            </a:r>
          </a:p>
          <a:p>
            <a:r>
              <a:rPr lang="en-US" dirty="0"/>
              <a:t>The cloud is a vast online storage space where the people and the businesses store their files and applications, accessible from </a:t>
            </a:r>
            <a:r>
              <a:rPr lang="en-US" dirty="0" err="1"/>
              <a:t>anywheredata,ith</a:t>
            </a:r>
            <a:r>
              <a:rPr lang="en-US" dirty="0"/>
              <a:t> an internet connection.</a:t>
            </a:r>
          </a:p>
          <a:p>
            <a:endParaRPr lang="en-US" dirty="0"/>
          </a:p>
          <a:p>
            <a:r>
              <a:rPr lang="en-US" dirty="0"/>
              <a:t>What is cloud computing?</a:t>
            </a:r>
          </a:p>
          <a:p>
            <a:r>
              <a:rPr lang="en-US" dirty="0"/>
              <a:t>Cloud computing simply refers to the use of computing services over the internet, including storage, databases, software, and analytics. It is a place where we can store your data and we can also process the data from any where in the world using the internet.</a:t>
            </a:r>
          </a:p>
          <a:p>
            <a:endParaRPr lang="en-IN" dirty="0"/>
          </a:p>
        </p:txBody>
      </p:sp>
      <p:sp>
        <p:nvSpPr>
          <p:cNvPr id="8" name="TextBox 7">
            <a:extLst>
              <a:ext uri="{FF2B5EF4-FFF2-40B4-BE49-F238E27FC236}">
                <a16:creationId xmlns:a16="http://schemas.microsoft.com/office/drawing/2014/main" id="{1365E467-BECC-4E94-F3FF-C7DC1F054D52}"/>
              </a:ext>
            </a:extLst>
          </p:cNvPr>
          <p:cNvSpPr txBox="1"/>
          <p:nvPr/>
        </p:nvSpPr>
        <p:spPr>
          <a:xfrm>
            <a:off x="690880" y="2988717"/>
            <a:ext cx="6096000" cy="3139321"/>
          </a:xfrm>
          <a:prstGeom prst="rect">
            <a:avLst/>
          </a:prstGeom>
          <a:noFill/>
        </p:spPr>
        <p:txBody>
          <a:bodyPr wrap="square">
            <a:spAutoFit/>
          </a:bodyPr>
          <a:lstStyle/>
          <a:p>
            <a:r>
              <a:rPr lang="en-IN" dirty="0"/>
              <a:t>What are the top cloud providers</a:t>
            </a:r>
          </a:p>
          <a:p>
            <a:pPr marL="285750" indent="-285750">
              <a:buFont typeface="Wingdings" panose="05000000000000000000" pitchFamily="2" charset="2"/>
              <a:buChar char="§"/>
            </a:pPr>
            <a:r>
              <a:rPr lang="en-IN" dirty="0"/>
              <a:t>Amazon Web Services (AWS)-31-32%</a:t>
            </a:r>
          </a:p>
          <a:p>
            <a:pPr marL="285750" indent="-285750">
              <a:buFont typeface="Wingdings" panose="05000000000000000000" pitchFamily="2" charset="2"/>
              <a:buChar char="§"/>
            </a:pPr>
            <a:r>
              <a:rPr lang="en-IN" dirty="0"/>
              <a:t>Microsoft Azure-20-25%</a:t>
            </a:r>
          </a:p>
          <a:p>
            <a:pPr marL="285750" indent="-285750">
              <a:buFont typeface="Wingdings" panose="05000000000000000000" pitchFamily="2" charset="2"/>
              <a:buChar char="§"/>
            </a:pPr>
            <a:r>
              <a:rPr lang="en-IN" dirty="0"/>
              <a:t>Google Cloud-12-13%</a:t>
            </a:r>
          </a:p>
          <a:p>
            <a:pPr marL="285750" indent="-285750">
              <a:buFont typeface="Wingdings" panose="05000000000000000000" pitchFamily="2" charset="2"/>
              <a:buChar char="§"/>
            </a:pPr>
            <a:r>
              <a:rPr lang="en-IN" dirty="0"/>
              <a:t>Alibaba Cloud-4%</a:t>
            </a:r>
          </a:p>
          <a:p>
            <a:pPr marL="285750" indent="-285750">
              <a:buFont typeface="Wingdings" panose="05000000000000000000" pitchFamily="2" charset="2"/>
              <a:buChar char="§"/>
            </a:pPr>
            <a:r>
              <a:rPr lang="en-IN" dirty="0"/>
              <a:t>Oracle Cloud-3%</a:t>
            </a:r>
          </a:p>
          <a:p>
            <a:pPr marL="285750" indent="-285750">
              <a:buFont typeface="Wingdings" panose="05000000000000000000" pitchFamily="2" charset="2"/>
              <a:buChar char="§"/>
            </a:pPr>
            <a:r>
              <a:rPr lang="en-IN" dirty="0"/>
              <a:t>Salesforce-3%</a:t>
            </a:r>
          </a:p>
          <a:p>
            <a:pPr marL="285750" indent="-285750">
              <a:buFont typeface="Wingdings" panose="05000000000000000000" pitchFamily="2" charset="2"/>
              <a:buChar char="§"/>
            </a:pPr>
            <a:r>
              <a:rPr lang="en-IN" dirty="0"/>
              <a:t>IBM Cloud-2%</a:t>
            </a:r>
          </a:p>
          <a:p>
            <a:pPr marL="285750" indent="-285750">
              <a:buFont typeface="Wingdings" panose="05000000000000000000" pitchFamily="2" charset="2"/>
              <a:buChar char="§"/>
            </a:pPr>
            <a:r>
              <a:rPr lang="en-IN" dirty="0"/>
              <a:t>Tencent Cloud - 2% </a:t>
            </a:r>
          </a:p>
          <a:p>
            <a:pPr marL="285750" indent="-285750">
              <a:buFont typeface="Wingdings" panose="05000000000000000000" pitchFamily="2" charset="2"/>
              <a:buChar char="§"/>
            </a:pPr>
            <a:r>
              <a:rPr lang="en-IN" dirty="0"/>
              <a:t>Huawei Cloud-2%</a:t>
            </a:r>
          </a:p>
          <a:p>
            <a:pPr marL="285750" indent="-285750">
              <a:buFont typeface="Wingdings" panose="05000000000000000000" pitchFamily="2" charset="2"/>
              <a:buChar char="§"/>
            </a:pPr>
            <a:r>
              <a:rPr lang="en-IN" dirty="0"/>
              <a:t>Other Providers-</a:t>
            </a:r>
          </a:p>
        </p:txBody>
      </p:sp>
      <p:pic>
        <p:nvPicPr>
          <p:cNvPr id="3082" name="Picture 10" descr="This may contain: the cloud is connected to various devices and data storage, including computers, laptops, and other electronic devices">
            <a:extLst>
              <a:ext uri="{FF2B5EF4-FFF2-40B4-BE49-F238E27FC236}">
                <a16:creationId xmlns:a16="http://schemas.microsoft.com/office/drawing/2014/main" id="{663BD8C3-CEA5-14DA-05B8-29181EE59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4819" y="3015620"/>
            <a:ext cx="3404754" cy="3139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767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184" name="Picture 7183">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extBox 5">
            <a:extLst>
              <a:ext uri="{FF2B5EF4-FFF2-40B4-BE49-F238E27FC236}">
                <a16:creationId xmlns:a16="http://schemas.microsoft.com/office/drawing/2014/main" id="{FCDBF5B0-FEAF-FCAF-699F-9DDC21163572}"/>
              </a:ext>
            </a:extLst>
          </p:cNvPr>
          <p:cNvSpPr txBox="1"/>
          <p:nvPr/>
        </p:nvSpPr>
        <p:spPr>
          <a:xfrm>
            <a:off x="536361" y="1059931"/>
            <a:ext cx="4482205" cy="5266441"/>
          </a:xfrm>
          <a:prstGeom prst="rect">
            <a:avLst/>
          </a:prstGeom>
        </p:spPr>
        <p:txBody>
          <a:bodyPr vert="horz" lIns="91440" tIns="45720" rIns="91440" bIns="45720" rtlCol="0" anchor="ctr">
            <a:normAutofit/>
          </a:bodyPr>
          <a:lstStyle/>
          <a:p>
            <a:pPr>
              <a:lnSpc>
                <a:spcPct val="90000"/>
              </a:lnSpc>
              <a:spcAft>
                <a:spcPts val="1000"/>
              </a:spcAft>
              <a:buClr>
                <a:schemeClr val="tx1"/>
              </a:buClr>
              <a:buSzPct val="100000"/>
              <a:buFont typeface="Arial"/>
              <a:buChar char="•"/>
            </a:pPr>
            <a:r>
              <a:rPr lang="en-US" sz="1600" b="1" dirty="0"/>
              <a:t>Cloud computing types</a:t>
            </a:r>
          </a:p>
          <a:p>
            <a:pPr>
              <a:lnSpc>
                <a:spcPct val="90000"/>
              </a:lnSpc>
              <a:spcAft>
                <a:spcPts val="1000"/>
              </a:spcAft>
              <a:buClr>
                <a:schemeClr val="tx1"/>
              </a:buClr>
              <a:buSzPct val="100000"/>
              <a:buFont typeface="Arial"/>
              <a:buChar char="•"/>
            </a:pPr>
            <a:r>
              <a:rPr lang="en-US" sz="1600" dirty="0"/>
              <a:t>There are two types of cloud computing</a:t>
            </a:r>
          </a:p>
          <a:p>
            <a:pPr marL="342900" indent="-342900">
              <a:lnSpc>
                <a:spcPct val="90000"/>
              </a:lnSpc>
              <a:spcAft>
                <a:spcPts val="1000"/>
              </a:spcAft>
              <a:buClr>
                <a:schemeClr val="tx1"/>
              </a:buClr>
              <a:buSzPct val="100000"/>
              <a:buFont typeface="Arial"/>
              <a:buChar char="•"/>
            </a:pPr>
            <a:r>
              <a:rPr lang="en-US" sz="1600" dirty="0"/>
              <a:t>Deployment model</a:t>
            </a:r>
          </a:p>
          <a:p>
            <a:pPr marL="342900" indent="-342900">
              <a:lnSpc>
                <a:spcPct val="90000"/>
              </a:lnSpc>
              <a:spcAft>
                <a:spcPts val="1000"/>
              </a:spcAft>
              <a:buClr>
                <a:schemeClr val="tx1"/>
              </a:buClr>
              <a:buSzPct val="100000"/>
              <a:buFont typeface="Arial"/>
              <a:buChar char="•"/>
            </a:pPr>
            <a:r>
              <a:rPr lang="en-US" sz="1600" dirty="0"/>
              <a:t>Service model</a:t>
            </a:r>
          </a:p>
          <a:p>
            <a:pPr>
              <a:lnSpc>
                <a:spcPct val="90000"/>
              </a:lnSpc>
              <a:spcAft>
                <a:spcPts val="1000"/>
              </a:spcAft>
              <a:buClr>
                <a:schemeClr val="tx1"/>
              </a:buClr>
              <a:buSzPct val="100000"/>
              <a:buFont typeface="Arial"/>
              <a:buChar char="•"/>
            </a:pPr>
            <a:r>
              <a:rPr lang="en-US" sz="1600" dirty="0"/>
              <a:t>In the deployment model there are four types of the cloud</a:t>
            </a:r>
          </a:p>
          <a:p>
            <a:pPr marL="342900" indent="-342900">
              <a:lnSpc>
                <a:spcPct val="90000"/>
              </a:lnSpc>
              <a:spcAft>
                <a:spcPts val="1000"/>
              </a:spcAft>
              <a:buClr>
                <a:schemeClr val="tx1"/>
              </a:buClr>
              <a:buSzPct val="100000"/>
              <a:buFont typeface="Arial"/>
              <a:buChar char="•"/>
            </a:pPr>
            <a:r>
              <a:rPr lang="en-US" sz="1600" dirty="0"/>
              <a:t>Public cloud</a:t>
            </a:r>
          </a:p>
          <a:p>
            <a:pPr marL="342900" indent="-342900">
              <a:lnSpc>
                <a:spcPct val="90000"/>
              </a:lnSpc>
              <a:spcAft>
                <a:spcPts val="1000"/>
              </a:spcAft>
              <a:buClr>
                <a:schemeClr val="tx1"/>
              </a:buClr>
              <a:buSzPct val="100000"/>
              <a:buFont typeface="Arial"/>
              <a:buChar char="•"/>
            </a:pPr>
            <a:r>
              <a:rPr lang="en-US" sz="1600" dirty="0"/>
              <a:t>Private cloud</a:t>
            </a:r>
          </a:p>
          <a:p>
            <a:pPr marL="342900" indent="-342900">
              <a:lnSpc>
                <a:spcPct val="90000"/>
              </a:lnSpc>
              <a:spcAft>
                <a:spcPts val="1000"/>
              </a:spcAft>
              <a:buClr>
                <a:schemeClr val="tx1"/>
              </a:buClr>
              <a:buSzPct val="100000"/>
              <a:buFont typeface="Arial"/>
              <a:buChar char="•"/>
            </a:pPr>
            <a:r>
              <a:rPr lang="en-US" sz="1600" dirty="0"/>
              <a:t>Hybrid cloud</a:t>
            </a:r>
          </a:p>
          <a:p>
            <a:pPr marL="342900" indent="-342900">
              <a:lnSpc>
                <a:spcPct val="90000"/>
              </a:lnSpc>
              <a:spcAft>
                <a:spcPts val="1000"/>
              </a:spcAft>
              <a:buClr>
                <a:schemeClr val="tx1"/>
              </a:buClr>
              <a:buSzPct val="100000"/>
              <a:buFont typeface="Arial"/>
              <a:buChar char="•"/>
            </a:pPr>
            <a:r>
              <a:rPr lang="en-US" sz="1600" dirty="0"/>
              <a:t>Community cloud</a:t>
            </a:r>
          </a:p>
          <a:p>
            <a:pPr>
              <a:lnSpc>
                <a:spcPct val="90000"/>
              </a:lnSpc>
              <a:spcAft>
                <a:spcPts val="1000"/>
              </a:spcAft>
              <a:buClr>
                <a:schemeClr val="tx1"/>
              </a:buClr>
              <a:buSzPct val="100000"/>
              <a:buFont typeface="Arial"/>
              <a:buChar char="•"/>
            </a:pPr>
            <a:r>
              <a:rPr lang="en-US" sz="1600" dirty="0"/>
              <a:t>In the service model there are four types</a:t>
            </a:r>
          </a:p>
          <a:p>
            <a:pPr>
              <a:lnSpc>
                <a:spcPct val="90000"/>
              </a:lnSpc>
              <a:spcAft>
                <a:spcPts val="1000"/>
              </a:spcAft>
              <a:buClr>
                <a:schemeClr val="tx1"/>
              </a:buClr>
              <a:buSzPct val="100000"/>
              <a:buFont typeface="Arial"/>
              <a:buChar char="•"/>
            </a:pPr>
            <a:r>
              <a:rPr lang="en-US" sz="1600" dirty="0"/>
              <a:t>1.SAAS: software as a service</a:t>
            </a:r>
          </a:p>
          <a:p>
            <a:pPr>
              <a:lnSpc>
                <a:spcPct val="90000"/>
              </a:lnSpc>
              <a:spcAft>
                <a:spcPts val="1000"/>
              </a:spcAft>
              <a:buClr>
                <a:schemeClr val="tx1"/>
              </a:buClr>
              <a:buSzPct val="100000"/>
              <a:buFont typeface="Arial"/>
              <a:buChar char="•"/>
            </a:pPr>
            <a:r>
              <a:rPr lang="en-US" sz="1600" dirty="0"/>
              <a:t>2. IAAS: infrastructure as a service</a:t>
            </a:r>
          </a:p>
          <a:p>
            <a:pPr>
              <a:lnSpc>
                <a:spcPct val="90000"/>
              </a:lnSpc>
              <a:spcAft>
                <a:spcPts val="1000"/>
              </a:spcAft>
              <a:buClr>
                <a:schemeClr val="tx1"/>
              </a:buClr>
              <a:buSzPct val="100000"/>
              <a:buFont typeface="Arial"/>
              <a:buChar char="•"/>
            </a:pPr>
            <a:r>
              <a:rPr lang="en-US" sz="1600" dirty="0"/>
              <a:t>3. PAAS: platform as a service</a:t>
            </a:r>
          </a:p>
          <a:p>
            <a:pPr>
              <a:lnSpc>
                <a:spcPct val="90000"/>
              </a:lnSpc>
              <a:spcAft>
                <a:spcPts val="1000"/>
              </a:spcAft>
              <a:buClr>
                <a:schemeClr val="tx1"/>
              </a:buClr>
              <a:buSzPct val="100000"/>
              <a:buFont typeface="Arial"/>
              <a:buChar char="•"/>
            </a:pPr>
            <a:r>
              <a:rPr lang="en-US" sz="1600" dirty="0"/>
              <a:t>4. FAAS: function as a service (serverless computing)</a:t>
            </a:r>
          </a:p>
        </p:txBody>
      </p:sp>
      <p:pic>
        <p:nvPicPr>
          <p:cNvPr id="7170" name="Picture 2" descr="Types of Cloud Services | Learn Main Types of Cloud Services">
            <a:extLst>
              <a:ext uri="{FF2B5EF4-FFF2-40B4-BE49-F238E27FC236}">
                <a16:creationId xmlns:a16="http://schemas.microsoft.com/office/drawing/2014/main" id="{BA6F2CE1-7957-88FE-FF3D-22CEE5AA768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64180" y="1212112"/>
            <a:ext cx="6095593" cy="3466214"/>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278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201" name="Picture 820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E16AA622-215A-7166-EF94-EFE3BDFEB86D}"/>
              </a:ext>
            </a:extLst>
          </p:cNvPr>
          <p:cNvSpPr>
            <a:spLocks noGrp="1"/>
          </p:cNvSpPr>
          <p:nvPr>
            <p:ph type="title"/>
          </p:nvPr>
        </p:nvSpPr>
        <p:spPr>
          <a:xfrm>
            <a:off x="4955458" y="639097"/>
            <a:ext cx="6593075" cy="1612490"/>
          </a:xfrm>
        </p:spPr>
        <p:txBody>
          <a:bodyPr vert="horz" lIns="91440" tIns="45720" rIns="91440" bIns="45720" rtlCol="0" anchor="ctr">
            <a:normAutofit/>
          </a:bodyPr>
          <a:lstStyle/>
          <a:p>
            <a:r>
              <a:rPr lang="en-US"/>
              <a:t>Deployment model </a:t>
            </a:r>
          </a:p>
        </p:txBody>
      </p:sp>
      <p:pic>
        <p:nvPicPr>
          <p:cNvPr id="8194" name="Picture 2" descr="Cloud Deployment Models | Public, Private and Hybrid">
            <a:extLst>
              <a:ext uri="{FF2B5EF4-FFF2-40B4-BE49-F238E27FC236}">
                <a16:creationId xmlns:a16="http://schemas.microsoft.com/office/drawing/2014/main" id="{8C56DA9C-2664-1668-1EB0-25B1F47D6DA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8373" y="2806169"/>
            <a:ext cx="4260275" cy="154762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D9C267C-7D85-492C-713E-D313B70C9AEC}"/>
              </a:ext>
            </a:extLst>
          </p:cNvPr>
          <p:cNvSpPr>
            <a:spLocks noGrp="1"/>
          </p:cNvSpPr>
          <p:nvPr>
            <p:ph sz="half" idx="1"/>
          </p:nvPr>
        </p:nvSpPr>
        <p:spPr>
          <a:xfrm>
            <a:off x="4955458" y="2251587"/>
            <a:ext cx="6593075" cy="3972232"/>
          </a:xfrm>
        </p:spPr>
        <p:txBody>
          <a:bodyPr vert="horz" lIns="91440" tIns="45720" rIns="91440" bIns="45720" rtlCol="0" anchor="ctr">
            <a:normAutofit/>
          </a:bodyPr>
          <a:lstStyle/>
          <a:p>
            <a:r>
              <a:rPr lang="en-US"/>
              <a:t>Public cloud : Public clouds provide the resources, such as compute, storage, network, develop-and-deploy environments, and applications over the internet.</a:t>
            </a:r>
          </a:p>
          <a:p>
            <a:r>
              <a:rPr lang="en-US"/>
              <a:t>Private cloud: the private clouds are built and run and used by an organisation.it offers a hosted servers to limited no of people so it minimizes the security concerns.</a:t>
            </a:r>
          </a:p>
          <a:p>
            <a:r>
              <a:rPr lang="en-US"/>
              <a:t>Hybrid cloud: it the combination of the both public and the private cloud.</a:t>
            </a:r>
          </a:p>
          <a:p>
            <a:r>
              <a:rPr lang="en-US"/>
              <a:t>Community cloud: in this two or more organizations use the same cloud platform to store the data to reduce the cost of the storing the data in the cloud.</a:t>
            </a:r>
            <a:endParaRPr lang="en-US" dirty="0"/>
          </a:p>
        </p:txBody>
      </p:sp>
    </p:spTree>
    <p:extLst>
      <p:ext uri="{BB962C8B-B14F-4D97-AF65-F5344CB8AC3E}">
        <p14:creationId xmlns:p14="http://schemas.microsoft.com/office/powerpoint/2010/main" val="414635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9230" name="Picture 9229">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BA6B9BDB-ECE9-1920-3F02-BD120D6162B1}"/>
              </a:ext>
            </a:extLst>
          </p:cNvPr>
          <p:cNvSpPr>
            <a:spLocks noGrp="1"/>
          </p:cNvSpPr>
          <p:nvPr>
            <p:ph type="title"/>
          </p:nvPr>
        </p:nvSpPr>
        <p:spPr>
          <a:xfrm>
            <a:off x="6400800" y="609600"/>
            <a:ext cx="5147730" cy="1641987"/>
          </a:xfrm>
        </p:spPr>
        <p:txBody>
          <a:bodyPr vert="horz" lIns="91440" tIns="45720" rIns="91440" bIns="45720" rtlCol="0" anchor="ctr">
            <a:normAutofit/>
          </a:bodyPr>
          <a:lstStyle/>
          <a:p>
            <a:r>
              <a:rPr lang="en-US"/>
              <a:t>Service model </a:t>
            </a:r>
          </a:p>
        </p:txBody>
      </p:sp>
      <p:sp>
        <p:nvSpPr>
          <p:cNvPr id="3" name="Content Placeholder 2">
            <a:extLst>
              <a:ext uri="{FF2B5EF4-FFF2-40B4-BE49-F238E27FC236}">
                <a16:creationId xmlns:a16="http://schemas.microsoft.com/office/drawing/2014/main" id="{3116E1F5-128B-5BCD-5A4C-9F6449D8C731}"/>
              </a:ext>
            </a:extLst>
          </p:cNvPr>
          <p:cNvSpPr>
            <a:spLocks noGrp="1"/>
          </p:cNvSpPr>
          <p:nvPr>
            <p:ph sz="half" idx="1"/>
          </p:nvPr>
        </p:nvSpPr>
        <p:spPr>
          <a:xfrm>
            <a:off x="6400800" y="2251587"/>
            <a:ext cx="5147730" cy="3637935"/>
          </a:xfrm>
        </p:spPr>
        <p:txBody>
          <a:bodyPr vert="horz" lIns="91440" tIns="45720" rIns="91440" bIns="45720" rtlCol="0" anchor="ctr">
            <a:normAutofit/>
          </a:bodyPr>
          <a:lstStyle/>
          <a:p>
            <a:pPr marL="0" indent="0">
              <a:lnSpc>
                <a:spcPct val="90000"/>
              </a:lnSpc>
              <a:buNone/>
            </a:pPr>
            <a:r>
              <a:rPr lang="en-US" sz="1700" dirty="0"/>
              <a:t>THE MAIN COMPONENTS IN THE SERVICE MODEL</a:t>
            </a:r>
          </a:p>
          <a:p>
            <a:pPr marL="0" indent="0">
              <a:lnSpc>
                <a:spcPct val="90000"/>
              </a:lnSpc>
            </a:pPr>
            <a:r>
              <a:rPr lang="en-US" sz="1700" dirty="0"/>
              <a:t>1.DATA</a:t>
            </a:r>
          </a:p>
          <a:p>
            <a:pPr marL="0" indent="0">
              <a:lnSpc>
                <a:spcPct val="90000"/>
              </a:lnSpc>
            </a:pPr>
            <a:r>
              <a:rPr lang="en-US" sz="1700" dirty="0"/>
              <a:t>2.APPLICATION</a:t>
            </a:r>
          </a:p>
          <a:p>
            <a:pPr marL="0" indent="0">
              <a:lnSpc>
                <a:spcPct val="90000"/>
              </a:lnSpc>
            </a:pPr>
            <a:r>
              <a:rPr lang="en-US" sz="1700" dirty="0"/>
              <a:t>3. RUN-TIME</a:t>
            </a:r>
          </a:p>
          <a:p>
            <a:pPr marL="0" indent="0">
              <a:lnSpc>
                <a:spcPct val="90000"/>
              </a:lnSpc>
            </a:pPr>
            <a:r>
              <a:rPr lang="en-US" sz="1700" dirty="0"/>
              <a:t>4. MIDDLEWARE</a:t>
            </a:r>
          </a:p>
          <a:p>
            <a:pPr marL="0" indent="0">
              <a:lnSpc>
                <a:spcPct val="90000"/>
              </a:lnSpc>
            </a:pPr>
            <a:r>
              <a:rPr lang="en-US" sz="1700" dirty="0"/>
              <a:t>5. OPERATING SYSTEM</a:t>
            </a:r>
          </a:p>
          <a:p>
            <a:pPr marL="0" indent="0">
              <a:lnSpc>
                <a:spcPct val="90000"/>
              </a:lnSpc>
            </a:pPr>
            <a:r>
              <a:rPr lang="en-US" sz="1700" dirty="0"/>
              <a:t>6. VIRTUALIZATION</a:t>
            </a:r>
          </a:p>
          <a:p>
            <a:pPr marL="0" indent="0">
              <a:lnSpc>
                <a:spcPct val="90000"/>
              </a:lnSpc>
            </a:pPr>
            <a:r>
              <a:rPr lang="en-US" sz="1700" dirty="0"/>
              <a:t>7. SERVER</a:t>
            </a:r>
          </a:p>
          <a:p>
            <a:pPr marL="0" indent="0">
              <a:lnSpc>
                <a:spcPct val="90000"/>
              </a:lnSpc>
            </a:pPr>
            <a:r>
              <a:rPr lang="en-US" sz="1700" dirty="0"/>
              <a:t>8. STORAGE</a:t>
            </a:r>
          </a:p>
          <a:p>
            <a:pPr marL="0" indent="0">
              <a:lnSpc>
                <a:spcPct val="90000"/>
              </a:lnSpc>
            </a:pPr>
            <a:r>
              <a:rPr lang="en-US" sz="1700" dirty="0"/>
              <a:t>9. NETWORK</a:t>
            </a:r>
          </a:p>
        </p:txBody>
      </p:sp>
      <p:pic>
        <p:nvPicPr>
          <p:cNvPr id="9220" name="Picture 4" descr="Cloud Service Model">
            <a:extLst>
              <a:ext uri="{FF2B5EF4-FFF2-40B4-BE49-F238E27FC236}">
                <a16:creationId xmlns:a16="http://schemas.microsoft.com/office/drawing/2014/main" id="{A394D56C-A6FD-9D7D-1C75-DA189E9119A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8930" y="1802983"/>
            <a:ext cx="5447070" cy="292265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64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4489C6-B13E-FBD4-B386-C1781EA50E53}"/>
              </a:ext>
            </a:extLst>
          </p:cNvPr>
          <p:cNvSpPr>
            <a:spLocks noGrp="1"/>
          </p:cNvSpPr>
          <p:nvPr>
            <p:ph sz="half" idx="1"/>
          </p:nvPr>
        </p:nvSpPr>
        <p:spPr>
          <a:xfrm>
            <a:off x="748148" y="1175711"/>
            <a:ext cx="9497288" cy="3649134"/>
          </a:xfrm>
        </p:spPr>
        <p:txBody>
          <a:bodyPr>
            <a:normAutofit fontScale="92500"/>
          </a:bodyPr>
          <a:lstStyle/>
          <a:p>
            <a:pPr marL="0" indent="0">
              <a:buNone/>
            </a:pPr>
            <a:r>
              <a:rPr lang="en-US" dirty="0"/>
              <a:t>1. SAAS: software as a </a:t>
            </a:r>
            <a:r>
              <a:rPr lang="en-US" dirty="0" err="1"/>
              <a:t>serviceSaaS</a:t>
            </a:r>
            <a:r>
              <a:rPr lang="en-US" dirty="0"/>
              <a:t> </a:t>
            </a:r>
          </a:p>
          <a:p>
            <a:pPr marL="0" indent="0">
              <a:buNone/>
            </a:pPr>
            <a:r>
              <a:rPr lang="en-US" dirty="0"/>
              <a:t>provides a full application stack as a service that customers can access and use it is like a software application that we can use over the internet this applications are designed for a end user or a customer. </a:t>
            </a:r>
          </a:p>
          <a:p>
            <a:pPr marL="0" indent="0">
              <a:buNone/>
            </a:pPr>
            <a:r>
              <a:rPr lang="en-US" dirty="0"/>
              <a:t>Example: </a:t>
            </a:r>
            <a:r>
              <a:rPr lang="en-US" dirty="0" err="1"/>
              <a:t>gmail</a:t>
            </a:r>
            <a:r>
              <a:rPr lang="en-US" dirty="0"/>
              <a:t>, </a:t>
            </a:r>
            <a:r>
              <a:rPr lang="en-US" dirty="0" err="1"/>
              <a:t>dropbox</a:t>
            </a:r>
            <a:r>
              <a:rPr lang="en-US" dirty="0"/>
              <a:t>, google drive other food delivery apps </a:t>
            </a:r>
            <a:r>
              <a:rPr lang="en-US" dirty="0" err="1"/>
              <a:t>etc</a:t>
            </a:r>
            <a:endParaRPr lang="en-US" dirty="0"/>
          </a:p>
          <a:p>
            <a:pPr marL="0" indent="0">
              <a:buNone/>
            </a:pPr>
            <a:r>
              <a:rPr lang="en-US" dirty="0"/>
              <a:t>2. IAAS: infrastructure as a service It provides the virtualized computing resources over the internet.no worries about the underlying the physical machine. Most of the IT admins uses</a:t>
            </a:r>
          </a:p>
          <a:p>
            <a:pPr marL="0" indent="0">
              <a:buNone/>
            </a:pPr>
            <a:r>
              <a:rPr lang="en-US" dirty="0"/>
              <a:t>Example: AWS, </a:t>
            </a:r>
            <a:r>
              <a:rPr lang="en-US" dirty="0" err="1"/>
              <a:t>microsoft</a:t>
            </a:r>
            <a:r>
              <a:rPr lang="en-US" dirty="0"/>
              <a:t> azure google compute engine </a:t>
            </a:r>
            <a:r>
              <a:rPr lang="en-US" dirty="0" err="1"/>
              <a:t>etc</a:t>
            </a:r>
            <a:endParaRPr lang="en-US" dirty="0"/>
          </a:p>
          <a:p>
            <a:pPr marL="0" indent="0">
              <a:buNone/>
            </a:pPr>
            <a:r>
              <a:rPr lang="en-US" dirty="0"/>
              <a:t>3. PAAS: platform as a service It delivers and manages hardware and software resources for developing, testing, delivering, and managing cloud applications. It had no control over the underlying architecture</a:t>
            </a:r>
          </a:p>
          <a:p>
            <a:pPr marL="0" indent="0">
              <a:buNone/>
            </a:pPr>
            <a:r>
              <a:rPr lang="en-US" dirty="0"/>
              <a:t>Example : google search engine AWS etc.</a:t>
            </a:r>
            <a:endParaRPr lang="en-IN" dirty="0"/>
          </a:p>
        </p:txBody>
      </p:sp>
    </p:spTree>
    <p:extLst>
      <p:ext uri="{BB962C8B-B14F-4D97-AF65-F5344CB8AC3E}">
        <p14:creationId xmlns:p14="http://schemas.microsoft.com/office/powerpoint/2010/main" val="2432429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3AFC-8D7A-5B91-BB8A-DB09AA886C55}"/>
              </a:ext>
            </a:extLst>
          </p:cNvPr>
          <p:cNvSpPr>
            <a:spLocks noGrp="1"/>
          </p:cNvSpPr>
          <p:nvPr>
            <p:ph type="title"/>
          </p:nvPr>
        </p:nvSpPr>
        <p:spPr/>
        <p:txBody>
          <a:bodyPr/>
          <a:lstStyle/>
          <a:p>
            <a:r>
              <a:rPr lang="en-IN" b="1" dirty="0"/>
              <a:t>What is testing</a:t>
            </a:r>
          </a:p>
        </p:txBody>
      </p:sp>
      <p:sp>
        <p:nvSpPr>
          <p:cNvPr id="3" name="Content Placeholder 2">
            <a:extLst>
              <a:ext uri="{FF2B5EF4-FFF2-40B4-BE49-F238E27FC236}">
                <a16:creationId xmlns:a16="http://schemas.microsoft.com/office/drawing/2014/main" id="{9BA3D354-C23B-4B99-46F5-78A59E1985B2}"/>
              </a:ext>
            </a:extLst>
          </p:cNvPr>
          <p:cNvSpPr>
            <a:spLocks noGrp="1"/>
          </p:cNvSpPr>
          <p:nvPr>
            <p:ph idx="1"/>
          </p:nvPr>
        </p:nvSpPr>
        <p:spPr>
          <a:xfrm>
            <a:off x="685801" y="1857587"/>
            <a:ext cx="10131425" cy="1190413"/>
          </a:xfrm>
        </p:spPr>
        <p:txBody>
          <a:bodyPr/>
          <a:lstStyle/>
          <a:p>
            <a:r>
              <a:rPr lang="en-US" dirty="0"/>
              <a:t>The testing is a process of identifying the bugs, errors or the defects in the software or the code. It is used to check that the project or the product is satisfying the requirement of the client or the end user.</a:t>
            </a:r>
          </a:p>
        </p:txBody>
      </p:sp>
      <p:sp>
        <p:nvSpPr>
          <p:cNvPr id="4" name="TextBox 3">
            <a:extLst>
              <a:ext uri="{FF2B5EF4-FFF2-40B4-BE49-F238E27FC236}">
                <a16:creationId xmlns:a16="http://schemas.microsoft.com/office/drawing/2014/main" id="{DCB948CE-BE35-C036-2ACB-312A30F7529D}"/>
              </a:ext>
            </a:extLst>
          </p:cNvPr>
          <p:cNvSpPr txBox="1"/>
          <p:nvPr/>
        </p:nvSpPr>
        <p:spPr>
          <a:xfrm>
            <a:off x="904240" y="3291840"/>
            <a:ext cx="10131425" cy="2031325"/>
          </a:xfrm>
          <a:prstGeom prst="rect">
            <a:avLst/>
          </a:prstGeom>
          <a:noFill/>
        </p:spPr>
        <p:txBody>
          <a:bodyPr wrap="square" rtlCol="0">
            <a:spAutoFit/>
          </a:bodyPr>
          <a:lstStyle/>
          <a:p>
            <a:r>
              <a:rPr lang="en-IN" dirty="0"/>
              <a:t>Objectives of testing</a:t>
            </a:r>
          </a:p>
          <a:p>
            <a:pPr marL="285750" indent="-285750">
              <a:buFont typeface="Arial" panose="020B0604020202020204" pitchFamily="34" charset="0"/>
              <a:buChar char="•"/>
            </a:pPr>
            <a:r>
              <a:rPr lang="en-US" dirty="0"/>
              <a:t>Ensuring the quality of the project/product/software</a:t>
            </a:r>
          </a:p>
          <a:p>
            <a:pPr marL="285750" indent="-285750">
              <a:buFont typeface="Arial" panose="020B0604020202020204" pitchFamily="34" charset="0"/>
              <a:buChar char="•"/>
            </a:pPr>
            <a:r>
              <a:rPr lang="en-US" dirty="0"/>
              <a:t>To find the problems and mistakes or issues before it causes any trouble </a:t>
            </a:r>
          </a:p>
          <a:p>
            <a:pPr marL="285750" indent="-285750">
              <a:buFont typeface="Arial" panose="020B0604020202020204" pitchFamily="34" charset="0"/>
              <a:buChar char="•"/>
            </a:pPr>
            <a:r>
              <a:rPr lang="en-US" dirty="0"/>
              <a:t>Making sure it's easy to understand and easy to use </a:t>
            </a:r>
          </a:p>
          <a:p>
            <a:pPr marL="285750" indent="-285750">
              <a:buFont typeface="Arial" panose="020B0604020202020204" pitchFamily="34" charset="0"/>
              <a:buChar char="•"/>
            </a:pPr>
            <a:r>
              <a:rPr lang="en-US" dirty="0"/>
              <a:t>Ensuring the correct ness in the project or the product</a:t>
            </a:r>
          </a:p>
          <a:p>
            <a:pPr marL="285750" indent="-285750">
              <a:buFont typeface="Arial" panose="020B0604020202020204" pitchFamily="34" charset="0"/>
              <a:buChar char="•"/>
            </a:pPr>
            <a:r>
              <a:rPr lang="en-US" dirty="0"/>
              <a:t>Ensuring the safety and security of the software .</a:t>
            </a:r>
            <a:endParaRPr lang="en-IN" dirty="0"/>
          </a:p>
          <a:p>
            <a:endParaRPr lang="en-IN" dirty="0"/>
          </a:p>
        </p:txBody>
      </p:sp>
      <p:pic>
        <p:nvPicPr>
          <p:cNvPr id="4098" name="Picture 2" descr="Software Tester PNG Transparent Images Free Download | Vector Files |  Pngtree">
            <a:extLst>
              <a:ext uri="{FF2B5EF4-FFF2-40B4-BE49-F238E27FC236}">
                <a16:creationId xmlns:a16="http://schemas.microsoft.com/office/drawing/2014/main" id="{2CE77EE9-39F2-6238-7137-53B6E1262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0479" y="2730500"/>
            <a:ext cx="3517900" cy="351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99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1A7E9BB-2FEE-6837-3F80-E006B475EF14}"/>
              </a:ext>
            </a:extLst>
          </p:cNvPr>
          <p:cNvSpPr>
            <a:spLocks noGrp="1"/>
          </p:cNvSpPr>
          <p:nvPr>
            <p:ph type="title"/>
          </p:nvPr>
        </p:nvSpPr>
        <p:spPr>
          <a:xfrm>
            <a:off x="685801" y="643466"/>
            <a:ext cx="3351530" cy="4995333"/>
          </a:xfrm>
        </p:spPr>
        <p:txBody>
          <a:bodyPr>
            <a:normAutofit/>
          </a:bodyPr>
          <a:lstStyle/>
          <a:p>
            <a:r>
              <a:rPr lang="en-IN" b="1" dirty="0">
                <a:solidFill>
                  <a:srgbClr val="FFFFFF"/>
                </a:solidFill>
              </a:rPr>
              <a:t>The different levels of testing</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7F81B798-016E-8B15-3563-8B724ACA264E}"/>
              </a:ext>
            </a:extLst>
          </p:cNvPr>
          <p:cNvGraphicFramePr>
            <a:graphicFrameLocks noGrp="1"/>
          </p:cNvGraphicFramePr>
          <p:nvPr>
            <p:ph idx="1"/>
            <p:extLst>
              <p:ext uri="{D42A27DB-BD31-4B8C-83A1-F6EECF244321}">
                <p14:modId xmlns:p14="http://schemas.microsoft.com/office/powerpoint/2010/main" val="276667628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218942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CA69-889E-9A08-05A6-0D0EA8C47BCD}"/>
              </a:ext>
            </a:extLst>
          </p:cNvPr>
          <p:cNvSpPr>
            <a:spLocks noGrp="1"/>
          </p:cNvSpPr>
          <p:nvPr>
            <p:ph type="title"/>
          </p:nvPr>
        </p:nvSpPr>
        <p:spPr/>
        <p:txBody>
          <a:bodyPr/>
          <a:lstStyle/>
          <a:p>
            <a:r>
              <a:rPr lang="en-IN" dirty="0"/>
              <a:t>What is software testing?</a:t>
            </a:r>
          </a:p>
        </p:txBody>
      </p:sp>
      <p:sp>
        <p:nvSpPr>
          <p:cNvPr id="3" name="Content Placeholder 2">
            <a:extLst>
              <a:ext uri="{FF2B5EF4-FFF2-40B4-BE49-F238E27FC236}">
                <a16:creationId xmlns:a16="http://schemas.microsoft.com/office/drawing/2014/main" id="{D52ED53F-2AB6-98E3-757B-1330C9ACF5FC}"/>
              </a:ext>
            </a:extLst>
          </p:cNvPr>
          <p:cNvSpPr>
            <a:spLocks noGrp="1"/>
          </p:cNvSpPr>
          <p:nvPr>
            <p:ph idx="1"/>
          </p:nvPr>
        </p:nvSpPr>
        <p:spPr>
          <a:xfrm>
            <a:off x="685801" y="2142067"/>
            <a:ext cx="10131425" cy="865293"/>
          </a:xfrm>
        </p:spPr>
        <p:txBody>
          <a:bodyPr/>
          <a:lstStyle/>
          <a:p>
            <a:pPr marL="0" indent="0">
              <a:buNone/>
            </a:pPr>
            <a:r>
              <a:rPr lang="en-US" dirty="0"/>
              <a:t>Software testing is the process of evaluating and verifying that a software application or system meets specified requirements and works as expected.</a:t>
            </a:r>
            <a:endParaRPr lang="en-IN" dirty="0"/>
          </a:p>
        </p:txBody>
      </p:sp>
      <p:graphicFrame>
        <p:nvGraphicFramePr>
          <p:cNvPr id="6" name="TextBox 3">
            <a:extLst>
              <a:ext uri="{FF2B5EF4-FFF2-40B4-BE49-F238E27FC236}">
                <a16:creationId xmlns:a16="http://schemas.microsoft.com/office/drawing/2014/main" id="{67C20F6E-0074-624E-0747-96569E7B6221}"/>
              </a:ext>
            </a:extLst>
          </p:cNvPr>
          <p:cNvGraphicFramePr/>
          <p:nvPr>
            <p:extLst>
              <p:ext uri="{D42A27DB-BD31-4B8C-83A1-F6EECF244321}">
                <p14:modId xmlns:p14="http://schemas.microsoft.com/office/powerpoint/2010/main" val="3275137850"/>
              </p:ext>
            </p:extLst>
          </p:nvPr>
        </p:nvGraphicFramePr>
        <p:xfrm>
          <a:off x="812800" y="3068320"/>
          <a:ext cx="9621520" cy="2501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210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C67F4-BA7D-E718-6417-AD31A863B846}"/>
              </a:ext>
            </a:extLst>
          </p:cNvPr>
          <p:cNvSpPr>
            <a:spLocks noGrp="1"/>
          </p:cNvSpPr>
          <p:nvPr>
            <p:ph type="title"/>
          </p:nvPr>
        </p:nvSpPr>
        <p:spPr>
          <a:xfrm>
            <a:off x="685801" y="609600"/>
            <a:ext cx="5219699" cy="1456267"/>
          </a:xfrm>
        </p:spPr>
        <p:txBody>
          <a:bodyPr>
            <a:normAutofit/>
          </a:bodyPr>
          <a:lstStyle/>
          <a:p>
            <a:r>
              <a:rPr lang="en-US" dirty="0"/>
              <a:t>Why software has the bugs?</a:t>
            </a:r>
            <a:endParaRPr lang="en-IN" dirty="0"/>
          </a:p>
        </p:txBody>
      </p:sp>
      <p:sp>
        <p:nvSpPr>
          <p:cNvPr id="3" name="Content Placeholder 2">
            <a:extLst>
              <a:ext uri="{FF2B5EF4-FFF2-40B4-BE49-F238E27FC236}">
                <a16:creationId xmlns:a16="http://schemas.microsoft.com/office/drawing/2014/main" id="{4D56D5F8-BC01-AB7B-00DD-78DFC6379C42}"/>
              </a:ext>
            </a:extLst>
          </p:cNvPr>
          <p:cNvSpPr>
            <a:spLocks noGrp="1"/>
          </p:cNvSpPr>
          <p:nvPr>
            <p:ph idx="1"/>
          </p:nvPr>
        </p:nvSpPr>
        <p:spPr>
          <a:xfrm>
            <a:off x="685801" y="2142067"/>
            <a:ext cx="5219699" cy="3649133"/>
          </a:xfrm>
        </p:spPr>
        <p:txBody>
          <a:bodyPr>
            <a:normAutofit/>
          </a:bodyPr>
          <a:lstStyle/>
          <a:p>
            <a:r>
              <a:rPr lang="en-US"/>
              <a:t>miscommunication between the team members</a:t>
            </a:r>
          </a:p>
          <a:p>
            <a:r>
              <a:rPr lang="en-US"/>
              <a:t>Software complexity or a too lengthy software</a:t>
            </a:r>
          </a:p>
          <a:p>
            <a:r>
              <a:rPr lang="en-US"/>
              <a:t>Too many changing requirements from the clients</a:t>
            </a:r>
          </a:p>
          <a:p>
            <a:r>
              <a:rPr lang="en-US"/>
              <a:t>Lack of programming skills of a developer</a:t>
            </a:r>
          </a:p>
          <a:p>
            <a:r>
              <a:rPr lang="en-US"/>
              <a:t>Lack of skilled testers</a:t>
            </a:r>
          </a:p>
          <a:p>
            <a:r>
              <a:rPr lang="en-US"/>
              <a:t>Lack of collaboration between the team</a:t>
            </a:r>
            <a:endParaRPr lang="en-IN" dirty="0"/>
          </a:p>
        </p:txBody>
      </p:sp>
      <p:pic>
        <p:nvPicPr>
          <p:cNvPr id="5130" name="Picture 10" descr="Types of software bugs to watch out for">
            <a:extLst>
              <a:ext uri="{FF2B5EF4-FFF2-40B4-BE49-F238E27FC236}">
                <a16:creationId xmlns:a16="http://schemas.microsoft.com/office/drawing/2014/main" id="{C8F3F285-CDC4-093A-EFB6-56312F0BD5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594" r="15452" b="2"/>
          <a:stretch/>
        </p:blipFill>
        <p:spPr bwMode="auto">
          <a:xfrm>
            <a:off x="6198830" y="639097"/>
            <a:ext cx="5447070" cy="52504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42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9753B48C-C7A2-CEA0-5CF2-72790425E6F9}"/>
              </a:ext>
            </a:extLst>
          </p:cNvPr>
          <p:cNvPicPr>
            <a:picLocks noChangeAspect="1"/>
          </p:cNvPicPr>
          <p:nvPr/>
        </p:nvPicPr>
        <p:blipFill>
          <a:blip r:embed="rId3"/>
          <a:srcRect r="26485" b="-2"/>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01F430D1-3759-DC20-445C-2B090C63F8A3}"/>
              </a:ext>
            </a:extLst>
          </p:cNvPr>
          <p:cNvSpPr>
            <a:spLocks noGrp="1"/>
          </p:cNvSpPr>
          <p:nvPr>
            <p:ph idx="1"/>
          </p:nvPr>
        </p:nvSpPr>
        <p:spPr>
          <a:xfrm>
            <a:off x="7865806" y="1025458"/>
            <a:ext cx="3706762" cy="3972232"/>
          </a:xfrm>
        </p:spPr>
        <p:txBody>
          <a:bodyPr>
            <a:normAutofit/>
          </a:bodyPr>
          <a:lstStyle/>
          <a:p>
            <a:pPr>
              <a:lnSpc>
                <a:spcPct val="90000"/>
              </a:lnSpc>
            </a:pPr>
            <a:r>
              <a:rPr lang="en-US" dirty="0"/>
              <a:t>What is an error?</a:t>
            </a:r>
          </a:p>
          <a:p>
            <a:pPr marL="0" indent="0">
              <a:lnSpc>
                <a:spcPct val="90000"/>
              </a:lnSpc>
              <a:buNone/>
            </a:pPr>
            <a:r>
              <a:rPr lang="en-US" dirty="0"/>
              <a:t>It is an incorrect human action that produces a false output in an software or an application.</a:t>
            </a:r>
          </a:p>
          <a:p>
            <a:pPr>
              <a:lnSpc>
                <a:spcPct val="90000"/>
              </a:lnSpc>
            </a:pPr>
            <a:r>
              <a:rPr lang="en-US" dirty="0"/>
              <a:t>What is bug?</a:t>
            </a:r>
          </a:p>
          <a:p>
            <a:pPr marL="0" indent="0">
              <a:lnSpc>
                <a:spcPct val="90000"/>
              </a:lnSpc>
              <a:buNone/>
            </a:pPr>
            <a:r>
              <a:rPr lang="en-US" dirty="0"/>
              <a:t>It is the deviation from expected behavior to actual behavior of the system it known as bug.</a:t>
            </a:r>
          </a:p>
          <a:p>
            <a:pPr>
              <a:lnSpc>
                <a:spcPct val="90000"/>
              </a:lnSpc>
            </a:pPr>
            <a:r>
              <a:rPr lang="en-US" dirty="0"/>
              <a:t>What is failure?</a:t>
            </a:r>
          </a:p>
          <a:p>
            <a:pPr marL="0" indent="0">
              <a:lnSpc>
                <a:spcPct val="90000"/>
              </a:lnSpc>
              <a:buNone/>
            </a:pPr>
            <a:r>
              <a:rPr lang="en-US" dirty="0"/>
              <a:t>It is the complete deviation from the actual behavior of the software or the application in a system it is called as a failure.</a:t>
            </a:r>
            <a:endParaRPr lang="en-IN" dirty="0"/>
          </a:p>
        </p:txBody>
      </p:sp>
    </p:spTree>
    <p:extLst>
      <p:ext uri="{BB962C8B-B14F-4D97-AF65-F5344CB8AC3E}">
        <p14:creationId xmlns:p14="http://schemas.microsoft.com/office/powerpoint/2010/main" val="252555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4E3FC-2C97-F9FE-768B-50B24903F916}"/>
              </a:ext>
            </a:extLst>
          </p:cNvPr>
          <p:cNvSpPr>
            <a:spLocks noGrp="1"/>
          </p:cNvSpPr>
          <p:nvPr>
            <p:ph type="title"/>
          </p:nvPr>
        </p:nvSpPr>
        <p:spPr/>
        <p:txBody>
          <a:bodyPr/>
          <a:lstStyle/>
          <a:p>
            <a:r>
              <a:rPr lang="en-US" dirty="0"/>
              <a:t>What is SOFTWARE DEVELOPMENT LIFE CYCLE: (SLDC)</a:t>
            </a:r>
            <a:endParaRPr lang="en-IN" dirty="0"/>
          </a:p>
        </p:txBody>
      </p:sp>
      <p:sp>
        <p:nvSpPr>
          <p:cNvPr id="3" name="Content Placeholder 2">
            <a:extLst>
              <a:ext uri="{FF2B5EF4-FFF2-40B4-BE49-F238E27FC236}">
                <a16:creationId xmlns:a16="http://schemas.microsoft.com/office/drawing/2014/main" id="{E1022139-7EA5-F11A-648A-F3E09C4570F0}"/>
              </a:ext>
            </a:extLst>
          </p:cNvPr>
          <p:cNvSpPr>
            <a:spLocks noGrp="1"/>
          </p:cNvSpPr>
          <p:nvPr>
            <p:ph idx="1"/>
          </p:nvPr>
        </p:nvSpPr>
        <p:spPr>
          <a:xfrm>
            <a:off x="685801" y="2142067"/>
            <a:ext cx="8143239" cy="601133"/>
          </a:xfrm>
        </p:spPr>
        <p:txBody>
          <a:bodyPr>
            <a:normAutofit lnSpcReduction="10000"/>
          </a:bodyPr>
          <a:lstStyle/>
          <a:p>
            <a:pPr marL="0" indent="0">
              <a:buNone/>
            </a:pPr>
            <a:r>
              <a:rPr lang="en-US" dirty="0"/>
              <a:t>It describes the sequence of phases or steps that involved to develop any software from beginning to ending</a:t>
            </a:r>
            <a:endParaRPr lang="en-IN" dirty="0"/>
          </a:p>
        </p:txBody>
      </p:sp>
      <p:graphicFrame>
        <p:nvGraphicFramePr>
          <p:cNvPr id="6" name="TextBox 3">
            <a:extLst>
              <a:ext uri="{FF2B5EF4-FFF2-40B4-BE49-F238E27FC236}">
                <a16:creationId xmlns:a16="http://schemas.microsoft.com/office/drawing/2014/main" id="{0F53F2C5-F43D-AD71-3F6C-022BF8C84022}"/>
              </a:ext>
            </a:extLst>
          </p:cNvPr>
          <p:cNvGraphicFramePr/>
          <p:nvPr>
            <p:extLst>
              <p:ext uri="{D42A27DB-BD31-4B8C-83A1-F6EECF244321}">
                <p14:modId xmlns:p14="http://schemas.microsoft.com/office/powerpoint/2010/main" val="3233271381"/>
              </p:ext>
            </p:extLst>
          </p:nvPr>
        </p:nvGraphicFramePr>
        <p:xfrm>
          <a:off x="802640" y="3139440"/>
          <a:ext cx="7198360" cy="2585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56" name="Picture 12" descr="Software Development Life Cycle (SDLC) in 5 minutes">
            <a:extLst>
              <a:ext uri="{FF2B5EF4-FFF2-40B4-BE49-F238E27FC236}">
                <a16:creationId xmlns:a16="http://schemas.microsoft.com/office/drawing/2014/main" id="{BC2F72DB-8BF0-B8A3-BA88-0F44C0A8D6E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127" y="3479384"/>
            <a:ext cx="3958937" cy="258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947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8A9C69-6FA8-F431-09A1-7B0791BBB19A}"/>
              </a:ext>
            </a:extLst>
          </p:cNvPr>
          <p:cNvSpPr>
            <a:spLocks noGrp="1"/>
          </p:cNvSpPr>
          <p:nvPr>
            <p:ph idx="1"/>
          </p:nvPr>
        </p:nvSpPr>
        <p:spPr>
          <a:xfrm>
            <a:off x="492761" y="658707"/>
            <a:ext cx="9230359" cy="4207933"/>
          </a:xfrm>
        </p:spPr>
        <p:txBody>
          <a:bodyPr/>
          <a:lstStyle/>
          <a:p>
            <a:r>
              <a:rPr lang="en-US" sz="2400" b="1" dirty="0"/>
              <a:t>Different Types of SDLC Models</a:t>
            </a:r>
          </a:p>
          <a:p>
            <a:pPr>
              <a:buFont typeface="+mj-lt"/>
              <a:buAutoNum type="arabicPeriod"/>
            </a:pPr>
            <a:r>
              <a:rPr lang="en-US" b="1" dirty="0"/>
              <a:t>Waterfall Model</a:t>
            </a:r>
            <a:r>
              <a:rPr lang="en-US" dirty="0"/>
              <a:t> – A linear and sequential approach where each phase is completed before moving to the next.</a:t>
            </a:r>
          </a:p>
          <a:p>
            <a:pPr>
              <a:buFont typeface="+mj-lt"/>
              <a:buAutoNum type="arabicPeriod"/>
            </a:pPr>
            <a:r>
              <a:rPr lang="en-US" b="1" dirty="0"/>
              <a:t>Agile Model</a:t>
            </a:r>
            <a:r>
              <a:rPr lang="en-US" dirty="0"/>
              <a:t> – An iterative and flexible model with frequent releases and continuous feedback.</a:t>
            </a:r>
          </a:p>
          <a:p>
            <a:pPr>
              <a:buFont typeface="+mj-lt"/>
              <a:buAutoNum type="arabicPeriod"/>
            </a:pPr>
            <a:r>
              <a:rPr lang="en-US" b="1" dirty="0"/>
              <a:t>V-Model (Validation &amp; Verification Model)</a:t>
            </a:r>
            <a:r>
              <a:rPr lang="en-US" dirty="0"/>
              <a:t> – Testing happens parallel to development for early defect detection.</a:t>
            </a:r>
          </a:p>
          <a:p>
            <a:pPr>
              <a:buFont typeface="+mj-lt"/>
              <a:buAutoNum type="arabicPeriod"/>
            </a:pPr>
            <a:r>
              <a:rPr lang="en-US" b="1" dirty="0"/>
              <a:t>Spiral Model</a:t>
            </a:r>
            <a:r>
              <a:rPr lang="en-US" dirty="0"/>
              <a:t> – A risk-driven model combining iterative development with risk assessment.</a:t>
            </a:r>
          </a:p>
          <a:p>
            <a:pPr>
              <a:buFont typeface="+mj-lt"/>
              <a:buAutoNum type="arabicPeriod"/>
            </a:pPr>
            <a:r>
              <a:rPr lang="en-US" b="1" dirty="0"/>
              <a:t>Iterative Model</a:t>
            </a:r>
            <a:r>
              <a:rPr lang="en-US" dirty="0"/>
              <a:t> – Software is developed in small cycles, improving with each iteration.</a:t>
            </a:r>
          </a:p>
          <a:p>
            <a:pPr>
              <a:buFont typeface="+mj-lt"/>
              <a:buAutoNum type="arabicPeriod"/>
            </a:pPr>
            <a:r>
              <a:rPr lang="en-US" b="1" dirty="0"/>
              <a:t>DevOps Model</a:t>
            </a:r>
            <a:r>
              <a:rPr lang="en-US" dirty="0"/>
              <a:t> – Integrates development and operations for continuous integration and deployment (CI/CD)</a:t>
            </a:r>
          </a:p>
          <a:p>
            <a:endParaRPr lang="en-IN" dirty="0"/>
          </a:p>
        </p:txBody>
      </p:sp>
    </p:spTree>
    <p:extLst>
      <p:ext uri="{BB962C8B-B14F-4D97-AF65-F5344CB8AC3E}">
        <p14:creationId xmlns:p14="http://schemas.microsoft.com/office/powerpoint/2010/main" val="199207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A53ED3FC-3BE8-4F1F-BEF1-74B1C72171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Title 19">
            <a:extLst>
              <a:ext uri="{FF2B5EF4-FFF2-40B4-BE49-F238E27FC236}">
                <a16:creationId xmlns:a16="http://schemas.microsoft.com/office/drawing/2014/main" id="{F52E5B21-26AF-7F0C-07F9-1A555FA6B1C9}"/>
              </a:ext>
            </a:extLst>
          </p:cNvPr>
          <p:cNvSpPr>
            <a:spLocks noGrp="1"/>
          </p:cNvSpPr>
          <p:nvPr>
            <p:ph type="title"/>
          </p:nvPr>
        </p:nvSpPr>
        <p:spPr>
          <a:xfrm>
            <a:off x="7865806" y="643463"/>
            <a:ext cx="3706762" cy="1608124"/>
          </a:xfrm>
        </p:spPr>
        <p:txBody>
          <a:bodyPr vert="horz" lIns="91440" tIns="45720" rIns="91440" bIns="45720" rtlCol="0" anchor="ctr">
            <a:normAutofit/>
          </a:bodyPr>
          <a:lstStyle/>
          <a:p>
            <a:pPr>
              <a:lnSpc>
                <a:spcPct val="90000"/>
              </a:lnSpc>
            </a:pPr>
            <a:r>
              <a:rPr lang="en-US" sz="3100"/>
              <a:t>Main Differences Between Waterfall and Agile Model</a:t>
            </a:r>
          </a:p>
        </p:txBody>
      </p:sp>
      <p:pic>
        <p:nvPicPr>
          <p:cNvPr id="1026" name="Picture 2" descr="SDLC - Waterfall Model">
            <a:extLst>
              <a:ext uri="{FF2B5EF4-FFF2-40B4-BE49-F238E27FC236}">
                <a16:creationId xmlns:a16="http://schemas.microsoft.com/office/drawing/2014/main" id="{9A4BF944-5F3B-105D-FFDC-EFD05DDF24B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3464" y="1131474"/>
            <a:ext cx="6897878" cy="4604333"/>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1" name="Content Placeholder 20">
            <a:extLst>
              <a:ext uri="{FF2B5EF4-FFF2-40B4-BE49-F238E27FC236}">
                <a16:creationId xmlns:a16="http://schemas.microsoft.com/office/drawing/2014/main" id="{60646987-7444-6ACD-6BA7-327A9C490298}"/>
              </a:ext>
            </a:extLst>
          </p:cNvPr>
          <p:cNvSpPr>
            <a:spLocks noGrp="1"/>
          </p:cNvSpPr>
          <p:nvPr>
            <p:ph sz="half" idx="1"/>
          </p:nvPr>
        </p:nvSpPr>
        <p:spPr>
          <a:xfrm>
            <a:off x="7865806" y="2251587"/>
            <a:ext cx="3706762" cy="3972232"/>
          </a:xfrm>
        </p:spPr>
        <p:txBody>
          <a:bodyPr vert="horz" lIns="91440" tIns="45720" rIns="91440" bIns="45720" rtlCol="0" anchor="ctr">
            <a:normAutofit/>
          </a:bodyPr>
          <a:lstStyle/>
          <a:p>
            <a:r>
              <a:rPr lang="en-US" b="1" dirty="0"/>
              <a:t>Waterfall Model</a:t>
            </a:r>
            <a:endParaRPr lang="en-US" dirty="0"/>
          </a:p>
          <a:p>
            <a:r>
              <a:rPr lang="en-US" dirty="0"/>
              <a:t>A linear and sequential approach where each phase must be completed before moving to the next.</a:t>
            </a:r>
            <a:endParaRPr lang="en-US"/>
          </a:p>
          <a:p>
            <a:r>
              <a:rPr lang="en-US" dirty="0"/>
              <a:t>Best for small projects with well-defined requirements.</a:t>
            </a:r>
            <a:endParaRPr lang="en-US"/>
          </a:p>
          <a:p>
            <a:r>
              <a:rPr lang="en-US" b="1" dirty="0"/>
              <a:t>Pros</a:t>
            </a:r>
            <a:r>
              <a:rPr lang="en-US" dirty="0"/>
              <a:t>: Simple, easy to manage.</a:t>
            </a:r>
            <a:endParaRPr lang="en-US"/>
          </a:p>
          <a:p>
            <a:r>
              <a:rPr lang="en-US" b="1" dirty="0"/>
              <a:t>Cons</a:t>
            </a:r>
            <a:r>
              <a:rPr lang="en-US" dirty="0"/>
              <a:t>: No flexibility; difficult to accommodate changes.</a:t>
            </a:r>
            <a:endParaRPr lang="en-US"/>
          </a:p>
          <a:p>
            <a:pPr marL="0" indent="0"/>
            <a:endParaRPr lang="en-US"/>
          </a:p>
        </p:txBody>
      </p:sp>
    </p:spTree>
    <p:extLst>
      <p:ext uri="{BB962C8B-B14F-4D97-AF65-F5344CB8AC3E}">
        <p14:creationId xmlns:p14="http://schemas.microsoft.com/office/powerpoint/2010/main" val="2914737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1646</TotalTime>
  <Words>1135</Words>
  <Application>Microsoft Office PowerPoint</Application>
  <PresentationFormat>Widescreen</PresentationFormat>
  <Paragraphs>116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Celestial</vt:lpstr>
      <vt:lpstr>Testing and software development life cycle(SDLC) </vt:lpstr>
      <vt:lpstr>What is testing</vt:lpstr>
      <vt:lpstr>The different levels of testing</vt:lpstr>
      <vt:lpstr>What is software testing?</vt:lpstr>
      <vt:lpstr>Why software has the bugs?</vt:lpstr>
      <vt:lpstr>PowerPoint Presentation</vt:lpstr>
      <vt:lpstr>What is SOFTWARE DEVELOPMENT LIFE CYCLE: (SLDC)</vt:lpstr>
      <vt:lpstr>PowerPoint Presentation</vt:lpstr>
      <vt:lpstr>Main Differences Between Waterfall and Agile Model</vt:lpstr>
      <vt:lpstr>PowerPoint Presentation</vt:lpstr>
      <vt:lpstr>PowerPoint Presentation</vt:lpstr>
      <vt:lpstr>PowerPoint Presentation</vt:lpstr>
      <vt:lpstr>Deployment model </vt:lpstr>
      <vt:lpstr>Service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Nishanth varma Dhanalakoti</dc:creator>
  <cp:lastModifiedBy>Nishanth varma Dhanalakoti</cp:lastModifiedBy>
  <cp:revision>2</cp:revision>
  <dcterms:created xsi:type="dcterms:W3CDTF">2025-02-10T04:20:34Z</dcterms:created>
  <dcterms:modified xsi:type="dcterms:W3CDTF">2025-02-11T07:47:31Z</dcterms:modified>
</cp:coreProperties>
</file>