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70D5-5232-911F-1AC8-1E80CF436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A18CCD-2977-07A6-0711-0A919921B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1C789F-F377-5323-B4A8-50ED8CC2EEB9}"/>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5" name="Footer Placeholder 4">
            <a:extLst>
              <a:ext uri="{FF2B5EF4-FFF2-40B4-BE49-F238E27FC236}">
                <a16:creationId xmlns:a16="http://schemas.microsoft.com/office/drawing/2014/main" id="{B6209ECF-64AD-FF76-603F-90B92E638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D308A-B594-3CAF-070C-A36BC4FE6BC8}"/>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400730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74FA-6B9E-AA5F-EBB7-2D3097E65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DF2475-8A3F-E770-B860-5052C0723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C7866-12DF-36DD-C3CD-CC8AC6FAF158}"/>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5" name="Footer Placeholder 4">
            <a:extLst>
              <a:ext uri="{FF2B5EF4-FFF2-40B4-BE49-F238E27FC236}">
                <a16:creationId xmlns:a16="http://schemas.microsoft.com/office/drawing/2014/main" id="{EA589F3A-8ED4-DFC4-DEAB-DB5718A34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21CFB-A61F-AE0F-4E4F-4B324554006E}"/>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416608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DB5A8-9C80-5152-708B-F27FF1CA40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981773-2650-4B2A-D662-3D5BA731D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AD947-60DC-4349-F2BA-CA1F720A31AA}"/>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5" name="Footer Placeholder 4">
            <a:extLst>
              <a:ext uri="{FF2B5EF4-FFF2-40B4-BE49-F238E27FC236}">
                <a16:creationId xmlns:a16="http://schemas.microsoft.com/office/drawing/2014/main" id="{BACB4903-E6BE-1706-E0B6-8E5FB8369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2C2D5-26EA-FD05-6D28-54AE27DF66A9}"/>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365551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D6BB-C1CF-5A4C-F692-B6AE95570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6D63A-3768-A158-B504-3637541F4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31FE7-FAAB-592B-56E8-52855E5EF7B4}"/>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5" name="Footer Placeholder 4">
            <a:extLst>
              <a:ext uri="{FF2B5EF4-FFF2-40B4-BE49-F238E27FC236}">
                <a16:creationId xmlns:a16="http://schemas.microsoft.com/office/drawing/2014/main" id="{A26DECAB-4E87-B7A4-A14A-DED9F5044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FECFB-A665-EADB-0CF1-C0A15588C4A9}"/>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288919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4310-5E32-C12A-49E6-CCC50C872B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BE8106-BCBE-047F-0CBB-8ADF0680D6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34A15-6E2A-C283-0F14-B2252F611A31}"/>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5" name="Footer Placeholder 4">
            <a:extLst>
              <a:ext uri="{FF2B5EF4-FFF2-40B4-BE49-F238E27FC236}">
                <a16:creationId xmlns:a16="http://schemas.microsoft.com/office/drawing/2014/main" id="{ADE42529-AA8B-EFDD-DC4F-C2ADB01BC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9FAA7-334B-BDA8-E1A1-03DC5BA559F2}"/>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215599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312-9CCD-0521-E829-8A80796C8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E3F256-9341-2CE4-972C-5C9A335F21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6AE9DF-5AB4-DC1E-669F-6D0E712EA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A08CD5-0B99-2D73-C315-B9EF49C48806}"/>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6" name="Footer Placeholder 5">
            <a:extLst>
              <a:ext uri="{FF2B5EF4-FFF2-40B4-BE49-F238E27FC236}">
                <a16:creationId xmlns:a16="http://schemas.microsoft.com/office/drawing/2014/main" id="{A7533884-5B6F-FA87-2DD6-49C1EF7C0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4235A-73AA-160F-A31F-E36974CE617B}"/>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145405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1D3D-3513-FEAE-FD14-46895EF1E9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C559C8-1805-3C6D-1BB6-539126306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55B79-E4A3-17D7-E94D-C68ACB6508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BAAC80-A18A-8F7B-5235-C6448A1C5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8DEBB-842E-7600-389E-855A7F088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B58C5-7F5F-1DAC-C020-BF075FD13EF8}"/>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8" name="Footer Placeholder 7">
            <a:extLst>
              <a:ext uri="{FF2B5EF4-FFF2-40B4-BE49-F238E27FC236}">
                <a16:creationId xmlns:a16="http://schemas.microsoft.com/office/drawing/2014/main" id="{93F1155B-9F4C-36A5-034C-C7ED045B77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FD1DE5-6336-77EF-7508-EEB0B1CFD23F}"/>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415699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F168-4B66-6AD6-A07F-6A71E91ACC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86FD4-8C61-8925-5B2F-E4EA8BCC41B5}"/>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4" name="Footer Placeholder 3">
            <a:extLst>
              <a:ext uri="{FF2B5EF4-FFF2-40B4-BE49-F238E27FC236}">
                <a16:creationId xmlns:a16="http://schemas.microsoft.com/office/drawing/2014/main" id="{7052C5CE-257B-F134-E442-5DF42B9A9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DB581D-6FCB-5374-2092-24C623AC2A83}"/>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272902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4EEBE9-741A-B305-B33E-83F8DD4ED325}"/>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3" name="Footer Placeholder 2">
            <a:extLst>
              <a:ext uri="{FF2B5EF4-FFF2-40B4-BE49-F238E27FC236}">
                <a16:creationId xmlns:a16="http://schemas.microsoft.com/office/drawing/2014/main" id="{E0461901-CA17-CB41-D6F1-C8CD367C48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533B99-C5DA-66C7-B3E7-FEA4CB621147}"/>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347130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8631-4851-2A8D-FDEC-8A9C75650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63A6C3-8DF2-12E0-9032-F5B04A517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D40E2C-6F86-B998-ACC2-7DE2F6FAC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CEF1DC-1DD1-A1D7-E6E3-0B3A6B0B58F3}"/>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6" name="Footer Placeholder 5">
            <a:extLst>
              <a:ext uri="{FF2B5EF4-FFF2-40B4-BE49-F238E27FC236}">
                <a16:creationId xmlns:a16="http://schemas.microsoft.com/office/drawing/2014/main" id="{4B1F0277-DB07-60C1-946B-16992F1A5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F9273-5F48-63AA-2F53-AE48A5AEB141}"/>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285303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B493-9911-DF77-FCB7-95E2A499A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B9606B-FC26-CF17-36DE-2B411D58E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7C2618-0ADD-BA27-49A0-8920A43C5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15BAD-2C28-D988-31DD-902D0D410595}"/>
              </a:ext>
            </a:extLst>
          </p:cNvPr>
          <p:cNvSpPr>
            <a:spLocks noGrp="1"/>
          </p:cNvSpPr>
          <p:nvPr>
            <p:ph type="dt" sz="half" idx="10"/>
          </p:nvPr>
        </p:nvSpPr>
        <p:spPr/>
        <p:txBody>
          <a:bodyPr/>
          <a:lstStyle/>
          <a:p>
            <a:fld id="{0686B6CE-101D-4078-A968-7B46982A4185}" type="datetimeFigureOut">
              <a:rPr lang="en-US" smtClean="0"/>
              <a:t>11/27/2024</a:t>
            </a:fld>
            <a:endParaRPr lang="en-US"/>
          </a:p>
        </p:txBody>
      </p:sp>
      <p:sp>
        <p:nvSpPr>
          <p:cNvPr id="6" name="Footer Placeholder 5">
            <a:extLst>
              <a:ext uri="{FF2B5EF4-FFF2-40B4-BE49-F238E27FC236}">
                <a16:creationId xmlns:a16="http://schemas.microsoft.com/office/drawing/2014/main" id="{2C9D27F1-7519-C0AA-98AC-CD0A62E01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82B08-1224-1948-C5FC-71DB3FF9E626}"/>
              </a:ext>
            </a:extLst>
          </p:cNvPr>
          <p:cNvSpPr>
            <a:spLocks noGrp="1"/>
          </p:cNvSpPr>
          <p:nvPr>
            <p:ph type="sldNum" sz="quarter" idx="12"/>
          </p:nvPr>
        </p:nvSpPr>
        <p:spPr/>
        <p:txBody>
          <a:bodyPr/>
          <a:lstStyle/>
          <a:p>
            <a:fld id="{4DDDAB09-D02D-4DD5-AFE7-F707FC18F472}" type="slidenum">
              <a:rPr lang="en-US" smtClean="0"/>
              <a:t>‹#›</a:t>
            </a:fld>
            <a:endParaRPr lang="en-US"/>
          </a:p>
        </p:txBody>
      </p:sp>
    </p:spTree>
    <p:extLst>
      <p:ext uri="{BB962C8B-B14F-4D97-AF65-F5344CB8AC3E}">
        <p14:creationId xmlns:p14="http://schemas.microsoft.com/office/powerpoint/2010/main" val="262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18167-522E-E70E-FC7C-6AAC79781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C6BC4-FDD0-C1D9-4633-5082A81A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E537C-F591-3A7C-EC28-382D9FA53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86B6CE-101D-4078-A968-7B46982A4185}" type="datetimeFigureOut">
              <a:rPr lang="en-US" smtClean="0"/>
              <a:t>11/27/2024</a:t>
            </a:fld>
            <a:endParaRPr lang="en-US"/>
          </a:p>
        </p:txBody>
      </p:sp>
      <p:sp>
        <p:nvSpPr>
          <p:cNvPr id="5" name="Footer Placeholder 4">
            <a:extLst>
              <a:ext uri="{FF2B5EF4-FFF2-40B4-BE49-F238E27FC236}">
                <a16:creationId xmlns:a16="http://schemas.microsoft.com/office/drawing/2014/main" id="{F61C86E5-D673-4C04-0B83-ADACB059F0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88D35A-0418-3B25-89C2-7B7B1EAB0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DDAB09-D02D-4DD5-AFE7-F707FC18F472}" type="slidenum">
              <a:rPr lang="en-US" smtClean="0"/>
              <a:t>‹#›</a:t>
            </a:fld>
            <a:endParaRPr lang="en-US"/>
          </a:p>
        </p:txBody>
      </p:sp>
    </p:spTree>
    <p:extLst>
      <p:ext uri="{BB962C8B-B14F-4D97-AF65-F5344CB8AC3E}">
        <p14:creationId xmlns:p14="http://schemas.microsoft.com/office/powerpoint/2010/main" val="392504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E5A7-3E27-1C38-B31E-657E06C6FBEF}"/>
              </a:ext>
            </a:extLst>
          </p:cNvPr>
          <p:cNvSpPr>
            <a:spLocks noGrp="1"/>
          </p:cNvSpPr>
          <p:nvPr>
            <p:ph type="ctrTitle"/>
          </p:nvPr>
        </p:nvSpPr>
        <p:spPr/>
        <p:txBody>
          <a:bodyPr/>
          <a:lstStyle/>
          <a:p>
            <a:r>
              <a:rPr lang="en-US" dirty="0"/>
              <a:t>Time Series Analysis – Crime Data</a:t>
            </a:r>
          </a:p>
        </p:txBody>
      </p:sp>
      <p:sp>
        <p:nvSpPr>
          <p:cNvPr id="3" name="Subtitle 2">
            <a:extLst>
              <a:ext uri="{FF2B5EF4-FFF2-40B4-BE49-F238E27FC236}">
                <a16:creationId xmlns:a16="http://schemas.microsoft.com/office/drawing/2014/main" id="{1B7838C7-D977-375A-B813-A575FB00888F}"/>
              </a:ext>
            </a:extLst>
          </p:cNvPr>
          <p:cNvSpPr>
            <a:spLocks noGrp="1"/>
          </p:cNvSpPr>
          <p:nvPr>
            <p:ph type="subTitle" idx="1"/>
          </p:nvPr>
        </p:nvSpPr>
        <p:spPr/>
        <p:txBody>
          <a:bodyPr/>
          <a:lstStyle/>
          <a:p>
            <a:r>
              <a:rPr lang="en-US" dirty="0"/>
              <a:t>Nishanth Gaddam</a:t>
            </a:r>
          </a:p>
        </p:txBody>
      </p:sp>
    </p:spTree>
    <p:extLst>
      <p:ext uri="{BB962C8B-B14F-4D97-AF65-F5344CB8AC3E}">
        <p14:creationId xmlns:p14="http://schemas.microsoft.com/office/powerpoint/2010/main" val="333355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EA624B-81F4-1119-D8AE-919562E78AE5}"/>
              </a:ext>
            </a:extLst>
          </p:cNvPr>
          <p:cNvSpPr>
            <a:spLocks noGrp="1"/>
          </p:cNvSpPr>
          <p:nvPr>
            <p:ph type="title"/>
          </p:nvPr>
        </p:nvSpPr>
        <p:spPr>
          <a:xfrm>
            <a:off x="798257" y="637523"/>
            <a:ext cx="3608896" cy="1690993"/>
          </a:xfrm>
        </p:spPr>
        <p:txBody>
          <a:bodyPr anchor="b">
            <a:normAutofit/>
          </a:bodyPr>
          <a:lstStyle/>
          <a:p>
            <a:r>
              <a:rPr lang="en-US" sz="3600">
                <a:solidFill>
                  <a:srgbClr val="FFFFFF"/>
                </a:solidFill>
                <a:effectLst/>
                <a:latin typeface="Aptos" panose="020B0004020202020204" pitchFamily="34" charset="0"/>
                <a:ea typeface="Aptos" panose="020B0004020202020204" pitchFamily="34" charset="0"/>
                <a:cs typeface="Times New Roman" panose="02020603050405020304" pitchFamily="18" charset="0"/>
              </a:rPr>
              <a:t>Holt Winters Forecast</a:t>
            </a:r>
            <a:endParaRPr lang="en-US" sz="3600">
              <a:solidFill>
                <a:srgbClr val="FFFFFF"/>
              </a:solidFill>
            </a:endParaRPr>
          </a:p>
        </p:txBody>
      </p:sp>
      <p:pic>
        <p:nvPicPr>
          <p:cNvPr id="32" name="Picture 31" descr="A graph with numbers and lines&#10;&#10;Description automatically generated">
            <a:extLst>
              <a:ext uri="{FF2B5EF4-FFF2-40B4-BE49-F238E27FC236}">
                <a16:creationId xmlns:a16="http://schemas.microsoft.com/office/drawing/2014/main" id="{272D8D94-5331-3399-40BE-BA980EABF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5080" y="516201"/>
            <a:ext cx="2995007" cy="2139290"/>
          </a:xfrm>
          <a:prstGeom prst="rect">
            <a:avLst/>
          </a:prstGeom>
        </p:spPr>
      </p:pic>
      <p:sp>
        <p:nvSpPr>
          <p:cNvPr id="3" name="Content Placeholder 2">
            <a:extLst>
              <a:ext uri="{FF2B5EF4-FFF2-40B4-BE49-F238E27FC236}">
                <a16:creationId xmlns:a16="http://schemas.microsoft.com/office/drawing/2014/main" id="{6EDDF632-F56D-0029-57F2-96B41A3AAC59}"/>
              </a:ext>
            </a:extLst>
          </p:cNvPr>
          <p:cNvSpPr>
            <a:spLocks noGrp="1"/>
          </p:cNvSpPr>
          <p:nvPr>
            <p:ph idx="1"/>
          </p:nvPr>
        </p:nvSpPr>
        <p:spPr>
          <a:xfrm>
            <a:off x="798256" y="2474260"/>
            <a:ext cx="3607930" cy="3677158"/>
          </a:xfrm>
        </p:spPr>
        <p:txBody>
          <a:bodyPr anchor="t">
            <a:normAutofit/>
          </a:bodyPr>
          <a:lstStyle/>
          <a:p>
            <a:r>
              <a:rPr lang="en-US" sz="2000">
                <a:solidFill>
                  <a:srgbClr val="FFFFFF"/>
                </a:solidFill>
                <a:effectLst/>
                <a:latin typeface="Aptos" panose="020B0004020202020204" pitchFamily="34" charset="0"/>
                <a:ea typeface="Aptos" panose="020B0004020202020204" pitchFamily="34" charset="0"/>
                <a:cs typeface="Times New Roman" panose="02020603050405020304" pitchFamily="18" charset="0"/>
              </a:rPr>
              <a:t>The Holt Winters Forecast captures both trend and seasonality</a:t>
            </a:r>
            <a:endParaRPr lang="en-US" sz="2000">
              <a:solidFill>
                <a:srgbClr val="FFFFFF"/>
              </a:solidFill>
            </a:endParaRPr>
          </a:p>
        </p:txBody>
      </p:sp>
      <p:pic>
        <p:nvPicPr>
          <p:cNvPr id="28" name="Picture 27" descr="A graph with black lines&#10;&#10;Description automatically generated">
            <a:extLst>
              <a:ext uri="{FF2B5EF4-FFF2-40B4-BE49-F238E27FC236}">
                <a16:creationId xmlns:a16="http://schemas.microsoft.com/office/drawing/2014/main" id="{0BDDD149-5383-E851-9266-7D916D2D0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081" y="2692359"/>
            <a:ext cx="2728903" cy="1949215"/>
          </a:xfrm>
          <a:prstGeom prst="rect">
            <a:avLst/>
          </a:prstGeom>
        </p:spPr>
      </p:pic>
      <p:pic>
        <p:nvPicPr>
          <p:cNvPr id="26" name="Picture 25" descr="A graph with numbers and lines&#10;&#10;Description automatically generated">
            <a:extLst>
              <a:ext uri="{FF2B5EF4-FFF2-40B4-BE49-F238E27FC236}">
                <a16:creationId xmlns:a16="http://schemas.microsoft.com/office/drawing/2014/main" id="{D95AB799-AB0B-3C0C-F11A-2AB7374B4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1847" y="325904"/>
            <a:ext cx="4119121" cy="2942229"/>
          </a:xfrm>
          <a:prstGeom prst="rect">
            <a:avLst/>
          </a:prstGeom>
        </p:spPr>
      </p:pic>
      <p:pic>
        <p:nvPicPr>
          <p:cNvPr id="34" name="Picture 33" descr="A graph with numbers and lines&#10;&#10;Description automatically generated">
            <a:extLst>
              <a:ext uri="{FF2B5EF4-FFF2-40B4-BE49-F238E27FC236}">
                <a16:creationId xmlns:a16="http://schemas.microsoft.com/office/drawing/2014/main" id="{8356A909-7DCF-5F46-1738-83FF391C9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3486" y="4843019"/>
            <a:ext cx="2062593" cy="1473280"/>
          </a:xfrm>
          <a:prstGeom prst="rect">
            <a:avLst/>
          </a:prstGeom>
        </p:spPr>
      </p:pic>
      <p:pic>
        <p:nvPicPr>
          <p:cNvPr id="30" name="Picture 29" descr="A graph of a number of data&#10;&#10;Description automatically generated with medium confidence">
            <a:extLst>
              <a:ext uri="{FF2B5EF4-FFF2-40B4-BE49-F238E27FC236}">
                <a16:creationId xmlns:a16="http://schemas.microsoft.com/office/drawing/2014/main" id="{F8EEE438-4813-01F8-3612-DA7BE75DA4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4569" y="3589866"/>
            <a:ext cx="4113677" cy="2938341"/>
          </a:xfrm>
          <a:prstGeom prst="rect">
            <a:avLst/>
          </a:prstGeom>
        </p:spPr>
      </p:pic>
    </p:spTree>
    <p:extLst>
      <p:ext uri="{BB962C8B-B14F-4D97-AF65-F5344CB8AC3E}">
        <p14:creationId xmlns:p14="http://schemas.microsoft.com/office/powerpoint/2010/main" val="29228145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0CC6A0-916F-4225-C925-1FDEAC119FD3}"/>
              </a:ext>
            </a:extLst>
          </p:cNvPr>
          <p:cNvSpPr>
            <a:spLocks noGrp="1"/>
          </p:cNvSpPr>
          <p:nvPr>
            <p:ph type="title"/>
          </p:nvPr>
        </p:nvSpPr>
        <p:spPr>
          <a:xfrm>
            <a:off x="798257" y="637523"/>
            <a:ext cx="3608896" cy="1690993"/>
          </a:xfrm>
        </p:spPr>
        <p:txBody>
          <a:bodyPr anchor="b">
            <a:normAutofit/>
          </a:bodyPr>
          <a:lstStyle/>
          <a:p>
            <a:r>
              <a:rPr lang="en-US" sz="3600" dirty="0">
                <a:solidFill>
                  <a:srgbClr val="FFFFFF"/>
                </a:solidFill>
              </a:rPr>
              <a:t>Holt Winters with drift</a:t>
            </a:r>
          </a:p>
        </p:txBody>
      </p:sp>
      <p:pic>
        <p:nvPicPr>
          <p:cNvPr id="9" name="Picture 8" descr="A graph of a number of numbers&#10;&#10;Description automatically generated">
            <a:extLst>
              <a:ext uri="{FF2B5EF4-FFF2-40B4-BE49-F238E27FC236}">
                <a16:creationId xmlns:a16="http://schemas.microsoft.com/office/drawing/2014/main" id="{1945D4CD-C080-6E1D-B794-DCAE847E3DDC}"/>
              </a:ext>
            </a:extLst>
          </p:cNvPr>
          <p:cNvPicPr>
            <a:picLocks noChangeAspect="1"/>
          </p:cNvPicPr>
          <p:nvPr/>
        </p:nvPicPr>
        <p:blipFill>
          <a:blip r:embed="rId2">
            <a:extLst>
              <a:ext uri="{28A0092B-C50C-407E-A947-70E740481C1C}">
                <a14:useLocalDpi xmlns:a14="http://schemas.microsoft.com/office/drawing/2010/main" val="0"/>
              </a:ext>
            </a:extLst>
          </a:blip>
          <a:srcRect l="19769" r="-3" b="-3"/>
          <a:stretch/>
        </p:blipFill>
        <p:spPr>
          <a:xfrm>
            <a:off x="4968250" y="325905"/>
            <a:ext cx="2249424" cy="2002611"/>
          </a:xfrm>
          <a:prstGeom prst="rect">
            <a:avLst/>
          </a:prstGeom>
        </p:spPr>
      </p:pic>
      <p:sp>
        <p:nvSpPr>
          <p:cNvPr id="17" name="Content Placeholder 16">
            <a:extLst>
              <a:ext uri="{FF2B5EF4-FFF2-40B4-BE49-F238E27FC236}">
                <a16:creationId xmlns:a16="http://schemas.microsoft.com/office/drawing/2014/main" id="{C71AB4A0-0171-A8F8-00A7-F3740D9C0230}"/>
              </a:ext>
            </a:extLst>
          </p:cNvPr>
          <p:cNvSpPr>
            <a:spLocks noGrp="1"/>
          </p:cNvSpPr>
          <p:nvPr>
            <p:ph idx="1"/>
          </p:nvPr>
        </p:nvSpPr>
        <p:spPr>
          <a:xfrm>
            <a:off x="798256" y="2474260"/>
            <a:ext cx="3607930" cy="3677158"/>
          </a:xfrm>
        </p:spPr>
        <p:txBody>
          <a:bodyPr anchor="t">
            <a:norm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Since both the models of Holt-Winters do not show patterns in its residuals, this suggests that the model is  capturing the seasonality or trend. </a:t>
            </a:r>
          </a:p>
          <a:p>
            <a:pPr marL="0" marR="0" indent="0">
              <a:lnSpc>
                <a:spcPct val="115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3" name="Picture 12" descr="A graph with numbers and lines&#10;&#10;Description automatically generated">
            <a:extLst>
              <a:ext uri="{FF2B5EF4-FFF2-40B4-BE49-F238E27FC236}">
                <a16:creationId xmlns:a16="http://schemas.microsoft.com/office/drawing/2014/main" id="{71EAB778-D3C6-BC2C-EEA6-0416E69A014C}"/>
              </a:ext>
            </a:extLst>
          </p:cNvPr>
          <p:cNvPicPr>
            <a:picLocks noChangeAspect="1"/>
          </p:cNvPicPr>
          <p:nvPr/>
        </p:nvPicPr>
        <p:blipFill>
          <a:blip r:embed="rId3">
            <a:extLst>
              <a:ext uri="{28A0092B-C50C-407E-A947-70E740481C1C}">
                <a14:useLocalDpi xmlns:a14="http://schemas.microsoft.com/office/drawing/2010/main" val="0"/>
              </a:ext>
            </a:extLst>
          </a:blip>
          <a:srcRect l="19769" r="-3" b="-3"/>
          <a:stretch/>
        </p:blipFill>
        <p:spPr>
          <a:xfrm>
            <a:off x="4968251" y="2419956"/>
            <a:ext cx="2249424" cy="2002611"/>
          </a:xfrm>
          <a:prstGeom prst="rect">
            <a:avLst/>
          </a:prstGeom>
        </p:spPr>
      </p:pic>
      <p:pic>
        <p:nvPicPr>
          <p:cNvPr id="7" name="Picture 6" descr="A graph with black lines&#10;&#10;Description automatically generated">
            <a:extLst>
              <a:ext uri="{FF2B5EF4-FFF2-40B4-BE49-F238E27FC236}">
                <a16:creationId xmlns:a16="http://schemas.microsoft.com/office/drawing/2014/main" id="{4EE84E44-2CFC-B1AC-F64C-CD198D13721A}"/>
              </a:ext>
            </a:extLst>
          </p:cNvPr>
          <p:cNvPicPr>
            <a:picLocks noChangeAspect="1"/>
          </p:cNvPicPr>
          <p:nvPr/>
        </p:nvPicPr>
        <p:blipFill>
          <a:blip r:embed="rId4">
            <a:extLst>
              <a:ext uri="{28A0092B-C50C-407E-A947-70E740481C1C}">
                <a14:useLocalDpi xmlns:a14="http://schemas.microsoft.com/office/drawing/2010/main" val="0"/>
              </a:ext>
            </a:extLst>
          </a:blip>
          <a:srcRect r="6" b="6107"/>
          <a:stretch/>
        </p:blipFill>
        <p:spPr>
          <a:xfrm>
            <a:off x="7295203" y="325904"/>
            <a:ext cx="4570677" cy="3065565"/>
          </a:xfrm>
          <a:prstGeom prst="rect">
            <a:avLst/>
          </a:prstGeom>
        </p:spPr>
      </p:pic>
      <p:pic>
        <p:nvPicPr>
          <p:cNvPr id="11" name="Picture 10" descr="A graph with numbers and lines&#10;&#10;Description automatically generated">
            <a:extLst>
              <a:ext uri="{FF2B5EF4-FFF2-40B4-BE49-F238E27FC236}">
                <a16:creationId xmlns:a16="http://schemas.microsoft.com/office/drawing/2014/main" id="{9F7CC580-AC86-780A-0D8C-5E0C54A5F3DC}"/>
              </a:ext>
            </a:extLst>
          </p:cNvPr>
          <p:cNvPicPr>
            <a:picLocks noChangeAspect="1"/>
          </p:cNvPicPr>
          <p:nvPr/>
        </p:nvPicPr>
        <p:blipFill>
          <a:blip r:embed="rId5">
            <a:extLst>
              <a:ext uri="{28A0092B-C50C-407E-A947-70E740481C1C}">
                <a14:useLocalDpi xmlns:a14="http://schemas.microsoft.com/office/drawing/2010/main" val="0"/>
              </a:ext>
            </a:extLst>
          </a:blip>
          <a:srcRect l="19765" r="1" b="1"/>
          <a:stretch/>
        </p:blipFill>
        <p:spPr>
          <a:xfrm>
            <a:off x="4976656" y="4511800"/>
            <a:ext cx="2249424" cy="2002536"/>
          </a:xfrm>
          <a:prstGeom prst="rect">
            <a:avLst/>
          </a:prstGeom>
        </p:spPr>
      </p:pic>
      <p:pic>
        <p:nvPicPr>
          <p:cNvPr id="5" name="Content Placeholder 4" descr="A graph with numbers and lines&#10;&#10;Description automatically generated">
            <a:extLst>
              <a:ext uri="{FF2B5EF4-FFF2-40B4-BE49-F238E27FC236}">
                <a16:creationId xmlns:a16="http://schemas.microsoft.com/office/drawing/2014/main" id="{0045B988-A856-632A-1102-2B07343EC297}"/>
              </a:ext>
            </a:extLst>
          </p:cNvPr>
          <p:cNvPicPr>
            <a:picLocks noChangeAspect="1"/>
          </p:cNvPicPr>
          <p:nvPr/>
        </p:nvPicPr>
        <p:blipFill>
          <a:blip r:embed="rId6">
            <a:extLst>
              <a:ext uri="{28A0092B-C50C-407E-A947-70E740481C1C}">
                <a14:useLocalDpi xmlns:a14="http://schemas.microsoft.com/office/drawing/2010/main" val="0"/>
              </a:ext>
            </a:extLst>
          </a:blip>
          <a:srcRect r="6" b="6477"/>
          <a:stretch/>
        </p:blipFill>
        <p:spPr>
          <a:xfrm>
            <a:off x="7295203" y="3474720"/>
            <a:ext cx="4570677" cy="3053487"/>
          </a:xfrm>
          <a:prstGeom prst="rect">
            <a:avLst/>
          </a:prstGeom>
        </p:spPr>
      </p:pic>
    </p:spTree>
    <p:extLst>
      <p:ext uri="{BB962C8B-B14F-4D97-AF65-F5344CB8AC3E}">
        <p14:creationId xmlns:p14="http://schemas.microsoft.com/office/powerpoint/2010/main" val="332299007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7" name="Picture 35" descr="A graph with numbers and lines&#10;&#10;Description automatically generated">
            <a:extLst>
              <a:ext uri="{FF2B5EF4-FFF2-40B4-BE49-F238E27FC236}">
                <a16:creationId xmlns:a16="http://schemas.microsoft.com/office/drawing/2014/main" id="{8C195A70-5F40-F78B-71AD-BD2AF0DAD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 b="71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14" name="Rectangle 41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9C07E-9CDE-61F4-57BF-C3E7956367DA}"/>
              </a:ext>
            </a:extLst>
          </p:cNvPr>
          <p:cNvSpPr>
            <a:spLocks noGrp="1"/>
          </p:cNvSpPr>
          <p:nvPr>
            <p:ph type="title"/>
          </p:nvPr>
        </p:nvSpPr>
        <p:spPr>
          <a:xfrm>
            <a:off x="838200" y="365125"/>
            <a:ext cx="3822189" cy="1899912"/>
          </a:xfrm>
        </p:spPr>
        <p:txBody>
          <a:bodyPr>
            <a:normAutofit/>
          </a:bodyPr>
          <a:lstStyle/>
          <a:p>
            <a:r>
              <a:rPr lang="en-US" sz="3400"/>
              <a:t>Simple Exponential Smoothing Forecast</a:t>
            </a:r>
          </a:p>
        </p:txBody>
      </p:sp>
      <p:sp>
        <p:nvSpPr>
          <p:cNvPr id="3" name="Content Placeholder 2">
            <a:extLst>
              <a:ext uri="{FF2B5EF4-FFF2-40B4-BE49-F238E27FC236}">
                <a16:creationId xmlns:a16="http://schemas.microsoft.com/office/drawing/2014/main" id="{322B45E8-60D4-3C99-5EF8-FE8EB1BAF5BF}"/>
              </a:ext>
            </a:extLst>
          </p:cNvPr>
          <p:cNvSpPr>
            <a:spLocks noGrp="1"/>
          </p:cNvSpPr>
          <p:nvPr>
            <p:ph idx="1"/>
          </p:nvPr>
        </p:nvSpPr>
        <p:spPr>
          <a:xfrm>
            <a:off x="838200" y="2434201"/>
            <a:ext cx="3822189" cy="3742762"/>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Aptos" panose="020B0004020202020204" pitchFamily="34" charset="0"/>
                <a:ea typeface="Aptos" panose="020B0004020202020204" pitchFamily="34" charset="0"/>
                <a:cs typeface="Times New Roman" panose="02020603050405020304" pitchFamily="18" charset="0"/>
              </a:rPr>
              <a:t>SES can be effective because it uses a weighted average of past values, putting more weight on recent observations without explicitly modeling trend or seasonality. </a:t>
            </a: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13785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with numbers and lines&#10;&#10;Description automatically generated">
            <a:extLst>
              <a:ext uri="{FF2B5EF4-FFF2-40B4-BE49-F238E27FC236}">
                <a16:creationId xmlns:a16="http://schemas.microsoft.com/office/drawing/2014/main" id="{A33DC932-05EE-DE85-59DA-FFBFB37BC9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 b="712"/>
          <a:stretch/>
        </p:blipFill>
        <p:spPr bwMode="auto">
          <a:xfrm>
            <a:off x="2522356" y="10"/>
            <a:ext cx="9669642" cy="6857990"/>
          </a:xfrm>
          <a:prstGeom prst="rect">
            <a:avLst/>
          </a:prstGeom>
          <a:extLst>
            <a:ext uri="{53640926-AAD7-44D8-BBD7-CCE9431645EC}">
              <a14:shadowObscured xmlns:a14="http://schemas.microsoft.com/office/drawing/2010/main"/>
            </a:ext>
          </a:extLst>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FC5A78-EAA6-90E4-8CFA-1E292D881CC4}"/>
              </a:ext>
            </a:extLst>
          </p:cNvPr>
          <p:cNvSpPr>
            <a:spLocks noGrp="1"/>
          </p:cNvSpPr>
          <p:nvPr>
            <p:ph type="title"/>
          </p:nvPr>
        </p:nvSpPr>
        <p:spPr>
          <a:xfrm>
            <a:off x="838200" y="365125"/>
            <a:ext cx="3822189" cy="1899912"/>
          </a:xfrm>
        </p:spPr>
        <p:txBody>
          <a:bodyPr>
            <a:normAutofit/>
          </a:bodyPr>
          <a:lstStyle/>
          <a:p>
            <a:r>
              <a:rPr lang="en-US" sz="4000" dirty="0"/>
              <a:t>Moving averages</a:t>
            </a:r>
          </a:p>
        </p:txBody>
      </p:sp>
      <p:sp>
        <p:nvSpPr>
          <p:cNvPr id="10" name="Content Placeholder 9">
            <a:extLst>
              <a:ext uri="{FF2B5EF4-FFF2-40B4-BE49-F238E27FC236}">
                <a16:creationId xmlns:a16="http://schemas.microsoft.com/office/drawing/2014/main" id="{002D644C-8E3A-3A86-FF8B-9AB9CC8DEE83}"/>
              </a:ext>
            </a:extLst>
          </p:cNvPr>
          <p:cNvSpPr>
            <a:spLocks noGrp="1"/>
          </p:cNvSpPr>
          <p:nvPr>
            <p:ph idx="1"/>
          </p:nvPr>
        </p:nvSpPr>
        <p:spPr>
          <a:xfrm>
            <a:off x="838200" y="2434201"/>
            <a:ext cx="3822189" cy="3742762"/>
          </a:xfrm>
        </p:spPr>
        <p:txBody>
          <a:bodyPr>
            <a:normAutofit/>
          </a:bodyPr>
          <a:lstStyle/>
          <a:p>
            <a:r>
              <a:rPr lang="en-US" sz="1800" dirty="0">
                <a:latin typeface="Aptos" panose="020B0004020202020204" pitchFamily="34" charset="0"/>
                <a:ea typeface="Aptos" panose="020B0004020202020204" pitchFamily="34" charset="0"/>
                <a:cs typeface="Times New Roman" panose="02020603050405020304" pitchFamily="18" charset="0"/>
              </a:rPr>
              <a:t>M</a:t>
            </a:r>
            <a:r>
              <a:rPr lang="en-US" sz="1800" dirty="0">
                <a:effectLst/>
                <a:latin typeface="Aptos" panose="020B0004020202020204" pitchFamily="34" charset="0"/>
                <a:ea typeface="Aptos" panose="020B0004020202020204" pitchFamily="34" charset="0"/>
                <a:cs typeface="Times New Roman" panose="02020603050405020304" pitchFamily="18" charset="0"/>
              </a:rPr>
              <a:t>oving averages with order 3,6,9.</a:t>
            </a:r>
          </a:p>
          <a:p>
            <a:r>
              <a:rPr lang="en-US" sz="1800" dirty="0">
                <a:effectLst/>
                <a:latin typeface="Aptos" panose="020B0004020202020204" pitchFamily="34" charset="0"/>
                <a:ea typeface="Aptos" panose="020B0004020202020204" pitchFamily="34" charset="0"/>
                <a:cs typeface="Times New Roman" panose="02020603050405020304" pitchFamily="18" charset="0"/>
              </a:rPr>
              <a:t> The moving average is similar to the mean forecast, only difference here is that the averages are a sliding window of the order </a:t>
            </a:r>
            <a:r>
              <a:rPr lang="en-US" sz="1800" dirty="0" err="1">
                <a:effectLst/>
                <a:latin typeface="Aptos" panose="020B0004020202020204" pitchFamily="34" charset="0"/>
                <a:ea typeface="Aptos" panose="020B0004020202020204" pitchFamily="34" charset="0"/>
                <a:cs typeface="Times New Roman" panose="02020603050405020304" pitchFamily="18" charset="0"/>
              </a:rPr>
              <a:t>mentiones</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p>
          <a:p>
            <a:r>
              <a:rPr lang="en-US" sz="1800" dirty="0">
                <a:effectLst/>
                <a:latin typeface="Aptos" panose="020B0004020202020204" pitchFamily="34" charset="0"/>
                <a:ea typeface="Aptos" panose="020B0004020202020204" pitchFamily="34" charset="0"/>
                <a:cs typeface="Times New Roman" panose="02020603050405020304" pitchFamily="18" charset="0"/>
              </a:rPr>
              <a:t>The moving average with an order 3 in this case seems to be a good fit</a:t>
            </a:r>
            <a:endParaRPr lang="en-US" sz="2000" dirty="0"/>
          </a:p>
        </p:txBody>
      </p:sp>
    </p:spTree>
    <p:extLst>
      <p:ext uri="{BB962C8B-B14F-4D97-AF65-F5344CB8AC3E}">
        <p14:creationId xmlns:p14="http://schemas.microsoft.com/office/powerpoint/2010/main" val="380636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B187-C7E0-C565-F7D0-01379D1962C4}"/>
              </a:ext>
            </a:extLst>
          </p:cNvPr>
          <p:cNvSpPr>
            <a:spLocks noGrp="1"/>
          </p:cNvSpPr>
          <p:nvPr>
            <p:ph type="title"/>
          </p:nvPr>
        </p:nvSpPr>
        <p:spPr/>
        <p:txBody>
          <a:bodyPr/>
          <a:lstStyle/>
          <a:p>
            <a:r>
              <a:rPr lang="en-US" dirty="0"/>
              <a:t>STL </a:t>
            </a:r>
            <a:r>
              <a:rPr lang="en-US" dirty="0" err="1"/>
              <a:t>Decompostion</a:t>
            </a:r>
            <a:endParaRPr lang="en-US" dirty="0"/>
          </a:p>
        </p:txBody>
      </p:sp>
      <p:pic>
        <p:nvPicPr>
          <p:cNvPr id="7" name="Content Placeholder 6" descr="A graph of different types of lines&#10;&#10;Description automatically generated with medium confidence">
            <a:extLst>
              <a:ext uri="{FF2B5EF4-FFF2-40B4-BE49-F238E27FC236}">
                <a16:creationId xmlns:a16="http://schemas.microsoft.com/office/drawing/2014/main" id="{7A070518-C3AF-0A0A-70E7-61A3332F81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l="6731" r="6734" b="-2"/>
          <a:stretch/>
        </p:blipFill>
        <p:spPr>
          <a:xfrm>
            <a:off x="3460251" y="1825625"/>
            <a:ext cx="5271498" cy="4351338"/>
          </a:xfrm>
          <a:prstGeom prst="rect">
            <a:avLst/>
          </a:prstGeom>
        </p:spPr>
      </p:pic>
    </p:spTree>
    <p:extLst>
      <p:ext uri="{BB962C8B-B14F-4D97-AF65-F5344CB8AC3E}">
        <p14:creationId xmlns:p14="http://schemas.microsoft.com/office/powerpoint/2010/main" val="284999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red and black lines&#10;&#10;Description automatically generated">
            <a:extLst>
              <a:ext uri="{FF2B5EF4-FFF2-40B4-BE49-F238E27FC236}">
                <a16:creationId xmlns:a16="http://schemas.microsoft.com/office/drawing/2014/main" id="{3A12D9C3-3904-3C71-9233-7C90B0AF6A5F}"/>
              </a:ext>
            </a:extLst>
          </p:cNvPr>
          <p:cNvPicPr>
            <a:picLocks noChangeAspect="1"/>
          </p:cNvPicPr>
          <p:nvPr/>
        </p:nvPicPr>
        <p:blipFill rotWithShape="1">
          <a:blip r:embed="rId2">
            <a:extLst>
              <a:ext uri="{28A0092B-C50C-407E-A947-70E740481C1C}">
                <a14:useLocalDpi xmlns:a14="http://schemas.microsoft.com/office/drawing/2010/main" val="0"/>
              </a:ext>
            </a:extLst>
          </a:blip>
          <a:srcRect r="5" b="712"/>
          <a:stretch/>
        </p:blipFill>
        <p:spPr bwMode="auto">
          <a:xfrm>
            <a:off x="2522356" y="10"/>
            <a:ext cx="9669642" cy="6857990"/>
          </a:xfrm>
          <a:prstGeom prst="rect">
            <a:avLst/>
          </a:prstGeom>
          <a:extLst>
            <a:ext uri="{53640926-AAD7-44D8-BBD7-CCE9431645EC}">
              <a14:shadowObscured xmlns:a14="http://schemas.microsoft.com/office/drawing/2010/main"/>
            </a:ext>
          </a:extLst>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7BB53B-7F31-C523-9348-86760065018A}"/>
              </a:ext>
            </a:extLst>
          </p:cNvPr>
          <p:cNvSpPr>
            <a:spLocks noGrp="1"/>
          </p:cNvSpPr>
          <p:nvPr>
            <p:ph type="title"/>
          </p:nvPr>
        </p:nvSpPr>
        <p:spPr>
          <a:xfrm>
            <a:off x="838200" y="365125"/>
            <a:ext cx="3822189" cy="1899912"/>
          </a:xfrm>
        </p:spPr>
        <p:txBody>
          <a:bodyPr>
            <a:normAutofit/>
          </a:bodyPr>
          <a:lstStyle/>
          <a:p>
            <a:endParaRPr lang="en-US" sz="4000"/>
          </a:p>
        </p:txBody>
      </p:sp>
      <p:sp>
        <p:nvSpPr>
          <p:cNvPr id="8" name="Content Placeholder 7">
            <a:extLst>
              <a:ext uri="{FF2B5EF4-FFF2-40B4-BE49-F238E27FC236}">
                <a16:creationId xmlns:a16="http://schemas.microsoft.com/office/drawing/2014/main" id="{7F496817-02E3-CAE6-3AE5-464913DE1472}"/>
              </a:ext>
            </a:extLst>
          </p:cNvPr>
          <p:cNvSpPr>
            <a:spLocks noGrp="1"/>
          </p:cNvSpPr>
          <p:nvPr>
            <p:ph idx="1"/>
          </p:nvPr>
        </p:nvSpPr>
        <p:spPr>
          <a:xfrm>
            <a:off x="838200" y="2434201"/>
            <a:ext cx="3822189" cy="3742762"/>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Since there is a significant overlap between the original timeseries and seasonally independent timeseries, seasonality is not very pronounced.</a:t>
            </a:r>
          </a:p>
          <a:p>
            <a:r>
              <a:rPr lang="en-US" sz="1800" dirty="0">
                <a:effectLst/>
                <a:latin typeface="Aptos" panose="020B0004020202020204" pitchFamily="34" charset="0"/>
                <a:ea typeface="Aptos" panose="020B0004020202020204" pitchFamily="34" charset="0"/>
                <a:cs typeface="Times New Roman" panose="02020603050405020304" pitchFamily="18" charset="0"/>
              </a:rPr>
              <a:t> Factors like trend or randomness might have bigger influence on the data.</a:t>
            </a:r>
            <a:endParaRPr lang="en-US" sz="2000" dirty="0"/>
          </a:p>
        </p:txBody>
      </p:sp>
    </p:spTree>
    <p:extLst>
      <p:ext uri="{BB962C8B-B14F-4D97-AF65-F5344CB8AC3E}">
        <p14:creationId xmlns:p14="http://schemas.microsoft.com/office/powerpoint/2010/main" val="297936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ACB8-4DDF-0C63-2D06-63ACF71DB1B5}"/>
              </a:ext>
            </a:extLst>
          </p:cNvPr>
          <p:cNvSpPr>
            <a:spLocks noGrp="1"/>
          </p:cNvSpPr>
          <p:nvPr>
            <p:ph type="title"/>
          </p:nvPr>
        </p:nvSpPr>
        <p:spPr/>
        <p:txBody>
          <a:bodyPr/>
          <a:lstStyle/>
          <a:p>
            <a:r>
              <a:rPr lang="en-US" dirty="0"/>
              <a:t>STL Forecasting</a:t>
            </a:r>
          </a:p>
        </p:txBody>
      </p:sp>
      <p:pic>
        <p:nvPicPr>
          <p:cNvPr id="4" name="Content Placeholder 3" descr="A graph with numbers and lines&#10;&#10;Description automatically generated">
            <a:extLst>
              <a:ext uri="{FF2B5EF4-FFF2-40B4-BE49-F238E27FC236}">
                <a16:creationId xmlns:a16="http://schemas.microsoft.com/office/drawing/2014/main" id="{7FAA7376-D0A1-F104-4D7A-EC80F55BF9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257" t="5160" r="3045" b="9588"/>
          <a:stretch/>
        </p:blipFill>
        <p:spPr bwMode="auto">
          <a:xfrm>
            <a:off x="4121402" y="2052419"/>
            <a:ext cx="3949195" cy="38977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326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8E24-6AD1-C935-12E0-76F64F450497}"/>
              </a:ext>
            </a:extLst>
          </p:cNvPr>
          <p:cNvSpPr>
            <a:spLocks noGrp="1"/>
          </p:cNvSpPr>
          <p:nvPr>
            <p:ph type="title"/>
          </p:nvPr>
        </p:nvSpPr>
        <p:spPr/>
        <p:txBody>
          <a:bodyPr/>
          <a:lstStyle/>
          <a:p>
            <a:r>
              <a:rPr lang="en-US" dirty="0"/>
              <a:t>ETS </a:t>
            </a:r>
            <a:r>
              <a:rPr lang="en-US" dirty="0" err="1"/>
              <a:t>Decompostion</a:t>
            </a:r>
            <a:endParaRPr lang="en-US" dirty="0"/>
          </a:p>
        </p:txBody>
      </p:sp>
      <p:pic>
        <p:nvPicPr>
          <p:cNvPr id="4" name="Content Placeholder 3" descr="A graph of a graph of a graph&#10;&#10;Description automatically generated with medium confidence">
            <a:extLst>
              <a:ext uri="{FF2B5EF4-FFF2-40B4-BE49-F238E27FC236}">
                <a16:creationId xmlns:a16="http://schemas.microsoft.com/office/drawing/2014/main" id="{9A049EA4-2336-FD3D-302E-43AE84413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063" y="1825625"/>
            <a:ext cx="6091873" cy="4351338"/>
          </a:xfrm>
          <a:prstGeom prst="rect">
            <a:avLst/>
          </a:prstGeom>
        </p:spPr>
      </p:pic>
    </p:spTree>
    <p:extLst>
      <p:ext uri="{BB962C8B-B14F-4D97-AF65-F5344CB8AC3E}">
        <p14:creationId xmlns:p14="http://schemas.microsoft.com/office/powerpoint/2010/main" val="22958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22F21-E2D9-5A16-F777-DA9AE69E876D}"/>
              </a:ext>
            </a:extLst>
          </p:cNvPr>
          <p:cNvSpPr>
            <a:spLocks noGrp="1"/>
          </p:cNvSpPr>
          <p:nvPr>
            <p:ph type="title"/>
          </p:nvPr>
        </p:nvSpPr>
        <p:spPr>
          <a:xfrm>
            <a:off x="838200" y="365125"/>
            <a:ext cx="10515600" cy="1306443"/>
          </a:xfrm>
        </p:spPr>
        <p:txBody>
          <a:bodyPr>
            <a:normAutofit/>
          </a:bodyPr>
          <a:lstStyle/>
          <a:p>
            <a:r>
              <a:rPr lang="en-US" sz="4000"/>
              <a:t>ARIMA</a:t>
            </a:r>
          </a:p>
        </p:txBody>
      </p:sp>
      <p:sp>
        <p:nvSpPr>
          <p:cNvPr id="8" name="Content Placeholder 7">
            <a:extLst>
              <a:ext uri="{FF2B5EF4-FFF2-40B4-BE49-F238E27FC236}">
                <a16:creationId xmlns:a16="http://schemas.microsoft.com/office/drawing/2014/main" id="{5DFFDEC3-B35B-11D8-4575-1338174862C5}"/>
              </a:ext>
            </a:extLst>
          </p:cNvPr>
          <p:cNvSpPr>
            <a:spLocks noGrp="1"/>
          </p:cNvSpPr>
          <p:nvPr>
            <p:ph idx="1"/>
          </p:nvPr>
        </p:nvSpPr>
        <p:spPr>
          <a:xfrm>
            <a:off x="838200" y="1825625"/>
            <a:ext cx="4152774" cy="4303464"/>
          </a:xfrm>
        </p:spPr>
        <p:txBody>
          <a:bodyPr>
            <a:normAutofit/>
          </a:bodyPr>
          <a:lstStyle/>
          <a:p>
            <a:r>
              <a:rPr lang="en-US" sz="1700" kern="100">
                <a:effectLst/>
                <a:latin typeface="Aptos" panose="020B0004020202020204" pitchFamily="34" charset="0"/>
                <a:ea typeface="Aptos" panose="020B0004020202020204" pitchFamily="34" charset="0"/>
                <a:cs typeface="Times New Roman" panose="02020603050405020304" pitchFamily="18" charset="0"/>
              </a:rPr>
              <a:t>Making data stationary is essential for ARIMA because the model assumes consistent statistical properties (mean, variance, and autocorrelation) over time. Stationarity simplifies analysis by removing trends and seasonality, ensuring reliable parameter estimation and accurate forecasting.</a:t>
            </a:r>
          </a:p>
          <a:p>
            <a:r>
              <a:rPr lang="en-US" sz="1700" kern="100">
                <a:effectLst/>
                <a:latin typeface="Aptos" panose="020B0004020202020204" pitchFamily="34" charset="0"/>
                <a:ea typeface="Aptos" panose="020B0004020202020204" pitchFamily="34" charset="0"/>
                <a:cs typeface="Times New Roman" panose="02020603050405020304" pitchFamily="18" charset="0"/>
              </a:rPr>
              <a:t> Without stationarity, ARIMA may produce spurious results. Techniques like differencing, log transformations, and detrending are commonly used to achieve stationarity, enabling the model to focus on underlying patterns and make robust predictions.</a:t>
            </a:r>
          </a:p>
          <a:p>
            <a:endParaRPr lang="en-US" sz="1700"/>
          </a:p>
        </p:txBody>
      </p:sp>
      <p:pic>
        <p:nvPicPr>
          <p:cNvPr id="4" name="Content Placeholder 3" descr="A graph of different types of crime&#10;&#10;Description automatically generated with medium confidence">
            <a:extLst>
              <a:ext uri="{FF2B5EF4-FFF2-40B4-BE49-F238E27FC236}">
                <a16:creationId xmlns:a16="http://schemas.microsoft.com/office/drawing/2014/main" id="{283AE7D1-6324-BEB9-ADEC-F9DA613EAB98}"/>
              </a:ext>
            </a:extLst>
          </p:cNvPr>
          <p:cNvPicPr>
            <a:picLocks noChangeAspect="1"/>
          </p:cNvPicPr>
          <p:nvPr/>
        </p:nvPicPr>
        <p:blipFill>
          <a:blip r:embed="rId2">
            <a:extLst>
              <a:ext uri="{28A0092B-C50C-407E-A947-70E740481C1C}">
                <a14:useLocalDpi xmlns:a14="http://schemas.microsoft.com/office/drawing/2010/main" val="0"/>
              </a:ext>
            </a:extLst>
          </a:blip>
          <a:srcRect t="1191" b="2951"/>
          <a:stretch/>
        </p:blipFill>
        <p:spPr>
          <a:xfrm>
            <a:off x="5183500" y="1904282"/>
            <a:ext cx="6170299" cy="4224808"/>
          </a:xfrm>
          <a:prstGeom prst="rect">
            <a:avLst/>
          </a:prstGeom>
        </p:spPr>
      </p:pic>
    </p:spTree>
    <p:extLst>
      <p:ext uri="{BB962C8B-B14F-4D97-AF65-F5344CB8AC3E}">
        <p14:creationId xmlns:p14="http://schemas.microsoft.com/office/powerpoint/2010/main" val="401498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graph of different types of data&#10;&#10;Description automatically generated with medium confidence">
            <a:extLst>
              <a:ext uri="{FF2B5EF4-FFF2-40B4-BE49-F238E27FC236}">
                <a16:creationId xmlns:a16="http://schemas.microsoft.com/office/drawing/2014/main" id="{0A4D8704-DFF0-0E87-4A23-E71B2DD31C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6253" y="643466"/>
            <a:ext cx="7799494" cy="5571067"/>
          </a:xfrm>
          <a:prstGeom prst="rect">
            <a:avLst/>
          </a:prstGeom>
        </p:spPr>
      </p:pic>
    </p:spTree>
    <p:extLst>
      <p:ext uri="{BB962C8B-B14F-4D97-AF65-F5344CB8AC3E}">
        <p14:creationId xmlns:p14="http://schemas.microsoft.com/office/powerpoint/2010/main" val="95425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55E6-0C65-A61D-C469-3BE806CCFB89}"/>
              </a:ext>
            </a:extLst>
          </p:cNvPr>
          <p:cNvSpPr>
            <a:spLocks noGrp="1"/>
          </p:cNvSpPr>
          <p:nvPr>
            <p:ph type="title"/>
          </p:nvPr>
        </p:nvSpPr>
        <p:spPr/>
        <p:txBody>
          <a:bodyPr/>
          <a:lstStyle/>
          <a:p>
            <a:r>
              <a:rPr lang="en-US" dirty="0"/>
              <a:t>Objective:</a:t>
            </a:r>
          </a:p>
        </p:txBody>
      </p:sp>
      <p:sp>
        <p:nvSpPr>
          <p:cNvPr id="4" name="Rectangle 1">
            <a:extLst>
              <a:ext uri="{FF2B5EF4-FFF2-40B4-BE49-F238E27FC236}">
                <a16:creationId xmlns:a16="http://schemas.microsoft.com/office/drawing/2014/main" id="{C61F0204-C98A-4DEC-A134-5FBCC1BFDC01}"/>
              </a:ext>
            </a:extLst>
          </p:cNvPr>
          <p:cNvSpPr>
            <a:spLocks noGrp="1" noChangeArrowheads="1"/>
          </p:cNvSpPr>
          <p:nvPr>
            <p:ph idx="1"/>
          </p:nvPr>
        </p:nvSpPr>
        <p:spPr bwMode="auto">
          <a:xfrm>
            <a:off x="838200" y="3216464"/>
            <a:ext cx="1092401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 and forecast crime rates across categories using time series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Identify trends, seasonality, and spatial patterns to enhance community safety.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Support data-driven decision-making for law enforcement and policymakers. </a:t>
            </a:r>
          </a:p>
        </p:txBody>
      </p:sp>
    </p:spTree>
    <p:extLst>
      <p:ext uri="{BB962C8B-B14F-4D97-AF65-F5344CB8AC3E}">
        <p14:creationId xmlns:p14="http://schemas.microsoft.com/office/powerpoint/2010/main" val="143842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graphs showing the results of an experiment&#10;&#10;Description automatically generated">
            <a:extLst>
              <a:ext uri="{FF2B5EF4-FFF2-40B4-BE49-F238E27FC236}">
                <a16:creationId xmlns:a16="http://schemas.microsoft.com/office/drawing/2014/main" id="{8CEDC2D0-6CD8-B18A-52BF-BEC2D6CD5B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436" t="4038"/>
          <a:stretch/>
        </p:blipFill>
        <p:spPr bwMode="auto">
          <a:xfrm>
            <a:off x="0" y="387626"/>
            <a:ext cx="6602707" cy="5834896"/>
          </a:xfrm>
          <a:prstGeom prst="rect">
            <a:avLst/>
          </a:prstGeom>
          <a:extLst>
            <a:ext uri="{53640926-AAD7-44D8-BBD7-CCE9431645EC}">
              <a14:shadowObscured xmlns:a14="http://schemas.microsoft.com/office/drawing/2010/main"/>
            </a:ext>
          </a:extLst>
        </p:spPr>
      </p:pic>
      <p:pic>
        <p:nvPicPr>
          <p:cNvPr id="4" name="Picture 3" descr="A graph of crime rate forecast&#10;&#10;Description automatically generated">
            <a:extLst>
              <a:ext uri="{FF2B5EF4-FFF2-40B4-BE49-F238E27FC236}">
                <a16:creationId xmlns:a16="http://schemas.microsoft.com/office/drawing/2014/main" id="{8AAB70B7-A618-2320-8967-834CE393822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454" t="5608" r="2084" b="6222"/>
          <a:stretch/>
        </p:blipFill>
        <p:spPr bwMode="auto">
          <a:xfrm>
            <a:off x="6714719" y="834887"/>
            <a:ext cx="5428990" cy="5387634"/>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03295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E67B154-581E-717B-A65F-F808752C8200}"/>
              </a:ext>
            </a:extLst>
          </p:cNvPr>
          <p:cNvSpPr>
            <a:spLocks noGrp="1"/>
          </p:cNvSpPr>
          <p:nvPr>
            <p:ph idx="1"/>
          </p:nvPr>
        </p:nvSpPr>
        <p:spPr>
          <a:xfrm>
            <a:off x="838200" y="1847128"/>
            <a:ext cx="3990968" cy="4272681"/>
          </a:xfrm>
        </p:spPr>
        <p:txBody>
          <a:bodyPr>
            <a:normAutofit/>
          </a:bodyPr>
          <a:lstStyle/>
          <a:p>
            <a:r>
              <a:rPr lang="en-US" sz="1400" dirty="0">
                <a:effectLst/>
                <a:latin typeface="Aptos" panose="020B0004020202020204" pitchFamily="34" charset="0"/>
                <a:ea typeface="Aptos" panose="020B0004020202020204" pitchFamily="34" charset="0"/>
                <a:cs typeface="Times New Roman" panose="02020603050405020304" pitchFamily="18" charset="0"/>
              </a:rPr>
              <a:t>The ARIMA(2,1,1)(0,0,2)[12] model indicates a seasonal ARIMA with two autoregressive terms (AR), one differencing step (I), and one moving average term (MA), alongside two seasonal moving average terms (</a:t>
            </a:r>
            <a:r>
              <a:rPr lang="en-US" sz="1400" dirty="0" err="1">
                <a:effectLst/>
                <a:latin typeface="Aptos" panose="020B0004020202020204" pitchFamily="34" charset="0"/>
                <a:ea typeface="Aptos" panose="020B0004020202020204" pitchFamily="34" charset="0"/>
                <a:cs typeface="Times New Roman" panose="02020603050405020304" pitchFamily="18" charset="0"/>
              </a:rPr>
              <a:t>sMA</a:t>
            </a:r>
            <a:r>
              <a:rPr lang="en-US" sz="1400" dirty="0">
                <a:effectLst/>
                <a:latin typeface="Aptos" panose="020B0004020202020204" pitchFamily="34" charset="0"/>
                <a:ea typeface="Aptos" panose="020B0004020202020204" pitchFamily="34" charset="0"/>
                <a:cs typeface="Times New Roman" panose="02020603050405020304" pitchFamily="18" charset="0"/>
              </a:rPr>
              <a:t>) for monthly data.</a:t>
            </a:r>
          </a:p>
          <a:p>
            <a:r>
              <a:rPr lang="en-US" sz="1400" dirty="0">
                <a:effectLst/>
                <a:latin typeface="Aptos" panose="020B0004020202020204" pitchFamily="34" charset="0"/>
                <a:ea typeface="Aptos" panose="020B0004020202020204" pitchFamily="34" charset="0"/>
                <a:cs typeface="Times New Roman" panose="02020603050405020304" pitchFamily="18" charset="0"/>
              </a:rPr>
              <a:t> The coefficients provide weights for these components, with associated standard errors indicating the uncertainty of each estimate. Key model evaluation metrics include AIC (3170.87), </a:t>
            </a:r>
            <a:r>
              <a:rPr lang="en-US" sz="1400" dirty="0" err="1">
                <a:effectLst/>
                <a:latin typeface="Aptos" panose="020B0004020202020204" pitchFamily="34" charset="0"/>
                <a:ea typeface="Aptos" panose="020B0004020202020204" pitchFamily="34" charset="0"/>
                <a:cs typeface="Times New Roman" panose="02020603050405020304" pitchFamily="18" charset="0"/>
              </a:rPr>
              <a:t>AICc</a:t>
            </a:r>
            <a:r>
              <a:rPr lang="en-US" sz="1400" dirty="0">
                <a:effectLst/>
                <a:latin typeface="Aptos" panose="020B0004020202020204" pitchFamily="34" charset="0"/>
                <a:ea typeface="Aptos" panose="020B0004020202020204" pitchFamily="34" charset="0"/>
                <a:cs typeface="Times New Roman" panose="02020603050405020304" pitchFamily="18" charset="0"/>
              </a:rPr>
              <a:t> (3171.16), and BIC (3193.08), where lower values indicate better fit while penalizing complexity. </a:t>
            </a:r>
          </a:p>
          <a:p>
            <a:r>
              <a:rPr lang="en-US" sz="1400" dirty="0">
                <a:effectLst/>
                <a:latin typeface="Aptos" panose="020B0004020202020204" pitchFamily="34" charset="0"/>
                <a:ea typeface="Aptos" panose="020B0004020202020204" pitchFamily="34" charset="0"/>
                <a:cs typeface="Times New Roman" panose="02020603050405020304" pitchFamily="18" charset="0"/>
              </a:rPr>
              <a:t>Training set error measures such as RMSE (47.39) and MAE (34.60) highlight the average prediction errors. MAPE (8.85%)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reflects a reasonably accurate model, with residuals showing minimal autocorrelation (ACF1 = 0.056), suggesting a good fit for the data with little remaining structure in the errors.</a:t>
            </a:r>
          </a:p>
          <a:p>
            <a:endParaRPr lang="en-US" sz="1200" dirty="0"/>
          </a:p>
        </p:txBody>
      </p:sp>
      <p:pic>
        <p:nvPicPr>
          <p:cNvPr id="4" name="Content Placeholder 3" descr="A graph of a crime&#10;&#10;Description automatically generated">
            <a:extLst>
              <a:ext uri="{FF2B5EF4-FFF2-40B4-BE49-F238E27FC236}">
                <a16:creationId xmlns:a16="http://schemas.microsoft.com/office/drawing/2014/main" id="{405DAEF7-A987-02D5-C201-763DD78E5E67}"/>
              </a:ext>
            </a:extLst>
          </p:cNvPr>
          <p:cNvPicPr>
            <a:picLocks noChangeAspect="1"/>
          </p:cNvPicPr>
          <p:nvPr/>
        </p:nvPicPr>
        <p:blipFill rotWithShape="1">
          <a:blip r:embed="rId2">
            <a:extLst>
              <a:ext uri="{28A0092B-C50C-407E-A947-70E740481C1C}">
                <a14:useLocalDpi xmlns:a14="http://schemas.microsoft.com/office/drawing/2010/main" val="0"/>
              </a:ext>
            </a:extLst>
          </a:blip>
          <a:srcRect r="-7" b="2929"/>
          <a:stretch/>
        </p:blipFill>
        <p:spPr bwMode="auto">
          <a:xfrm>
            <a:off x="5191128" y="1847129"/>
            <a:ext cx="6162670" cy="427267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289481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1CB88-E157-5DEB-14BB-E1DB218E5525}"/>
              </a:ext>
            </a:extLst>
          </p:cNvPr>
          <p:cNvSpPr>
            <a:spLocks noGrp="1"/>
          </p:cNvSpPr>
          <p:nvPr>
            <p:ph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Overall, the forecast suggests a slight decline in crime rates in the near future, followed by minor fluctuations. The trend indicates that crime levels are likely to stabilize and remain close to the current levels by the end of the year.</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RMSE values from different forecasting methods highlight their predictive accuracy for the given time series data. Among the methods, the Moving Average with a window size of 3 (MA3) achieves the lowest RMSE (28.70), suggesting it provides the most accurate forecasts. The Holt-Winters (HW) method also performs well (RMSE: 42.97), capturing trends and seasonality effectively.</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contrast, the Naive method has the highest RMSE (55.76), indicating less reliable predictions. These results emphasize the importance of selecting the most suitable method, like MA3, for forecasting in this context.</a:t>
            </a:r>
          </a:p>
          <a:p>
            <a:endParaRPr lang="en-US" dirty="0"/>
          </a:p>
        </p:txBody>
      </p:sp>
    </p:spTree>
    <p:extLst>
      <p:ext uri="{BB962C8B-B14F-4D97-AF65-F5344CB8AC3E}">
        <p14:creationId xmlns:p14="http://schemas.microsoft.com/office/powerpoint/2010/main" val="4214067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128F-4750-7ADA-5D1B-AE7E3660CE59}"/>
              </a:ext>
            </a:extLst>
          </p:cNvPr>
          <p:cNvSpPr>
            <a:spLocks noGrp="1"/>
          </p:cNvSpPr>
          <p:nvPr>
            <p:ph type="title"/>
          </p:nvPr>
        </p:nvSpPr>
        <p:spPr/>
        <p:txBody>
          <a:bodyPr/>
          <a:lstStyle/>
          <a:p>
            <a:r>
              <a:rPr lang="en-US" dirty="0"/>
              <a:t>Individual Crime Forecast</a:t>
            </a:r>
          </a:p>
        </p:txBody>
      </p:sp>
      <p:sp>
        <p:nvSpPr>
          <p:cNvPr id="3" name="Content Placeholder 2">
            <a:extLst>
              <a:ext uri="{FF2B5EF4-FFF2-40B4-BE49-F238E27FC236}">
                <a16:creationId xmlns:a16="http://schemas.microsoft.com/office/drawing/2014/main" id="{F9CDE14A-664E-5025-2B82-CE83E7EF32D1}"/>
              </a:ext>
            </a:extLst>
          </p:cNvPr>
          <p:cNvSpPr>
            <a:spLocks noGrp="1"/>
          </p:cNvSpPr>
          <p:nvPr>
            <p:ph idx="1"/>
          </p:nvPr>
        </p:nvSpPr>
        <p:spPr/>
        <p:txBody>
          <a:bodyPr>
            <a:normAutofit/>
          </a:bodyPr>
          <a:lstStyle/>
          <a:p>
            <a:r>
              <a:rPr lang="en-US" sz="2400" kern="100" dirty="0">
                <a:effectLst/>
                <a:latin typeface="Aptos" panose="020B0004020202020204" pitchFamily="34" charset="0"/>
                <a:ea typeface="Aptos" panose="020B0004020202020204" pitchFamily="34" charset="0"/>
                <a:cs typeface="Times New Roman" panose="02020603050405020304" pitchFamily="18" charset="0"/>
              </a:rPr>
              <a:t>A comprehensive analysis of residuals had been performed for each forecasting model, for each crime category. This would help in analyzing the specific crime that needs to be paid more attention, the areas where the law enforcement is doing well.</a:t>
            </a:r>
          </a:p>
          <a:p>
            <a:r>
              <a:rPr lang="en-US" sz="2400" dirty="0"/>
              <a:t>Only a few categories are listed here for space constraints, complete analysis is given in the html or </a:t>
            </a:r>
            <a:r>
              <a:rPr lang="en-US" sz="2400" dirty="0" err="1"/>
              <a:t>rmd</a:t>
            </a:r>
            <a:r>
              <a:rPr lang="en-US" sz="2400" dirty="0"/>
              <a:t> file.</a:t>
            </a:r>
          </a:p>
        </p:txBody>
      </p:sp>
    </p:spTree>
    <p:extLst>
      <p:ext uri="{BB962C8B-B14F-4D97-AF65-F5344CB8AC3E}">
        <p14:creationId xmlns:p14="http://schemas.microsoft.com/office/powerpoint/2010/main" val="1665883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8994FE-C301-4F15-09AF-855ECB8BA6AF}"/>
              </a:ext>
            </a:extLst>
          </p:cNvPr>
          <p:cNvSpPr>
            <a:spLocks noGrp="1"/>
          </p:cNvSpPr>
          <p:nvPr>
            <p:ph type="title"/>
          </p:nvPr>
        </p:nvSpPr>
        <p:spPr>
          <a:xfrm>
            <a:off x="4603468" y="4741948"/>
            <a:ext cx="6829520" cy="862031"/>
          </a:xfrm>
        </p:spPr>
        <p:txBody>
          <a:bodyPr vert="horz" lIns="91440" tIns="45720" rIns="91440" bIns="45720" rtlCol="0" anchor="b">
            <a:normAutofit/>
          </a:bodyPr>
          <a:lstStyle/>
          <a:p>
            <a:r>
              <a:rPr lang="en-US" sz="4000" kern="1200">
                <a:solidFill>
                  <a:srgbClr val="FFFFFF"/>
                </a:solidFill>
                <a:latin typeface="+mj-lt"/>
                <a:ea typeface="+mj-ea"/>
                <a:cs typeface="+mj-cs"/>
              </a:rPr>
              <a:t>Larceny</a:t>
            </a:r>
          </a:p>
        </p:txBody>
      </p:sp>
      <p:pic>
        <p:nvPicPr>
          <p:cNvPr id="7" name="Picture 6" descr="A group of graphs showing the weather&#10;&#10;Description automatically generated with medium confidence">
            <a:extLst>
              <a:ext uri="{FF2B5EF4-FFF2-40B4-BE49-F238E27FC236}">
                <a16:creationId xmlns:a16="http://schemas.microsoft.com/office/drawing/2014/main" id="{7C653725-7C3C-1A68-7E14-7377D574C3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962" y="321734"/>
            <a:ext cx="3350918" cy="2010551"/>
          </a:xfrm>
          <a:prstGeom prst="rect">
            <a:avLst/>
          </a:prstGeom>
        </p:spPr>
      </p:pic>
      <p:pic>
        <p:nvPicPr>
          <p:cNvPr id="6" name="Picture 5" descr="A screenshot of a graph&#10;&#10;Description automatically generated">
            <a:extLst>
              <a:ext uri="{FF2B5EF4-FFF2-40B4-BE49-F238E27FC236}">
                <a16:creationId xmlns:a16="http://schemas.microsoft.com/office/drawing/2014/main" id="{7881E681-0FA5-2E50-FBFC-503E476735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844" y="2422097"/>
            <a:ext cx="3356340" cy="2013804"/>
          </a:xfrm>
          <a:prstGeom prst="rect">
            <a:avLst/>
          </a:prstGeom>
        </p:spPr>
      </p:pic>
      <p:pic>
        <p:nvPicPr>
          <p:cNvPr id="4" name="Picture 3" descr="A graph of different types of weather&#10;&#10;Description automatically generated with medium confidence">
            <a:extLst>
              <a:ext uri="{FF2B5EF4-FFF2-40B4-BE49-F238E27FC236}">
                <a16:creationId xmlns:a16="http://schemas.microsoft.com/office/drawing/2014/main" id="{E6F6FD8E-4A71-12B8-E181-C81479D832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2549" y="1239352"/>
            <a:ext cx="3793472" cy="2276083"/>
          </a:xfrm>
          <a:prstGeom prst="rect">
            <a:avLst/>
          </a:prstGeom>
        </p:spPr>
      </p:pic>
      <p:pic>
        <p:nvPicPr>
          <p:cNvPr id="5" name="Picture 4" descr="A screenshot of a graph&#10;&#10;Description automatically generated">
            <a:extLst>
              <a:ext uri="{FF2B5EF4-FFF2-40B4-BE49-F238E27FC236}">
                <a16:creationId xmlns:a16="http://schemas.microsoft.com/office/drawing/2014/main" id="{617455A9-928F-FB5F-69E3-539A409F0A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6176" y="1237998"/>
            <a:ext cx="3797984" cy="2278790"/>
          </a:xfrm>
          <a:prstGeom prst="rect">
            <a:avLst/>
          </a:prstGeom>
        </p:spPr>
      </p:pic>
      <p:cxnSp>
        <p:nvCxnSpPr>
          <p:cNvPr id="29" name="Straight Connector 28">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A graph of different types of data&#10;&#10;Description automatically generated with medium confidence">
            <a:extLst>
              <a:ext uri="{FF2B5EF4-FFF2-40B4-BE49-F238E27FC236}">
                <a16:creationId xmlns:a16="http://schemas.microsoft.com/office/drawing/2014/main" id="{B1FADC2E-4DBD-5BDC-76EC-310332F0FB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9555" y="4525715"/>
            <a:ext cx="3350918" cy="2010551"/>
          </a:xfrm>
          <a:prstGeom prst="rect">
            <a:avLst/>
          </a:prstGeom>
        </p:spPr>
      </p:pic>
    </p:spTree>
    <p:extLst>
      <p:ext uri="{BB962C8B-B14F-4D97-AF65-F5344CB8AC3E}">
        <p14:creationId xmlns:p14="http://schemas.microsoft.com/office/powerpoint/2010/main" val="310213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43D8B-3F45-F099-D9CD-2D779EAF8CAC}"/>
              </a:ext>
            </a:extLst>
          </p:cNvPr>
          <p:cNvSpPr>
            <a:spLocks noGrp="1"/>
          </p:cNvSpPr>
          <p:nvPr>
            <p:ph type="title"/>
          </p:nvPr>
        </p:nvSpPr>
        <p:spPr>
          <a:xfrm>
            <a:off x="838200" y="557189"/>
            <a:ext cx="10515600" cy="1110537"/>
          </a:xfrm>
        </p:spPr>
        <p:txBody>
          <a:bodyPr vert="horz" lIns="91440" tIns="45720" rIns="91440" bIns="45720" rtlCol="0" anchor="ctr">
            <a:normAutofit/>
          </a:bodyPr>
          <a:lstStyle/>
          <a:p>
            <a:r>
              <a:rPr lang="en-US" sz="5200" kern="1200">
                <a:solidFill>
                  <a:schemeClr val="tx1"/>
                </a:solidFill>
                <a:latin typeface="+mj-lt"/>
                <a:ea typeface="+mj-ea"/>
                <a:cs typeface="+mj-cs"/>
              </a:rPr>
              <a:t>Vandalism</a:t>
            </a:r>
          </a:p>
        </p:txBody>
      </p:sp>
      <p:pic>
        <p:nvPicPr>
          <p:cNvPr id="4" name="Picture 3" descr="A graph of different types of weather&#10;&#10;Description automatically generated with medium confidence">
            <a:extLst>
              <a:ext uri="{FF2B5EF4-FFF2-40B4-BE49-F238E27FC236}">
                <a16:creationId xmlns:a16="http://schemas.microsoft.com/office/drawing/2014/main" id="{49488696-77E4-CBBE-4B19-ED0C44C10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2" y="1834939"/>
            <a:ext cx="3428293" cy="2056976"/>
          </a:xfrm>
          <a:prstGeom prst="rect">
            <a:avLst/>
          </a:prstGeom>
        </p:spPr>
      </p:pic>
      <p:pic>
        <p:nvPicPr>
          <p:cNvPr id="9" name="Picture 8" descr="A collage of graphs and diagrams&#10;&#10;Description automatically generated">
            <a:extLst>
              <a:ext uri="{FF2B5EF4-FFF2-40B4-BE49-F238E27FC236}">
                <a16:creationId xmlns:a16="http://schemas.microsoft.com/office/drawing/2014/main" id="{0DD9862B-8307-1A8A-9FE9-32D7668878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6927" y="1834939"/>
            <a:ext cx="3428293" cy="2056976"/>
          </a:xfrm>
          <a:prstGeom prst="rect">
            <a:avLst/>
          </a:prstGeom>
        </p:spPr>
      </p:pic>
      <p:pic>
        <p:nvPicPr>
          <p:cNvPr id="7" name="Picture 6" descr="A collage of graphs and diagrams&#10;&#10;Description automatically generated">
            <a:extLst>
              <a:ext uri="{FF2B5EF4-FFF2-40B4-BE49-F238E27FC236}">
                <a16:creationId xmlns:a16="http://schemas.microsoft.com/office/drawing/2014/main" id="{93C73E14-A902-46F8-FD4C-6BD70593B3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0284" y="1834939"/>
            <a:ext cx="3428293" cy="2056976"/>
          </a:xfrm>
          <a:prstGeom prst="rect">
            <a:avLst/>
          </a:prstGeom>
        </p:spPr>
      </p:pic>
      <p:pic>
        <p:nvPicPr>
          <p:cNvPr id="5" name="Picture 4" descr="A collage of graphs and diagrams&#10;&#10;Description automatically generated">
            <a:extLst>
              <a:ext uri="{FF2B5EF4-FFF2-40B4-BE49-F238E27FC236}">
                <a16:creationId xmlns:a16="http://schemas.microsoft.com/office/drawing/2014/main" id="{E8CB49E4-AC39-D230-7451-70781F067A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992" y="4063630"/>
            <a:ext cx="3428293" cy="2056976"/>
          </a:xfrm>
          <a:prstGeom prst="rect">
            <a:avLst/>
          </a:prstGeom>
        </p:spPr>
      </p:pic>
      <p:pic>
        <p:nvPicPr>
          <p:cNvPr id="8" name="Picture 7" descr="A graph of different types of graphs&#10;&#10;Description automatically generated with medium confidence">
            <a:extLst>
              <a:ext uri="{FF2B5EF4-FFF2-40B4-BE49-F238E27FC236}">
                <a16:creationId xmlns:a16="http://schemas.microsoft.com/office/drawing/2014/main" id="{61156CF5-B70F-2CF4-AE77-0E0E46F81E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6927" y="4063630"/>
            <a:ext cx="3428293" cy="2056976"/>
          </a:xfrm>
          <a:prstGeom prst="rect">
            <a:avLst/>
          </a:prstGeom>
        </p:spPr>
      </p:pic>
      <p:pic>
        <p:nvPicPr>
          <p:cNvPr id="6" name="Picture 5" descr="A group of graphs showing the results of a weather forecast&#10;&#10;Description automatically generated with medium confidence">
            <a:extLst>
              <a:ext uri="{FF2B5EF4-FFF2-40B4-BE49-F238E27FC236}">
                <a16:creationId xmlns:a16="http://schemas.microsoft.com/office/drawing/2014/main" id="{A71DFC6E-C369-B42D-C08B-991CFE4C76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0284" y="4063630"/>
            <a:ext cx="3428293" cy="2056976"/>
          </a:xfrm>
          <a:prstGeom prst="rect">
            <a:avLst/>
          </a:prstGeom>
        </p:spPr>
      </p:pic>
    </p:spTree>
    <p:extLst>
      <p:ext uri="{BB962C8B-B14F-4D97-AF65-F5344CB8AC3E}">
        <p14:creationId xmlns:p14="http://schemas.microsoft.com/office/powerpoint/2010/main" val="378677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01C88F9-E440-45DE-A776-9609EB590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9F10A-C5B6-360D-30A3-5AB95E72475C}"/>
              </a:ext>
            </a:extLst>
          </p:cNvPr>
          <p:cNvSpPr>
            <a:spLocks noGrp="1"/>
          </p:cNvSpPr>
          <p:nvPr>
            <p:ph type="title"/>
          </p:nvPr>
        </p:nvSpPr>
        <p:spPr>
          <a:xfrm>
            <a:off x="838200" y="556996"/>
            <a:ext cx="4260574" cy="754969"/>
          </a:xfrm>
        </p:spPr>
        <p:txBody>
          <a:bodyPr vert="horz" lIns="91440" tIns="45720" rIns="91440" bIns="45720" rtlCol="0" anchor="b">
            <a:normAutofit fontScale="90000"/>
          </a:bodyPr>
          <a:lstStyle/>
          <a:p>
            <a:r>
              <a:rPr lang="en-US" sz="5200" kern="1200" dirty="0" err="1">
                <a:solidFill>
                  <a:schemeClr val="tx1"/>
                </a:solidFill>
                <a:latin typeface="+mj-lt"/>
                <a:ea typeface="+mj-ea"/>
                <a:cs typeface="+mj-cs"/>
              </a:rPr>
              <a:t>Foregery</a:t>
            </a:r>
            <a:endParaRPr lang="en-US" sz="5200" kern="1200" dirty="0">
              <a:solidFill>
                <a:schemeClr val="tx1"/>
              </a:solidFill>
              <a:latin typeface="+mj-lt"/>
              <a:ea typeface="+mj-ea"/>
              <a:cs typeface="+mj-cs"/>
            </a:endParaRPr>
          </a:p>
        </p:txBody>
      </p:sp>
      <p:pic>
        <p:nvPicPr>
          <p:cNvPr id="8" name="Picture 7" descr="A graph of different types of graphs&#10;&#10;Description automatically generated with medium confidence">
            <a:extLst>
              <a:ext uri="{FF2B5EF4-FFF2-40B4-BE49-F238E27FC236}">
                <a16:creationId xmlns:a16="http://schemas.microsoft.com/office/drawing/2014/main" id="{042D2B2F-52BC-0ABB-A3EB-1EA219487A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7324" y="1911323"/>
            <a:ext cx="3309228" cy="1985536"/>
          </a:xfrm>
          <a:prstGeom prst="rect">
            <a:avLst/>
          </a:prstGeom>
        </p:spPr>
      </p:pic>
      <p:pic>
        <p:nvPicPr>
          <p:cNvPr id="7" name="Picture 6" descr="A graph of different types of graphs&#10;&#10;Description automatically generated with medium confidence">
            <a:extLst>
              <a:ext uri="{FF2B5EF4-FFF2-40B4-BE49-F238E27FC236}">
                <a16:creationId xmlns:a16="http://schemas.microsoft.com/office/drawing/2014/main" id="{18775412-5291-8BDF-CF60-A811A7B108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9079" y="1911323"/>
            <a:ext cx="3309228" cy="1985536"/>
          </a:xfrm>
          <a:prstGeom prst="rect">
            <a:avLst/>
          </a:prstGeom>
        </p:spPr>
      </p:pic>
      <p:pic>
        <p:nvPicPr>
          <p:cNvPr id="4" name="Picture 3" descr="A graph of different types of weather&#10;&#10;Description automatically generated with medium confidence">
            <a:extLst>
              <a:ext uri="{FF2B5EF4-FFF2-40B4-BE49-F238E27FC236}">
                <a16:creationId xmlns:a16="http://schemas.microsoft.com/office/drawing/2014/main" id="{6E596BCC-F1EE-CD87-687A-4F8710A1B9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907" y="2261239"/>
            <a:ext cx="4729224" cy="3920899"/>
          </a:xfrm>
          <a:prstGeom prst="rect">
            <a:avLst/>
          </a:prstGeom>
        </p:spPr>
      </p:pic>
      <p:pic>
        <p:nvPicPr>
          <p:cNvPr id="5" name="Picture 4" descr="A graph of different types of graphs&#10;&#10;Description automatically generated with medium confidence">
            <a:extLst>
              <a:ext uri="{FF2B5EF4-FFF2-40B4-BE49-F238E27FC236}">
                <a16:creationId xmlns:a16="http://schemas.microsoft.com/office/drawing/2014/main" id="{DD7D8B76-663F-6BC2-4270-99A764600A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3039" y="4091727"/>
            <a:ext cx="3043513" cy="1285702"/>
          </a:xfrm>
          <a:prstGeom prst="rect">
            <a:avLst/>
          </a:prstGeom>
        </p:spPr>
      </p:pic>
      <p:pic>
        <p:nvPicPr>
          <p:cNvPr id="6" name="Picture 5" descr="A graph of different types of data&#10;&#10;Description automatically generated with medium confidence">
            <a:extLst>
              <a:ext uri="{FF2B5EF4-FFF2-40B4-BE49-F238E27FC236}">
                <a16:creationId xmlns:a16="http://schemas.microsoft.com/office/drawing/2014/main" id="{A4BC17A3-415A-1231-5572-704EBC696F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73461" y="4066861"/>
            <a:ext cx="3115078" cy="1285702"/>
          </a:xfrm>
          <a:prstGeom prst="rect">
            <a:avLst/>
          </a:prstGeom>
        </p:spPr>
      </p:pic>
    </p:spTree>
    <p:extLst>
      <p:ext uri="{BB962C8B-B14F-4D97-AF65-F5344CB8AC3E}">
        <p14:creationId xmlns:p14="http://schemas.microsoft.com/office/powerpoint/2010/main" val="22418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BF497-FD26-D4C4-8C27-0736C9D4C7AA}"/>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Based on the individual forecasts for various crime categories, the analysis reveals distinct trends. Larceny, forgery, drugs, missing person, motor vehicle theft, and stolen property initially show a decrease, with stolen property subsequently increasing.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Vandalism, burglary, fraud, weapons offenses, and suicide are projected to rise, albeit at varying rates. Simple assault, alcohol-related offenses, DUI, aggravated assault, arson, embezzlement, and other offenses are expected to remain stable, with minor fluctuations in some cases.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Traffic violations, excluding DWI, are predicted to either decline slightly or remain steady.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insights provide a nuanced understanding of potential future trends in crime rates across different categories.</a:t>
            </a:r>
          </a:p>
          <a:p>
            <a:endParaRPr lang="en-US" dirty="0"/>
          </a:p>
        </p:txBody>
      </p:sp>
    </p:spTree>
    <p:extLst>
      <p:ext uri="{BB962C8B-B14F-4D97-AF65-F5344CB8AC3E}">
        <p14:creationId xmlns:p14="http://schemas.microsoft.com/office/powerpoint/2010/main" val="3058118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5702-88C1-E6D2-DAF5-BB54F53436A4}"/>
              </a:ext>
            </a:extLst>
          </p:cNvPr>
          <p:cNvSpPr>
            <a:spLocks noGrp="1"/>
          </p:cNvSpPr>
          <p:nvPr>
            <p:ph type="title"/>
          </p:nvPr>
        </p:nvSpPr>
        <p:spPr/>
        <p:txBody>
          <a:bodyPr/>
          <a:lstStyle/>
          <a:p>
            <a:r>
              <a:rPr lang="en-US" dirty="0"/>
              <a:t>Regression</a:t>
            </a:r>
          </a:p>
        </p:txBody>
      </p:sp>
      <p:pic>
        <p:nvPicPr>
          <p:cNvPr id="4" name="Content Placeholder 3" descr="A blue and red line&#10;&#10;Description automatically generated">
            <a:extLst>
              <a:ext uri="{FF2B5EF4-FFF2-40B4-BE49-F238E27FC236}">
                <a16:creationId xmlns:a16="http://schemas.microsoft.com/office/drawing/2014/main" id="{1D8A1D18-01AB-2C12-78EC-BF0B0445AE1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9885" y="1825625"/>
            <a:ext cx="7252230" cy="4351338"/>
          </a:xfrm>
          <a:prstGeom prst="rect">
            <a:avLst/>
          </a:prstGeom>
        </p:spPr>
      </p:pic>
    </p:spTree>
    <p:extLst>
      <p:ext uri="{BB962C8B-B14F-4D97-AF65-F5344CB8AC3E}">
        <p14:creationId xmlns:p14="http://schemas.microsoft.com/office/powerpoint/2010/main" val="1846657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F2640-BA04-D6D6-F95F-B6D451D27E61}"/>
              </a:ext>
            </a:extLst>
          </p:cNvPr>
          <p:cNvSpPr>
            <a:spLocks noGrp="1"/>
          </p:cNvSpPr>
          <p:nvPr>
            <p:ph idx="1"/>
          </p:nvPr>
        </p:nvSpPr>
        <p:spPr/>
        <p:txBody>
          <a:bodyPr/>
          <a:lstStyle/>
          <a:p>
            <a:r>
              <a:rPr lang="en-US" sz="1800" kern="100" dirty="0">
                <a:latin typeface="Aptos" panose="020B0004020202020204" pitchFamily="34" charset="0"/>
                <a:ea typeface="Aptos" panose="020B0004020202020204" pitchFamily="34" charset="0"/>
                <a:cs typeface="Times New Roman" panose="02020603050405020304" pitchFamily="18" charset="0"/>
              </a:rPr>
              <a: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ince the dataset has a lot of categorical data, regression might not be a best strategy, however the linear regression model predicts the longitude (Lon) based on the latitude (Lat) of crime incidents.</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scatter plot visualizes the relationship between Lat and Lon, with the regression line (in red) showing the best fit.</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summary of the regression model includes coefficients, their significance, and overall model metrics, providing insights into the spatial distribution of crimes.</a:t>
            </a:r>
          </a:p>
          <a:p>
            <a:endParaRPr lang="en-US" dirty="0"/>
          </a:p>
        </p:txBody>
      </p:sp>
    </p:spTree>
    <p:extLst>
      <p:ext uri="{BB962C8B-B14F-4D97-AF65-F5344CB8AC3E}">
        <p14:creationId xmlns:p14="http://schemas.microsoft.com/office/powerpoint/2010/main" val="110931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showing the number of crimes per year&#10;&#10;Description automatically generated">
            <a:extLst>
              <a:ext uri="{FF2B5EF4-FFF2-40B4-BE49-F238E27FC236}">
                <a16:creationId xmlns:a16="http://schemas.microsoft.com/office/drawing/2014/main" id="{EE2682DF-61B6-A7E4-CE5A-D78D0148E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253" y="643466"/>
            <a:ext cx="7799494" cy="5571067"/>
          </a:xfrm>
          <a:prstGeom prst="rect">
            <a:avLst/>
          </a:prstGeom>
        </p:spPr>
      </p:pic>
    </p:spTree>
    <p:extLst>
      <p:ext uri="{BB962C8B-B14F-4D97-AF65-F5344CB8AC3E}">
        <p14:creationId xmlns:p14="http://schemas.microsoft.com/office/powerpoint/2010/main" val="2606965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75B7-22D9-82DD-008A-ADEA8F3322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2120BB1-AEAF-7E1D-E321-C4E19E9AB33A}"/>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analysis and forecasting of crime data in Cary, NC, provide critical insights into crime trends and their spatial and temporal patterns.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By leveraging advanced time series methods such as ARIMA, Holt-Winters, and STL decomposition, the project identified distinct trends across various crime categories, enabling accurate predictions and highlighting areas requiring focused attention.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results emphasize the effectiveness of models like STL decomposition and Moving Average in capturing trends and seasonality, while regression analysis offered a spatial perspective of crime incidents. The forecasts indicate stabilization in overall crime rates, with variations in specific categories like larceny, vandalism, and burglary.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findings support data-driven decision-making for law enforcement, policymakers, and community stakeholders, facilitating resource optimization and targeted preventive measures to enhance public safety and community well-being.</a:t>
            </a:r>
          </a:p>
          <a:p>
            <a:endParaRPr lang="en-US" dirty="0"/>
          </a:p>
        </p:txBody>
      </p:sp>
    </p:spTree>
    <p:extLst>
      <p:ext uri="{BB962C8B-B14F-4D97-AF65-F5344CB8AC3E}">
        <p14:creationId xmlns:p14="http://schemas.microsoft.com/office/powerpoint/2010/main" val="269438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422D-C28E-E78F-CB68-869E749810E5}"/>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F647E26B-E168-A9AF-4C22-963A232DB5F7}"/>
              </a:ext>
            </a:extLst>
          </p:cNvPr>
          <p:cNvSpPr>
            <a:spLocks noGrp="1"/>
          </p:cNvSpPr>
          <p:nvPr>
            <p:ph idx="1"/>
          </p:nvPr>
        </p:nvSpPr>
        <p:spPr/>
        <p:txBody>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Data spans 10+ years (excluding pre-2000 for analysis clarity).</a:t>
            </a:r>
          </a:p>
          <a:p>
            <a:pPr marL="742950" lvl="1" indent="-285750">
              <a:buFont typeface="Arial" panose="020B0604020202020204" pitchFamily="34" charset="0"/>
              <a:buChar char="•"/>
            </a:pPr>
            <a:r>
              <a:rPr lang="en-US" b="1" dirty="0"/>
              <a:t>Key Columns:</a:t>
            </a:r>
            <a:endParaRPr lang="en-US" dirty="0"/>
          </a:p>
          <a:p>
            <a:pPr marL="1143000" lvl="2" indent="-228600">
              <a:buFont typeface="Arial" panose="020B0604020202020204" pitchFamily="34" charset="0"/>
              <a:buChar char="•"/>
            </a:pPr>
            <a:r>
              <a:rPr lang="en-US" dirty="0"/>
              <a:t>Date, Time, Latitude &amp; Longitude</a:t>
            </a:r>
          </a:p>
          <a:p>
            <a:pPr marL="1143000" lvl="2" indent="-228600">
              <a:buFont typeface="Arial" panose="020B0604020202020204" pitchFamily="34" charset="0"/>
              <a:buChar char="•"/>
            </a:pPr>
            <a:r>
              <a:rPr lang="en-US" dirty="0"/>
              <a:t>Offense Category, Violent/Property Indicator</a:t>
            </a:r>
          </a:p>
          <a:p>
            <a:pPr marL="1143000" lvl="2" indent="-228600">
              <a:buFont typeface="Arial" panose="020B0604020202020204" pitchFamily="34" charset="0"/>
              <a:buChar char="•"/>
            </a:pPr>
            <a:r>
              <a:rPr lang="en-US" dirty="0"/>
              <a:t>Domestic Indicator, Total Incidents</a:t>
            </a:r>
          </a:p>
          <a:p>
            <a:pPr marL="742950" lvl="1" indent="-285750">
              <a:buFont typeface="Arial" panose="020B0604020202020204" pitchFamily="34" charset="0"/>
              <a:buChar char="•"/>
            </a:pPr>
            <a:r>
              <a:rPr lang="en-US" dirty="0"/>
              <a:t>Dynamic data sourced from the National Incident-Based Reporting System (NIBRS).</a:t>
            </a:r>
          </a:p>
          <a:p>
            <a:endParaRPr lang="en-US" dirty="0"/>
          </a:p>
        </p:txBody>
      </p:sp>
    </p:spTree>
    <p:extLst>
      <p:ext uri="{BB962C8B-B14F-4D97-AF65-F5344CB8AC3E}">
        <p14:creationId xmlns:p14="http://schemas.microsoft.com/office/powerpoint/2010/main" val="145461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1638-8A1A-C946-D315-B16C34D50118}"/>
              </a:ext>
            </a:extLst>
          </p:cNvPr>
          <p:cNvSpPr>
            <a:spLocks noGrp="1"/>
          </p:cNvSpPr>
          <p:nvPr>
            <p:ph type="title"/>
          </p:nvPr>
        </p:nvSpPr>
        <p:spPr/>
        <p:txBody>
          <a:bodyPr/>
          <a:lstStyle/>
          <a:p>
            <a:endParaRPr lang="en-US"/>
          </a:p>
        </p:txBody>
      </p:sp>
      <p:pic>
        <p:nvPicPr>
          <p:cNvPr id="5" name="Content Placeholder 4" descr="A graph showing the number of crimes per year&#10;&#10;Description automatically generated">
            <a:extLst>
              <a:ext uri="{FF2B5EF4-FFF2-40B4-BE49-F238E27FC236}">
                <a16:creationId xmlns:a16="http://schemas.microsoft.com/office/drawing/2014/main" id="{E5B78C27-5EC6-9178-95EC-E084A086E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063" y="1825625"/>
            <a:ext cx="6091873" cy="4351338"/>
          </a:xfrm>
        </p:spPr>
      </p:pic>
    </p:spTree>
    <p:extLst>
      <p:ext uri="{BB962C8B-B14F-4D97-AF65-F5344CB8AC3E}">
        <p14:creationId xmlns:p14="http://schemas.microsoft.com/office/powerpoint/2010/main" val="153950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71730-EA2E-2A51-9191-16E55722DC0B}"/>
              </a:ext>
            </a:extLst>
          </p:cNvPr>
          <p:cNvSpPr>
            <a:spLocks noGrp="1"/>
          </p:cNvSpPr>
          <p:nvPr>
            <p:ph type="title"/>
          </p:nvPr>
        </p:nvSpPr>
        <p:spPr>
          <a:xfrm>
            <a:off x="838200" y="4238569"/>
            <a:ext cx="10515595" cy="947856"/>
          </a:xfrm>
        </p:spPr>
        <p:txBody>
          <a:bodyPr vert="horz" lIns="91440" tIns="45720" rIns="91440" bIns="45720" rtlCol="0" anchor="b">
            <a:normAutofit/>
          </a:bodyPr>
          <a:lstStyle/>
          <a:p>
            <a:pPr algn="ctr"/>
            <a:r>
              <a:rPr lang="en-US" sz="4000" dirty="0"/>
              <a:t>Exploratory Data Analysis (EDA)</a:t>
            </a:r>
            <a:endParaRPr lang="en-US" sz="4000" kern="1200" dirty="0">
              <a:latin typeface="+mj-lt"/>
              <a:ea typeface="+mj-ea"/>
              <a:cs typeface="+mj-cs"/>
            </a:endParaRPr>
          </a:p>
        </p:txBody>
      </p:sp>
      <p:pic>
        <p:nvPicPr>
          <p:cNvPr id="7" name="Picture 6" descr="A map of a crime density&#10;&#10;Description automatically generated">
            <a:extLst>
              <a:ext uri="{FF2B5EF4-FFF2-40B4-BE49-F238E27FC236}">
                <a16:creationId xmlns:a16="http://schemas.microsoft.com/office/drawing/2014/main" id="{D27824B3-8CDE-8164-1C56-AC06B50502A9}"/>
              </a:ext>
            </a:extLst>
          </p:cNvPr>
          <p:cNvPicPr>
            <a:picLocks noChangeAspect="1"/>
          </p:cNvPicPr>
          <p:nvPr/>
        </p:nvPicPr>
        <p:blipFill>
          <a:blip r:embed="rId2">
            <a:extLst>
              <a:ext uri="{28A0092B-C50C-407E-A947-70E740481C1C}">
                <a14:useLocalDpi xmlns:a14="http://schemas.microsoft.com/office/drawing/2010/main" val="0"/>
              </a:ext>
            </a:extLst>
          </a:blip>
          <a:srcRect t="8703" b="17260"/>
          <a:stretch/>
        </p:blipFill>
        <p:spPr>
          <a:xfrm>
            <a:off x="327050" y="171715"/>
            <a:ext cx="3536177" cy="1871927"/>
          </a:xfrm>
          <a:prstGeom prst="rect">
            <a:avLst/>
          </a:prstGeom>
        </p:spPr>
      </p:pic>
      <p:pic>
        <p:nvPicPr>
          <p:cNvPr id="11" name="Picture 10" descr="A graph of crime&#10;&#10;Description automatically generated">
            <a:extLst>
              <a:ext uri="{FF2B5EF4-FFF2-40B4-BE49-F238E27FC236}">
                <a16:creationId xmlns:a16="http://schemas.microsoft.com/office/drawing/2014/main" id="{306DD514-C38E-84E3-B2B6-FAE61C824DCF}"/>
              </a:ext>
            </a:extLst>
          </p:cNvPr>
          <p:cNvPicPr>
            <a:picLocks noChangeAspect="1"/>
          </p:cNvPicPr>
          <p:nvPr/>
        </p:nvPicPr>
        <p:blipFill>
          <a:blip r:embed="rId3">
            <a:extLst>
              <a:ext uri="{28A0092B-C50C-407E-A947-70E740481C1C}">
                <a14:useLocalDpi xmlns:a14="http://schemas.microsoft.com/office/drawing/2010/main" val="0"/>
              </a:ext>
            </a:extLst>
          </a:blip>
          <a:srcRect r="-17" b="25812"/>
          <a:stretch/>
        </p:blipFill>
        <p:spPr>
          <a:xfrm>
            <a:off x="4324518" y="171715"/>
            <a:ext cx="3533110" cy="1871927"/>
          </a:xfrm>
          <a:prstGeom prst="rect">
            <a:avLst/>
          </a:prstGeom>
        </p:spPr>
      </p:pic>
      <p:pic>
        <p:nvPicPr>
          <p:cNvPr id="13" name="Picture 12" descr="A graph with yellow and black squares&#10;&#10;Description automatically generated">
            <a:extLst>
              <a:ext uri="{FF2B5EF4-FFF2-40B4-BE49-F238E27FC236}">
                <a16:creationId xmlns:a16="http://schemas.microsoft.com/office/drawing/2014/main" id="{0298F46B-CFCE-D5CA-B5C5-FAA2DF27E074}"/>
              </a:ext>
            </a:extLst>
          </p:cNvPr>
          <p:cNvPicPr>
            <a:picLocks noChangeAspect="1"/>
          </p:cNvPicPr>
          <p:nvPr/>
        </p:nvPicPr>
        <p:blipFill>
          <a:blip r:embed="rId4">
            <a:extLst>
              <a:ext uri="{28A0092B-C50C-407E-A947-70E740481C1C}">
                <a14:useLocalDpi xmlns:a14="http://schemas.microsoft.com/office/drawing/2010/main" val="0"/>
              </a:ext>
            </a:extLst>
          </a:blip>
          <a:srcRect t="355" r="17" b="25457"/>
          <a:stretch/>
        </p:blipFill>
        <p:spPr>
          <a:xfrm>
            <a:off x="8318476" y="171715"/>
            <a:ext cx="3531908" cy="1871927"/>
          </a:xfrm>
          <a:prstGeom prst="rect">
            <a:avLst/>
          </a:prstGeom>
        </p:spPr>
      </p:pic>
      <p:pic>
        <p:nvPicPr>
          <p:cNvPr id="15" name="Picture 14" descr="A graph with green and black squares&#10;&#10;Description automatically generated">
            <a:extLst>
              <a:ext uri="{FF2B5EF4-FFF2-40B4-BE49-F238E27FC236}">
                <a16:creationId xmlns:a16="http://schemas.microsoft.com/office/drawing/2014/main" id="{2062399D-24AA-0EAA-4808-D116ABE1861A}"/>
              </a:ext>
            </a:extLst>
          </p:cNvPr>
          <p:cNvPicPr>
            <a:picLocks noChangeAspect="1"/>
          </p:cNvPicPr>
          <p:nvPr/>
        </p:nvPicPr>
        <p:blipFill>
          <a:blip r:embed="rId5">
            <a:extLst>
              <a:ext uri="{28A0092B-C50C-407E-A947-70E740481C1C}">
                <a14:useLocalDpi xmlns:a14="http://schemas.microsoft.com/office/drawing/2010/main" val="0"/>
              </a:ext>
            </a:extLst>
          </a:blip>
          <a:srcRect t="25143" r="-17" b="669"/>
          <a:stretch/>
        </p:blipFill>
        <p:spPr>
          <a:xfrm>
            <a:off x="328584" y="2199909"/>
            <a:ext cx="3533109" cy="1871927"/>
          </a:xfrm>
          <a:prstGeom prst="rect">
            <a:avLst/>
          </a:prstGeom>
        </p:spPr>
      </p:pic>
      <p:pic>
        <p:nvPicPr>
          <p:cNvPr id="5" name="Content Placeholder 4" descr="A graph of a bar&#10;&#10;Description automatically generated with medium confidence">
            <a:extLst>
              <a:ext uri="{FF2B5EF4-FFF2-40B4-BE49-F238E27FC236}">
                <a16:creationId xmlns:a16="http://schemas.microsoft.com/office/drawing/2014/main" id="{92D12047-3799-6583-2C64-8B9AA37642F8}"/>
              </a:ext>
            </a:extLst>
          </p:cNvPr>
          <p:cNvPicPr>
            <a:picLocks noChangeAspect="1"/>
          </p:cNvPicPr>
          <p:nvPr/>
        </p:nvPicPr>
        <p:blipFill>
          <a:blip r:embed="rId6">
            <a:extLst>
              <a:ext uri="{28A0092B-C50C-407E-A947-70E740481C1C}">
                <a14:useLocalDpi xmlns:a14="http://schemas.microsoft.com/office/drawing/2010/main" val="0"/>
              </a:ext>
            </a:extLst>
          </a:blip>
          <a:srcRect t="14525" r="-17" b="11167"/>
          <a:stretch/>
        </p:blipFill>
        <p:spPr>
          <a:xfrm>
            <a:off x="4327372" y="2199909"/>
            <a:ext cx="3527403" cy="1871927"/>
          </a:xfrm>
          <a:prstGeom prst="rect">
            <a:avLst/>
          </a:prstGeom>
        </p:spPr>
      </p:pic>
      <p:pic>
        <p:nvPicPr>
          <p:cNvPr id="9" name="Picture 8" descr="A pie chart with numbers and a few pies&#10;&#10;Description automatically generated">
            <a:extLst>
              <a:ext uri="{FF2B5EF4-FFF2-40B4-BE49-F238E27FC236}">
                <a16:creationId xmlns:a16="http://schemas.microsoft.com/office/drawing/2014/main" id="{7D6654A7-86C6-6CCF-467B-50F969943630}"/>
              </a:ext>
            </a:extLst>
          </p:cNvPr>
          <p:cNvPicPr>
            <a:picLocks noChangeAspect="1"/>
          </p:cNvPicPr>
          <p:nvPr/>
        </p:nvPicPr>
        <p:blipFill>
          <a:blip r:embed="rId7">
            <a:extLst>
              <a:ext uri="{28A0092B-C50C-407E-A947-70E740481C1C}">
                <a14:useLocalDpi xmlns:a14="http://schemas.microsoft.com/office/drawing/2010/main" val="0"/>
              </a:ext>
            </a:extLst>
          </a:blip>
          <a:srcRect r="15" b="25891"/>
          <a:stretch/>
        </p:blipFill>
        <p:spPr>
          <a:xfrm>
            <a:off x="8316558" y="2199909"/>
            <a:ext cx="3535745" cy="1871927"/>
          </a:xfrm>
          <a:prstGeom prst="rect">
            <a:avLst/>
          </a:prstGeom>
        </p:spPr>
      </p:pic>
    </p:spTree>
    <p:extLst>
      <p:ext uri="{BB962C8B-B14F-4D97-AF65-F5344CB8AC3E}">
        <p14:creationId xmlns:p14="http://schemas.microsoft.com/office/powerpoint/2010/main" val="352242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13F69C-3D6D-4E72-9289-5BC3584D6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aph of a number of bars&#10;&#10;Description automatically generated with medium confidence">
            <a:extLst>
              <a:ext uri="{FF2B5EF4-FFF2-40B4-BE49-F238E27FC236}">
                <a16:creationId xmlns:a16="http://schemas.microsoft.com/office/drawing/2014/main" id="{54ABF2F2-686D-9D9E-B599-23E11E53E5EE}"/>
              </a:ext>
            </a:extLst>
          </p:cNvPr>
          <p:cNvPicPr>
            <a:picLocks noChangeAspect="1"/>
          </p:cNvPicPr>
          <p:nvPr/>
        </p:nvPicPr>
        <p:blipFill>
          <a:blip r:embed="rId2">
            <a:extLst>
              <a:ext uri="{28A0092B-C50C-407E-A947-70E740481C1C}">
                <a14:useLocalDpi xmlns:a14="http://schemas.microsoft.com/office/drawing/2010/main" val="0"/>
              </a:ext>
            </a:extLst>
          </a:blip>
          <a:srcRect l="36108" r="-7" b="-7"/>
          <a:stretch/>
        </p:blipFill>
        <p:spPr>
          <a:xfrm>
            <a:off x="20" y="-1"/>
            <a:ext cx="3997732" cy="4469126"/>
          </a:xfrm>
          <a:prstGeom prst="rect">
            <a:avLst/>
          </a:prstGeom>
        </p:spPr>
      </p:pic>
      <p:pic>
        <p:nvPicPr>
          <p:cNvPr id="5" name="Content Placeholder 4" descr="A graph showing a line of a line&#10;&#10;Description automatically generated">
            <a:extLst>
              <a:ext uri="{FF2B5EF4-FFF2-40B4-BE49-F238E27FC236}">
                <a16:creationId xmlns:a16="http://schemas.microsoft.com/office/drawing/2014/main" id="{CCB188E8-857C-A613-F7BD-173D45FC89E2}"/>
              </a:ext>
            </a:extLst>
          </p:cNvPr>
          <p:cNvPicPr>
            <a:picLocks noChangeAspect="1"/>
          </p:cNvPicPr>
          <p:nvPr/>
        </p:nvPicPr>
        <p:blipFill>
          <a:blip r:embed="rId3">
            <a:extLst>
              <a:ext uri="{28A0092B-C50C-407E-A947-70E740481C1C}">
                <a14:useLocalDpi xmlns:a14="http://schemas.microsoft.com/office/drawing/2010/main" val="0"/>
              </a:ext>
            </a:extLst>
          </a:blip>
          <a:srcRect l="2871" r="1" b="1"/>
          <a:stretch/>
        </p:blipFill>
        <p:spPr>
          <a:xfrm>
            <a:off x="4184069" y="-2"/>
            <a:ext cx="3027239" cy="2226220"/>
          </a:xfrm>
          <a:prstGeom prst="rect">
            <a:avLst/>
          </a:prstGeom>
        </p:spPr>
      </p:pic>
      <p:pic>
        <p:nvPicPr>
          <p:cNvPr id="7" name="Picture 6" descr="A graph with numbers and lines&#10;&#10;Description automatically generated">
            <a:extLst>
              <a:ext uri="{FF2B5EF4-FFF2-40B4-BE49-F238E27FC236}">
                <a16:creationId xmlns:a16="http://schemas.microsoft.com/office/drawing/2014/main" id="{A8F6116B-ED5F-92FB-CE45-49A80B128CE9}"/>
              </a:ext>
            </a:extLst>
          </p:cNvPr>
          <p:cNvPicPr>
            <a:picLocks noChangeAspect="1"/>
          </p:cNvPicPr>
          <p:nvPr/>
        </p:nvPicPr>
        <p:blipFill>
          <a:blip r:embed="rId4">
            <a:extLst>
              <a:ext uri="{28A0092B-C50C-407E-A947-70E740481C1C}">
                <a14:useLocalDpi xmlns:a14="http://schemas.microsoft.com/office/drawing/2010/main" val="0"/>
              </a:ext>
            </a:extLst>
          </a:blip>
          <a:srcRect r="-18" b="5133"/>
          <a:stretch/>
        </p:blipFill>
        <p:spPr>
          <a:xfrm>
            <a:off x="4184069" y="2406570"/>
            <a:ext cx="3027239" cy="2050948"/>
          </a:xfrm>
          <a:prstGeom prst="rect">
            <a:avLst/>
          </a:prstGeom>
        </p:spPr>
      </p:pic>
      <p:pic>
        <p:nvPicPr>
          <p:cNvPr id="11" name="Picture 10" descr="A graph with numbers and lines&#10;&#10;Description automatically generated">
            <a:extLst>
              <a:ext uri="{FF2B5EF4-FFF2-40B4-BE49-F238E27FC236}">
                <a16:creationId xmlns:a16="http://schemas.microsoft.com/office/drawing/2014/main" id="{4538A314-6A4E-D7F2-BBDA-EFC52CA62077}"/>
              </a:ext>
            </a:extLst>
          </p:cNvPr>
          <p:cNvPicPr>
            <a:picLocks noChangeAspect="1"/>
          </p:cNvPicPr>
          <p:nvPr/>
        </p:nvPicPr>
        <p:blipFill>
          <a:blip r:embed="rId5">
            <a:extLst>
              <a:ext uri="{28A0092B-C50C-407E-A947-70E740481C1C}">
                <a14:useLocalDpi xmlns:a14="http://schemas.microsoft.com/office/drawing/2010/main" val="0"/>
              </a:ext>
            </a:extLst>
          </a:blip>
          <a:srcRect l="2790" r="-9" b="-9"/>
          <a:stretch/>
        </p:blipFill>
        <p:spPr>
          <a:xfrm>
            <a:off x="-3717" y="4638290"/>
            <a:ext cx="3020892" cy="2219710"/>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0560AFBD-99C0-4FC1-04D7-C6807645DE65}"/>
              </a:ext>
            </a:extLst>
          </p:cNvPr>
          <p:cNvPicPr>
            <a:picLocks noChangeAspect="1"/>
          </p:cNvPicPr>
          <p:nvPr/>
        </p:nvPicPr>
        <p:blipFill>
          <a:blip r:embed="rId6">
            <a:extLst>
              <a:ext uri="{28A0092B-C50C-407E-A947-70E740481C1C}">
                <a14:useLocalDpi xmlns:a14="http://schemas.microsoft.com/office/drawing/2010/main" val="0"/>
              </a:ext>
            </a:extLst>
          </a:blip>
          <a:srcRect t="5314" r="-1" b="17195"/>
          <a:stretch/>
        </p:blipFill>
        <p:spPr>
          <a:xfrm>
            <a:off x="3184628" y="4629236"/>
            <a:ext cx="4026679" cy="2228764"/>
          </a:xfrm>
          <a:prstGeom prst="rect">
            <a:avLst/>
          </a:prstGeom>
        </p:spPr>
      </p:pic>
      <p:sp>
        <p:nvSpPr>
          <p:cNvPr id="17" name="Content Placeholder 16">
            <a:extLst>
              <a:ext uri="{FF2B5EF4-FFF2-40B4-BE49-F238E27FC236}">
                <a16:creationId xmlns:a16="http://schemas.microsoft.com/office/drawing/2014/main" id="{3E92BCEF-5617-D201-A355-9D57593479E4}"/>
              </a:ext>
            </a:extLst>
          </p:cNvPr>
          <p:cNvSpPr>
            <a:spLocks noGrp="1"/>
          </p:cNvSpPr>
          <p:nvPr>
            <p:ph idx="1"/>
          </p:nvPr>
        </p:nvSpPr>
        <p:spPr>
          <a:xfrm>
            <a:off x="7527223" y="2400475"/>
            <a:ext cx="3826578" cy="3776488"/>
          </a:xfrm>
        </p:spPr>
        <p:txBody>
          <a:bodyPr>
            <a:normAutofit/>
          </a:bodyPr>
          <a:lstStyle/>
          <a:p>
            <a:r>
              <a:rPr lang="en-US" sz="2000" dirty="0"/>
              <a:t>We would consider the monthly time-series for better predictability.</a:t>
            </a:r>
          </a:p>
          <a:p>
            <a:r>
              <a:rPr lang="en-US" sz="2000" dirty="0"/>
              <a:t>ACF indicates seasonality.</a:t>
            </a:r>
          </a:p>
        </p:txBody>
      </p:sp>
    </p:spTree>
    <p:extLst>
      <p:ext uri="{BB962C8B-B14F-4D97-AF65-F5344CB8AC3E}">
        <p14:creationId xmlns:p14="http://schemas.microsoft.com/office/powerpoint/2010/main" val="191868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2CC03-AE8E-1E80-AE39-F984AF3281E0}"/>
              </a:ext>
            </a:extLst>
          </p:cNvPr>
          <p:cNvSpPr>
            <a:spLocks noGrp="1"/>
          </p:cNvSpPr>
          <p:nvPr>
            <p:ph type="title"/>
          </p:nvPr>
        </p:nvSpPr>
        <p:spPr>
          <a:xfrm>
            <a:off x="798257" y="637523"/>
            <a:ext cx="3608896" cy="1690993"/>
          </a:xfrm>
        </p:spPr>
        <p:txBody>
          <a:bodyPr anchor="b">
            <a:normAutofit/>
          </a:bodyPr>
          <a:lstStyle/>
          <a:p>
            <a:r>
              <a:rPr lang="en-US" sz="3600">
                <a:solidFill>
                  <a:srgbClr val="FFFFFF"/>
                </a:solidFill>
              </a:rPr>
              <a:t>Naïve Forecast</a:t>
            </a:r>
          </a:p>
        </p:txBody>
      </p:sp>
      <p:pic>
        <p:nvPicPr>
          <p:cNvPr id="13" name="Picture 12" descr="A graph with red lines and numbers&#10;&#10;Description automatically generated">
            <a:extLst>
              <a:ext uri="{FF2B5EF4-FFF2-40B4-BE49-F238E27FC236}">
                <a16:creationId xmlns:a16="http://schemas.microsoft.com/office/drawing/2014/main" id="{72DD3DD9-AF0C-D53F-4FF4-AFA8DDC55B26}"/>
              </a:ext>
            </a:extLst>
          </p:cNvPr>
          <p:cNvPicPr>
            <a:picLocks noChangeAspect="1"/>
          </p:cNvPicPr>
          <p:nvPr/>
        </p:nvPicPr>
        <p:blipFill>
          <a:blip r:embed="rId2">
            <a:extLst>
              <a:ext uri="{28A0092B-C50C-407E-A947-70E740481C1C}">
                <a14:useLocalDpi xmlns:a14="http://schemas.microsoft.com/office/drawing/2010/main" val="0"/>
              </a:ext>
            </a:extLst>
          </a:blip>
          <a:srcRect t="4555" r="-21" b="-21"/>
          <a:stretch/>
        </p:blipFill>
        <p:spPr>
          <a:xfrm>
            <a:off x="5400970" y="325905"/>
            <a:ext cx="2719258" cy="1853873"/>
          </a:xfrm>
          <a:prstGeom prst="rect">
            <a:avLst/>
          </a:prstGeom>
        </p:spPr>
      </p:pic>
      <p:pic>
        <p:nvPicPr>
          <p:cNvPr id="7" name="Picture 6" descr="A graph with a line graph&#10;&#10;Description automatically generated with medium confidence">
            <a:extLst>
              <a:ext uri="{FF2B5EF4-FFF2-40B4-BE49-F238E27FC236}">
                <a16:creationId xmlns:a16="http://schemas.microsoft.com/office/drawing/2014/main" id="{4545CE95-4AAA-74BF-B5DA-CB542DE82674}"/>
              </a:ext>
            </a:extLst>
          </p:cNvPr>
          <p:cNvPicPr>
            <a:picLocks noChangeAspect="1"/>
          </p:cNvPicPr>
          <p:nvPr/>
        </p:nvPicPr>
        <p:blipFill>
          <a:blip r:embed="rId3">
            <a:extLst>
              <a:ext uri="{28A0092B-C50C-407E-A947-70E740481C1C}">
                <a14:useLocalDpi xmlns:a14="http://schemas.microsoft.com/office/drawing/2010/main" val="0"/>
              </a:ext>
            </a:extLst>
          </a:blip>
          <a:srcRect t="615" r="-10" b="20852"/>
          <a:stretch/>
        </p:blipFill>
        <p:spPr>
          <a:xfrm>
            <a:off x="8696790" y="364081"/>
            <a:ext cx="3169090" cy="1777522"/>
          </a:xfrm>
          <a:prstGeom prst="rect">
            <a:avLst/>
          </a:prstGeom>
        </p:spPr>
      </p:pic>
      <p:sp>
        <p:nvSpPr>
          <p:cNvPr id="19" name="Content Placeholder 18">
            <a:extLst>
              <a:ext uri="{FF2B5EF4-FFF2-40B4-BE49-F238E27FC236}">
                <a16:creationId xmlns:a16="http://schemas.microsoft.com/office/drawing/2014/main" id="{943C2E21-B66D-1BB1-9BFF-35743D2BA7B3}"/>
              </a:ext>
            </a:extLst>
          </p:cNvPr>
          <p:cNvSpPr>
            <a:spLocks noGrp="1"/>
          </p:cNvSpPr>
          <p:nvPr>
            <p:ph idx="1"/>
          </p:nvPr>
        </p:nvSpPr>
        <p:spPr>
          <a:xfrm>
            <a:off x="798256" y="2474260"/>
            <a:ext cx="3607930" cy="3677158"/>
          </a:xfrm>
        </p:spPr>
        <p:txBody>
          <a:bodyPr anchor="t">
            <a:normAutofit/>
          </a:bodyPr>
          <a:lstStyle/>
          <a:p>
            <a:r>
              <a:rPr lang="en-US" sz="1900" kern="100">
                <a:solidFill>
                  <a:srgbClr val="FFFFFF"/>
                </a:solidFill>
                <a:latin typeface="Aptos" panose="020B0004020202020204" pitchFamily="34" charset="0"/>
                <a:ea typeface="Aptos" panose="020B0004020202020204" pitchFamily="34" charset="0"/>
                <a:cs typeface="Times New Roman" panose="02020603050405020304" pitchFamily="18" charset="0"/>
              </a:rPr>
              <a:t>A</a:t>
            </a:r>
            <a:r>
              <a:rPr lang="en-US" sz="1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ssumes future values equal the last observed value.</a:t>
            </a:r>
          </a:p>
          <a:p>
            <a:r>
              <a:rPr lang="en-US" sz="1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The residuals are randomly distributed, shows no pattern. </a:t>
            </a:r>
          </a:p>
          <a:p>
            <a:r>
              <a:rPr lang="en-US" sz="1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This means that the Naive forecast is being able to capture the seasonality and trend. </a:t>
            </a:r>
          </a:p>
          <a:p>
            <a:r>
              <a:rPr lang="en-US" sz="1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Since the histogram is normal, it means that the Naive Forecast might  be a good method in this case.</a:t>
            </a:r>
          </a:p>
          <a:p>
            <a:endParaRPr lang="en-US" sz="1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1900">
              <a:solidFill>
                <a:srgbClr val="FFFFFF"/>
              </a:solidFill>
            </a:endParaRPr>
          </a:p>
        </p:txBody>
      </p:sp>
      <p:pic>
        <p:nvPicPr>
          <p:cNvPr id="9" name="Picture 8" descr="A graph of a bar graph&#10;&#10;Description automatically generated">
            <a:extLst>
              <a:ext uri="{FF2B5EF4-FFF2-40B4-BE49-F238E27FC236}">
                <a16:creationId xmlns:a16="http://schemas.microsoft.com/office/drawing/2014/main" id="{EAA2F76A-12FE-4ECE-4501-6C32C927FA9D}"/>
              </a:ext>
            </a:extLst>
          </p:cNvPr>
          <p:cNvPicPr>
            <a:picLocks noChangeAspect="1"/>
          </p:cNvPicPr>
          <p:nvPr/>
        </p:nvPicPr>
        <p:blipFill>
          <a:blip r:embed="rId4">
            <a:extLst>
              <a:ext uri="{28A0092B-C50C-407E-A947-70E740481C1C}">
                <a14:useLocalDpi xmlns:a14="http://schemas.microsoft.com/office/drawing/2010/main" val="0"/>
              </a:ext>
            </a:extLst>
          </a:blip>
          <a:srcRect r="-10" b="3775"/>
          <a:stretch/>
        </p:blipFill>
        <p:spPr>
          <a:xfrm>
            <a:off x="5419059" y="2503952"/>
            <a:ext cx="2692019" cy="1850097"/>
          </a:xfrm>
          <a:prstGeom prst="rect">
            <a:avLst/>
          </a:prstGeom>
        </p:spPr>
      </p:pic>
      <p:pic>
        <p:nvPicPr>
          <p:cNvPr id="5" name="Content Placeholder 4" descr="A graph with numbers and lines&#10;&#10;Description automatically generated">
            <a:extLst>
              <a:ext uri="{FF2B5EF4-FFF2-40B4-BE49-F238E27FC236}">
                <a16:creationId xmlns:a16="http://schemas.microsoft.com/office/drawing/2014/main" id="{B8904C9A-4A62-6698-CB7A-087990C05481}"/>
              </a:ext>
            </a:extLst>
          </p:cNvPr>
          <p:cNvPicPr>
            <a:picLocks noChangeAspect="1"/>
          </p:cNvPicPr>
          <p:nvPr/>
        </p:nvPicPr>
        <p:blipFill>
          <a:blip r:embed="rId5">
            <a:extLst>
              <a:ext uri="{28A0092B-C50C-407E-A947-70E740481C1C}">
                <a14:useLocalDpi xmlns:a14="http://schemas.microsoft.com/office/drawing/2010/main" val="0"/>
              </a:ext>
            </a:extLst>
          </a:blip>
          <a:srcRect r="-20" b="4248"/>
          <a:stretch/>
        </p:blipFill>
        <p:spPr>
          <a:xfrm>
            <a:off x="8942087" y="2503952"/>
            <a:ext cx="2705587" cy="1850097"/>
          </a:xfrm>
          <a:prstGeom prst="rect">
            <a:avLst/>
          </a:prstGeom>
        </p:spPr>
      </p:pic>
      <p:pic>
        <p:nvPicPr>
          <p:cNvPr id="11" name="Picture 10" descr="A graph with red and black lines&#10;&#10;Description automatically generated">
            <a:extLst>
              <a:ext uri="{FF2B5EF4-FFF2-40B4-BE49-F238E27FC236}">
                <a16:creationId xmlns:a16="http://schemas.microsoft.com/office/drawing/2014/main" id="{910A1FC7-A02B-73AB-156D-FA1598A5CBF0}"/>
              </a:ext>
            </a:extLst>
          </p:cNvPr>
          <p:cNvPicPr>
            <a:picLocks noChangeAspect="1"/>
          </p:cNvPicPr>
          <p:nvPr/>
        </p:nvPicPr>
        <p:blipFill>
          <a:blip r:embed="rId6">
            <a:extLst>
              <a:ext uri="{28A0092B-C50C-407E-A947-70E740481C1C}">
                <a14:useLocalDpi xmlns:a14="http://schemas.microsoft.com/office/drawing/2010/main" val="0"/>
              </a:ext>
            </a:extLst>
          </a:blip>
          <a:srcRect t="21873" r="-21" b="-21"/>
          <a:stretch/>
        </p:blipFill>
        <p:spPr>
          <a:xfrm>
            <a:off x="5163486" y="4683498"/>
            <a:ext cx="3211571" cy="1792322"/>
          </a:xfrm>
          <a:prstGeom prst="rect">
            <a:avLst/>
          </a:prstGeom>
        </p:spPr>
      </p:pic>
      <p:pic>
        <p:nvPicPr>
          <p:cNvPr id="15" name="Picture 14" descr="A graph of a number of data&#10;&#10;Description automatically generated with medium confidence">
            <a:extLst>
              <a:ext uri="{FF2B5EF4-FFF2-40B4-BE49-F238E27FC236}">
                <a16:creationId xmlns:a16="http://schemas.microsoft.com/office/drawing/2014/main" id="{F6712A69-6F0E-1A8B-0B4D-C8B806514FA9}"/>
              </a:ext>
            </a:extLst>
          </p:cNvPr>
          <p:cNvPicPr>
            <a:picLocks noChangeAspect="1"/>
          </p:cNvPicPr>
          <p:nvPr/>
        </p:nvPicPr>
        <p:blipFill>
          <a:blip r:embed="rId7">
            <a:extLst>
              <a:ext uri="{28A0092B-C50C-407E-A947-70E740481C1C}">
                <a14:useLocalDpi xmlns:a14="http://schemas.microsoft.com/office/drawing/2010/main" val="0"/>
              </a:ext>
            </a:extLst>
          </a:blip>
          <a:srcRect r="-10" b="4064"/>
          <a:stretch/>
        </p:blipFill>
        <p:spPr>
          <a:xfrm>
            <a:off x="8910535" y="4649694"/>
            <a:ext cx="2741600" cy="1878513"/>
          </a:xfrm>
          <a:prstGeom prst="rect">
            <a:avLst/>
          </a:prstGeom>
        </p:spPr>
      </p:pic>
    </p:spTree>
    <p:extLst>
      <p:ext uri="{BB962C8B-B14F-4D97-AF65-F5344CB8AC3E}">
        <p14:creationId xmlns:p14="http://schemas.microsoft.com/office/powerpoint/2010/main" val="234754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A884DA-5B43-76D7-119A-658C0E7A5FF9}"/>
              </a:ext>
            </a:extLst>
          </p:cNvPr>
          <p:cNvSpPr>
            <a:spLocks noGrp="1"/>
          </p:cNvSpPr>
          <p:nvPr>
            <p:ph type="title"/>
          </p:nvPr>
        </p:nvSpPr>
        <p:spPr>
          <a:xfrm>
            <a:off x="798257" y="637523"/>
            <a:ext cx="3608896" cy="1690993"/>
          </a:xfrm>
        </p:spPr>
        <p:txBody>
          <a:bodyPr anchor="b">
            <a:normAutofit/>
          </a:bodyPr>
          <a:lstStyle/>
          <a:p>
            <a:r>
              <a:rPr lang="en-US" sz="3600">
                <a:solidFill>
                  <a:srgbClr val="FFFFFF"/>
                </a:solidFill>
              </a:rPr>
              <a:t>Mean Forecast</a:t>
            </a:r>
          </a:p>
        </p:txBody>
      </p:sp>
      <p:pic>
        <p:nvPicPr>
          <p:cNvPr id="13" name="Picture 12" descr="A graph of a number of percents&#10;&#10;Description automatically generated with medium confidence">
            <a:extLst>
              <a:ext uri="{FF2B5EF4-FFF2-40B4-BE49-F238E27FC236}">
                <a16:creationId xmlns:a16="http://schemas.microsoft.com/office/drawing/2014/main" id="{D3EB6DDE-D5F1-255F-C837-754BABB47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5080" y="516201"/>
            <a:ext cx="2062593" cy="1473280"/>
          </a:xfrm>
          <a:prstGeom prst="rect">
            <a:avLst/>
          </a:prstGeom>
        </p:spPr>
      </p:pic>
      <p:sp>
        <p:nvSpPr>
          <p:cNvPr id="17" name="Content Placeholder 16">
            <a:extLst>
              <a:ext uri="{FF2B5EF4-FFF2-40B4-BE49-F238E27FC236}">
                <a16:creationId xmlns:a16="http://schemas.microsoft.com/office/drawing/2014/main" id="{FE70DB1B-3485-7809-A8AC-C9491CB8CE0E}"/>
              </a:ext>
            </a:extLst>
          </p:cNvPr>
          <p:cNvSpPr>
            <a:spLocks noGrp="1"/>
          </p:cNvSpPr>
          <p:nvPr>
            <p:ph idx="1"/>
          </p:nvPr>
        </p:nvSpPr>
        <p:spPr>
          <a:xfrm>
            <a:off x="798256" y="2474260"/>
            <a:ext cx="3607930" cy="3677158"/>
          </a:xfrm>
        </p:spPr>
        <p:txBody>
          <a:bodyPr anchor="t">
            <a:normAutofit/>
          </a:bodyPr>
          <a:lstStyle/>
          <a:p>
            <a:r>
              <a:rPr lang="en-US" sz="2000">
                <a:solidFill>
                  <a:srgbClr val="FFFFFF"/>
                </a:solidFill>
                <a:latin typeface="Aptos" panose="020B0004020202020204" pitchFamily="34" charset="0"/>
                <a:ea typeface="Aptos" panose="020B0004020202020204" pitchFamily="34" charset="0"/>
                <a:cs typeface="Times New Roman" panose="02020603050405020304" pitchFamily="18" charset="0"/>
              </a:rPr>
              <a:t>A</a:t>
            </a:r>
            <a:r>
              <a:rPr lang="en-US" sz="2000">
                <a:solidFill>
                  <a:srgbClr val="FFFFFF"/>
                </a:solidFill>
                <a:effectLst/>
                <a:latin typeface="Aptos" panose="020B0004020202020204" pitchFamily="34" charset="0"/>
                <a:ea typeface="Aptos" panose="020B0004020202020204" pitchFamily="34" charset="0"/>
                <a:cs typeface="Times New Roman" panose="02020603050405020304" pitchFamily="18" charset="0"/>
              </a:rPr>
              <a:t>ssumes future values equal the mean of past values. </a:t>
            </a:r>
          </a:p>
          <a:p>
            <a:r>
              <a:rPr lang="en-US" sz="2000">
                <a:solidFill>
                  <a:srgbClr val="FFFFFF"/>
                </a:solidFill>
                <a:effectLst/>
                <a:latin typeface="Aptos" panose="020B0004020202020204" pitchFamily="34" charset="0"/>
                <a:ea typeface="Aptos" panose="020B0004020202020204" pitchFamily="34" charset="0"/>
                <a:cs typeface="Times New Roman" panose="02020603050405020304" pitchFamily="18" charset="0"/>
              </a:rPr>
              <a:t>Observing the residuals, we can say the Mean Forecast does not effectively capture the pattern.</a:t>
            </a:r>
          </a:p>
          <a:p>
            <a:r>
              <a:rPr lang="en-US" sz="2000">
                <a:solidFill>
                  <a:srgbClr val="FFFFFF"/>
                </a:solidFill>
                <a:effectLst/>
                <a:latin typeface="Aptos" panose="020B0004020202020204" pitchFamily="34" charset="0"/>
                <a:ea typeface="Aptos" panose="020B0004020202020204" pitchFamily="34" charset="0"/>
                <a:cs typeface="Times New Roman" panose="02020603050405020304" pitchFamily="18" charset="0"/>
              </a:rPr>
              <a:t> Since the existence of patterns in residuals, it suggests the model’s limitations. </a:t>
            </a:r>
            <a:endParaRPr lang="en-US" sz="2000">
              <a:solidFill>
                <a:srgbClr val="FFFFFF"/>
              </a:solidFill>
            </a:endParaRPr>
          </a:p>
        </p:txBody>
      </p:sp>
      <p:pic>
        <p:nvPicPr>
          <p:cNvPr id="7" name="Picture 6" descr="A graph with numbers and lines&#10;&#10;Description automatically generated">
            <a:extLst>
              <a:ext uri="{FF2B5EF4-FFF2-40B4-BE49-F238E27FC236}">
                <a16:creationId xmlns:a16="http://schemas.microsoft.com/office/drawing/2014/main" id="{28874FAA-9AB3-5E00-1E67-3147E9245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081" y="2692360"/>
            <a:ext cx="2062593" cy="1473280"/>
          </a:xfrm>
          <a:prstGeom prst="rect">
            <a:avLst/>
          </a:prstGeom>
        </p:spPr>
      </p:pic>
      <p:pic>
        <p:nvPicPr>
          <p:cNvPr id="5" name="Content Placeholder 4" descr="A graph with numbers and lines&#10;&#10;Description automatically generated">
            <a:extLst>
              <a:ext uri="{FF2B5EF4-FFF2-40B4-BE49-F238E27FC236}">
                <a16:creationId xmlns:a16="http://schemas.microsoft.com/office/drawing/2014/main" id="{F9EB4FAE-92FA-F7D1-B734-3FE25B81A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1847" y="325904"/>
            <a:ext cx="4119121" cy="2942229"/>
          </a:xfrm>
          <a:prstGeom prst="rect">
            <a:avLst/>
          </a:prstGeom>
        </p:spPr>
      </p:pic>
      <p:pic>
        <p:nvPicPr>
          <p:cNvPr id="11" name="Picture 10" descr="A graph with numbers and lines&#10;&#10;Description automatically generated">
            <a:extLst>
              <a:ext uri="{FF2B5EF4-FFF2-40B4-BE49-F238E27FC236}">
                <a16:creationId xmlns:a16="http://schemas.microsoft.com/office/drawing/2014/main" id="{1F7497AB-3D98-2923-3D93-AEED59690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3486" y="4843019"/>
            <a:ext cx="2062593" cy="1473280"/>
          </a:xfrm>
          <a:prstGeom prst="rect">
            <a:avLst/>
          </a:prstGeom>
        </p:spPr>
      </p:pic>
      <p:pic>
        <p:nvPicPr>
          <p:cNvPr id="9" name="Picture 8" descr="A graph of a graph&#10;&#10;Description automatically generated">
            <a:extLst>
              <a:ext uri="{FF2B5EF4-FFF2-40B4-BE49-F238E27FC236}">
                <a16:creationId xmlns:a16="http://schemas.microsoft.com/office/drawing/2014/main" id="{B031CF2E-0701-658B-B6F9-05C8245E6A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4569" y="3589866"/>
            <a:ext cx="4113677" cy="2938341"/>
          </a:xfrm>
          <a:prstGeom prst="rect">
            <a:avLst/>
          </a:prstGeom>
        </p:spPr>
      </p:pic>
    </p:spTree>
    <p:extLst>
      <p:ext uri="{BB962C8B-B14F-4D97-AF65-F5344CB8AC3E}">
        <p14:creationId xmlns:p14="http://schemas.microsoft.com/office/powerpoint/2010/main" val="23189714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1204</Words>
  <Application>Microsoft Office PowerPoint</Application>
  <PresentationFormat>Widescreen</PresentationFormat>
  <Paragraphs>70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Aptos Display</vt:lpstr>
      <vt:lpstr>Arial</vt:lpstr>
      <vt:lpstr>Calibri</vt:lpstr>
      <vt:lpstr>Office Theme</vt:lpstr>
      <vt:lpstr>Time Series Analysis – Crime Data</vt:lpstr>
      <vt:lpstr>Objective:</vt:lpstr>
      <vt:lpstr>PowerPoint Presentation</vt:lpstr>
      <vt:lpstr>Dataset Overview</vt:lpstr>
      <vt:lpstr>PowerPoint Presentation</vt:lpstr>
      <vt:lpstr>Exploratory Data Analysis (EDA)</vt:lpstr>
      <vt:lpstr>PowerPoint Presentation</vt:lpstr>
      <vt:lpstr>Naïve Forecast</vt:lpstr>
      <vt:lpstr>Mean Forecast</vt:lpstr>
      <vt:lpstr>Holt Winters Forecast</vt:lpstr>
      <vt:lpstr>Holt Winters with drift</vt:lpstr>
      <vt:lpstr>Simple Exponential Smoothing Forecast</vt:lpstr>
      <vt:lpstr>Moving averages</vt:lpstr>
      <vt:lpstr>STL Decompostion</vt:lpstr>
      <vt:lpstr>PowerPoint Presentation</vt:lpstr>
      <vt:lpstr>STL Forecasting</vt:lpstr>
      <vt:lpstr>ETS Decompostion</vt:lpstr>
      <vt:lpstr>ARIMA</vt:lpstr>
      <vt:lpstr>PowerPoint Presentation</vt:lpstr>
      <vt:lpstr>PowerPoint Presentation</vt:lpstr>
      <vt:lpstr>PowerPoint Presentation</vt:lpstr>
      <vt:lpstr>PowerPoint Presentation</vt:lpstr>
      <vt:lpstr>Individual Crime Forecast</vt:lpstr>
      <vt:lpstr>Larceny</vt:lpstr>
      <vt:lpstr>Vandalism</vt:lpstr>
      <vt:lpstr>Foregery</vt:lpstr>
      <vt:lpstr>PowerPoint Presentation</vt:lpstr>
      <vt:lpstr>Regression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Nishanth G</dc:creator>
  <cp:lastModifiedBy>Nishanth G</cp:lastModifiedBy>
  <cp:revision>1</cp:revision>
  <dcterms:created xsi:type="dcterms:W3CDTF">2024-11-27T17:39:08Z</dcterms:created>
  <dcterms:modified xsi:type="dcterms:W3CDTF">2024-11-27T18:33:23Z</dcterms:modified>
</cp:coreProperties>
</file>