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67" r:id="rId2"/>
    <p:sldId id="257" r:id="rId3"/>
    <p:sldId id="258" r:id="rId4"/>
    <p:sldId id="260" r:id="rId5"/>
    <p:sldId id="272" r:id="rId6"/>
    <p:sldId id="274" r:id="rId7"/>
    <p:sldId id="27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400B6B-2B94-4A9E-9140-4A6927F49473}">
          <p14:sldIdLst>
            <p14:sldId id="267"/>
            <p14:sldId id="257"/>
            <p14:sldId id="258"/>
            <p14:sldId id="260"/>
            <p14:sldId id="272"/>
            <p14:sldId id="274"/>
          </p14:sldIdLst>
        </p14:section>
        <p14:section name="Untitled Section" id="{78958C9E-AA26-4C98-8455-9FC514528A0F}">
          <p14:sldIdLst>
            <p14:sldId id="27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nth sinceborn" initials="ns" lastIdx="1" clrIdx="0">
    <p:extLst>
      <p:ext uri="{19B8F6BF-5375-455C-9EA6-DF929625EA0E}">
        <p15:presenceInfo xmlns:p15="http://schemas.microsoft.com/office/powerpoint/2012/main" userId="4ff1797b8dd057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9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1174-36D4-4935-83E5-005190F2036F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266F-00D7-4909-9A92-90655781C3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D7B38-511A-4B0E-921D-931059D357F8}" type="datetimeFigureOut">
              <a:rPr lang="en-US" smtClean="0"/>
              <a:pPr/>
              <a:t>20-Dec-21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CBFA-4DA0-41DE-87AA-1AB7B8D2B2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902853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19200" y="3037582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PATH CONTROLLED MOVEMENT OF ROBOTIC ARM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5334000"/>
            <a:ext cx="2206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GUIDED BY:</a:t>
            </a:r>
          </a:p>
          <a:p>
            <a:r>
              <a:rPr lang="en-US" sz="2000" dirty="0"/>
              <a:t>Mr. Sathish</a:t>
            </a:r>
          </a:p>
          <a:p>
            <a:r>
              <a:rPr lang="en-US" sz="2000" dirty="0"/>
              <a:t>Assistant professor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1200" y="5105400"/>
            <a:ext cx="2774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BATCH MEMBERS:</a:t>
            </a:r>
          </a:p>
          <a:p>
            <a:r>
              <a:rPr lang="en-US" sz="2000" dirty="0"/>
              <a:t>Mr. K.NIRANJAN</a:t>
            </a:r>
          </a:p>
          <a:p>
            <a:r>
              <a:rPr lang="en-US" sz="2000" dirty="0"/>
              <a:t>Mr. S NISHANTH</a:t>
            </a:r>
          </a:p>
          <a:p>
            <a:r>
              <a:rPr lang="en-US" sz="2000" dirty="0"/>
              <a:t>Mr. KS NITHISH ABHINAV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381000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/>
              <a:t>  </a:t>
            </a:r>
            <a:r>
              <a:rPr lang="en-US" sz="2000" b="1" dirty="0">
                <a:cs typeface="Times New Roman" pitchFamily="18" charset="0"/>
              </a:rPr>
              <a:t>TO DESIGN AN ALGORITHM TO OBTAIN A PATH CONTROLLED MOVEMENT OF ROBOTIC ARM .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381000"/>
            <a:ext cx="3507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286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cs typeface="Times New Roman" pitchFamily="18" charset="0"/>
              </a:rPr>
              <a:t>TO ENABLE THE POSSIBLITIES OF OPERATING THE ARM IN LINEAR MOVEMENTS WITH HIGH ACCURACY.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cs typeface="Times New Roman" pitchFamily="18" charset="0"/>
              </a:rPr>
              <a:t>TO ACCESS THE POSSIBLITIES OF AUTOMATION TECHNOLOGIES.</a:t>
            </a:r>
          </a:p>
          <a:p>
            <a:pPr algn="just"/>
            <a:endParaRPr lang="en-US" sz="2000" b="1" dirty="0">
              <a:cs typeface="Times New Roman" pitchFamily="18" charset="0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304800"/>
            <a:ext cx="4445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9574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ARM BASED ROBOTS ARE CAPABLE ONLY TO MOVE IN A RADIAL MOVEMENT.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cs typeface="Times New Roman" pitchFamily="18" charset="0"/>
              </a:rPr>
              <a:t>ROBOTIC APPLICATIONS NEED STRAIGHT AXIS MOVEMENTS AND PATH CONTROLLED MOVEMENTS WHICH CANNOT BE ACHIVED MANUALLY </a:t>
            </a: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cs typeface="Times New Roman" pitchFamily="18" charset="0"/>
              </a:rPr>
              <a:t>WITH THE COMBINATION OF SENSORS AND MATHEMATICAL CALCULATIONS IT IS ACHIVED.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00561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BLOCK DIAGRAM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0331F-B9A3-4AAF-ABFA-6DC6AAB6F848}"/>
              </a:ext>
            </a:extLst>
          </p:cNvPr>
          <p:cNvSpPr/>
          <p:nvPr/>
        </p:nvSpPr>
        <p:spPr>
          <a:xfrm>
            <a:off x="2133600" y="3010098"/>
            <a:ext cx="1447800" cy="1561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FOR DIRECTION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18B2A-B738-4455-A16E-21C3A72DBB96}"/>
              </a:ext>
            </a:extLst>
          </p:cNvPr>
          <p:cNvSpPr/>
          <p:nvPr/>
        </p:nvSpPr>
        <p:spPr>
          <a:xfrm>
            <a:off x="3886200" y="3010098"/>
            <a:ext cx="1447800" cy="1561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MATHEMATICAL</a:t>
            </a:r>
          </a:p>
          <a:p>
            <a:pPr algn="ctr"/>
            <a:r>
              <a:rPr lang="en-US" dirty="0"/>
              <a:t>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4A69C-A11D-4000-AD7F-2931B9C62B05}"/>
              </a:ext>
            </a:extLst>
          </p:cNvPr>
          <p:cNvSpPr/>
          <p:nvPr/>
        </p:nvSpPr>
        <p:spPr>
          <a:xfrm>
            <a:off x="5638800" y="3010098"/>
            <a:ext cx="1447800" cy="1561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 MOTORS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1ED6B-5B52-49A2-91CC-06A03DE1C9EE}"/>
              </a:ext>
            </a:extLst>
          </p:cNvPr>
          <p:cNvCxnSpPr/>
          <p:nvPr/>
        </p:nvCxnSpPr>
        <p:spPr>
          <a:xfrm>
            <a:off x="3581400" y="379104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7E018-359F-4647-B102-3304661C15FF}"/>
              </a:ext>
            </a:extLst>
          </p:cNvPr>
          <p:cNvCxnSpPr/>
          <p:nvPr/>
        </p:nvCxnSpPr>
        <p:spPr>
          <a:xfrm>
            <a:off x="5334000" y="379104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E415-F12F-4E65-893D-6D6EE6718730}"/>
              </a:ext>
            </a:extLst>
          </p:cNvPr>
          <p:cNvCxnSpPr>
            <a:cxnSpLocks/>
          </p:cNvCxnSpPr>
          <p:nvPr/>
        </p:nvCxnSpPr>
        <p:spPr>
          <a:xfrm>
            <a:off x="7086600" y="3783821"/>
            <a:ext cx="533400" cy="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A8B353-204B-4FC3-9A65-E15158DE9A81}"/>
              </a:ext>
            </a:extLst>
          </p:cNvPr>
          <p:cNvCxnSpPr/>
          <p:nvPr/>
        </p:nvCxnSpPr>
        <p:spPr>
          <a:xfrm>
            <a:off x="7620000" y="3783821"/>
            <a:ext cx="0" cy="1473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5BD6C1-110F-4C2E-9B45-95D77F68239D}"/>
              </a:ext>
            </a:extLst>
          </p:cNvPr>
          <p:cNvCxnSpPr>
            <a:cxnSpLocks/>
          </p:cNvCxnSpPr>
          <p:nvPr/>
        </p:nvCxnSpPr>
        <p:spPr>
          <a:xfrm flipH="1">
            <a:off x="1600200" y="5245879"/>
            <a:ext cx="6019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00B8E-F347-42C1-8972-34A37CA0ACD6}"/>
              </a:ext>
            </a:extLst>
          </p:cNvPr>
          <p:cNvCxnSpPr>
            <a:cxnSpLocks/>
          </p:cNvCxnSpPr>
          <p:nvPr/>
        </p:nvCxnSpPr>
        <p:spPr>
          <a:xfrm flipV="1">
            <a:off x="1600200" y="3783821"/>
            <a:ext cx="0" cy="146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21D62-8A57-4C9C-A10A-4964DF767ED1}"/>
              </a:ext>
            </a:extLst>
          </p:cNvPr>
          <p:cNvCxnSpPr>
            <a:cxnSpLocks/>
          </p:cNvCxnSpPr>
          <p:nvPr/>
        </p:nvCxnSpPr>
        <p:spPr>
          <a:xfrm>
            <a:off x="1600200" y="3791049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00561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EXISTING GENERAL SYSTEM 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0E048-52C1-4D28-A756-D349D246D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44614"/>
            <a:ext cx="4191000" cy="4191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469F55-E16B-4BF4-8F4D-99FAAEC2850A}"/>
              </a:ext>
            </a:extLst>
          </p:cNvPr>
          <p:cNvCxnSpPr/>
          <p:nvPr/>
        </p:nvCxnSpPr>
        <p:spPr>
          <a:xfrm flipV="1">
            <a:off x="2743200" y="1981200"/>
            <a:ext cx="106680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A7E6BE-20B4-45FF-B9D9-662062FFAEAE}"/>
              </a:ext>
            </a:extLst>
          </p:cNvPr>
          <p:cNvCxnSpPr>
            <a:cxnSpLocks/>
          </p:cNvCxnSpPr>
          <p:nvPr/>
        </p:nvCxnSpPr>
        <p:spPr>
          <a:xfrm>
            <a:off x="3810000" y="1981200"/>
            <a:ext cx="2133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B396F-6DDC-454F-8F05-B998633126AC}"/>
              </a:ext>
            </a:extLst>
          </p:cNvPr>
          <p:cNvCxnSpPr>
            <a:cxnSpLocks/>
          </p:cNvCxnSpPr>
          <p:nvPr/>
        </p:nvCxnSpPr>
        <p:spPr>
          <a:xfrm>
            <a:off x="3657600" y="4958955"/>
            <a:ext cx="2438400" cy="18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CFAD27-3D05-43D3-8C07-75204C2ED4C2}"/>
              </a:ext>
            </a:extLst>
          </p:cNvPr>
          <p:cNvCxnSpPr>
            <a:cxnSpLocks/>
          </p:cNvCxnSpPr>
          <p:nvPr/>
        </p:nvCxnSpPr>
        <p:spPr>
          <a:xfrm>
            <a:off x="4267200" y="3200400"/>
            <a:ext cx="1752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B2EECC9-B607-46A9-98CF-CE2C81A2234E}"/>
              </a:ext>
            </a:extLst>
          </p:cNvPr>
          <p:cNvSpPr/>
          <p:nvPr/>
        </p:nvSpPr>
        <p:spPr>
          <a:xfrm>
            <a:off x="1219200" y="1828800"/>
            <a:ext cx="3048000" cy="31242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5D1769-087A-4154-8245-0B23E4D07ED3}"/>
              </a:ext>
            </a:extLst>
          </p:cNvPr>
          <p:cNvSpPr/>
          <p:nvPr/>
        </p:nvSpPr>
        <p:spPr>
          <a:xfrm>
            <a:off x="1981200" y="3200399"/>
            <a:ext cx="3352800" cy="3457037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B33B9F-E613-4540-A510-C4211A548A4D}"/>
              </a:ext>
            </a:extLst>
          </p:cNvPr>
          <p:cNvSpPr txBox="1"/>
          <p:nvPr/>
        </p:nvSpPr>
        <p:spPr>
          <a:xfrm>
            <a:off x="6019800" y="17965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8A38EF-A80B-48B2-A5BC-971F7F85202A}"/>
              </a:ext>
            </a:extLst>
          </p:cNvPr>
          <p:cNvSpPr txBox="1"/>
          <p:nvPr/>
        </p:nvSpPr>
        <p:spPr>
          <a:xfrm>
            <a:off x="6096000" y="296719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4ED8D6-9C4E-44F3-A5C9-58246B818493}"/>
              </a:ext>
            </a:extLst>
          </p:cNvPr>
          <p:cNvSpPr txBox="1"/>
          <p:nvPr/>
        </p:nvSpPr>
        <p:spPr>
          <a:xfrm>
            <a:off x="6096000" y="47683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3</a:t>
            </a:r>
          </a:p>
        </p:txBody>
      </p:sp>
    </p:spTree>
    <p:extLst>
      <p:ext uri="{BB962C8B-B14F-4D97-AF65-F5344CB8AC3E}">
        <p14:creationId xmlns:p14="http://schemas.microsoft.com/office/powerpoint/2010/main" val="53822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02342-1E84-4102-AEEC-BE2797DA9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38200"/>
            <a:ext cx="4419600" cy="4419600"/>
          </a:xfrm>
          <a:prstGeom prst="rect">
            <a:avLst/>
          </a:prstGeom>
        </p:spPr>
      </p:pic>
      <p:grpSp>
        <p:nvGrpSpPr>
          <p:cNvPr id="29" name="ARM POINTS">
            <a:extLst>
              <a:ext uri="{FF2B5EF4-FFF2-40B4-BE49-F238E27FC236}">
                <a16:creationId xmlns:a16="http://schemas.microsoft.com/office/drawing/2014/main" id="{10815905-EF15-4689-B367-454C78960F7F}"/>
              </a:ext>
            </a:extLst>
          </p:cNvPr>
          <p:cNvGrpSpPr/>
          <p:nvPr/>
        </p:nvGrpSpPr>
        <p:grpSpPr>
          <a:xfrm>
            <a:off x="3581400" y="1676400"/>
            <a:ext cx="2350008" cy="2057400"/>
            <a:chOff x="3581400" y="1676400"/>
            <a:chExt cx="2350008" cy="2057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C6B50F-E145-4019-9008-34EF1AFDCAB3}"/>
                </a:ext>
              </a:extLst>
            </p:cNvPr>
            <p:cNvSpPr/>
            <p:nvPr/>
          </p:nvSpPr>
          <p:spPr>
            <a:xfrm>
              <a:off x="4610100" y="35052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22EA3F-BC21-4344-9F68-803A119B85D8}"/>
                </a:ext>
              </a:extLst>
            </p:cNvPr>
            <p:cNvSpPr/>
            <p:nvPr/>
          </p:nvSpPr>
          <p:spPr>
            <a:xfrm>
              <a:off x="3581400" y="19050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016B2C-99E1-47E4-B8C2-BD6F0AE18EFA}"/>
                </a:ext>
              </a:extLst>
            </p:cNvPr>
            <p:cNvSpPr/>
            <p:nvPr/>
          </p:nvSpPr>
          <p:spPr>
            <a:xfrm>
              <a:off x="5257800" y="16764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DB7E8A-FE9E-48A8-8B77-A78CAAFE1C0C}"/>
                </a:ext>
              </a:extLst>
            </p:cNvPr>
            <p:cNvSpPr/>
            <p:nvPr/>
          </p:nvSpPr>
          <p:spPr>
            <a:xfrm>
              <a:off x="5702808" y="2514600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STAIGHT CONNECTORS">
            <a:extLst>
              <a:ext uri="{FF2B5EF4-FFF2-40B4-BE49-F238E27FC236}">
                <a16:creationId xmlns:a16="http://schemas.microsoft.com/office/drawing/2014/main" id="{E31EA606-BC08-472D-B140-AF78FCD2CF93}"/>
              </a:ext>
            </a:extLst>
          </p:cNvPr>
          <p:cNvGrpSpPr/>
          <p:nvPr/>
        </p:nvGrpSpPr>
        <p:grpSpPr>
          <a:xfrm>
            <a:off x="3733800" y="1752600"/>
            <a:ext cx="2057400" cy="1828800"/>
            <a:chOff x="3733800" y="1752600"/>
            <a:chExt cx="2057400" cy="18288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9CFA95-CCDC-4F51-B5E6-AA06D12610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3800" y="2057400"/>
              <a:ext cx="990600" cy="1524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4D4918-59EB-4AFB-BA84-5E022578E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752600"/>
              <a:ext cx="1679448" cy="304800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10FDB7-02C8-4CD5-A21D-8D0E284E65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050" y="1780032"/>
              <a:ext cx="438150" cy="886968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RM PATHS">
            <a:extLst>
              <a:ext uri="{FF2B5EF4-FFF2-40B4-BE49-F238E27FC236}">
                <a16:creationId xmlns:a16="http://schemas.microsoft.com/office/drawing/2014/main" id="{09CFFA9B-C954-4DEE-B677-89EDEB70F93F}"/>
              </a:ext>
            </a:extLst>
          </p:cNvPr>
          <p:cNvGrpSpPr/>
          <p:nvPr/>
        </p:nvGrpSpPr>
        <p:grpSpPr>
          <a:xfrm>
            <a:off x="2057400" y="381000"/>
            <a:ext cx="4495800" cy="5029200"/>
            <a:chOff x="2057400" y="381000"/>
            <a:chExt cx="4495800" cy="5029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332E4B-F2F6-454C-870F-D55A051EDE99}"/>
                </a:ext>
              </a:extLst>
            </p:cNvPr>
            <p:cNvSpPr/>
            <p:nvPr/>
          </p:nvSpPr>
          <p:spPr>
            <a:xfrm>
              <a:off x="2895600" y="1752600"/>
              <a:ext cx="3657600" cy="3657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121640-2B1A-4A73-A4BC-26F2C3CAD592}"/>
                </a:ext>
              </a:extLst>
            </p:cNvPr>
            <p:cNvSpPr/>
            <p:nvPr/>
          </p:nvSpPr>
          <p:spPr>
            <a:xfrm>
              <a:off x="2057400" y="381000"/>
              <a:ext cx="3355848" cy="33528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1BDEB44-69C8-43F0-9279-BA012D4C1328}"/>
                </a:ext>
              </a:extLst>
            </p:cNvPr>
            <p:cNvSpPr/>
            <p:nvPr/>
          </p:nvSpPr>
          <p:spPr>
            <a:xfrm>
              <a:off x="4419600" y="838200"/>
              <a:ext cx="1899285" cy="1903526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COORDINATE POINTS">
            <a:extLst>
              <a:ext uri="{FF2B5EF4-FFF2-40B4-BE49-F238E27FC236}">
                <a16:creationId xmlns:a16="http://schemas.microsoft.com/office/drawing/2014/main" id="{37C28821-9A0A-4A0F-BA1A-954E22E4B0AF}"/>
              </a:ext>
            </a:extLst>
          </p:cNvPr>
          <p:cNvGrpSpPr/>
          <p:nvPr/>
        </p:nvGrpSpPr>
        <p:grpSpPr>
          <a:xfrm>
            <a:off x="3216783" y="1062131"/>
            <a:ext cx="3806952" cy="3023550"/>
            <a:chOff x="3216783" y="1062131"/>
            <a:chExt cx="3806952" cy="30235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C53B44-351F-4130-83D0-B1FC204AE950}"/>
                </a:ext>
              </a:extLst>
            </p:cNvPr>
            <p:cNvSpPr txBox="1"/>
            <p:nvPr/>
          </p:nvSpPr>
          <p:spPr>
            <a:xfrm>
              <a:off x="4627245" y="3716349"/>
              <a:ext cx="14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(h1,k1)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A86246-D020-486E-8515-C1B968496D38}"/>
                </a:ext>
              </a:extLst>
            </p:cNvPr>
            <p:cNvSpPr txBox="1"/>
            <p:nvPr/>
          </p:nvSpPr>
          <p:spPr>
            <a:xfrm>
              <a:off x="3216783" y="2329934"/>
              <a:ext cx="1409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(h2,k2)</a:t>
              </a:r>
            </a:p>
            <a:p>
              <a:r>
                <a:rPr lang="en-US" dirty="0"/>
                <a:t>   or</a:t>
              </a:r>
            </a:p>
            <a:p>
              <a:r>
                <a:rPr lang="en-US" dirty="0"/>
                <a:t>(x1,y1)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7296CF-F0D9-413D-A7DB-37417EB7D5CB}"/>
                </a:ext>
              </a:extLst>
            </p:cNvPr>
            <p:cNvSpPr txBox="1"/>
            <p:nvPr/>
          </p:nvSpPr>
          <p:spPr>
            <a:xfrm>
              <a:off x="5372100" y="1062131"/>
              <a:ext cx="1409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(h3,k3)</a:t>
              </a:r>
            </a:p>
            <a:p>
              <a:r>
                <a:rPr lang="en-US" dirty="0"/>
                <a:t>    or</a:t>
              </a:r>
            </a:p>
            <a:p>
              <a:r>
                <a:rPr lang="en-US" dirty="0"/>
                <a:t> (x2,y2)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67451B-91CC-491F-B109-8AFDE3B55C03}"/>
                </a:ext>
              </a:extLst>
            </p:cNvPr>
            <p:cNvSpPr txBox="1"/>
            <p:nvPr/>
          </p:nvSpPr>
          <p:spPr>
            <a:xfrm>
              <a:off x="5614035" y="2741726"/>
              <a:ext cx="1409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(h4,k4)</a:t>
              </a:r>
            </a:p>
            <a:p>
              <a:r>
                <a:rPr lang="en-US" dirty="0"/>
                <a:t>    or</a:t>
              </a:r>
            </a:p>
            <a:p>
              <a:r>
                <a:rPr lang="en-US" dirty="0"/>
                <a:t>(x3,y3)</a:t>
              </a:r>
            </a:p>
          </p:txBody>
        </p:sp>
      </p:grpSp>
      <p:grpSp>
        <p:nvGrpSpPr>
          <p:cNvPr id="67" name="ARROW POINTERS">
            <a:extLst>
              <a:ext uri="{FF2B5EF4-FFF2-40B4-BE49-F238E27FC236}">
                <a16:creationId xmlns:a16="http://schemas.microsoft.com/office/drawing/2014/main" id="{10C0B0ED-29AC-4F0E-82B0-8758483CE043}"/>
              </a:ext>
            </a:extLst>
          </p:cNvPr>
          <p:cNvGrpSpPr/>
          <p:nvPr/>
        </p:nvGrpSpPr>
        <p:grpSpPr>
          <a:xfrm>
            <a:off x="1819846" y="1062132"/>
            <a:ext cx="5750053" cy="3586068"/>
            <a:chOff x="1819846" y="1062132"/>
            <a:chExt cx="5750053" cy="3586068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515378-7E0D-47D0-874D-71815452F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4600" y="3200400"/>
              <a:ext cx="1905000" cy="144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F6F22B1-BD4D-49E8-AEBA-A89F3C7AF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0802" y="2234371"/>
              <a:ext cx="1919097" cy="31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727403-F5DD-45D8-AD0A-5EE9D97F40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846" y="1062132"/>
              <a:ext cx="2409254" cy="86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NAME TAGS">
            <a:extLst>
              <a:ext uri="{FF2B5EF4-FFF2-40B4-BE49-F238E27FC236}">
                <a16:creationId xmlns:a16="http://schemas.microsoft.com/office/drawing/2014/main" id="{3AE21F79-7947-489E-AF60-F59D78BCE52B}"/>
              </a:ext>
            </a:extLst>
          </p:cNvPr>
          <p:cNvGrpSpPr/>
          <p:nvPr/>
        </p:nvGrpSpPr>
        <p:grpSpPr>
          <a:xfrm>
            <a:off x="1524000" y="402002"/>
            <a:ext cx="6632448" cy="5478171"/>
            <a:chOff x="1524000" y="402002"/>
            <a:chExt cx="6632448" cy="547817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2A2C91-C7D9-4B04-9FF1-67DC1BEC3325}"/>
                </a:ext>
              </a:extLst>
            </p:cNvPr>
            <p:cNvSpPr txBox="1"/>
            <p:nvPr/>
          </p:nvSpPr>
          <p:spPr>
            <a:xfrm>
              <a:off x="2209800" y="4507468"/>
              <a:ext cx="586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F4B76C-DFFA-46A9-892E-3735C3CE7EAD}"/>
                </a:ext>
              </a:extLst>
            </p:cNvPr>
            <p:cNvSpPr txBox="1"/>
            <p:nvPr/>
          </p:nvSpPr>
          <p:spPr>
            <a:xfrm>
              <a:off x="1524000" y="849868"/>
              <a:ext cx="586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1B3B5C-7C64-4BEB-8D19-C95326C30D25}"/>
                </a:ext>
              </a:extLst>
            </p:cNvPr>
            <p:cNvSpPr txBox="1"/>
            <p:nvPr/>
          </p:nvSpPr>
          <p:spPr>
            <a:xfrm>
              <a:off x="7569899" y="2057400"/>
              <a:ext cx="586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425795-26DE-4865-8CD7-57FADD6E7C7F}"/>
                </a:ext>
              </a:extLst>
            </p:cNvPr>
            <p:cNvSpPr txBox="1"/>
            <p:nvPr/>
          </p:nvSpPr>
          <p:spPr>
            <a:xfrm>
              <a:off x="4229100" y="5510841"/>
              <a:ext cx="118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Circle 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4C5936-9A15-4E08-87D9-87623799A028}"/>
                </a:ext>
              </a:extLst>
            </p:cNvPr>
            <p:cNvSpPr txBox="1"/>
            <p:nvPr/>
          </p:nvSpPr>
          <p:spPr>
            <a:xfrm>
              <a:off x="1788795" y="402002"/>
              <a:ext cx="118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Circle 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BF68126-3218-4927-9E98-2617496FEEF8}"/>
                </a:ext>
              </a:extLst>
            </p:cNvPr>
            <p:cNvSpPr txBox="1"/>
            <p:nvPr/>
          </p:nvSpPr>
          <p:spPr>
            <a:xfrm>
              <a:off x="6318885" y="1329916"/>
              <a:ext cx="118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Circle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304800"/>
            <a:ext cx="3728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1.Joachim Holtz, "State of the art of controlled AC drives without speed sensors", </a:t>
            </a:r>
            <a:r>
              <a:rPr lang="en-US" sz="2000" b="1" i="1" dirty="0"/>
              <a:t>International Journal of Electronics</a:t>
            </a:r>
            <a:r>
              <a:rPr lang="en-US" sz="2000" b="1" dirty="0"/>
              <a:t>, pp. 249-263, Nov 2010.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1148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2.Hamid A. Toliyat and Steven G. Campbell, "DSP-Based Electromechanical Motion Control (Power Electronics and Applications Series)" in , Publisher: CRC Press, September 2003.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66825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152400" y="152400"/>
            <a:ext cx="8839200" cy="655320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250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nishanth sinceborn</cp:lastModifiedBy>
  <cp:revision>62</cp:revision>
  <dcterms:created xsi:type="dcterms:W3CDTF">2021-03-12T06:18:57Z</dcterms:created>
  <dcterms:modified xsi:type="dcterms:W3CDTF">2021-12-20T14:54:47Z</dcterms:modified>
</cp:coreProperties>
</file>