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6" r:id="rId5"/>
    <p:sldId id="259" r:id="rId6"/>
    <p:sldId id="260"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8148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2320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827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04459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769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364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50693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92044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1954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93576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8285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130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E29FA-B957-4D9F-B524-E33F438B69FC}"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48898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E29FA-B957-4D9F-B524-E33F438B69FC}"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055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29FA-B957-4D9F-B524-E33F438B69FC}"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2272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24246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030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AE29FA-B957-4D9F-B524-E33F438B69FC}" type="datetimeFigureOut">
              <a:rPr lang="en-IN" smtClean="0"/>
              <a:t>03-10-2023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AF0BA-4848-44C5-B9C5-548D34721AD2}" type="slidenum">
              <a:rPr lang="en-IN" smtClean="0"/>
              <a:t>‹#›</a:t>
            </a:fld>
            <a:endParaRPr lang="en-IN"/>
          </a:p>
        </p:txBody>
      </p:sp>
    </p:spTree>
    <p:extLst>
      <p:ext uri="{BB962C8B-B14F-4D97-AF65-F5344CB8AC3E}">
        <p14:creationId xmlns:p14="http://schemas.microsoft.com/office/powerpoint/2010/main" val="6529044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4443" y="1614537"/>
            <a:ext cx="8825658" cy="651586"/>
          </a:xfrm>
        </p:spPr>
        <p:txBody>
          <a:bodyPr>
            <a:normAutofit fontScale="90000"/>
          </a:bodyPr>
          <a:lstStyle/>
          <a:p>
            <a:pPr algn="ctr"/>
            <a:r>
              <a:rPr lang="en-US" sz="3200" b="1" dirty="0"/>
              <a:t>“FAKE PRODUCT REVIEW MONITORING SYSTEM”</a:t>
            </a:r>
            <a:endParaRPr lang="en-IN" sz="4800" b="1" dirty="0"/>
          </a:p>
        </p:txBody>
      </p:sp>
      <p:sp>
        <p:nvSpPr>
          <p:cNvPr id="3" name="Subtitle 2"/>
          <p:cNvSpPr>
            <a:spLocks noGrp="1"/>
          </p:cNvSpPr>
          <p:nvPr>
            <p:ph type="subTitle" idx="1"/>
          </p:nvPr>
        </p:nvSpPr>
        <p:spPr>
          <a:xfrm>
            <a:off x="1600816" y="2885506"/>
            <a:ext cx="8825658" cy="1842361"/>
          </a:xfrm>
        </p:spPr>
        <p:txBody>
          <a:bodyPr>
            <a:normAutofit fontScale="40000" lnSpcReduction="20000"/>
          </a:bodyPr>
          <a:lstStyle/>
          <a:p>
            <a:pPr algn="ctr"/>
            <a:r>
              <a:rPr lang="en-US" sz="4900" b="1" dirty="0" err="1"/>
              <a:t>Chandrakanth</a:t>
            </a:r>
            <a:r>
              <a:rPr lang="en-US" sz="4900" b="1" dirty="0"/>
              <a:t> </a:t>
            </a:r>
            <a:r>
              <a:rPr lang="en-US" sz="4900" b="1" dirty="0" err="1"/>
              <a:t>narendra</a:t>
            </a:r>
            <a:r>
              <a:rPr lang="en-US" sz="4900" b="1" dirty="0"/>
              <a:t> </a:t>
            </a:r>
            <a:r>
              <a:rPr lang="en-US" sz="4900" b="1" dirty="0" err="1"/>
              <a:t>malle</a:t>
            </a:r>
            <a:r>
              <a:rPr lang="en-US" sz="4900" b="1" dirty="0"/>
              <a:t> (100937763)</a:t>
            </a:r>
          </a:p>
          <a:p>
            <a:pPr algn="ctr"/>
            <a:r>
              <a:rPr lang="en-US" sz="4900" b="1" dirty="0" err="1"/>
              <a:t>bhargavi</a:t>
            </a:r>
            <a:r>
              <a:rPr lang="en-US" sz="4900" b="1" dirty="0"/>
              <a:t> (100942830)</a:t>
            </a:r>
          </a:p>
          <a:p>
            <a:pPr algn="ctr"/>
            <a:r>
              <a:rPr lang="en-US" sz="4900" b="1" dirty="0" err="1"/>
              <a:t>Sripriya</a:t>
            </a:r>
            <a:r>
              <a:rPr lang="en-US" sz="4900" b="1" dirty="0"/>
              <a:t> Desai (100946943)</a:t>
            </a:r>
          </a:p>
          <a:p>
            <a:pPr algn="ctr"/>
            <a:r>
              <a:rPr lang="en-US" sz="4900" b="1" dirty="0"/>
              <a:t>Nishanth </a:t>
            </a:r>
            <a:r>
              <a:rPr lang="en-US" sz="4900" b="1" dirty="0" err="1"/>
              <a:t>kommidi</a:t>
            </a:r>
            <a:r>
              <a:rPr lang="en-US" sz="4900" b="1" dirty="0"/>
              <a:t> (100857997)</a:t>
            </a:r>
          </a:p>
          <a:p>
            <a:pPr algn="ctr"/>
            <a:r>
              <a:rPr lang="en-US" sz="4900" b="1" dirty="0"/>
              <a:t>Sai Prasanna </a:t>
            </a:r>
            <a:r>
              <a:rPr lang="en-US" sz="4900" b="1" dirty="0" err="1"/>
              <a:t>aireddy</a:t>
            </a:r>
            <a:r>
              <a:rPr lang="en-US" sz="4900" b="1" dirty="0"/>
              <a:t>(100913370)</a:t>
            </a:r>
          </a:p>
          <a:p>
            <a:pPr algn="ctr"/>
            <a:endParaRPr lang="en-IN" sz="6200" b="1" dirty="0"/>
          </a:p>
        </p:txBody>
      </p:sp>
    </p:spTree>
    <p:extLst>
      <p:ext uri="{BB962C8B-B14F-4D97-AF65-F5344CB8AC3E}">
        <p14:creationId xmlns:p14="http://schemas.microsoft.com/office/powerpoint/2010/main" val="40909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Definition and overview.</a:t>
            </a:r>
            <a:endParaRPr lang="en-IN" dirty="0"/>
          </a:p>
        </p:txBody>
      </p:sp>
      <p:sp>
        <p:nvSpPr>
          <p:cNvPr id="3" name="Content Placeholder 2"/>
          <p:cNvSpPr>
            <a:spLocks noGrp="1"/>
          </p:cNvSpPr>
          <p:nvPr>
            <p:ph idx="1"/>
          </p:nvPr>
        </p:nvSpPr>
        <p:spPr>
          <a:xfrm>
            <a:off x="753035" y="2599764"/>
            <a:ext cx="10488706" cy="3639671"/>
          </a:xfrm>
        </p:spPr>
        <p:txBody>
          <a:bodyPr>
            <a:normAutofit lnSpcReduction="10000"/>
          </a:bodyPr>
          <a:lstStyle/>
          <a:p>
            <a:r>
              <a:rPr lang="en-US" dirty="0"/>
              <a:t>Fake Review Monitoring System</a:t>
            </a:r>
          </a:p>
          <a:p>
            <a:pPr>
              <a:lnSpc>
                <a:spcPct val="200000"/>
              </a:lnSpc>
            </a:pPr>
            <a:r>
              <a:rPr lang="en-US" dirty="0"/>
              <a:t>To solve the major problem faced by online websites due to opinion spamming, this project proposes to identify any such spammed fake reviews by classifying them into fake and genuine. The method attempts to classify the reviews obtained from freely available datasets from various sources and categories including service based, product based, customer feedback, experience based and the crawled Amazon dataset with a greater accuracy using Naïve Bayes, Linear SVC, SVM, Random forest.</a:t>
            </a:r>
          </a:p>
          <a:p>
            <a:pPr marL="0" indent="0">
              <a:buNone/>
            </a:pPr>
            <a:endParaRPr lang="en-US" dirty="0"/>
          </a:p>
          <a:p>
            <a:endParaRPr lang="en-IN" dirty="0"/>
          </a:p>
        </p:txBody>
      </p:sp>
    </p:spTree>
    <p:extLst>
      <p:ext uri="{BB962C8B-B14F-4D97-AF65-F5344CB8AC3E}">
        <p14:creationId xmlns:p14="http://schemas.microsoft.com/office/powerpoint/2010/main" val="305035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Functionalities and stages.</a:t>
            </a:r>
            <a:endParaRPr lang="en-IN" dirty="0"/>
          </a:p>
        </p:txBody>
      </p:sp>
      <p:sp>
        <p:nvSpPr>
          <p:cNvPr id="7" name="Content Placeholder 2">
            <a:extLst>
              <a:ext uri="{FF2B5EF4-FFF2-40B4-BE49-F238E27FC236}">
                <a16:creationId xmlns:a16="http://schemas.microsoft.com/office/drawing/2014/main" id="{958B0344-B257-97E7-E45F-8E9A4D7E301A}"/>
              </a:ext>
            </a:extLst>
          </p:cNvPr>
          <p:cNvSpPr txBox="1">
            <a:spLocks/>
          </p:cNvSpPr>
          <p:nvPr/>
        </p:nvSpPr>
        <p:spPr>
          <a:xfrm>
            <a:off x="403411" y="2261665"/>
            <a:ext cx="11563999" cy="45105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p>
          <a:p>
            <a:endParaRPr lang="en-IN" dirty="0"/>
          </a:p>
        </p:txBody>
      </p:sp>
      <p:sp>
        <p:nvSpPr>
          <p:cNvPr id="3" name="Rectangle: Rounded Corners 2">
            <a:extLst>
              <a:ext uri="{FF2B5EF4-FFF2-40B4-BE49-F238E27FC236}">
                <a16:creationId xmlns:a16="http://schemas.microsoft.com/office/drawing/2014/main" id="{CC379E3A-3290-4422-B683-05F1B8AC049D}"/>
              </a:ext>
            </a:extLst>
          </p:cNvPr>
          <p:cNvSpPr/>
          <p:nvPr/>
        </p:nvSpPr>
        <p:spPr>
          <a:xfrm>
            <a:off x="751764" y="2268717"/>
            <a:ext cx="1850761" cy="9475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review collection</a:t>
            </a:r>
          </a:p>
        </p:txBody>
      </p:sp>
      <p:sp>
        <p:nvSpPr>
          <p:cNvPr id="6" name="Rectangle: Rounded Corners 5">
            <a:extLst>
              <a:ext uri="{FF2B5EF4-FFF2-40B4-BE49-F238E27FC236}">
                <a16:creationId xmlns:a16="http://schemas.microsoft.com/office/drawing/2014/main" id="{5BBE633D-2D82-4C93-B2B3-ADD5F2506D98}"/>
              </a:ext>
            </a:extLst>
          </p:cNvPr>
          <p:cNvSpPr/>
          <p:nvPr/>
        </p:nvSpPr>
        <p:spPr>
          <a:xfrm>
            <a:off x="751765" y="3991999"/>
            <a:ext cx="1913219" cy="1043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p:txBody>
      </p:sp>
      <p:sp>
        <p:nvSpPr>
          <p:cNvPr id="8" name="Rectangle: Rounded Corners 7">
            <a:extLst>
              <a:ext uri="{FF2B5EF4-FFF2-40B4-BE49-F238E27FC236}">
                <a16:creationId xmlns:a16="http://schemas.microsoft.com/office/drawing/2014/main" id="{50E8ED21-2D47-4AB2-AEE3-9AE6C85060F4}"/>
              </a:ext>
            </a:extLst>
          </p:cNvPr>
          <p:cNvSpPr/>
          <p:nvPr/>
        </p:nvSpPr>
        <p:spPr>
          <a:xfrm>
            <a:off x="3260863" y="3974261"/>
            <a:ext cx="1590998" cy="1043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Sentiment Analysis</a:t>
            </a:r>
          </a:p>
        </p:txBody>
      </p:sp>
      <p:sp>
        <p:nvSpPr>
          <p:cNvPr id="10" name="Rectangle: Rounded Corners 9">
            <a:extLst>
              <a:ext uri="{FF2B5EF4-FFF2-40B4-BE49-F238E27FC236}">
                <a16:creationId xmlns:a16="http://schemas.microsoft.com/office/drawing/2014/main" id="{4663C274-E3BC-467A-BA20-C7E55CBF2A09}"/>
              </a:ext>
            </a:extLst>
          </p:cNvPr>
          <p:cNvSpPr/>
          <p:nvPr/>
        </p:nvSpPr>
        <p:spPr>
          <a:xfrm>
            <a:off x="5471662" y="3973569"/>
            <a:ext cx="1590998" cy="10441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Fake Detection</a:t>
            </a:r>
          </a:p>
        </p:txBody>
      </p:sp>
      <p:sp>
        <p:nvSpPr>
          <p:cNvPr id="12" name="Rectangle: Rounded Corners 11">
            <a:extLst>
              <a:ext uri="{FF2B5EF4-FFF2-40B4-BE49-F238E27FC236}">
                <a16:creationId xmlns:a16="http://schemas.microsoft.com/office/drawing/2014/main" id="{749B047F-E01E-4D4A-B7BA-7A8619C1D308}"/>
              </a:ext>
            </a:extLst>
          </p:cNvPr>
          <p:cNvSpPr/>
          <p:nvPr/>
        </p:nvSpPr>
        <p:spPr>
          <a:xfrm>
            <a:off x="7814827" y="3918460"/>
            <a:ext cx="1836648" cy="1043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Performance</a:t>
            </a:r>
            <a:br>
              <a:rPr lang="en-US" dirty="0"/>
            </a:br>
            <a:r>
              <a:rPr lang="en-US" dirty="0"/>
              <a:t>Evaluation</a:t>
            </a:r>
          </a:p>
        </p:txBody>
      </p:sp>
      <p:sp>
        <p:nvSpPr>
          <p:cNvPr id="14" name="Rectangle: Rounded Corners 13">
            <a:extLst>
              <a:ext uri="{FF2B5EF4-FFF2-40B4-BE49-F238E27FC236}">
                <a16:creationId xmlns:a16="http://schemas.microsoft.com/office/drawing/2014/main" id="{FFA5651B-DA4F-41F1-AC59-FA45C1182665}"/>
              </a:ext>
            </a:extLst>
          </p:cNvPr>
          <p:cNvSpPr/>
          <p:nvPr/>
        </p:nvSpPr>
        <p:spPr>
          <a:xfrm>
            <a:off x="10304119" y="3918460"/>
            <a:ext cx="1326890" cy="9876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 Analysis</a:t>
            </a:r>
          </a:p>
        </p:txBody>
      </p:sp>
      <p:cxnSp>
        <p:nvCxnSpPr>
          <p:cNvPr id="19" name="Straight Arrow Connector 18">
            <a:extLst>
              <a:ext uri="{FF2B5EF4-FFF2-40B4-BE49-F238E27FC236}">
                <a16:creationId xmlns:a16="http://schemas.microsoft.com/office/drawing/2014/main" id="{D66916B1-E20B-4093-8160-598C68F92B13}"/>
              </a:ext>
            </a:extLst>
          </p:cNvPr>
          <p:cNvCxnSpPr/>
          <p:nvPr/>
        </p:nvCxnSpPr>
        <p:spPr>
          <a:xfrm>
            <a:off x="1708374" y="3429000"/>
            <a:ext cx="0" cy="489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4EAEB3E-8890-4447-A81E-AA831C8CB72F}"/>
              </a:ext>
            </a:extLst>
          </p:cNvPr>
          <p:cNvCxnSpPr/>
          <p:nvPr/>
        </p:nvCxnSpPr>
        <p:spPr>
          <a:xfrm>
            <a:off x="2791326" y="4495645"/>
            <a:ext cx="4170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18A51B4-590A-4212-9C8D-5B5FCE8A2EF5}"/>
              </a:ext>
            </a:extLst>
          </p:cNvPr>
          <p:cNvCxnSpPr/>
          <p:nvPr/>
        </p:nvCxnSpPr>
        <p:spPr>
          <a:xfrm>
            <a:off x="4945377" y="4508937"/>
            <a:ext cx="4170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35728F75-1ABC-4CF9-A657-FA3F1C6D6E45}"/>
              </a:ext>
            </a:extLst>
          </p:cNvPr>
          <p:cNvCxnSpPr/>
          <p:nvPr/>
        </p:nvCxnSpPr>
        <p:spPr>
          <a:xfrm>
            <a:off x="7283115" y="4440190"/>
            <a:ext cx="4170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4F7AED5-5204-46E1-8DBC-5FAABD82C93B}"/>
              </a:ext>
            </a:extLst>
          </p:cNvPr>
          <p:cNvCxnSpPr/>
          <p:nvPr/>
        </p:nvCxnSpPr>
        <p:spPr>
          <a:xfrm>
            <a:off x="9744991" y="4412289"/>
            <a:ext cx="4170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Rounded Corners 27">
            <a:extLst>
              <a:ext uri="{FF2B5EF4-FFF2-40B4-BE49-F238E27FC236}">
                <a16:creationId xmlns:a16="http://schemas.microsoft.com/office/drawing/2014/main" id="{2E4680E9-808B-4F3B-96BF-728917BC02D1}"/>
              </a:ext>
            </a:extLst>
          </p:cNvPr>
          <p:cNvSpPr/>
          <p:nvPr/>
        </p:nvSpPr>
        <p:spPr>
          <a:xfrm>
            <a:off x="4945377" y="5598755"/>
            <a:ext cx="2842669" cy="11734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Linear SVC</a:t>
            </a:r>
          </a:p>
          <a:p>
            <a:pPr algn="ctr"/>
            <a:r>
              <a:rPr lang="en-US" dirty="0"/>
              <a:t>Random Forest</a:t>
            </a:r>
          </a:p>
          <a:p>
            <a:pPr algn="ctr"/>
            <a:r>
              <a:rPr lang="en-US" dirty="0"/>
              <a:t>Naïve Bayes</a:t>
            </a:r>
          </a:p>
          <a:p>
            <a:pPr algn="ctr"/>
            <a:r>
              <a:rPr lang="en-US" dirty="0"/>
              <a:t>SVM</a:t>
            </a:r>
          </a:p>
        </p:txBody>
      </p:sp>
      <p:cxnSp>
        <p:nvCxnSpPr>
          <p:cNvPr id="30" name="Straight Arrow Connector 29">
            <a:extLst>
              <a:ext uri="{FF2B5EF4-FFF2-40B4-BE49-F238E27FC236}">
                <a16:creationId xmlns:a16="http://schemas.microsoft.com/office/drawing/2014/main" id="{CD165744-2704-4322-9A3B-F1EFEEA52B58}"/>
              </a:ext>
            </a:extLst>
          </p:cNvPr>
          <p:cNvCxnSpPr>
            <a:cxnSpLocks/>
          </p:cNvCxnSpPr>
          <p:nvPr/>
        </p:nvCxnSpPr>
        <p:spPr>
          <a:xfrm flipV="1">
            <a:off x="6285090" y="5107369"/>
            <a:ext cx="0" cy="4021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659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A79C7F-9543-B285-1C70-E902C617E9F3}"/>
              </a:ext>
            </a:extLst>
          </p:cNvPr>
          <p:cNvSpPr/>
          <p:nvPr/>
        </p:nvSpPr>
        <p:spPr>
          <a:xfrm>
            <a:off x="8248649"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Backend</a:t>
            </a:r>
          </a:p>
        </p:txBody>
      </p:sp>
      <p:sp>
        <p:nvSpPr>
          <p:cNvPr id="4" name="Rectangle 3">
            <a:extLst>
              <a:ext uri="{FF2B5EF4-FFF2-40B4-BE49-F238E27FC236}">
                <a16:creationId xmlns:a16="http://schemas.microsoft.com/office/drawing/2014/main" id="{8D0BAC9E-0A29-F3A9-56FB-090F80D51B95}"/>
              </a:ext>
            </a:extLst>
          </p:cNvPr>
          <p:cNvSpPr/>
          <p:nvPr/>
        </p:nvSpPr>
        <p:spPr>
          <a:xfrm>
            <a:off x="4942114" y="431074"/>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Application</a:t>
            </a:r>
          </a:p>
        </p:txBody>
      </p:sp>
      <p:sp>
        <p:nvSpPr>
          <p:cNvPr id="5" name="Rectangle 4">
            <a:extLst>
              <a:ext uri="{FF2B5EF4-FFF2-40B4-BE49-F238E27FC236}">
                <a16:creationId xmlns:a16="http://schemas.microsoft.com/office/drawing/2014/main" id="{51C85FDA-45A7-9713-C71A-1F32313AF4FA}"/>
              </a:ext>
            </a:extLst>
          </p:cNvPr>
          <p:cNvSpPr/>
          <p:nvPr/>
        </p:nvSpPr>
        <p:spPr>
          <a:xfrm>
            <a:off x="1863635"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Frontend</a:t>
            </a:r>
          </a:p>
        </p:txBody>
      </p:sp>
      <p:sp>
        <p:nvSpPr>
          <p:cNvPr id="6" name="Rectangle 5">
            <a:extLst>
              <a:ext uri="{FF2B5EF4-FFF2-40B4-BE49-F238E27FC236}">
                <a16:creationId xmlns:a16="http://schemas.microsoft.com/office/drawing/2014/main" id="{1F626A97-17E8-410D-5F31-AC41285160D2}"/>
              </a:ext>
            </a:extLst>
          </p:cNvPr>
          <p:cNvSpPr/>
          <p:nvPr/>
        </p:nvSpPr>
        <p:spPr>
          <a:xfrm>
            <a:off x="4111531" y="3827418"/>
            <a:ext cx="17417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JS</a:t>
            </a:r>
          </a:p>
        </p:txBody>
      </p:sp>
      <p:sp>
        <p:nvSpPr>
          <p:cNvPr id="7" name="Rectangle 6">
            <a:extLst>
              <a:ext uri="{FF2B5EF4-FFF2-40B4-BE49-F238E27FC236}">
                <a16:creationId xmlns:a16="http://schemas.microsoft.com/office/drawing/2014/main" id="{D5C80A7F-20DF-4A58-765A-D0AD713B36EC}"/>
              </a:ext>
            </a:extLst>
          </p:cNvPr>
          <p:cNvSpPr/>
          <p:nvPr/>
        </p:nvSpPr>
        <p:spPr>
          <a:xfrm>
            <a:off x="426720" y="3827418"/>
            <a:ext cx="1589314"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HTML</a:t>
            </a:r>
          </a:p>
        </p:txBody>
      </p:sp>
      <p:sp>
        <p:nvSpPr>
          <p:cNvPr id="8" name="Rectangle 7">
            <a:extLst>
              <a:ext uri="{FF2B5EF4-FFF2-40B4-BE49-F238E27FC236}">
                <a16:creationId xmlns:a16="http://schemas.microsoft.com/office/drawing/2014/main" id="{E135FDAD-597B-6123-BA01-D1749514BCA2}"/>
              </a:ext>
            </a:extLst>
          </p:cNvPr>
          <p:cNvSpPr/>
          <p:nvPr/>
        </p:nvSpPr>
        <p:spPr>
          <a:xfrm>
            <a:off x="2192925" y="3827418"/>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CSS</a:t>
            </a:r>
          </a:p>
        </p:txBody>
      </p:sp>
      <p:sp>
        <p:nvSpPr>
          <p:cNvPr id="10" name="Rectangle 9">
            <a:extLst>
              <a:ext uri="{FF2B5EF4-FFF2-40B4-BE49-F238E27FC236}">
                <a16:creationId xmlns:a16="http://schemas.microsoft.com/office/drawing/2014/main" id="{29C0D257-0E4B-B45F-1B97-F5C5F6F752A8}"/>
              </a:ext>
            </a:extLst>
          </p:cNvPr>
          <p:cNvSpPr/>
          <p:nvPr/>
        </p:nvSpPr>
        <p:spPr>
          <a:xfrm>
            <a:off x="8531678" y="3827417"/>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SQL DB</a:t>
            </a:r>
          </a:p>
        </p:txBody>
      </p:sp>
      <p:sp>
        <p:nvSpPr>
          <p:cNvPr id="11" name="Rectangle 10">
            <a:extLst>
              <a:ext uri="{FF2B5EF4-FFF2-40B4-BE49-F238E27FC236}">
                <a16:creationId xmlns:a16="http://schemas.microsoft.com/office/drawing/2014/main" id="{204D5F34-E24E-35FB-E2CA-C2D8955143A4}"/>
              </a:ext>
            </a:extLst>
          </p:cNvPr>
          <p:cNvSpPr/>
          <p:nvPr/>
        </p:nvSpPr>
        <p:spPr>
          <a:xfrm>
            <a:off x="6503670" y="3827418"/>
            <a:ext cx="18511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Flask Framework</a:t>
            </a:r>
          </a:p>
        </p:txBody>
      </p:sp>
      <p:cxnSp>
        <p:nvCxnSpPr>
          <p:cNvPr id="19" name="Connector: Elbow 18">
            <a:extLst>
              <a:ext uri="{FF2B5EF4-FFF2-40B4-BE49-F238E27FC236}">
                <a16:creationId xmlns:a16="http://schemas.microsoft.com/office/drawing/2014/main" id="{9F636065-CE9B-3BF9-9D6A-4FB3DCCEF19E}"/>
              </a:ext>
            </a:extLst>
          </p:cNvPr>
          <p:cNvCxnSpPr>
            <a:cxnSpLocks/>
            <a:stCxn id="4" idx="2"/>
            <a:endCxn id="3" idx="0"/>
          </p:cNvCxnSpPr>
          <p:nvPr/>
        </p:nvCxnSpPr>
        <p:spPr>
          <a:xfrm rot="16200000" flipH="1">
            <a:off x="7337788" y="-157572"/>
            <a:ext cx="822959" cy="3306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AE360BA1-EB3D-196C-2AD7-6EF0C530227C}"/>
              </a:ext>
            </a:extLst>
          </p:cNvPr>
          <p:cNvCxnSpPr>
            <a:cxnSpLocks/>
            <a:endCxn id="5" idx="0"/>
          </p:cNvCxnSpPr>
          <p:nvPr/>
        </p:nvCxnSpPr>
        <p:spPr>
          <a:xfrm rot="10800000" flipV="1">
            <a:off x="3017521" y="1495692"/>
            <a:ext cx="3078478" cy="4114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1BC700C8-ACAF-227E-41DB-67A049E266A9}"/>
              </a:ext>
            </a:extLst>
          </p:cNvPr>
          <p:cNvCxnSpPr>
            <a:cxnSpLocks/>
          </p:cNvCxnSpPr>
          <p:nvPr/>
        </p:nvCxnSpPr>
        <p:spPr>
          <a:xfrm rot="16200000" flipH="1">
            <a:off x="3366409" y="2211437"/>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78570AF-61BF-66FA-9E17-F3F5191C299C}"/>
              </a:ext>
            </a:extLst>
          </p:cNvPr>
          <p:cNvCxnSpPr>
            <a:cxnSpLocks/>
          </p:cNvCxnSpPr>
          <p:nvPr/>
        </p:nvCxnSpPr>
        <p:spPr>
          <a:xfrm>
            <a:off x="3024070" y="3206633"/>
            <a:ext cx="23132" cy="64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10E0E1A7-7915-AD19-81D7-06FD161C7B65}"/>
              </a:ext>
            </a:extLst>
          </p:cNvPr>
          <p:cNvCxnSpPr>
            <a:cxnSpLocks/>
            <a:endCxn id="7" idx="0"/>
          </p:cNvCxnSpPr>
          <p:nvPr/>
        </p:nvCxnSpPr>
        <p:spPr>
          <a:xfrm rot="10800000" flipV="1">
            <a:off x="1221378" y="3193868"/>
            <a:ext cx="1830841" cy="633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3E485DA-6839-992A-219D-53A3273AB4BF}"/>
              </a:ext>
            </a:extLst>
          </p:cNvPr>
          <p:cNvCxnSpPr>
            <a:cxnSpLocks/>
            <a:endCxn id="10" idx="0"/>
          </p:cNvCxnSpPr>
          <p:nvPr/>
        </p:nvCxnSpPr>
        <p:spPr>
          <a:xfrm>
            <a:off x="9402534" y="3193868"/>
            <a:ext cx="2" cy="633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10A28500-03D2-52AC-D791-4711E06EF25B}"/>
              </a:ext>
            </a:extLst>
          </p:cNvPr>
          <p:cNvCxnSpPr>
            <a:cxnSpLocks/>
            <a:stCxn id="3" idx="2"/>
            <a:endCxn id="11" idx="0"/>
          </p:cNvCxnSpPr>
          <p:nvPr/>
        </p:nvCxnSpPr>
        <p:spPr>
          <a:xfrm rot="5400000">
            <a:off x="7782333" y="2207215"/>
            <a:ext cx="1267099" cy="19733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EAC4F6CC-36B6-4FCB-B0FE-80321E3CAA5F}"/>
              </a:ext>
            </a:extLst>
          </p:cNvPr>
          <p:cNvCxnSpPr>
            <a:cxnSpLocks/>
          </p:cNvCxnSpPr>
          <p:nvPr/>
        </p:nvCxnSpPr>
        <p:spPr>
          <a:xfrm rot="16200000" flipH="1">
            <a:off x="9751419" y="2211432"/>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C14BAC05-D837-4529-81C8-A767609770C8}"/>
              </a:ext>
            </a:extLst>
          </p:cNvPr>
          <p:cNvSpPr/>
          <p:nvPr/>
        </p:nvSpPr>
        <p:spPr>
          <a:xfrm>
            <a:off x="10384968" y="3819303"/>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Kaggle Datasets</a:t>
            </a:r>
          </a:p>
        </p:txBody>
      </p:sp>
    </p:spTree>
    <p:extLst>
      <p:ext uri="{BB962C8B-B14F-4D97-AF65-F5344CB8AC3E}">
        <p14:creationId xmlns:p14="http://schemas.microsoft.com/office/powerpoint/2010/main" val="16798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Functionality and technology.</a:t>
            </a:r>
            <a:endParaRPr lang="en-IN" dirty="0"/>
          </a:p>
        </p:txBody>
      </p:sp>
      <p:sp>
        <p:nvSpPr>
          <p:cNvPr id="7" name="Content Placeholder 2">
            <a:extLst>
              <a:ext uri="{FF2B5EF4-FFF2-40B4-BE49-F238E27FC236}">
                <a16:creationId xmlns:a16="http://schemas.microsoft.com/office/drawing/2014/main" id="{9329132B-E013-3343-F533-F6FB67082ABF}"/>
              </a:ext>
            </a:extLst>
          </p:cNvPr>
          <p:cNvSpPr>
            <a:spLocks noGrp="1"/>
          </p:cNvSpPr>
          <p:nvPr>
            <p:ph idx="1"/>
          </p:nvPr>
        </p:nvSpPr>
        <p:spPr>
          <a:xfrm>
            <a:off x="977153" y="2841812"/>
            <a:ext cx="9870141" cy="3415553"/>
          </a:xfrm>
        </p:spPr>
        <p:txBody>
          <a:bodyPr>
            <a:normAutofit/>
          </a:bodyPr>
          <a:lstStyle/>
          <a:p>
            <a:pPr>
              <a:lnSpc>
                <a:spcPct val="200000"/>
              </a:lnSpc>
            </a:pPr>
            <a:r>
              <a:rPr lang="en-IN" dirty="0"/>
              <a:t>HTML</a:t>
            </a:r>
          </a:p>
          <a:p>
            <a:pPr>
              <a:lnSpc>
                <a:spcPct val="200000"/>
              </a:lnSpc>
            </a:pPr>
            <a:r>
              <a:rPr lang="en-IN" dirty="0"/>
              <a:t>CSS</a:t>
            </a:r>
          </a:p>
          <a:p>
            <a:pPr>
              <a:lnSpc>
                <a:spcPct val="200000"/>
              </a:lnSpc>
            </a:pPr>
            <a:r>
              <a:rPr lang="en-IN" dirty="0"/>
              <a:t>JS</a:t>
            </a:r>
          </a:p>
          <a:p>
            <a:pPr>
              <a:lnSpc>
                <a:spcPct val="200000"/>
              </a:lnSpc>
            </a:pPr>
            <a:r>
              <a:rPr lang="en-IN" dirty="0"/>
              <a:t>Using the above technologies, will develop a website where a user can paste his/her review from his website</a:t>
            </a:r>
          </a:p>
          <a:p>
            <a:endParaRPr lang="en-IN" dirty="0"/>
          </a:p>
        </p:txBody>
      </p:sp>
    </p:spTree>
    <p:extLst>
      <p:ext uri="{BB962C8B-B14F-4D97-AF65-F5344CB8AC3E}">
        <p14:creationId xmlns:p14="http://schemas.microsoft.com/office/powerpoint/2010/main" val="1084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a:t>
            </a:r>
            <a:endParaRPr lang="en-IN" dirty="0"/>
          </a:p>
        </p:txBody>
      </p:sp>
      <p:sp>
        <p:nvSpPr>
          <p:cNvPr id="7" name="Content Placeholder 2">
            <a:extLst>
              <a:ext uri="{FF2B5EF4-FFF2-40B4-BE49-F238E27FC236}">
                <a16:creationId xmlns:a16="http://schemas.microsoft.com/office/drawing/2014/main" id="{D1718375-BFFD-AF98-A5E4-51A39E859EEA}"/>
              </a:ext>
            </a:extLst>
          </p:cNvPr>
          <p:cNvSpPr txBox="1">
            <a:spLocks/>
          </p:cNvSpPr>
          <p:nvPr/>
        </p:nvSpPr>
        <p:spPr>
          <a:xfrm>
            <a:off x="1393965" y="2862771"/>
            <a:ext cx="9516081" cy="302156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200000"/>
              </a:lnSpc>
            </a:pPr>
            <a:r>
              <a:rPr lang="en-US" dirty="0"/>
              <a:t>Python’s Flask Framework will be used as backend</a:t>
            </a:r>
          </a:p>
          <a:p>
            <a:pPr>
              <a:lnSpc>
                <a:spcPct val="200000"/>
              </a:lnSpc>
            </a:pPr>
            <a:r>
              <a:rPr lang="en-US" dirty="0"/>
              <a:t>Machine Learning algorithms such as Linear SVC, Random Forest and Naïve Bayes are embedded into this backend </a:t>
            </a:r>
          </a:p>
          <a:p>
            <a:pPr>
              <a:lnSpc>
                <a:spcPct val="200000"/>
              </a:lnSpc>
            </a:pPr>
            <a:r>
              <a:rPr lang="en-US" dirty="0"/>
              <a:t>Depending on the user’s request, the backend performs a check on the review pasted by the user in the text field  </a:t>
            </a:r>
          </a:p>
          <a:p>
            <a:endParaRPr lang="en-IN" dirty="0"/>
          </a:p>
        </p:txBody>
      </p:sp>
    </p:spTree>
    <p:extLst>
      <p:ext uri="{BB962C8B-B14F-4D97-AF65-F5344CB8AC3E}">
        <p14:creationId xmlns:p14="http://schemas.microsoft.com/office/powerpoint/2010/main" val="385129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US" dirty="0"/>
              <a:t>Database:</a:t>
            </a:r>
            <a:endParaRPr lang="en-IN" dirty="0"/>
          </a:p>
        </p:txBody>
      </p:sp>
      <p:sp>
        <p:nvSpPr>
          <p:cNvPr id="4" name="Content Placeholder 3">
            <a:extLst>
              <a:ext uri="{FF2B5EF4-FFF2-40B4-BE49-F238E27FC236}">
                <a16:creationId xmlns:a16="http://schemas.microsoft.com/office/drawing/2014/main" id="{D5480791-AD8E-4757-8540-47FECDAB0DB3}"/>
              </a:ext>
            </a:extLst>
          </p:cNvPr>
          <p:cNvSpPr>
            <a:spLocks noGrp="1"/>
          </p:cNvSpPr>
          <p:nvPr>
            <p:ph idx="1"/>
          </p:nvPr>
        </p:nvSpPr>
        <p:spPr/>
        <p:txBody>
          <a:bodyPr/>
          <a:lstStyle/>
          <a:p>
            <a:r>
              <a:rPr lang="en-US" dirty="0"/>
              <a:t>SQL DB </a:t>
            </a:r>
          </a:p>
          <a:p>
            <a:r>
              <a:rPr lang="en-US" dirty="0"/>
              <a:t>Kaggle Datasets</a:t>
            </a:r>
          </a:p>
        </p:txBody>
      </p:sp>
      <p:sp>
        <p:nvSpPr>
          <p:cNvPr id="7" name="Content Placeholder 2">
            <a:extLst>
              <a:ext uri="{FF2B5EF4-FFF2-40B4-BE49-F238E27FC236}">
                <a16:creationId xmlns:a16="http://schemas.microsoft.com/office/drawing/2014/main" id="{C9EBDD78-A191-22B1-156A-FE912359E511}"/>
              </a:ext>
            </a:extLst>
          </p:cNvPr>
          <p:cNvSpPr txBox="1">
            <a:spLocks/>
          </p:cNvSpPr>
          <p:nvPr/>
        </p:nvSpPr>
        <p:spPr>
          <a:xfrm>
            <a:off x="1154954" y="2608730"/>
            <a:ext cx="8607611" cy="35948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200000"/>
              </a:lnSpc>
              <a:buNone/>
            </a:pPr>
            <a:endParaRPr lang="en-US" dirty="0"/>
          </a:p>
          <a:p>
            <a:endParaRPr lang="en-IN" dirty="0"/>
          </a:p>
        </p:txBody>
      </p:sp>
    </p:spTree>
    <p:extLst>
      <p:ext uri="{BB962C8B-B14F-4D97-AF65-F5344CB8AC3E}">
        <p14:creationId xmlns:p14="http://schemas.microsoft.com/office/powerpoint/2010/main" val="184688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US" dirty="0"/>
              <a:t>AI Feature</a:t>
            </a:r>
            <a:endParaRPr lang="en-IN" dirty="0"/>
          </a:p>
        </p:txBody>
      </p:sp>
      <p:sp>
        <p:nvSpPr>
          <p:cNvPr id="5" name="Content Placeholder 4">
            <a:extLst>
              <a:ext uri="{FF2B5EF4-FFF2-40B4-BE49-F238E27FC236}">
                <a16:creationId xmlns:a16="http://schemas.microsoft.com/office/drawing/2014/main" id="{55CD3878-D887-43AB-820D-099EBFDE6622}"/>
              </a:ext>
            </a:extLst>
          </p:cNvPr>
          <p:cNvSpPr>
            <a:spLocks noGrp="1"/>
          </p:cNvSpPr>
          <p:nvPr>
            <p:ph idx="1"/>
          </p:nvPr>
        </p:nvSpPr>
        <p:spPr>
          <a:xfrm>
            <a:off x="1154954" y="2603500"/>
            <a:ext cx="9737164" cy="3133912"/>
          </a:xfrm>
        </p:spPr>
        <p:txBody>
          <a:bodyPr>
            <a:normAutofit/>
          </a:bodyPr>
          <a:lstStyle/>
          <a:p>
            <a:pPr>
              <a:lnSpc>
                <a:spcPct val="200000"/>
              </a:lnSpc>
            </a:pPr>
            <a:r>
              <a:rPr lang="en-US" dirty="0"/>
              <a:t>A classifier is built based on the identified features that is triggered through Flask framework and those features are assigned a probability factor or a weight depending on the classified training sets. This is a supervised learning technique applying different Machine learning algorithms(as explained in the previous slides) to detect the fake or genuine reviews.</a:t>
            </a:r>
          </a:p>
        </p:txBody>
      </p:sp>
      <p:sp>
        <p:nvSpPr>
          <p:cNvPr id="7" name="Content Placeholder 2">
            <a:extLst>
              <a:ext uri="{FF2B5EF4-FFF2-40B4-BE49-F238E27FC236}">
                <a16:creationId xmlns:a16="http://schemas.microsoft.com/office/drawing/2014/main" id="{F0523156-0C06-9CF1-A35E-2AC8FDE4182C}"/>
              </a:ext>
            </a:extLst>
          </p:cNvPr>
          <p:cNvSpPr txBox="1">
            <a:spLocks/>
          </p:cNvSpPr>
          <p:nvPr/>
        </p:nvSpPr>
        <p:spPr>
          <a:xfrm>
            <a:off x="1084729" y="2796990"/>
            <a:ext cx="9888071" cy="34962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7530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6" y="2483246"/>
            <a:ext cx="8140337" cy="1891507"/>
          </a:xfrm>
        </p:spPr>
        <p:txBody>
          <a:bodyPr>
            <a:normAutofit fontScale="92500" lnSpcReduction="10000"/>
          </a:bodyPr>
          <a:lstStyle/>
          <a:p>
            <a:pPr marL="3657600" lvl="8" indent="0">
              <a:buNone/>
            </a:pPr>
            <a:endParaRPr lang="en-US" dirty="0"/>
          </a:p>
          <a:p>
            <a:pPr marL="3657600" lvl="8" indent="0">
              <a:buNone/>
            </a:pPr>
            <a:r>
              <a:rPr lang="en-US" dirty="0"/>
              <a:t>       </a:t>
            </a:r>
          </a:p>
          <a:p>
            <a:pPr marL="3657600" lvl="8" indent="0">
              <a:buNone/>
            </a:pPr>
            <a:r>
              <a:rPr lang="en-US" sz="1600" b="1" dirty="0"/>
              <a:t>                 </a:t>
            </a:r>
          </a:p>
          <a:p>
            <a:pPr marL="3657600" lvl="8" indent="0">
              <a:buNone/>
            </a:pPr>
            <a:endParaRPr lang="en-US" sz="1600" b="1" dirty="0"/>
          </a:p>
          <a:p>
            <a:pPr marL="3657600" lvl="8" indent="0">
              <a:buNone/>
            </a:pPr>
            <a:r>
              <a:rPr lang="en-US" sz="1600" b="1" dirty="0"/>
              <a:t>	</a:t>
            </a:r>
            <a:r>
              <a:rPr lang="en-US" sz="4000" b="1" dirty="0"/>
              <a:t>	Thank you</a:t>
            </a:r>
            <a:endParaRPr lang="en-US" sz="1600" b="1" dirty="0"/>
          </a:p>
        </p:txBody>
      </p:sp>
    </p:spTree>
    <p:extLst>
      <p:ext uri="{BB962C8B-B14F-4D97-AF65-F5344CB8AC3E}">
        <p14:creationId xmlns:p14="http://schemas.microsoft.com/office/powerpoint/2010/main" val="313412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1152</TotalTime>
  <Words>316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“FAKE PRODUCT REVIEW MONITORING SYSTEM”</vt:lpstr>
      <vt:lpstr>Project Definition and overview.</vt:lpstr>
      <vt:lpstr>Project Functionalities and stages.</vt:lpstr>
      <vt:lpstr>PowerPoint Presentation</vt:lpstr>
      <vt:lpstr>Frontend Functionality and technology.</vt:lpstr>
      <vt:lpstr>Backend Functionality.</vt:lpstr>
      <vt:lpstr>Database:</vt:lpstr>
      <vt:lpstr>AI Feature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WARMUP  ON “PRICE COMPARISION APP”</dc:title>
  <dc:creator>Microsoft account</dc:creator>
  <cp:lastModifiedBy>Narendra Champ</cp:lastModifiedBy>
  <cp:revision>59</cp:revision>
  <dcterms:created xsi:type="dcterms:W3CDTF">2023-05-20T20:29:00Z</dcterms:created>
  <dcterms:modified xsi:type="dcterms:W3CDTF">2023-10-04T13:23:14Z</dcterms:modified>
</cp:coreProperties>
</file>