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Nishanth</a:t>
            </a:r>
            <a:r>
              <a:rPr dirty="0" spc="-85"/>
              <a:t> </a:t>
            </a:r>
            <a:r>
              <a:rPr dirty="0" spc="-20"/>
              <a:t>Pragnesh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2181" y="2811017"/>
            <a:ext cx="18440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120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Model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lvl="1" marL="4699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 spc="-5">
                <a:latin typeface="Calibri"/>
                <a:cs typeface="Calibri"/>
              </a:rPr>
              <a:t>Evaluating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trained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model's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validation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dataset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assess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other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lvl="1" marL="469900" marR="471805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 spc="-5">
                <a:latin typeface="Calibri"/>
                <a:cs typeface="Calibri"/>
              </a:rPr>
              <a:t>Visualizing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5">
                <a:latin typeface="Calibri"/>
                <a:cs typeface="Calibri"/>
              </a:rPr>
              <a:t>training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validation metrics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 plots</a:t>
            </a:r>
            <a:r>
              <a:rPr dirty="0" sz="2000">
                <a:latin typeface="Calibri"/>
                <a:cs typeface="Calibri"/>
              </a:rPr>
              <a:t> 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analyze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over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Model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lvl="1" marL="5594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 spc="-5">
                <a:latin typeface="Calibri"/>
                <a:cs typeface="Calibri"/>
              </a:rPr>
              <a:t>Saving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trained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 </a:t>
            </a:r>
            <a:r>
              <a:rPr dirty="0" sz="2000" spc="-5">
                <a:latin typeface="Calibri"/>
                <a:cs typeface="Calibri"/>
              </a:rPr>
              <a:t>using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save()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5">
                <a:latin typeface="Calibri"/>
                <a:cs typeface="Calibri"/>
              </a:rPr>
              <a:t> 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future </a:t>
            </a:r>
            <a:r>
              <a:rPr dirty="0" sz="2000" spc="-5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lvl="1" marL="469900" marR="245745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>
                <a:latin typeface="Calibri"/>
                <a:cs typeface="Calibri"/>
              </a:rPr>
              <a:t>Building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user-friendly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enable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upload</a:t>
            </a:r>
            <a:r>
              <a:rPr dirty="0" sz="2000" spc="-5">
                <a:latin typeface="Calibri"/>
                <a:cs typeface="Calibri"/>
              </a:rPr>
              <a:t> handwritten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receive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 from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deployed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lvl="1" marL="5594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>
                <a:latin typeface="Calibri"/>
                <a:cs typeface="Calibri"/>
              </a:rPr>
              <a:t>Preprocessing input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deployment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</a:t>
            </a:r>
            <a:r>
              <a:rPr dirty="0" sz="2000">
                <a:latin typeface="Calibri"/>
                <a:cs typeface="Calibri"/>
              </a:rPr>
              <a:t> 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5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prediction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Testing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lvl="1" marL="469900" marR="556895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 spc="-5">
                <a:latin typeface="Calibri"/>
                <a:cs typeface="Calibri"/>
              </a:rPr>
              <a:t>Testing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deployed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5">
                <a:latin typeface="Calibri"/>
                <a:cs typeface="Calibri"/>
              </a:rPr>
              <a:t> with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sample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verify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lvl="1" marL="5594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dirty="0" sz="2000" spc="-5">
                <a:latin typeface="Calibri"/>
                <a:cs typeface="Calibri"/>
              </a:rPr>
              <a:t>Validating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model's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</a:t>
            </a:r>
            <a:r>
              <a:rPr dirty="0" sz="2000">
                <a:latin typeface="Calibri"/>
                <a:cs typeface="Calibri"/>
              </a:rPr>
              <a:t> against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ground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truth</a:t>
            </a:r>
            <a:r>
              <a:rPr dirty="0" sz="2000" spc="-5">
                <a:latin typeface="Calibri"/>
                <a:cs typeface="Calibri"/>
              </a:rPr>
              <a:t> labels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consistency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Value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</a:t>
            </a:r>
            <a:r>
              <a:rPr dirty="0" sz="2000">
                <a:latin typeface="Calibri"/>
                <a:cs typeface="Calibri"/>
              </a:rPr>
              <a:t> composition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project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 ability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provide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reliable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efficient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solution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handwritten</a:t>
            </a:r>
            <a:r>
              <a:rPr dirty="0" sz="2000" spc="-5">
                <a:latin typeface="Calibri"/>
                <a:cs typeface="Calibri"/>
              </a:rPr>
              <a:t> digit </a:t>
            </a:r>
            <a:r>
              <a:rPr dirty="0" sz="2000">
                <a:latin typeface="Calibri"/>
                <a:cs typeface="Calibri"/>
              </a:rPr>
              <a:t>recognition </a:t>
            </a:r>
            <a:r>
              <a:rPr dirty="0" sz="2000" spc="-5">
                <a:latin typeface="Calibri"/>
                <a:cs typeface="Calibri"/>
              </a:rPr>
              <a:t>tasks.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offered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Accuracy: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 learning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delivers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accuracy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digits,</a:t>
            </a:r>
            <a:r>
              <a:rPr dirty="0" sz="2000">
                <a:latin typeface="Calibri"/>
                <a:cs typeface="Calibri"/>
              </a:rPr>
              <a:t> enabling</a:t>
            </a:r>
            <a:r>
              <a:rPr dirty="0" sz="2000" spc="-5">
                <a:latin typeface="Calibri"/>
                <a:cs typeface="Calibri"/>
              </a:rPr>
              <a:t> users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trust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 for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Efficiency: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model's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efficient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architecture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optimized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training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fast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effective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allowing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quick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turnaround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real-time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Versatility: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recognize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 </a:t>
            </a:r>
            <a:r>
              <a:rPr dirty="0" sz="2000">
                <a:latin typeface="Calibri"/>
                <a:cs typeface="Calibri"/>
              </a:rPr>
              <a:t>ranging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 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9,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catering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range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5">
                <a:latin typeface="Calibri"/>
                <a:cs typeface="Calibri"/>
              </a:rPr>
              <a:t> needs</a:t>
            </a:r>
            <a:r>
              <a:rPr dirty="0" sz="2000">
                <a:latin typeface="Calibri"/>
                <a:cs typeface="Calibri"/>
              </a:rPr>
              <a:t> across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industries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Accessibility: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user-friendly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easy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interact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upload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images,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receive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accurate</a:t>
            </a:r>
            <a:r>
              <a:rPr dirty="0" sz="2000">
                <a:latin typeface="Calibri"/>
                <a:cs typeface="Calibri"/>
              </a:rPr>
              <a:t> predictions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requiring extensive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technical </a:t>
            </a:r>
            <a:r>
              <a:rPr dirty="0" sz="2000" spc="-5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Reliability: </a:t>
            </a:r>
            <a:r>
              <a:rPr dirty="0" sz="2000" spc="-5">
                <a:latin typeface="Calibri"/>
                <a:cs typeface="Calibri"/>
              </a:rPr>
              <a:t>Through </a:t>
            </a:r>
            <a:r>
              <a:rPr dirty="0" sz="2000">
                <a:latin typeface="Calibri"/>
                <a:cs typeface="Calibri"/>
              </a:rPr>
              <a:t>rigorous </a:t>
            </a:r>
            <a:r>
              <a:rPr dirty="0" sz="2000" spc="-5">
                <a:latin typeface="Calibri"/>
                <a:cs typeface="Calibri"/>
              </a:rPr>
              <a:t>training, testing, </a:t>
            </a:r>
            <a:r>
              <a:rPr dirty="0" sz="2000">
                <a:latin typeface="Calibri"/>
                <a:cs typeface="Calibri"/>
              </a:rPr>
              <a:t>and validation </a:t>
            </a:r>
            <a:r>
              <a:rPr dirty="0" sz="2000" spc="-5">
                <a:latin typeface="Calibri"/>
                <a:cs typeface="Calibri"/>
              </a:rPr>
              <a:t>processes, </a:t>
            </a:r>
            <a:r>
              <a:rPr dirty="0" sz="2000">
                <a:latin typeface="Calibri"/>
                <a:cs typeface="Calibri"/>
              </a:rPr>
              <a:t>the model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reliability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consistency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its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instilling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confidence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5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9851" y="6467347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/>
              <a:t>THE</a:t>
            </a:r>
            <a:r>
              <a:rPr dirty="0" sz="4250" spc="-20"/>
              <a:t> </a:t>
            </a:r>
            <a:r>
              <a:rPr dirty="0" sz="4250" spc="-5"/>
              <a:t>WOW</a:t>
            </a:r>
            <a:r>
              <a:rPr dirty="0" sz="4250" spc="70"/>
              <a:t> </a:t>
            </a:r>
            <a:r>
              <a:rPr dirty="0" sz="4250" spc="-5"/>
              <a:t>IN</a:t>
            </a:r>
            <a:r>
              <a:rPr dirty="0" sz="4250" spc="-10"/>
              <a:t> YOUR</a:t>
            </a:r>
            <a:r>
              <a:rPr dirty="0" sz="4250" spc="15"/>
              <a:t> </a:t>
            </a:r>
            <a:r>
              <a:rPr dirty="0" sz="4250" spc="-15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"wow" </a:t>
            </a:r>
            <a:r>
              <a:rPr dirty="0" sz="2000" spc="-5">
                <a:latin typeface="Calibri"/>
                <a:cs typeface="Calibri"/>
              </a:rPr>
              <a:t>factor </a:t>
            </a:r>
            <a:r>
              <a:rPr dirty="0" sz="2000">
                <a:latin typeface="Calibri"/>
                <a:cs typeface="Calibri"/>
              </a:rPr>
              <a:t>in the </a:t>
            </a:r>
            <a:r>
              <a:rPr dirty="0" sz="2000" spc="-5">
                <a:latin typeface="Calibri"/>
                <a:cs typeface="Calibri"/>
              </a:rPr>
              <a:t>solution of </a:t>
            </a:r>
            <a:r>
              <a:rPr dirty="0" sz="2000">
                <a:latin typeface="Calibri"/>
                <a:cs typeface="Calibri"/>
              </a:rPr>
              <a:t>this </a:t>
            </a:r>
            <a:r>
              <a:rPr dirty="0" sz="2000" spc="-5">
                <a:latin typeface="Calibri"/>
                <a:cs typeface="Calibri"/>
              </a:rPr>
              <a:t>project lies </a:t>
            </a:r>
            <a:r>
              <a:rPr dirty="0" sz="2000">
                <a:latin typeface="Calibri"/>
                <a:cs typeface="Calibri"/>
              </a:rPr>
              <a:t>in its ability to </a:t>
            </a:r>
            <a:r>
              <a:rPr dirty="0" sz="2000" spc="-5">
                <a:latin typeface="Calibri"/>
                <a:cs typeface="Calibri"/>
              </a:rPr>
              <a:t>seamlessly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combine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cutting-edge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techniques</a:t>
            </a:r>
            <a:r>
              <a:rPr dirty="0" sz="2000" spc="-5">
                <a:latin typeface="Calibri"/>
                <a:cs typeface="Calibri"/>
              </a:rPr>
              <a:t> with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practical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usability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deliver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impressive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Here</a:t>
            </a:r>
            <a:r>
              <a:rPr dirty="0" sz="2000">
                <a:latin typeface="Calibri"/>
                <a:cs typeface="Calibri"/>
              </a:rPr>
              <a:t> 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some</a:t>
            </a:r>
            <a:r>
              <a:rPr dirty="0" sz="2000">
                <a:latin typeface="Calibri"/>
                <a:cs typeface="Calibri"/>
              </a:rPr>
              <a:t> aspects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 contribute 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"wow"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State-of-the-Art </a:t>
            </a:r>
            <a:r>
              <a:rPr dirty="0" sz="2000" spc="-5" b="1">
                <a:latin typeface="Calibri"/>
                <a:cs typeface="Calibri"/>
              </a:rPr>
              <a:t>Accuracy: </a:t>
            </a:r>
            <a:r>
              <a:rPr dirty="0" sz="2000" spc="-5">
                <a:latin typeface="Calibri"/>
                <a:cs typeface="Calibri"/>
              </a:rPr>
              <a:t>The deep </a:t>
            </a:r>
            <a:r>
              <a:rPr dirty="0" sz="2000">
                <a:latin typeface="Calibri"/>
                <a:cs typeface="Calibri"/>
              </a:rPr>
              <a:t>learning </a:t>
            </a:r>
            <a:r>
              <a:rPr dirty="0" sz="2000" spc="-5">
                <a:latin typeface="Calibri"/>
                <a:cs typeface="Calibri"/>
              </a:rPr>
              <a:t>model </a:t>
            </a:r>
            <a:r>
              <a:rPr dirty="0" sz="2000">
                <a:latin typeface="Calibri"/>
                <a:cs typeface="Calibri"/>
              </a:rPr>
              <a:t>achieves remarkable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recognizing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often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surpassing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human-level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performance. </a:t>
            </a:r>
            <a:r>
              <a:rPr dirty="0" sz="2000">
                <a:latin typeface="Calibri"/>
                <a:cs typeface="Calibri"/>
              </a:rPr>
              <a:t>Witnessing the model accurately identify </a:t>
            </a:r>
            <a:r>
              <a:rPr dirty="0" sz="2000" spc="-5">
                <a:latin typeface="Calibri"/>
                <a:cs typeface="Calibri"/>
              </a:rPr>
              <a:t>digits with </a:t>
            </a:r>
            <a:r>
              <a:rPr dirty="0" sz="2000">
                <a:latin typeface="Calibri"/>
                <a:cs typeface="Calibri"/>
              </a:rPr>
              <a:t>such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precision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elicit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sense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amazement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Real-Time Prediction: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deployment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model enables </a:t>
            </a:r>
            <a:r>
              <a:rPr dirty="0" sz="2000" spc="-5">
                <a:latin typeface="Calibri"/>
                <a:cs typeface="Calibri"/>
              </a:rPr>
              <a:t>real-time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 of handwritten digit </a:t>
            </a:r>
            <a:r>
              <a:rPr dirty="0" sz="2000">
                <a:latin typeface="Calibri"/>
                <a:cs typeface="Calibri"/>
              </a:rPr>
              <a:t>images, providing instant </a:t>
            </a:r>
            <a:r>
              <a:rPr dirty="0" sz="2000" spc="-5">
                <a:latin typeface="Calibri"/>
                <a:cs typeface="Calibri"/>
              </a:rPr>
              <a:t>feedback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users.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speed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responsiveness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system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accurately </a:t>
            </a:r>
            <a:r>
              <a:rPr dirty="0" sz="2000">
                <a:latin typeface="Calibri"/>
                <a:cs typeface="Calibri"/>
              </a:rPr>
              <a:t>identifies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mere </a:t>
            </a:r>
            <a:r>
              <a:rPr dirty="0" sz="2000">
                <a:latin typeface="Calibri"/>
                <a:cs typeface="Calibri"/>
              </a:rPr>
              <a:t>seconds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evoke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sense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algn="just" marL="12700" marR="10541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User-Friendly Interface: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intuitive </a:t>
            </a:r>
            <a:r>
              <a:rPr dirty="0" sz="2000" spc="-5">
                <a:latin typeface="Calibri"/>
                <a:cs typeface="Calibri"/>
              </a:rPr>
              <a:t>user interface simplifies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process of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interacting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the model, </a:t>
            </a:r>
            <a:r>
              <a:rPr dirty="0" sz="2000" spc="-5">
                <a:latin typeface="Calibri"/>
                <a:cs typeface="Calibri"/>
              </a:rPr>
              <a:t>allowing users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effortlessly </a:t>
            </a:r>
            <a:r>
              <a:rPr dirty="0" sz="2000">
                <a:latin typeface="Calibri"/>
                <a:cs typeface="Calibri"/>
              </a:rPr>
              <a:t>upload </a:t>
            </a:r>
            <a:r>
              <a:rPr dirty="0" sz="2000" spc="-5">
                <a:latin typeface="Calibri"/>
                <a:cs typeface="Calibri"/>
              </a:rPr>
              <a:t>handwritten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images and receive </a:t>
            </a:r>
            <a:r>
              <a:rPr dirty="0" sz="2000" spc="-5">
                <a:latin typeface="Calibri"/>
                <a:cs typeface="Calibri"/>
              </a:rPr>
              <a:t>predictions. The seamless user </a:t>
            </a:r>
            <a:r>
              <a:rPr dirty="0" sz="2000">
                <a:latin typeface="Calibri"/>
                <a:cs typeface="Calibri"/>
              </a:rPr>
              <a:t>experience can leave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impressed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accessibility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convenience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Versatility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Adaptability: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model's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ability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recognize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across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various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styles,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sizes,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orientations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5">
                <a:latin typeface="Calibri"/>
                <a:cs typeface="Calibri"/>
              </a:rPr>
              <a:t> versatility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adaptability.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5">
                <a:latin typeface="Calibri"/>
                <a:cs typeface="Calibri"/>
              </a:rPr>
              <a:t> 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amazed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effectively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system</a:t>
            </a:r>
            <a:r>
              <a:rPr dirty="0" sz="2000">
                <a:latin typeface="Calibri"/>
                <a:cs typeface="Calibri"/>
              </a:rPr>
              <a:t> handles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diverse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 consistent </a:t>
            </a:r>
            <a:r>
              <a:rPr dirty="0" sz="2000" spc="-5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Demonstration </a:t>
            </a:r>
            <a:r>
              <a:rPr dirty="0" sz="2000" b="1">
                <a:latin typeface="Calibri"/>
                <a:cs typeface="Calibri"/>
              </a:rPr>
              <a:t>of Advanced </a:t>
            </a:r>
            <a:r>
              <a:rPr dirty="0" sz="2000" spc="-5" b="1">
                <a:latin typeface="Calibri"/>
                <a:cs typeface="Calibri"/>
              </a:rPr>
              <a:t>Technology: </a:t>
            </a:r>
            <a:r>
              <a:rPr dirty="0" sz="2000" spc="-5">
                <a:latin typeface="Calibri"/>
                <a:cs typeface="Calibri"/>
              </a:rPr>
              <a:t>The project showcases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power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potential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technology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solving</a:t>
            </a:r>
            <a:r>
              <a:rPr dirty="0" sz="2000">
                <a:latin typeface="Calibri"/>
                <a:cs typeface="Calibri"/>
              </a:rPr>
              <a:t> real-world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problems.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Witnessing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accurately</a:t>
            </a:r>
            <a:r>
              <a:rPr dirty="0" sz="2000">
                <a:latin typeface="Calibri"/>
                <a:cs typeface="Calibri"/>
              </a:rPr>
              <a:t> interpret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classify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capabilities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advanced machine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>
                <a:latin typeface="Calibri"/>
                <a:cs typeface="Calibri"/>
              </a:rPr>
              <a:t> algorithms,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leaving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lasting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impression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Overall,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seamless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integration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advanced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learning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techniques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practical usability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real-time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functionality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truly</a:t>
            </a:r>
            <a:r>
              <a:rPr dirty="0" sz="2000" spc="-5">
                <a:latin typeface="Calibri"/>
                <a:cs typeface="Calibri"/>
              </a:rPr>
              <a:t> impressive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solution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 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evoke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"wow"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response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experiencing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737" y="6488605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851" y="6467347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dirty="0" sz="1100" spc="-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737" y="6488605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2853" y="6014348"/>
            <a:ext cx="1820545" cy="64706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u="heavy" sz="20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Demo</a:t>
            </a:r>
            <a:r>
              <a:rPr dirty="0" u="heavy" sz="2000" spc="-4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  <a:p>
            <a:pPr marL="69215">
              <a:lnSpc>
                <a:spcPct val="100000"/>
              </a:lnSpc>
              <a:spcBef>
                <a:spcPts val="420"/>
              </a:spcBef>
              <a:tabLst>
                <a:tab pos="85598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nual</a:t>
            </a:r>
            <a:r>
              <a:rPr dirty="0" sz="1100" spc="-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R</a:t>
            </a:r>
            <a:r>
              <a:rPr dirty="0" spc="-60"/>
              <a:t>E</a:t>
            </a:r>
            <a:r>
              <a:rPr dirty="0" spc="-70"/>
              <a:t>S</a:t>
            </a:r>
            <a:r>
              <a:rPr dirty="0" spc="-65"/>
              <a:t>UL</a:t>
            </a:r>
            <a:r>
              <a:rPr dirty="0" spc="-6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Model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Accuracy: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Achieved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accuracy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correctly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identifying</a:t>
            </a:r>
            <a:r>
              <a:rPr dirty="0" sz="2000" spc="-5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Confusion Matrix: </a:t>
            </a:r>
            <a:r>
              <a:rPr dirty="0" sz="2000" spc="-5">
                <a:latin typeface="Calibri"/>
                <a:cs typeface="Calibri"/>
              </a:rPr>
              <a:t>Provided </a:t>
            </a:r>
            <a:r>
              <a:rPr dirty="0" sz="2000">
                <a:latin typeface="Calibri"/>
                <a:cs typeface="Calibri"/>
              </a:rPr>
              <a:t>insights into model performance across </a:t>
            </a:r>
            <a:r>
              <a:rPr dirty="0" sz="2000" spc="-5">
                <a:latin typeface="Calibri"/>
                <a:cs typeface="Calibri"/>
              </a:rPr>
              <a:t>different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latin typeface="Calibri"/>
                <a:cs typeface="Calibri"/>
              </a:rPr>
              <a:t>Evaluation Metrics: </a:t>
            </a:r>
            <a:r>
              <a:rPr dirty="0" sz="2000" spc="-5">
                <a:latin typeface="Calibri"/>
                <a:cs typeface="Calibri"/>
              </a:rPr>
              <a:t>Calculated </a:t>
            </a:r>
            <a:r>
              <a:rPr dirty="0" sz="2000">
                <a:latin typeface="Calibri"/>
                <a:cs typeface="Calibri"/>
              </a:rPr>
              <a:t>precision, recall, and </a:t>
            </a:r>
            <a:r>
              <a:rPr dirty="0" sz="2000" spc="-5">
                <a:latin typeface="Calibri"/>
                <a:cs typeface="Calibri"/>
              </a:rPr>
              <a:t>F1-score </a:t>
            </a:r>
            <a:r>
              <a:rPr dirty="0" sz="2000">
                <a:latin typeface="Calibri"/>
                <a:cs typeface="Calibri"/>
              </a:rPr>
              <a:t>to assess model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Visualization: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Visualized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training</a:t>
            </a:r>
            <a:r>
              <a:rPr dirty="0" sz="2000">
                <a:latin typeface="Calibri"/>
                <a:cs typeface="Calibri"/>
              </a:rPr>
              <a:t> and </a:t>
            </a:r>
            <a:r>
              <a:rPr dirty="0" sz="2000" spc="-5">
                <a:latin typeface="Calibri"/>
                <a:cs typeface="Calibri"/>
              </a:rPr>
              <a:t>validation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metrics,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matrix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heatmaps,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Real-World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Application: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practical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usability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effectiveness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Comparison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with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Baselines: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Compared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baseline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existing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solutions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latin typeface="Calibri"/>
                <a:cs typeface="Calibri"/>
              </a:rPr>
              <a:t>Deployment </a:t>
            </a:r>
            <a:r>
              <a:rPr dirty="0" sz="2000" b="1">
                <a:latin typeface="Calibri"/>
                <a:cs typeface="Calibri"/>
              </a:rPr>
              <a:t>Success: </a:t>
            </a:r>
            <a:r>
              <a:rPr dirty="0" sz="2000" spc="-5">
                <a:latin typeface="Calibri"/>
                <a:cs typeface="Calibri"/>
              </a:rPr>
              <a:t>Successfully </a:t>
            </a:r>
            <a:r>
              <a:rPr dirty="0" sz="2000">
                <a:latin typeface="Calibri"/>
                <a:cs typeface="Calibri"/>
              </a:rPr>
              <a:t>deployed the model into a </a:t>
            </a:r>
            <a:r>
              <a:rPr dirty="0" sz="2000" spc="-5">
                <a:latin typeface="Calibri"/>
                <a:cs typeface="Calibri"/>
              </a:rPr>
              <a:t>user-friendly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receiving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positive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dirty="0" sz="4250" spc="-5"/>
              <a:t>PROJECT</a:t>
            </a:r>
            <a:r>
              <a:rPr dirty="0" sz="4250" spc="-120"/>
              <a:t> </a:t>
            </a:r>
            <a:r>
              <a:rPr dirty="0" sz="4250" spc="-1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dirty="0" u="heavy" sz="20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dirty="0" u="heavy" sz="20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Handwritten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classic problem </a:t>
            </a:r>
            <a:r>
              <a:rPr dirty="0" sz="2000">
                <a:latin typeface="Calibri"/>
                <a:cs typeface="Calibri"/>
              </a:rPr>
              <a:t>in the </a:t>
            </a:r>
            <a:r>
              <a:rPr dirty="0" sz="2000" spc="-5">
                <a:latin typeface="Calibri"/>
                <a:cs typeface="Calibri"/>
              </a:rPr>
              <a:t>field of </a:t>
            </a:r>
            <a:r>
              <a:rPr dirty="0" sz="2000">
                <a:latin typeface="Calibri"/>
                <a:cs typeface="Calibri"/>
              </a:rPr>
              <a:t> machine learning and computer </a:t>
            </a:r>
            <a:r>
              <a:rPr dirty="0" sz="2000" spc="-5">
                <a:latin typeface="Calibri"/>
                <a:cs typeface="Calibri"/>
              </a:rPr>
              <a:t>vision. </a:t>
            </a:r>
            <a:r>
              <a:rPr dirty="0" sz="2000">
                <a:latin typeface="Calibri"/>
                <a:cs typeface="Calibri"/>
              </a:rPr>
              <a:t>In this </a:t>
            </a:r>
            <a:r>
              <a:rPr dirty="0" sz="2000" spc="-5">
                <a:latin typeface="Calibri"/>
                <a:cs typeface="Calibri"/>
              </a:rPr>
              <a:t>project, </a:t>
            </a:r>
            <a:r>
              <a:rPr dirty="0" sz="2000">
                <a:latin typeface="Calibri"/>
                <a:cs typeface="Calibri"/>
              </a:rPr>
              <a:t>we aim to </a:t>
            </a:r>
            <a:r>
              <a:rPr dirty="0" sz="2000" spc="-5">
                <a:latin typeface="Calibri"/>
                <a:cs typeface="Calibri"/>
              </a:rPr>
              <a:t>develop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deep </a:t>
            </a:r>
            <a:r>
              <a:rPr dirty="0" sz="2000">
                <a:latin typeface="Calibri"/>
                <a:cs typeface="Calibri"/>
              </a:rPr>
              <a:t> learning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accurately</a:t>
            </a:r>
            <a:r>
              <a:rPr dirty="0" sz="2000">
                <a:latin typeface="Calibri"/>
                <a:cs typeface="Calibri"/>
              </a:rPr>
              <a:t> recognizing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MNIST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dataset.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will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convolutional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neural network (CNN)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Keras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library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TensorFlow.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 trained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5">
                <a:latin typeface="Calibri"/>
                <a:cs typeface="Calibri"/>
              </a:rPr>
              <a:t> 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 </a:t>
            </a:r>
            <a:r>
              <a:rPr dirty="0" sz="2000" spc="-5">
                <a:latin typeface="Calibri"/>
                <a:cs typeface="Calibri"/>
              </a:rPr>
              <a:t>be deployed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predict 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present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user-provided images.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project</a:t>
            </a:r>
            <a:r>
              <a:rPr dirty="0" sz="2000" spc="-5">
                <a:latin typeface="Calibri"/>
                <a:cs typeface="Calibri"/>
              </a:rPr>
              <a:t> 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showcase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effectiveness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deep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learning </a:t>
            </a:r>
            <a:r>
              <a:rPr dirty="0" sz="2000" spc="-5">
                <a:latin typeface="Calibri"/>
                <a:cs typeface="Calibri"/>
              </a:rPr>
              <a:t>techniques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tasks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practical demonstration </a:t>
            </a:r>
            <a:r>
              <a:rPr dirty="0" sz="2000">
                <a:latin typeface="Calibri"/>
                <a:cs typeface="Calibri"/>
              </a:rPr>
              <a:t>of how to </a:t>
            </a:r>
            <a:r>
              <a:rPr dirty="0" sz="2000" spc="-5">
                <a:latin typeface="Calibri"/>
                <a:cs typeface="Calibri"/>
              </a:rPr>
              <a:t>build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deploy such models for </a:t>
            </a:r>
            <a:r>
              <a:rPr dirty="0" sz="2000">
                <a:latin typeface="Calibri"/>
                <a:cs typeface="Calibri"/>
              </a:rPr>
              <a:t>real-world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/>
        </p:spPr>
        <p:txBody>
          <a:bodyPr wrap="square" lIns="0" tIns="301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pc="-15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dirty="0" sz="1800" b="0">
                <a:latin typeface="Calibri"/>
                <a:cs typeface="Calibri"/>
              </a:rPr>
              <a:t>1.)</a:t>
            </a:r>
            <a:r>
              <a:rPr dirty="0" sz="1800" spc="-70" b="0">
                <a:latin typeface="Calibri"/>
                <a:cs typeface="Calibri"/>
              </a:rPr>
              <a:t> </a:t>
            </a:r>
            <a:r>
              <a:rPr dirty="0" sz="1800" spc="-5" b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2.)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3.)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4.)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5.)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SOLUTION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ITS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 </a:t>
            </a:r>
            <a:r>
              <a:rPr dirty="0" sz="1800" spc="-1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6.)THE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dirty="0" sz="4250" spc="-15"/>
              <a:t>PROBLEM	</a:t>
            </a:r>
            <a:r>
              <a:rPr dirty="0" sz="4250" spc="-7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task is to </a:t>
            </a:r>
            <a:r>
              <a:rPr dirty="0" sz="2000" spc="-5">
                <a:latin typeface="Calibri"/>
                <a:cs typeface="Calibri"/>
              </a:rPr>
              <a:t>develop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deep </a:t>
            </a:r>
            <a:r>
              <a:rPr dirty="0" sz="2000">
                <a:latin typeface="Calibri"/>
                <a:cs typeface="Calibri"/>
              </a:rPr>
              <a:t>learning model capable </a:t>
            </a:r>
            <a:r>
              <a:rPr dirty="0" sz="2000" spc="-5">
                <a:latin typeface="Calibri"/>
                <a:cs typeface="Calibri"/>
              </a:rPr>
              <a:t>of accurately </a:t>
            </a:r>
            <a:r>
              <a:rPr dirty="0" sz="2000">
                <a:latin typeface="Calibri"/>
                <a:cs typeface="Calibri"/>
              </a:rPr>
              <a:t> recognizing </a:t>
            </a:r>
            <a:r>
              <a:rPr dirty="0" sz="2000" spc="-5">
                <a:latin typeface="Calibri"/>
                <a:cs typeface="Calibri"/>
              </a:rPr>
              <a:t>handwritten digits from </a:t>
            </a:r>
            <a:r>
              <a:rPr dirty="0" sz="2000">
                <a:latin typeface="Calibri"/>
                <a:cs typeface="Calibri"/>
              </a:rPr>
              <a:t>images. </a:t>
            </a:r>
            <a:r>
              <a:rPr dirty="0" sz="2000" spc="-5">
                <a:latin typeface="Calibri"/>
                <a:cs typeface="Calibri"/>
              </a:rPr>
              <a:t>Given </a:t>
            </a:r>
            <a:r>
              <a:rPr dirty="0" sz="2000">
                <a:latin typeface="Calibri"/>
                <a:cs typeface="Calibri"/>
              </a:rPr>
              <a:t>the MNIST </a:t>
            </a:r>
            <a:r>
              <a:rPr dirty="0" sz="2000" spc="-5">
                <a:latin typeface="Calibri"/>
                <a:cs typeface="Calibri"/>
              </a:rPr>
              <a:t>dataset, </a:t>
            </a:r>
            <a:r>
              <a:rPr dirty="0" sz="2000">
                <a:latin typeface="Calibri"/>
                <a:cs typeface="Calibri"/>
              </a:rPr>
              <a:t> which </a:t>
            </a:r>
            <a:r>
              <a:rPr dirty="0" sz="2000" spc="-5">
                <a:latin typeface="Calibri"/>
                <a:cs typeface="Calibri"/>
              </a:rPr>
              <a:t>consists of </a:t>
            </a:r>
            <a:r>
              <a:rPr dirty="0" sz="2000">
                <a:latin typeface="Calibri"/>
                <a:cs typeface="Calibri"/>
              </a:rPr>
              <a:t>28x28 grayscale images </a:t>
            </a:r>
            <a:r>
              <a:rPr dirty="0" sz="2000" spc="-5">
                <a:latin typeface="Calibri"/>
                <a:cs typeface="Calibri"/>
              </a:rPr>
              <a:t>of handwritten digits </a:t>
            </a:r>
            <a:r>
              <a:rPr dirty="0" sz="2000">
                <a:latin typeface="Calibri"/>
                <a:cs typeface="Calibri"/>
              </a:rPr>
              <a:t>(0-9),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goal is to </a:t>
            </a:r>
            <a:r>
              <a:rPr dirty="0" sz="2000" spc="-5">
                <a:latin typeface="Calibri"/>
                <a:cs typeface="Calibri"/>
              </a:rPr>
              <a:t>train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convolutional neural network (CNN) </a:t>
            </a:r>
            <a:r>
              <a:rPr dirty="0" sz="2000">
                <a:latin typeface="Calibri"/>
                <a:cs typeface="Calibri"/>
              </a:rPr>
              <a:t>that can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correctly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classify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digits.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able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 an image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 handwritten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output </a:t>
            </a:r>
            <a:r>
              <a:rPr dirty="0" sz="2000">
                <a:latin typeface="Calibri"/>
                <a:cs typeface="Calibri"/>
              </a:rPr>
              <a:t>the corresponding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label (0-9) </a:t>
            </a:r>
            <a:r>
              <a:rPr dirty="0" sz="2000" spc="-5">
                <a:latin typeface="Calibri"/>
                <a:cs typeface="Calibri"/>
              </a:rPr>
              <a:t>with high </a:t>
            </a:r>
            <a:r>
              <a:rPr dirty="0" sz="2000">
                <a:latin typeface="Calibri"/>
                <a:cs typeface="Calibri"/>
              </a:rPr>
              <a:t>accuracy. </a:t>
            </a:r>
            <a:r>
              <a:rPr dirty="0" sz="2000" spc="-5">
                <a:latin typeface="Calibri"/>
                <a:cs typeface="Calibri"/>
              </a:rPr>
              <a:t>Additionally,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project should </a:t>
            </a:r>
            <a:r>
              <a:rPr dirty="0" sz="2000">
                <a:latin typeface="Calibri"/>
                <a:cs typeface="Calibri"/>
              </a:rPr>
              <a:t> include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user-friendly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upload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 handwritten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receive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trained</a:t>
            </a:r>
            <a:r>
              <a:rPr dirty="0" sz="2000">
                <a:latin typeface="Calibri"/>
                <a:cs typeface="Calibri"/>
              </a:rPr>
              <a:t> model.</a:t>
            </a:r>
            <a:r>
              <a:rPr dirty="0" sz="2000" spc="-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objective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effectiveness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 </a:t>
            </a:r>
            <a:r>
              <a:rPr dirty="0" sz="2000">
                <a:latin typeface="Calibri"/>
                <a:cs typeface="Calibri"/>
              </a:rPr>
              <a:t> techniques in handwritten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 and </a:t>
            </a:r>
            <a:r>
              <a:rPr dirty="0" sz="2000" spc="-5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a practical tool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dirty="0" sz="4250" spc="-1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"Handwritten </a:t>
            </a:r>
            <a:r>
              <a:rPr dirty="0" sz="2000" spc="-5">
                <a:latin typeface="Calibri"/>
                <a:cs typeface="Calibri"/>
              </a:rPr>
              <a:t>Digit Recognition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Learning" project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aims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develop </a:t>
            </a:r>
            <a:r>
              <a:rPr dirty="0" sz="2000">
                <a:latin typeface="Calibri"/>
                <a:cs typeface="Calibri"/>
              </a:rPr>
              <a:t>a robust </a:t>
            </a:r>
            <a:r>
              <a:rPr dirty="0" sz="2000" spc="-5">
                <a:latin typeface="Calibri"/>
                <a:cs typeface="Calibri"/>
              </a:rPr>
              <a:t>deep learning </a:t>
            </a:r>
            <a:r>
              <a:rPr dirty="0" sz="2000">
                <a:latin typeface="Calibri"/>
                <a:cs typeface="Calibri"/>
              </a:rPr>
              <a:t>model capable </a:t>
            </a:r>
            <a:r>
              <a:rPr dirty="0" sz="2000" spc="-5">
                <a:latin typeface="Calibri"/>
                <a:cs typeface="Calibri"/>
              </a:rPr>
              <a:t>of accurately </a:t>
            </a:r>
            <a:r>
              <a:rPr dirty="0" sz="2000">
                <a:latin typeface="Calibri"/>
                <a:cs typeface="Calibri"/>
              </a:rPr>
              <a:t>identifying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 from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Leveraging </a:t>
            </a:r>
            <a:r>
              <a:rPr dirty="0" sz="2000">
                <a:latin typeface="Calibri"/>
                <a:cs typeface="Calibri"/>
              </a:rPr>
              <a:t>the MNIST </a:t>
            </a:r>
            <a:r>
              <a:rPr dirty="0" sz="2000" spc="-5">
                <a:latin typeface="Calibri"/>
                <a:cs typeface="Calibri"/>
              </a:rPr>
              <a:t>dataset, </a:t>
            </a:r>
            <a:r>
              <a:rPr dirty="0" sz="2000">
                <a:latin typeface="Calibri"/>
                <a:cs typeface="Calibri"/>
              </a:rPr>
              <a:t>which comprises 28x28 </a:t>
            </a:r>
            <a:r>
              <a:rPr dirty="0" sz="2000" spc="-5">
                <a:latin typeface="Calibri"/>
                <a:cs typeface="Calibri"/>
              </a:rPr>
              <a:t>pixel </a:t>
            </a:r>
            <a:r>
              <a:rPr dirty="0" sz="2000">
                <a:latin typeface="Calibri"/>
                <a:cs typeface="Calibri"/>
              </a:rPr>
              <a:t>grayscale images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 digits </a:t>
            </a:r>
            <a:r>
              <a:rPr dirty="0" sz="2000">
                <a:latin typeface="Calibri"/>
                <a:cs typeface="Calibri"/>
              </a:rPr>
              <a:t>ranging </a:t>
            </a:r>
            <a:r>
              <a:rPr dirty="0" sz="2000" spc="-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0 to 9, the project endeavors to create 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convolutional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neural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network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(CNN)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architecture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TensorFlow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Keras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involve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several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key </a:t>
            </a:r>
            <a:r>
              <a:rPr dirty="0" sz="2000" spc="-5">
                <a:latin typeface="Calibri"/>
                <a:cs typeface="Calibri"/>
              </a:rPr>
              <a:t>steps,</a:t>
            </a:r>
            <a:r>
              <a:rPr dirty="0" sz="2000">
                <a:latin typeface="Calibri"/>
                <a:cs typeface="Calibri"/>
              </a:rPr>
              <a:t> including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preparation,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building, training, evaluation, </a:t>
            </a:r>
            <a:r>
              <a:rPr dirty="0" sz="2000">
                <a:latin typeface="Calibri"/>
                <a:cs typeface="Calibri"/>
              </a:rPr>
              <a:t>deployment, and testing. </a:t>
            </a:r>
            <a:r>
              <a:rPr dirty="0" sz="2000" spc="-5">
                <a:latin typeface="Calibri"/>
                <a:cs typeface="Calibri"/>
              </a:rPr>
              <a:t>During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preparation </a:t>
            </a:r>
            <a:r>
              <a:rPr dirty="0" sz="2000">
                <a:latin typeface="Calibri"/>
                <a:cs typeface="Calibri"/>
              </a:rPr>
              <a:t>phase, the MNIST </a:t>
            </a:r>
            <a:r>
              <a:rPr dirty="0" sz="2000" spc="-5">
                <a:latin typeface="Calibri"/>
                <a:cs typeface="Calibri"/>
              </a:rPr>
              <a:t>dataset will be </a:t>
            </a:r>
            <a:r>
              <a:rPr dirty="0" sz="2000">
                <a:latin typeface="Calibri"/>
                <a:cs typeface="Calibri"/>
              </a:rPr>
              <a:t>loaded, </a:t>
            </a:r>
            <a:r>
              <a:rPr dirty="0" sz="2000" spc="-5">
                <a:latin typeface="Calibri"/>
                <a:cs typeface="Calibri"/>
              </a:rPr>
              <a:t>explored,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preprocessed</a:t>
            </a:r>
            <a:r>
              <a:rPr dirty="0" sz="2000">
                <a:latin typeface="Calibri"/>
                <a:cs typeface="Calibri"/>
              </a:rPr>
              <a:t> 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prepare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 model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training.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Subsequently,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CNN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architecture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">
                <a:latin typeface="Calibri"/>
                <a:cs typeface="Calibri"/>
              </a:rPr>
              <a:t> designed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5">
                <a:latin typeface="Calibri"/>
                <a:cs typeface="Calibri"/>
              </a:rPr>
              <a:t> trained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>
                <a:latin typeface="Calibri"/>
                <a:cs typeface="Calibri"/>
              </a:rPr>
              <a:t> appropriate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layers,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activation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functions, 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optimization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Once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trained,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 </a:t>
            </a:r>
            <a:r>
              <a:rPr dirty="0" sz="2000">
                <a:latin typeface="Calibri"/>
                <a:cs typeface="Calibri"/>
              </a:rPr>
              <a:t>evaluated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accuracy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performance metrics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assess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5">
                <a:latin typeface="Calibri"/>
                <a:cs typeface="Calibri"/>
              </a:rPr>
              <a:t> effectiveness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>
                <a:latin typeface="Calibri"/>
                <a:cs typeface="Calibri"/>
              </a:rPr>
              <a:t> recognition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tasks.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Following</a:t>
            </a:r>
            <a:r>
              <a:rPr dirty="0" sz="2000">
                <a:latin typeface="Calibri"/>
                <a:cs typeface="Calibri"/>
              </a:rPr>
              <a:t> successful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evaluation,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>
                <a:latin typeface="Calibri"/>
                <a:cs typeface="Calibri"/>
              </a:rPr>
              <a:t> deployed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real-time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user-provided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images. </a:t>
            </a: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involve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saving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trained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 to</a:t>
            </a:r>
            <a:r>
              <a:rPr dirty="0" sz="2000" spc="-5">
                <a:latin typeface="Calibri"/>
                <a:cs typeface="Calibri"/>
              </a:rPr>
              <a:t> disk,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loading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deployment,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preprocessing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culminate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testing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deployed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sample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verify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 </a:t>
            </a:r>
            <a:r>
              <a:rPr dirty="0" sz="2000">
                <a:latin typeface="Calibri"/>
                <a:cs typeface="Calibri"/>
              </a:rPr>
              <a:t>and accuracy.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Additionally,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user-friendly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implemented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facilitate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easy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upload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handwritten</a:t>
            </a:r>
            <a:r>
              <a:rPr dirty="0" sz="2000" spc="-5">
                <a:latin typeface="Calibri"/>
                <a:cs typeface="Calibri"/>
              </a:rPr>
              <a:t> digit </a:t>
            </a:r>
            <a:r>
              <a:rPr dirty="0" sz="2000">
                <a:latin typeface="Calibri"/>
                <a:cs typeface="Calibri"/>
              </a:rPr>
              <a:t>images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Overall,</a:t>
            </a:r>
            <a:r>
              <a:rPr dirty="0" sz="2000">
                <a:latin typeface="Calibri"/>
                <a:cs typeface="Calibri"/>
              </a:rPr>
              <a:t> this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seeks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demonstrate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deep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learning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techniques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provide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practical</a:t>
            </a:r>
            <a:r>
              <a:rPr dirty="0" sz="2000">
                <a:latin typeface="Calibri"/>
                <a:cs typeface="Calibri"/>
              </a:rPr>
              <a:t> tool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WHO</a:t>
            </a:r>
            <a:r>
              <a:rPr dirty="0" sz="3200" spc="-275"/>
              <a:t> </a:t>
            </a:r>
            <a:r>
              <a:rPr dirty="0" sz="3200" spc="-5"/>
              <a:t>AR</a:t>
            </a:r>
            <a:r>
              <a:rPr dirty="0" sz="3200"/>
              <a:t>E</a:t>
            </a:r>
            <a:r>
              <a:rPr dirty="0" sz="3200" spc="-7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60"/>
              <a:t> </a:t>
            </a:r>
            <a:r>
              <a:rPr dirty="0" sz="3200" spc="-15"/>
              <a:t>U</a:t>
            </a:r>
            <a:r>
              <a:rPr dirty="0" sz="3200" spc="-20"/>
              <a:t>S</a:t>
            </a:r>
            <a:r>
              <a:rPr dirty="0" sz="3200" spc="-10"/>
              <a:t>E</a:t>
            </a:r>
            <a:r>
              <a:rPr dirty="0" sz="3200" spc="-15"/>
              <a:t>R</a:t>
            </a:r>
            <a:r>
              <a:rPr dirty="0" sz="3200" spc="-20"/>
              <a:t>S</a:t>
            </a:r>
            <a:r>
              <a:rPr dirty="0" sz="320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5">
                <a:latin typeface="Calibri"/>
                <a:cs typeface="Calibri"/>
              </a:rPr>
              <a:t> users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"Handwritten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Recognition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Deep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Learning"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include individuals and </a:t>
            </a:r>
            <a:r>
              <a:rPr dirty="0" sz="2000" spc="-5">
                <a:latin typeface="Calibri"/>
                <a:cs typeface="Calibri"/>
              </a:rPr>
              <a:t>organizations </a:t>
            </a:r>
            <a:r>
              <a:rPr dirty="0" sz="2000">
                <a:latin typeface="Calibri"/>
                <a:cs typeface="Calibri"/>
              </a:rPr>
              <a:t>across various </a:t>
            </a:r>
            <a:r>
              <a:rPr dirty="0" sz="2000" spc="-5">
                <a:latin typeface="Calibri"/>
                <a:cs typeface="Calibri"/>
              </a:rPr>
              <a:t>domains </a:t>
            </a:r>
            <a:r>
              <a:rPr dirty="0" sz="2000">
                <a:latin typeface="Calibri"/>
                <a:cs typeface="Calibri"/>
              </a:rPr>
              <a:t>who require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capabilities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specific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applications. </a:t>
            </a:r>
            <a:r>
              <a:rPr dirty="0" sz="2000" spc="-5">
                <a:latin typeface="Calibri"/>
                <a:cs typeface="Calibri"/>
              </a:rPr>
              <a:t>Some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potential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5">
                <a:latin typeface="Calibri"/>
                <a:cs typeface="Calibri"/>
              </a:rPr>
              <a:t> users </a:t>
            </a:r>
            <a:r>
              <a:rPr dirty="0" sz="200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Students and Educators</a:t>
            </a:r>
            <a:r>
              <a:rPr dirty="0" sz="2000">
                <a:latin typeface="Calibri"/>
                <a:cs typeface="Calibri"/>
              </a:rPr>
              <a:t>: Students and educators can </a:t>
            </a:r>
            <a:r>
              <a:rPr dirty="0" sz="2000" spc="-5">
                <a:latin typeface="Calibri"/>
                <a:cs typeface="Calibri"/>
              </a:rPr>
              <a:t>utilize </a:t>
            </a:r>
            <a:r>
              <a:rPr dirty="0" sz="2000">
                <a:latin typeface="Calibri"/>
                <a:cs typeface="Calibri"/>
              </a:rPr>
              <a:t>the digit recognition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educational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purposes,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-5">
                <a:latin typeface="Calibri"/>
                <a:cs typeface="Calibri"/>
              </a:rPr>
              <a:t> learning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about</a:t>
            </a:r>
            <a:r>
              <a:rPr dirty="0" sz="2000" spc="-5">
                <a:latin typeface="Calibri"/>
                <a:cs typeface="Calibri"/>
              </a:rPr>
              <a:t> deep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algorithms,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image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classification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techniques,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vision</a:t>
            </a:r>
            <a:r>
              <a:rPr dirty="0" sz="200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Researchers</a:t>
            </a:r>
            <a:r>
              <a:rPr dirty="0" sz="2000">
                <a:latin typeface="Calibri"/>
                <a:cs typeface="Calibri"/>
              </a:rPr>
              <a:t>: Researchers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fields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artificial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intelligence,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vision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leverage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 experimentation,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benchmarking,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advancing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state-of-the-art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algn="just" marL="12700" marR="41592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Software </a:t>
            </a:r>
            <a:r>
              <a:rPr dirty="0" sz="2000" spc="-5" b="1">
                <a:latin typeface="Calibri"/>
                <a:cs typeface="Calibri"/>
              </a:rPr>
              <a:t>Developers</a:t>
            </a:r>
            <a:r>
              <a:rPr dirty="0" sz="2000" spc="-5">
                <a:latin typeface="Calibri"/>
                <a:cs typeface="Calibri"/>
              </a:rPr>
              <a:t>: Software developers </a:t>
            </a:r>
            <a:r>
              <a:rPr dirty="0" sz="2000">
                <a:latin typeface="Calibri"/>
                <a:cs typeface="Calibri"/>
              </a:rPr>
              <a:t>can integrate the digit </a:t>
            </a:r>
            <a:r>
              <a:rPr dirty="0" sz="2000" spc="-5">
                <a:latin typeface="Calibri"/>
                <a:cs typeface="Calibri"/>
              </a:rPr>
              <a:t>recognition </a:t>
            </a:r>
            <a:r>
              <a:rPr dirty="0" sz="2000">
                <a:latin typeface="Calibri"/>
                <a:cs typeface="Calibri"/>
              </a:rPr>
              <a:t> model into their applications,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handwriting </a:t>
            </a:r>
            <a:r>
              <a:rPr dirty="0" sz="2000">
                <a:latin typeface="Calibri"/>
                <a:cs typeface="Calibri"/>
              </a:rPr>
              <a:t>recognition apps, </a:t>
            </a:r>
            <a:r>
              <a:rPr dirty="0" sz="2000" spc="-5">
                <a:latin typeface="Calibri"/>
                <a:cs typeface="Calibri"/>
              </a:rPr>
              <a:t>document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systems,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>
                <a:latin typeface="Calibri"/>
                <a:cs typeface="Calibri"/>
              </a:rPr>
              <a:t>automated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filling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Financial Institutions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5">
                <a:latin typeface="Calibri"/>
                <a:cs typeface="Calibri"/>
              </a:rPr>
              <a:t>Financial institutions </a:t>
            </a:r>
            <a:r>
              <a:rPr dirty="0" sz="2000">
                <a:latin typeface="Calibri"/>
                <a:cs typeface="Calibri"/>
              </a:rPr>
              <a:t>may </a:t>
            </a:r>
            <a:r>
              <a:rPr dirty="0" sz="2000" spc="-5">
                <a:latin typeface="Calibri"/>
                <a:cs typeface="Calibri"/>
              </a:rPr>
              <a:t>use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 </a:t>
            </a:r>
            <a:r>
              <a:rPr dirty="0" sz="2000" spc="-5">
                <a:latin typeface="Calibri"/>
                <a:cs typeface="Calibri"/>
              </a:rPr>
              <a:t>model for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checks,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reading</a:t>
            </a:r>
            <a:r>
              <a:rPr dirty="0" sz="2000" spc="-5">
                <a:latin typeface="Calibri"/>
                <a:cs typeface="Calibri"/>
              </a:rPr>
              <a:t> handwritten digits</a:t>
            </a:r>
            <a:r>
              <a:rPr dirty="0" sz="2000">
                <a:latin typeface="Calibri"/>
                <a:cs typeface="Calibri"/>
              </a:rPr>
              <a:t> 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forms,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">
                <a:latin typeface="Calibri"/>
                <a:cs typeface="Calibri"/>
              </a:rPr>
              <a:t> verifying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 </a:t>
            </a:r>
            <a:r>
              <a:rPr dirty="0" sz="2000">
                <a:latin typeface="Calibri"/>
                <a:cs typeface="Calibri"/>
              </a:rPr>
              <a:t> signatures</a:t>
            </a:r>
            <a:r>
              <a:rPr dirty="0" sz="2000" spc="-5">
                <a:latin typeface="Calibri"/>
                <a:cs typeface="Calibri"/>
              </a:rPr>
              <a:t> 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document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Postal and </a:t>
            </a:r>
            <a:r>
              <a:rPr dirty="0" sz="2000" spc="-5" b="1">
                <a:latin typeface="Calibri"/>
                <a:cs typeface="Calibri"/>
              </a:rPr>
              <a:t>Logistics </a:t>
            </a:r>
            <a:r>
              <a:rPr dirty="0" sz="2000" b="1">
                <a:latin typeface="Calibri"/>
                <a:cs typeface="Calibri"/>
              </a:rPr>
              <a:t>Companies</a:t>
            </a:r>
            <a:r>
              <a:rPr dirty="0" sz="2000">
                <a:latin typeface="Calibri"/>
                <a:cs typeface="Calibri"/>
              </a:rPr>
              <a:t>: Postal and logistics companies can </a:t>
            </a:r>
            <a:r>
              <a:rPr dirty="0" sz="2000" spc="-5">
                <a:latin typeface="Calibri"/>
                <a:cs typeface="Calibri"/>
              </a:rPr>
              <a:t>employ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automated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sorting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processing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mail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items,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parcel</a:t>
            </a:r>
            <a:r>
              <a:rPr dirty="0" sz="2000">
                <a:latin typeface="Calibri"/>
                <a:cs typeface="Calibri"/>
              </a:rPr>
              <a:t> tracking </a:t>
            </a:r>
            <a:r>
              <a:rPr dirty="0" sz="2000" spc="-5">
                <a:latin typeface="Calibri"/>
                <a:cs typeface="Calibri"/>
              </a:rPr>
              <a:t>systems,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address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recognition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Healthcare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Providers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Healthcare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providers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utilize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5">
                <a:latin typeface="Calibri"/>
                <a:cs typeface="Calibri"/>
              </a:rPr>
              <a:t> 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digitizing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medical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records,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interpreting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handwritten</a:t>
            </a:r>
            <a:r>
              <a:rPr dirty="0" sz="2000" spc="-5">
                <a:latin typeface="Calibri"/>
                <a:cs typeface="Calibri"/>
              </a:rPr>
              <a:t> prescriptions,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analyzing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medical forms </a:t>
            </a:r>
            <a:r>
              <a:rPr dirty="0" sz="2000">
                <a:latin typeface="Calibri"/>
                <a:cs typeface="Calibri"/>
              </a:rPr>
              <a:t>containing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numeric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Calibri"/>
                <a:cs typeface="Calibri"/>
              </a:rPr>
              <a:t>Manufacturing </a:t>
            </a:r>
            <a:r>
              <a:rPr dirty="0" sz="2000" b="1">
                <a:latin typeface="Calibri"/>
                <a:cs typeface="Calibri"/>
              </a:rPr>
              <a:t>and Industrial Automation</a:t>
            </a:r>
            <a:r>
              <a:rPr dirty="0" sz="2000">
                <a:latin typeface="Calibri"/>
                <a:cs typeface="Calibri"/>
              </a:rPr>
              <a:t>: Manufacturing and industrial </a:t>
            </a:r>
            <a:r>
              <a:rPr dirty="0" sz="2000" spc="-5">
                <a:latin typeface="Calibri"/>
                <a:cs typeface="Calibri"/>
              </a:rPr>
              <a:t>sectors </a:t>
            </a:r>
            <a:r>
              <a:rPr dirty="0" sz="2000">
                <a:latin typeface="Calibri"/>
                <a:cs typeface="Calibri"/>
              </a:rPr>
              <a:t> can apply the model </a:t>
            </a:r>
            <a:r>
              <a:rPr dirty="0" sz="2000" spc="-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quality control, </a:t>
            </a:r>
            <a:r>
              <a:rPr dirty="0" sz="2000" spc="-5">
                <a:latin typeface="Calibri"/>
                <a:cs typeface="Calibri"/>
              </a:rPr>
              <a:t>defect detection,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product </a:t>
            </a:r>
            <a:r>
              <a:rPr dirty="0" sz="2000">
                <a:latin typeface="Calibri"/>
                <a:cs typeface="Calibri"/>
              </a:rPr>
              <a:t>identification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tasks that </a:t>
            </a:r>
            <a:r>
              <a:rPr dirty="0" sz="2000" spc="-5">
                <a:latin typeface="Calibri"/>
                <a:cs typeface="Calibri"/>
              </a:rPr>
              <a:t>involve</a:t>
            </a:r>
            <a:r>
              <a:rPr dirty="0" sz="2000">
                <a:latin typeface="Calibri"/>
                <a:cs typeface="Calibri"/>
              </a:rPr>
              <a:t> reading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serial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numbers</a:t>
            </a:r>
            <a:r>
              <a:rPr dirty="0" sz="2000">
                <a:latin typeface="Calibri"/>
                <a:cs typeface="Calibri"/>
              </a:rPr>
              <a:t> 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part </a:t>
            </a:r>
            <a:r>
              <a:rPr dirty="0" sz="2000" spc="5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General </a:t>
            </a:r>
            <a:r>
              <a:rPr dirty="0" sz="2000" b="1">
                <a:latin typeface="Calibri"/>
                <a:cs typeface="Calibri"/>
              </a:rPr>
              <a:t>Public</a:t>
            </a:r>
            <a:r>
              <a:rPr dirty="0" sz="2000">
                <a:latin typeface="Calibri"/>
                <a:cs typeface="Calibri"/>
              </a:rPr>
              <a:t>: Members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general public </a:t>
            </a:r>
            <a:r>
              <a:rPr dirty="0" sz="2000" spc="-5">
                <a:latin typeface="Calibri"/>
                <a:cs typeface="Calibri"/>
              </a:rPr>
              <a:t>who need </a:t>
            </a:r>
            <a:r>
              <a:rPr dirty="0" sz="2000">
                <a:latin typeface="Calibri"/>
                <a:cs typeface="Calibri"/>
              </a:rPr>
              <a:t>to recognize </a:t>
            </a:r>
            <a:r>
              <a:rPr dirty="0" sz="2000" spc="-5">
                <a:latin typeface="Calibri"/>
                <a:cs typeface="Calibri"/>
              </a:rPr>
              <a:t>handwritten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digits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personal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hobbyist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projects,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5">
                <a:latin typeface="Calibri"/>
                <a:cs typeface="Calibri"/>
              </a:rPr>
              <a:t> digitizing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old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handwritten </a:t>
            </a:r>
            <a:r>
              <a:rPr dirty="0" sz="2000">
                <a:latin typeface="Calibri"/>
                <a:cs typeface="Calibri"/>
              </a:rPr>
              <a:t> documents, </a:t>
            </a:r>
            <a:r>
              <a:rPr dirty="0" sz="2000" spc="-5">
                <a:latin typeface="Calibri"/>
                <a:cs typeface="Calibri"/>
              </a:rPr>
              <a:t>organizing handwritten notes, </a:t>
            </a:r>
            <a:r>
              <a:rPr dirty="0" sz="2000">
                <a:latin typeface="Calibri"/>
                <a:cs typeface="Calibri"/>
              </a:rPr>
              <a:t>or creating </a:t>
            </a:r>
            <a:r>
              <a:rPr dirty="0" sz="2000" spc="-5">
                <a:latin typeface="Calibri"/>
                <a:cs typeface="Calibri"/>
              </a:rPr>
              <a:t>digit </a:t>
            </a:r>
            <a:r>
              <a:rPr dirty="0" sz="2000">
                <a:latin typeface="Calibri"/>
                <a:cs typeface="Calibri"/>
              </a:rPr>
              <a:t>recognition apps </a:t>
            </a:r>
            <a:r>
              <a:rPr dirty="0" sz="2000" spc="-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personal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YOU</a:t>
            </a:r>
            <a:r>
              <a:rPr dirty="0" sz="3600"/>
              <a:t>R</a:t>
            </a:r>
            <a:r>
              <a:rPr dirty="0" sz="3600" spc="-90"/>
              <a:t> </a:t>
            </a:r>
            <a:r>
              <a:rPr dirty="0" sz="3600" spc="-20"/>
              <a:t>S</a:t>
            </a:r>
            <a:r>
              <a:rPr dirty="0" sz="3600" spc="-5"/>
              <a:t>O</a:t>
            </a:r>
            <a:r>
              <a:rPr dirty="0" sz="3600" spc="-25"/>
              <a:t>L</a:t>
            </a:r>
            <a:r>
              <a:rPr dirty="0" sz="3600" spc="-20"/>
              <a:t>U</a:t>
            </a:r>
            <a:r>
              <a:rPr dirty="0" sz="3600"/>
              <a:t>T</a:t>
            </a:r>
            <a:r>
              <a:rPr dirty="0" sz="3600" spc="-25"/>
              <a:t>I</a:t>
            </a:r>
            <a:r>
              <a:rPr dirty="0" sz="3600" spc="-5"/>
              <a:t>O</a:t>
            </a:r>
            <a:r>
              <a:rPr dirty="0" sz="3600"/>
              <a:t>N</a:t>
            </a:r>
            <a:r>
              <a:rPr dirty="0" sz="3600" spc="-340"/>
              <a:t> </a:t>
            </a:r>
            <a:r>
              <a:rPr dirty="0" sz="3600" spc="-5"/>
              <a:t>AN</a:t>
            </a:r>
            <a:r>
              <a:rPr dirty="0" sz="3600"/>
              <a:t>D</a:t>
            </a:r>
            <a:r>
              <a:rPr dirty="0" sz="3600" spc="-30"/>
              <a:t> </a:t>
            </a:r>
            <a:r>
              <a:rPr dirty="0" sz="3600" spc="-5"/>
              <a:t>IT</a:t>
            </a:r>
            <a:r>
              <a:rPr dirty="0" sz="3600"/>
              <a:t>S</a:t>
            </a:r>
            <a:r>
              <a:rPr dirty="0" sz="3600" spc="-5"/>
              <a:t> </a:t>
            </a:r>
            <a:r>
              <a:rPr dirty="0" sz="3600" spc="-35"/>
              <a:t>V</a:t>
            </a:r>
            <a:r>
              <a:rPr dirty="0" sz="3600" spc="-25"/>
              <a:t>AL</a:t>
            </a:r>
            <a:r>
              <a:rPr dirty="0" sz="3600" spc="-30"/>
              <a:t>U</a:t>
            </a:r>
            <a:r>
              <a:rPr dirty="0" sz="3600"/>
              <a:t>E</a:t>
            </a:r>
            <a:r>
              <a:rPr dirty="0" sz="3600" spc="-120"/>
              <a:t> </a:t>
            </a:r>
            <a:r>
              <a:rPr dirty="0" sz="3600" spc="-15"/>
              <a:t>PR</a:t>
            </a:r>
            <a:r>
              <a:rPr dirty="0" sz="3600" spc="-5"/>
              <a:t>O</a:t>
            </a:r>
            <a:r>
              <a:rPr dirty="0" sz="3600" spc="-30"/>
              <a:t>P</a:t>
            </a:r>
            <a:r>
              <a:rPr dirty="0" sz="3600" spc="-5"/>
              <a:t>O</a:t>
            </a:r>
            <a:r>
              <a:rPr dirty="0" sz="3600" spc="-30"/>
              <a:t>S</a:t>
            </a:r>
            <a:r>
              <a:rPr dirty="0" sz="3600" spc="-20"/>
              <a:t>I</a:t>
            </a:r>
            <a:r>
              <a:rPr dirty="0" sz="3600"/>
              <a:t>T</a:t>
            </a:r>
            <a:r>
              <a:rPr dirty="0" sz="3600" spc="-25"/>
              <a:t>I</a:t>
            </a:r>
            <a:r>
              <a:rPr dirty="0" sz="3600" spc="-5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solution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 "Handwritten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Digit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Recognition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Learning"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involves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development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trained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MNIST</a:t>
            </a:r>
            <a:r>
              <a:rPr dirty="0" sz="1800">
                <a:latin typeface="Calibri"/>
                <a:cs typeface="Calibri"/>
              </a:rPr>
              <a:t> dataset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accurately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classify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handwritten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digits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5">
                <a:latin typeface="Calibri"/>
                <a:cs typeface="Calibri"/>
              </a:rPr>
              <a:t> components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solution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lvl="1" marL="5505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Loading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MNIST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dataset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handwritten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digit</a:t>
            </a:r>
            <a:r>
              <a:rPr dirty="0" sz="180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lvl="1" marL="469900" marR="50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Preprocessing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images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normalizing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pixel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reshaping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match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requirements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Calibri"/>
                <a:cs typeface="Calibri"/>
              </a:rPr>
              <a:t>Model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lvl="1" marL="469900" marR="63246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Designing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convolutional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neural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network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(CNN)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architecture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TensorFlow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lvl="1" marL="5505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Configuring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appropriate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layers,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activation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functions,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optimization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lvl="1" marL="5505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Compiling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suitable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evaluation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Calibri"/>
                <a:cs typeface="Calibri"/>
              </a:rPr>
              <a:t>Model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lvl="1" marL="5505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Splitting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dataset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5">
                <a:latin typeface="Calibri"/>
                <a:cs typeface="Calibri"/>
              </a:rPr>
              <a:t> training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validation </a:t>
            </a:r>
            <a:r>
              <a:rPr dirty="0" sz="180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lvl="1" marL="5505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>
                <a:latin typeface="Calibri"/>
                <a:cs typeface="Calibri"/>
              </a:rPr>
              <a:t>Training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training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dataset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fit()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specifying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number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epochs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batch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64604"/>
            <a:ext cx="176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830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6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terms:created xsi:type="dcterms:W3CDTF">2024-04-04T18:11:05Z</dcterms:created>
  <dcterms:modified xsi:type="dcterms:W3CDTF">2024-04-04T18:11:05Z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