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2" r:id="rId8"/>
    <p:sldId id="1305" r:id="rId9"/>
    <p:sldId id="1307" r:id="rId10"/>
    <p:sldId id="1295" r:id="rId11"/>
    <p:sldId id="1304"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9FFCFC2-9C92-4120-A6CD-B83E2C485451}">
          <p14:sldIdLst>
            <p14:sldId id="1300"/>
            <p14:sldId id="1291"/>
            <p14:sldId id="1301"/>
            <p14:sldId id="1302"/>
            <p14:sldId id="1305"/>
            <p14:sldId id="1307"/>
            <p14:sldId id="1295"/>
            <p14:sldId id="1304"/>
          </p14:sldIdLst>
        </p14:section>
        <p14:section name="Untitled Section" id="{233F6500-A88D-4813-AFDA-FEED974B2800}">
          <p14:sldIdLst>
            <p14:sldId id="1296"/>
            <p14:sldId id="1250"/>
          </p14:sldIdLst>
        </p14:section>
      </p14:sectionLst>
    </p:ex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5882" autoAdjust="0"/>
  </p:normalViewPr>
  <p:slideViewPr>
    <p:cSldViewPr snapToGrid="0">
      <p:cViewPr varScale="1">
        <p:scale>
          <a:sx n="70" d="100"/>
          <a:sy n="70" d="100"/>
        </p:scale>
        <p:origin x="931" y="4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905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288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8522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github.com/NishanthRaja21/yield-prediction-Nishanth-Vikas-reddy.git" TargetMode="External"/><Relationship Id="rId4" Type="http://schemas.openxmlformats.org/officeDocument/2006/relationships/hyperlink" Target="https://www.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334000" y="2526645"/>
            <a:ext cx="5425440" cy="1938992"/>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Yield prediction </a:t>
            </a:r>
            <a:r>
              <a:rPr lang="en-US" sz="4000" b="1">
                <a:solidFill>
                  <a:schemeClr val="bg1"/>
                </a:solidFill>
                <a:latin typeface="Arial" panose="020B0604020202020204" pitchFamily="34" charset="0"/>
                <a:cs typeface="Arial" panose="020B0604020202020204" pitchFamily="34" charset="0"/>
              </a:rPr>
              <a:t>for Food </a:t>
            </a:r>
            <a:r>
              <a:rPr lang="en-US" sz="4000" b="1" dirty="0">
                <a:solidFill>
                  <a:schemeClr val="bg1"/>
                </a:solidFill>
                <a:latin typeface="Arial" panose="020B0604020202020204" pitchFamily="34" charset="0"/>
                <a:cs typeface="Arial" panose="020B0604020202020204" pitchFamily="34" charset="0"/>
              </a:rPr>
              <a:t>processing farms</a:t>
            </a: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5736770" y="4657611"/>
            <a:ext cx="5780315" cy="954300"/>
          </a:xfrm>
          <a:prstGeom prst="rect">
            <a:avLst/>
          </a:prstGeom>
          <a:noFill/>
        </p:spPr>
        <p:txBody>
          <a:bodyPr wrap="square" rtlCol="0">
            <a:spAutoFit/>
          </a:bodyPr>
          <a:lstStyle/>
          <a:p>
            <a:r>
              <a:rPr lang="en-US" dirty="0">
                <a:solidFill>
                  <a:schemeClr val="bg1"/>
                </a:solidFill>
              </a:rPr>
              <a:t>College Name : </a:t>
            </a:r>
            <a:r>
              <a:rPr lang="en-US" sz="1800" dirty="0">
                <a:solidFill>
                  <a:schemeClr val="bg1"/>
                </a:solidFill>
              </a:rPr>
              <a:t>Acharya Institute of Graduate studies</a:t>
            </a:r>
          </a:p>
          <a:p>
            <a:r>
              <a:rPr lang="en-US" sz="1800" dirty="0">
                <a:solidFill>
                  <a:schemeClr val="bg1"/>
                </a:solidFill>
              </a:rPr>
              <a:t>Student names: Nishanth R </a:t>
            </a:r>
          </a:p>
          <a:p>
            <a:r>
              <a:rPr lang="en-US" sz="1800" dirty="0">
                <a:solidFill>
                  <a:schemeClr val="bg1"/>
                </a:solidFill>
              </a:rPr>
              <a:t>                          Vikas Reddy H</a:t>
            </a:r>
            <a:endParaRPr lang="en-IN" sz="1800"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23705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marL="231642" indent="-231642">
              <a:spcAft>
                <a:spcPts val="800"/>
              </a:spcAft>
              <a:buFont typeface="Arial" panose="020B0604020202020204" pitchFamily="34" charset="0"/>
              <a:buChar char="•"/>
            </a:pPr>
            <a:r>
              <a:rPr lang="en-US" sz="1800" dirty="0">
                <a:latin typeface="+mn-lt"/>
                <a:cs typeface="Times New Roman" panose="02020603050405020304" pitchFamily="18" charset="0"/>
              </a:rPr>
              <a:t>Yield prediction is a critical aspect of agriculture and food processing, helping farmers, agribusinesses, and food industries optimize production, reduce waste, and improve supply chain efficiency. With the help of Artificial Intelligence (AI) and Machine Learning (ML), we can analyze historical data, climate conditions, soil properties, and crop types to predict farm yields accurately.</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marL="231642" indent="-231642">
              <a:spcAft>
                <a:spcPts val="800"/>
              </a:spcAft>
              <a:buFont typeface="Arial" panose="020B0604020202020204" pitchFamily="34" charset="0"/>
              <a:buChar char="•"/>
            </a:pPr>
            <a:r>
              <a:rPr lang="en-US" sz="1800" dirty="0">
                <a:latin typeface="+mn-lt"/>
              </a:rPr>
              <a:t>Accurate Forecasting of Crop Yields</a:t>
            </a:r>
          </a:p>
          <a:p>
            <a:pPr marL="231642" indent="-231642">
              <a:spcAft>
                <a:spcPts val="800"/>
              </a:spcAft>
              <a:buFont typeface="Arial" panose="020B0604020202020204" pitchFamily="34" charset="0"/>
              <a:buChar char="•"/>
            </a:pPr>
            <a:r>
              <a:rPr lang="en-US" sz="1800" dirty="0">
                <a:latin typeface="+mn-lt"/>
              </a:rPr>
              <a:t>Optimizing Resource Allocation</a:t>
            </a:r>
          </a:p>
          <a:p>
            <a:pPr marL="231642" indent="-231642">
              <a:spcAft>
                <a:spcPts val="800"/>
              </a:spcAft>
              <a:buFont typeface="Arial" panose="020B0604020202020204" pitchFamily="34" charset="0"/>
              <a:buChar char="•"/>
            </a:pPr>
            <a:r>
              <a:rPr lang="en-US" sz="1800" dirty="0">
                <a:latin typeface="+mn-lt"/>
              </a:rPr>
              <a:t>Improving Risk Management</a:t>
            </a:r>
          </a:p>
          <a:p>
            <a:pPr marL="231642" indent="-231642">
              <a:spcAft>
                <a:spcPts val="800"/>
              </a:spcAft>
              <a:buFont typeface="Arial" panose="020B0604020202020204" pitchFamily="34" charset="0"/>
              <a:buChar char="•"/>
            </a:pPr>
            <a:r>
              <a:rPr lang="en-US" sz="1800" dirty="0">
                <a:latin typeface="+mn-lt"/>
              </a:rPr>
              <a:t>Enhancing Supply Chain Efficiency </a:t>
            </a:r>
          </a:p>
          <a:p>
            <a:pPr marL="231642" indent="-231642">
              <a:spcAft>
                <a:spcPts val="800"/>
              </a:spcAft>
              <a:buFont typeface="Arial" panose="020B0604020202020204" pitchFamily="34" charset="0"/>
              <a:buChar char="•"/>
            </a:pPr>
            <a:r>
              <a:rPr lang="en-US" sz="1800" dirty="0">
                <a:latin typeface="+mn-lt"/>
              </a:rPr>
              <a:t>Maximizing Profitability</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8">
            <a:extLst>
              <a:ext uri="{FF2B5EF4-FFF2-40B4-BE49-F238E27FC236}">
                <a16:creationId xmlns:a16="http://schemas.microsoft.com/office/drawing/2014/main" id="{98423033-A4CF-E87F-4BED-9FD7B065C7F4}"/>
              </a:ext>
            </a:extLst>
          </p:cNvPr>
          <p:cNvSpPr>
            <a:spLocks noChangeArrowheads="1"/>
          </p:cNvSpPr>
          <p:nvPr/>
        </p:nvSpPr>
        <p:spPr bwMode="auto">
          <a:xfrm>
            <a:off x="276010" y="2109736"/>
            <a:ext cx="11915990"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Crop</a:t>
            </a:r>
            <a:r>
              <a:rPr kumimoji="0" lang="en-US" altLang="en-US" sz="1600" b="0" i="0" u="none" strike="noStrike" cap="none" normalizeH="0" baseline="0" dirty="0">
                <a:ln>
                  <a:noFill/>
                </a:ln>
                <a:solidFill>
                  <a:schemeClr val="tx1"/>
                </a:solidFill>
                <a:effectLst/>
                <a:latin typeface="Arial" panose="020B0604020202020204" pitchFamily="34" charset="0"/>
              </a:rPr>
              <a:t>: Type of crop.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Crop Year</a:t>
            </a:r>
            <a:r>
              <a:rPr kumimoji="0" lang="en-US" altLang="en-US" sz="1600" b="0" i="0" u="none" strike="noStrike" cap="none" normalizeH="0" baseline="0" dirty="0">
                <a:ln>
                  <a:noFill/>
                </a:ln>
                <a:solidFill>
                  <a:schemeClr val="tx1"/>
                </a:solidFill>
                <a:effectLst/>
                <a:latin typeface="Arial" panose="020B0604020202020204" pitchFamily="34" charset="0"/>
              </a:rPr>
              <a:t>: Year of cultivation.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Season</a:t>
            </a:r>
            <a:r>
              <a:rPr kumimoji="0" lang="en-US" altLang="en-US" sz="1600" b="0" i="0" u="none" strike="noStrike" cap="none" normalizeH="0" baseline="0" dirty="0">
                <a:ln>
                  <a:noFill/>
                </a:ln>
                <a:solidFill>
                  <a:schemeClr val="tx1"/>
                </a:solidFill>
                <a:effectLst/>
                <a:latin typeface="Arial" panose="020B0604020202020204" pitchFamily="34" charset="0"/>
              </a:rPr>
              <a:t>: The growing season (e.g., Kharif, Rabi, Whole Year).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State</a:t>
            </a:r>
            <a:r>
              <a:rPr kumimoji="0" lang="en-US" altLang="en-US" sz="1600" b="0" i="0" u="none" strike="noStrike" cap="none" normalizeH="0" baseline="0" dirty="0">
                <a:ln>
                  <a:noFill/>
                </a:ln>
                <a:solidFill>
                  <a:schemeClr val="tx1"/>
                </a:solidFill>
                <a:effectLst/>
                <a:latin typeface="Arial" panose="020B0604020202020204" pitchFamily="34" charset="0"/>
              </a:rPr>
              <a:t>: Region where the crop was grown.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Area</a:t>
            </a:r>
            <a:r>
              <a:rPr kumimoji="0" lang="en-US" altLang="en-US" sz="1600" b="0" i="0" u="none" strike="noStrike" cap="none" normalizeH="0" baseline="0" dirty="0">
                <a:ln>
                  <a:noFill/>
                </a:ln>
                <a:solidFill>
                  <a:schemeClr val="tx1"/>
                </a:solidFill>
                <a:effectLst/>
                <a:latin typeface="Arial" panose="020B0604020202020204" pitchFamily="34" charset="0"/>
              </a:rPr>
              <a:t>: Land area used for cultivation (in hectares).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Production</a:t>
            </a:r>
            <a:r>
              <a:rPr kumimoji="0" lang="en-US" altLang="en-US" sz="1600" b="0" i="0" u="none" strike="noStrike" cap="none" normalizeH="0" baseline="0" dirty="0">
                <a:ln>
                  <a:noFill/>
                </a:ln>
                <a:solidFill>
                  <a:schemeClr val="tx1"/>
                </a:solidFill>
                <a:effectLst/>
                <a:latin typeface="Arial" panose="020B0604020202020204" pitchFamily="34" charset="0"/>
              </a:rPr>
              <a:t>: Total crop metric tons).</a:t>
            </a:r>
          </a:p>
          <a:p>
            <a:pPr lvl="0" eaLnBrk="0" fontAlgn="base" hangingPunct="0">
              <a:lnSpc>
                <a:spcPct val="150000"/>
              </a:lnSpc>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Annual Rainfall</a:t>
            </a:r>
            <a:r>
              <a:rPr kumimoji="0" lang="en-US" altLang="en-US" sz="1600" b="0" i="0" u="none" strike="noStrike" cap="none" normalizeH="0" baseline="0" dirty="0">
                <a:ln>
                  <a:noFill/>
                </a:ln>
                <a:solidFill>
                  <a:schemeClr val="tx1"/>
                </a:solidFill>
                <a:effectLst/>
                <a:latin typeface="Arial" panose="020B0604020202020204" pitchFamily="34" charset="0"/>
              </a:rPr>
              <a:t>: Total </a:t>
            </a:r>
            <a:r>
              <a:rPr lang="en-US" altLang="en-US" sz="1600" dirty="0">
                <a:solidFill>
                  <a:schemeClr val="tx1"/>
                </a:solidFill>
                <a:latin typeface="Arial" panose="020B0604020202020204" pitchFamily="34" charset="0"/>
              </a:rPr>
              <a:t>production (in </a:t>
            </a:r>
            <a:r>
              <a:rPr kumimoji="0" lang="en-US" altLang="en-US" sz="1600" b="0" i="0" u="none" strike="noStrike" cap="none" normalizeH="0" baseline="0" dirty="0">
                <a:ln>
                  <a:noFill/>
                </a:ln>
                <a:solidFill>
                  <a:schemeClr val="tx1"/>
                </a:solidFill>
                <a:effectLst/>
                <a:latin typeface="Arial" panose="020B0604020202020204" pitchFamily="34" charset="0"/>
              </a:rPr>
              <a:t>rainfall received that year (in mm).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Fertilizer</a:t>
            </a:r>
            <a:r>
              <a:rPr kumimoji="0" lang="en-US" altLang="en-US" sz="1600" b="0" i="0" u="none" strike="noStrike" cap="none" normalizeH="0" baseline="0" dirty="0">
                <a:ln>
                  <a:noFill/>
                </a:ln>
                <a:solidFill>
                  <a:schemeClr val="tx1"/>
                </a:solidFill>
                <a:effectLst/>
                <a:latin typeface="Arial" panose="020B0604020202020204" pitchFamily="34" charset="0"/>
              </a:rPr>
              <a:t>: Amount of fertilizer used (in kg or tons).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Pesticide</a:t>
            </a:r>
            <a:r>
              <a:rPr kumimoji="0" lang="en-US" altLang="en-US" sz="1600" b="0" i="0" u="none" strike="noStrike" cap="none" normalizeH="0" baseline="0" dirty="0">
                <a:ln>
                  <a:noFill/>
                </a:ln>
                <a:solidFill>
                  <a:schemeClr val="tx1"/>
                </a:solidFill>
                <a:effectLst/>
                <a:latin typeface="Arial" panose="020B0604020202020204" pitchFamily="34" charset="0"/>
              </a:rPr>
              <a:t>: Pesticide usage (in kg or liters).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Yield</a:t>
            </a:r>
            <a:r>
              <a:rPr kumimoji="0" lang="en-US" altLang="en-US" sz="1600" b="0" i="0" u="none" strike="noStrike" cap="none" normalizeH="0" baseline="0" dirty="0">
                <a:ln>
                  <a:noFill/>
                </a:ln>
                <a:solidFill>
                  <a:schemeClr val="tx1"/>
                </a:solidFill>
                <a:effectLst/>
                <a:latin typeface="Arial" panose="020B0604020202020204" pitchFamily="34" charset="0"/>
              </a:rPr>
              <a:t>: Calculated yield of the crop (likely in tons per hectare). </a:t>
            </a:r>
          </a:p>
        </p:txBody>
      </p:sp>
      <p:sp>
        <p:nvSpPr>
          <p:cNvPr id="20" name="TextBox 19">
            <a:extLst>
              <a:ext uri="{FF2B5EF4-FFF2-40B4-BE49-F238E27FC236}">
                <a16:creationId xmlns:a16="http://schemas.microsoft.com/office/drawing/2014/main" id="{4519AB26-C2EE-A37B-D927-068837576469}"/>
              </a:ext>
            </a:extLst>
          </p:cNvPr>
          <p:cNvSpPr txBox="1"/>
          <p:nvPr/>
        </p:nvSpPr>
        <p:spPr>
          <a:xfrm>
            <a:off x="276010" y="1824856"/>
            <a:ext cx="6106886" cy="379656"/>
          </a:xfrm>
          <a:prstGeom prst="rect">
            <a:avLst/>
          </a:prstGeom>
          <a:noFill/>
        </p:spPr>
        <p:txBody>
          <a:bodyPr wrap="square">
            <a:spAutoFit/>
          </a:bodyPr>
          <a:lstStyle/>
          <a:p>
            <a:r>
              <a:rPr lang="en-IN" b="1" dirty="0"/>
              <a:t>Key Features</a:t>
            </a:r>
            <a:r>
              <a:rPr lang="en-IN" dirty="0"/>
              <a:t>:</a:t>
            </a:r>
          </a:p>
        </p:txBody>
      </p:sp>
      <p:sp>
        <p:nvSpPr>
          <p:cNvPr id="22" name="TextBox 21">
            <a:extLst>
              <a:ext uri="{FF2B5EF4-FFF2-40B4-BE49-F238E27FC236}">
                <a16:creationId xmlns:a16="http://schemas.microsoft.com/office/drawing/2014/main" id="{7D210DE6-E640-8F25-E06B-7168AFF98CC8}"/>
              </a:ext>
            </a:extLst>
          </p:cNvPr>
          <p:cNvSpPr txBox="1"/>
          <p:nvPr/>
        </p:nvSpPr>
        <p:spPr>
          <a:xfrm>
            <a:off x="276010" y="1452615"/>
            <a:ext cx="6106886" cy="379656"/>
          </a:xfrm>
          <a:prstGeom prst="rect">
            <a:avLst/>
          </a:prstGeom>
          <a:noFill/>
        </p:spPr>
        <p:txBody>
          <a:bodyPr wrap="square">
            <a:spAutoFit/>
          </a:bodyPr>
          <a:lstStyle/>
          <a:p>
            <a:r>
              <a:rPr lang="en-US" b="1" dirty="0"/>
              <a:t>Size</a:t>
            </a:r>
            <a:r>
              <a:rPr lang="en-US" dirty="0"/>
              <a:t>: 19,689 rows × 10 columns.</a:t>
            </a:r>
            <a:endParaRPr lang="en-IN" dirty="0"/>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5">
            <a:extLst>
              <a:ext uri="{FF2B5EF4-FFF2-40B4-BE49-F238E27FC236}">
                <a16:creationId xmlns:a16="http://schemas.microsoft.com/office/drawing/2014/main" id="{2E5251B2-D8B1-162C-25AE-349A8649013D}"/>
              </a:ext>
            </a:extLst>
          </p:cNvPr>
          <p:cNvSpPr>
            <a:spLocks noChangeArrowheads="1"/>
          </p:cNvSpPr>
          <p:nvPr/>
        </p:nvSpPr>
        <p:spPr bwMode="auto">
          <a:xfrm>
            <a:off x="413657" y="1599632"/>
            <a:ext cx="789276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Steps Taken to Solve the Problem:</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mn-lt"/>
              </a:rPr>
              <a:t>Importing Necessary Libraries:</a:t>
            </a:r>
            <a:endParaRPr kumimoji="0" lang="en-US" altLang="en-US" sz="16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Imported pandas, </a:t>
            </a:r>
            <a:r>
              <a:rPr kumimoji="0" lang="en-US" altLang="en-US" sz="1600" b="0" i="0" u="none" strike="noStrike" cap="none" normalizeH="0" baseline="0" dirty="0" err="1">
                <a:ln>
                  <a:noFill/>
                </a:ln>
                <a:solidFill>
                  <a:schemeClr val="tx1"/>
                </a:solidFill>
                <a:effectLst/>
                <a:latin typeface="+mn-lt"/>
              </a:rPr>
              <a:t>numpy</a:t>
            </a:r>
            <a:r>
              <a:rPr kumimoji="0" lang="en-US" altLang="en-US" sz="1600" b="0" i="0" u="none" strike="noStrike" cap="none" normalizeH="0" baseline="0" dirty="0">
                <a:ln>
                  <a:noFill/>
                </a:ln>
                <a:solidFill>
                  <a:schemeClr val="tx1"/>
                </a:solidFill>
                <a:effectLst/>
                <a:latin typeface="+mn-lt"/>
              </a:rPr>
              <a:t> for data manipulation.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Used </a:t>
            </a:r>
            <a:r>
              <a:rPr kumimoji="0" lang="en-US" altLang="en-US" sz="1600" b="0" i="0" u="none" strike="noStrike" cap="none" normalizeH="0" baseline="0" dirty="0" err="1">
                <a:ln>
                  <a:noFill/>
                </a:ln>
                <a:solidFill>
                  <a:schemeClr val="tx1"/>
                </a:solidFill>
                <a:effectLst/>
                <a:latin typeface="+mn-lt"/>
              </a:rPr>
              <a:t>matplotlib.pyplot</a:t>
            </a:r>
            <a:r>
              <a:rPr kumimoji="0" lang="en-US" altLang="en-US" sz="1600" b="0" i="0" u="none" strike="noStrike" cap="none" normalizeH="0" baseline="0" dirty="0">
                <a:ln>
                  <a:noFill/>
                </a:ln>
                <a:solidFill>
                  <a:schemeClr val="tx1"/>
                </a:solidFill>
                <a:effectLst/>
                <a:latin typeface="+mn-lt"/>
              </a:rPr>
              <a:t> and seaborn for visualization.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Imported </a:t>
            </a:r>
            <a:r>
              <a:rPr kumimoji="0" lang="en-US" altLang="en-US" sz="1600" b="0" i="0" u="none" strike="noStrike" cap="none" normalizeH="0" baseline="0" dirty="0" err="1">
                <a:ln>
                  <a:noFill/>
                </a:ln>
                <a:solidFill>
                  <a:schemeClr val="tx1"/>
                </a:solidFill>
                <a:effectLst/>
                <a:latin typeface="+mn-lt"/>
              </a:rPr>
              <a:t>train_test_split</a:t>
            </a:r>
            <a:r>
              <a:rPr kumimoji="0" lang="en-US" altLang="en-US" sz="1600" b="0" i="0" u="none" strike="noStrike" cap="none" normalizeH="0" baseline="0" dirty="0">
                <a:ln>
                  <a:noFill/>
                </a:ln>
                <a:solidFill>
                  <a:schemeClr val="tx1"/>
                </a:solidFill>
                <a:effectLst/>
                <a:latin typeface="+mn-lt"/>
              </a:rPr>
              <a:t> from </a:t>
            </a:r>
            <a:r>
              <a:rPr kumimoji="0" lang="en-US" altLang="en-US" sz="1600" b="0" i="0" u="none" strike="noStrike" cap="none" normalizeH="0" baseline="0" dirty="0" err="1">
                <a:ln>
                  <a:noFill/>
                </a:ln>
                <a:solidFill>
                  <a:schemeClr val="tx1"/>
                </a:solidFill>
                <a:effectLst/>
                <a:latin typeface="+mn-lt"/>
              </a:rPr>
              <a:t>sklearn.model_selection</a:t>
            </a:r>
            <a:r>
              <a:rPr kumimoji="0" lang="en-US" altLang="en-US" sz="1600" b="0" i="0" u="none" strike="noStrike" cap="none" normalizeH="0" baseline="0" dirty="0">
                <a:ln>
                  <a:noFill/>
                </a:ln>
                <a:solidFill>
                  <a:schemeClr val="tx1"/>
                </a:solidFill>
                <a:effectLst/>
                <a:latin typeface="+mn-lt"/>
              </a:rPr>
              <a:t> for splitting the dataset.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Used </a:t>
            </a:r>
            <a:r>
              <a:rPr kumimoji="0" lang="en-US" altLang="en-US" sz="1600" b="0" i="0" u="none" strike="noStrike" cap="none" normalizeH="0" baseline="0" dirty="0" err="1">
                <a:ln>
                  <a:noFill/>
                </a:ln>
                <a:solidFill>
                  <a:schemeClr val="tx1"/>
                </a:solidFill>
                <a:effectLst/>
                <a:latin typeface="+mn-lt"/>
              </a:rPr>
              <a:t>RandomForestRegressor</a:t>
            </a:r>
            <a:r>
              <a:rPr kumimoji="0" lang="en-US" altLang="en-US" sz="1600" b="0" i="0" u="none" strike="noStrike" cap="none" normalizeH="0" baseline="0" dirty="0">
                <a:ln>
                  <a:noFill/>
                </a:ln>
                <a:solidFill>
                  <a:schemeClr val="tx1"/>
                </a:solidFill>
                <a:effectLst/>
                <a:latin typeface="+mn-lt"/>
              </a:rPr>
              <a:t> from </a:t>
            </a:r>
            <a:r>
              <a:rPr kumimoji="0" lang="en-US" altLang="en-US" sz="1600" b="0" i="0" u="none" strike="noStrike" cap="none" normalizeH="0" baseline="0" dirty="0" err="1">
                <a:ln>
                  <a:noFill/>
                </a:ln>
                <a:solidFill>
                  <a:schemeClr val="tx1"/>
                </a:solidFill>
                <a:effectLst/>
                <a:latin typeface="+mn-lt"/>
              </a:rPr>
              <a:t>sklearn.ensemble</a:t>
            </a:r>
            <a:r>
              <a:rPr kumimoji="0" lang="en-US" altLang="en-US" sz="1600" b="0" i="0" u="none" strike="noStrike" cap="none" normalizeH="0" baseline="0" dirty="0">
                <a:ln>
                  <a:noFill/>
                </a:ln>
                <a:solidFill>
                  <a:schemeClr val="tx1"/>
                </a:solidFill>
                <a:effectLst/>
                <a:latin typeface="+mn-lt"/>
              </a:rPr>
              <a:t> for training the model.</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Imported evaluation metrics (MAE, MSE, R² score) from </a:t>
            </a:r>
            <a:r>
              <a:rPr kumimoji="0" lang="en-US" altLang="en-US" sz="1600" b="0" i="0" u="none" strike="noStrike" cap="none" normalizeH="0" baseline="0" dirty="0" err="1">
                <a:ln>
                  <a:noFill/>
                </a:ln>
                <a:solidFill>
                  <a:schemeClr val="tx1"/>
                </a:solidFill>
                <a:effectLst/>
                <a:latin typeface="+mn-lt"/>
              </a:rPr>
              <a:t>sklearn.metrics</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mn-lt"/>
              </a:rPr>
              <a:t>Loading the Dataset:</a:t>
            </a:r>
            <a:endParaRPr kumimoji="0" lang="en-US" altLang="en-US" sz="1600" b="0" i="0" u="none" strike="noStrike" cap="none" normalizeH="0" baseline="0" dirty="0">
              <a:ln>
                <a:noFill/>
              </a:ln>
              <a:solidFill>
                <a:schemeClr val="tx1"/>
              </a:solidFill>
              <a:effectLst/>
              <a:latin typeface="+mn-l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Read the dataset (crop_yield.csv) using </a:t>
            </a:r>
            <a:r>
              <a:rPr kumimoji="0" lang="en-US" altLang="en-US" sz="1600" b="0" i="0" u="none" strike="noStrike" cap="none" normalizeH="0" baseline="0" dirty="0" err="1">
                <a:ln>
                  <a:noFill/>
                </a:ln>
                <a:solidFill>
                  <a:schemeClr val="tx1"/>
                </a:solidFill>
                <a:effectLst/>
                <a:latin typeface="+mn-lt"/>
              </a:rPr>
              <a:t>pd.read_csv</a:t>
            </a:r>
            <a:r>
              <a:rPr kumimoji="0" lang="en-US" altLang="en-US" sz="16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Displayed the first few rows using </a:t>
            </a:r>
            <a:r>
              <a:rPr kumimoji="0" lang="en-US" altLang="en-US" sz="1600" b="0" i="0" u="none" strike="noStrike" cap="none" normalizeH="0" baseline="0" dirty="0" err="1">
                <a:ln>
                  <a:noFill/>
                </a:ln>
                <a:solidFill>
                  <a:schemeClr val="tx1"/>
                </a:solidFill>
                <a:effectLst/>
                <a:latin typeface="+mn-lt"/>
              </a:rPr>
              <a:t>df.head</a:t>
            </a:r>
            <a:r>
              <a:rPr kumimoji="0" lang="en-US" altLang="en-US" sz="1600" b="0" i="0" u="none" strike="noStrike" cap="none" normalizeH="0" baseline="0" dirty="0">
                <a:ln>
                  <a:noFill/>
                </a:ln>
                <a:solidFill>
                  <a:schemeClr val="tx1"/>
                </a:solidFill>
                <a:effectLst/>
                <a:latin typeface="+mn-lt"/>
              </a:rPr>
              <a:t>().</a:t>
            </a:r>
            <a:endParaRPr lang="en-US" altLang="en-US" sz="16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4DF9E14D-1C4C-C7CB-2277-EA23DA3D3E44}"/>
              </a:ext>
            </a:extLst>
          </p:cNvPr>
          <p:cNvSpPr>
            <a:spLocks noChangeArrowheads="1"/>
          </p:cNvSpPr>
          <p:nvPr/>
        </p:nvSpPr>
        <p:spPr bwMode="auto">
          <a:xfrm>
            <a:off x="370114" y="687223"/>
            <a:ext cx="11625943"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Feature Selection &amp; Preprocessing: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Separated the independent variables (</a:t>
            </a:r>
            <a:r>
              <a:rPr kumimoji="0" lang="en-US" altLang="en-US" sz="1800" i="0" u="none" strike="noStrike" cap="none" normalizeH="0" baseline="0" dirty="0">
                <a:ln>
                  <a:noFill/>
                </a:ln>
                <a:solidFill>
                  <a:schemeClr val="tx1"/>
                </a:solidFill>
                <a:effectLst/>
                <a:latin typeface="Arial Unicode MS"/>
              </a:rPr>
              <a:t>X</a:t>
            </a:r>
            <a:r>
              <a:rPr kumimoji="0" lang="en-US" altLang="en-US" sz="1800" i="0" u="none" strike="noStrike" cap="none" normalizeH="0" baseline="0" dirty="0">
                <a:ln>
                  <a:noFill/>
                </a:ln>
                <a:solidFill>
                  <a:schemeClr val="tx1"/>
                </a:solidFill>
                <a:effectLst/>
              </a:rPr>
              <a:t>) and target variable (</a:t>
            </a:r>
            <a:r>
              <a:rPr kumimoji="0" lang="en-US" altLang="en-US" sz="1800" i="0" u="none" strike="noStrike" cap="none" normalizeH="0" baseline="0" dirty="0">
                <a:ln>
                  <a:noFill/>
                </a:ln>
                <a:solidFill>
                  <a:schemeClr val="tx1"/>
                </a:solidFill>
                <a:effectLst/>
                <a:latin typeface="Arial Unicode MS"/>
              </a:rPr>
              <a:t>y</a:t>
            </a:r>
            <a:r>
              <a:rPr kumimoji="0" lang="en-US" altLang="en-US" sz="1800" i="0" u="none" strike="noStrike" cap="none" normalizeH="0" baseline="0" dirty="0">
                <a:ln>
                  <a:noFill/>
                </a:ln>
                <a:solidFill>
                  <a:schemeClr val="tx1"/>
                </a:solidFill>
                <a:effectLst/>
              </a:rPr>
              <a:t> → "Yield").</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Converted categorical variables (</a:t>
            </a:r>
            <a:r>
              <a:rPr kumimoji="0" lang="en-US" altLang="en-US" sz="1800" i="0" u="none" strike="noStrike" cap="none" normalizeH="0" baseline="0" dirty="0">
                <a:ln>
                  <a:noFill/>
                </a:ln>
                <a:solidFill>
                  <a:schemeClr val="tx1"/>
                </a:solidFill>
                <a:effectLst/>
                <a:latin typeface="Arial Unicode MS"/>
              </a:rPr>
              <a:t>Crop</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latin typeface="Arial Unicode MS"/>
              </a:rPr>
              <a:t>Season</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latin typeface="Arial Unicode MS"/>
              </a:rPr>
              <a:t>State</a:t>
            </a:r>
            <a:r>
              <a:rPr kumimoji="0" lang="en-US" altLang="en-US" sz="1800" i="0" u="none" strike="noStrike" cap="none" normalizeH="0" baseline="0" dirty="0">
                <a:ln>
                  <a:noFill/>
                </a:ln>
                <a:solidFill>
                  <a:schemeClr val="tx1"/>
                </a:solidFill>
                <a:effectLst/>
              </a:rPr>
              <a:t>) into numerical format using </a:t>
            </a:r>
            <a:r>
              <a:rPr kumimoji="0" lang="en-US" altLang="en-US" sz="1800" i="0" u="none" strike="noStrike" cap="none" normalizeH="0" baseline="0" dirty="0" err="1">
                <a:ln>
                  <a:noFill/>
                </a:ln>
                <a:solidFill>
                  <a:schemeClr val="tx1"/>
                </a:solidFill>
                <a:effectLst/>
                <a:latin typeface="Arial Unicode MS"/>
              </a:rPr>
              <a:t>pd.get_dummies</a:t>
            </a:r>
            <a:r>
              <a:rPr kumimoji="0" lang="en-US" altLang="en-US" sz="1800" i="0" u="none" strike="noStrike" cap="none" normalizeH="0" baseline="0" dirty="0">
                <a:ln>
                  <a:noFill/>
                </a:ln>
                <a:solidFill>
                  <a:schemeClr val="tx1"/>
                </a:solidFill>
                <a:effectLst/>
                <a:latin typeface="Arial Unicode MS"/>
              </a:rPr>
              <a:t>()</a:t>
            </a:r>
            <a:r>
              <a:rPr kumimoji="0" lang="en-US" altLang="en-US" sz="1800" i="0" u="none" strike="noStrike" cap="none" normalizeH="0" baseline="0" dirty="0">
                <a:ln>
                  <a:noFill/>
                </a:ln>
                <a:solidFill>
                  <a:schemeClr val="tx1"/>
                </a:solidFill>
                <a:effectLst/>
              </a:rPr>
              <a:t>, which applies </a:t>
            </a:r>
            <a:r>
              <a:rPr kumimoji="0" lang="en-US" altLang="en-US" sz="1800" i="0" u="none" strike="noStrike" cap="none" normalizeH="0" baseline="0" dirty="0">
                <a:ln>
                  <a:noFill/>
                </a:ln>
                <a:solidFill>
                  <a:schemeClr val="tx1"/>
                </a:solidFill>
                <a:effectLst/>
                <a:latin typeface="Arial" panose="020B0604020202020204" pitchFamily="34" charset="0"/>
              </a:rPr>
              <a:t>one-hot encoding.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Dropped the first dummy category (</a:t>
            </a:r>
            <a:r>
              <a:rPr kumimoji="0" lang="en-US" altLang="en-US" sz="1800" i="0" u="none" strike="noStrike" cap="none" normalizeH="0" baseline="0" dirty="0" err="1">
                <a:ln>
                  <a:noFill/>
                </a:ln>
                <a:solidFill>
                  <a:schemeClr val="tx1"/>
                </a:solidFill>
                <a:effectLst/>
                <a:latin typeface="Arial Unicode MS"/>
              </a:rPr>
              <a:t>drop_first</a:t>
            </a:r>
            <a:r>
              <a:rPr kumimoji="0" lang="en-US" altLang="en-US" sz="1800" i="0" u="none" strike="noStrike" cap="none" normalizeH="0" baseline="0" dirty="0">
                <a:ln>
                  <a:noFill/>
                </a:ln>
                <a:solidFill>
                  <a:schemeClr val="tx1"/>
                </a:solidFill>
                <a:effectLst/>
                <a:latin typeface="Arial Unicode MS"/>
              </a:rPr>
              <a:t>=True</a:t>
            </a:r>
            <a:r>
              <a:rPr kumimoji="0" lang="en-US" altLang="en-US" sz="1800" i="0" u="none" strike="noStrike" cap="none" normalizeH="0" baseline="0" dirty="0">
                <a:ln>
                  <a:noFill/>
                </a:ln>
                <a:solidFill>
                  <a:schemeClr val="tx1"/>
                </a:solidFill>
                <a:effectLst/>
              </a:rPr>
              <a:t>) to avoid multicollinearity.</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A8AEFA3-FBC4-5DE7-685B-873C2E7F2610}"/>
              </a:ext>
            </a:extLst>
          </p:cNvPr>
          <p:cNvSpPr>
            <a:spLocks noChangeArrowheads="1"/>
          </p:cNvSpPr>
          <p:nvPr/>
        </p:nvSpPr>
        <p:spPr bwMode="auto">
          <a:xfrm>
            <a:off x="370114" y="2859930"/>
            <a:ext cx="875432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4. Splitting Data for Training &amp; Testing:</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Used </a:t>
            </a:r>
            <a:r>
              <a:rPr kumimoji="0" lang="en-US" altLang="en-US" sz="1800" b="0" i="0" u="none" strike="noStrike" cap="none" normalizeH="0" baseline="0" dirty="0" err="1">
                <a:ln>
                  <a:noFill/>
                </a:ln>
                <a:solidFill>
                  <a:schemeClr val="tx1"/>
                </a:solidFill>
                <a:effectLst/>
                <a:latin typeface="+mn-lt"/>
              </a:rPr>
              <a:t>train_test_split</a:t>
            </a:r>
            <a:r>
              <a:rPr kumimoji="0" lang="en-US" altLang="en-US" sz="1800" b="0" i="0" u="none" strike="noStrike" cap="none" normalizeH="0" baseline="0" dirty="0">
                <a:ln>
                  <a:noFill/>
                </a:ln>
                <a:solidFill>
                  <a:schemeClr val="tx1"/>
                </a:solidFill>
                <a:effectLst/>
                <a:latin typeface="+mn-lt"/>
              </a:rPr>
              <a:t>() to split X and y into </a:t>
            </a:r>
            <a:r>
              <a:rPr kumimoji="0" lang="en-US" altLang="en-US" sz="1800" b="1" i="0" u="none" strike="noStrike" cap="none" normalizeH="0" baseline="0" dirty="0">
                <a:ln>
                  <a:noFill/>
                </a:ln>
                <a:solidFill>
                  <a:schemeClr val="tx1"/>
                </a:solidFill>
                <a:effectLst/>
                <a:latin typeface="+mn-lt"/>
              </a:rPr>
              <a:t>80% training</a:t>
            </a:r>
            <a:r>
              <a:rPr kumimoji="0" lang="en-US" altLang="en-US" sz="1800" b="0" i="0" u="none" strike="noStrike" cap="none" normalizeH="0" baseline="0" dirty="0">
                <a:ln>
                  <a:noFill/>
                </a:ln>
                <a:solidFill>
                  <a:schemeClr val="tx1"/>
                </a:solidFill>
                <a:effectLst/>
                <a:latin typeface="+mn-lt"/>
              </a:rPr>
              <a:t> and </a:t>
            </a:r>
            <a:r>
              <a:rPr kumimoji="0" lang="en-US" altLang="en-US" sz="1800" b="1" i="0" u="none" strike="noStrike" cap="none" normalizeH="0" baseline="0" dirty="0">
                <a:ln>
                  <a:noFill/>
                </a:ln>
                <a:solidFill>
                  <a:schemeClr val="tx1"/>
                </a:solidFill>
                <a:effectLst/>
                <a:latin typeface="+mn-lt"/>
              </a:rPr>
              <a:t>20% testing</a:t>
            </a:r>
            <a:r>
              <a:rPr kumimoji="0" lang="en-US" altLang="en-US" sz="1800" b="0" i="0" u="none" strike="noStrike" cap="none" normalizeH="0" baseline="0" dirty="0">
                <a:ln>
                  <a:noFill/>
                </a:ln>
                <a:solidFill>
                  <a:schemeClr val="tx1"/>
                </a:solidFill>
                <a:effectLst/>
                <a:latin typeface="+mn-lt"/>
              </a:rPr>
              <a:t>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mn-lt"/>
              </a:rPr>
              <a:t>random_state</a:t>
            </a:r>
            <a:r>
              <a:rPr kumimoji="0" lang="en-US" altLang="en-US" sz="1800" b="0" i="0" u="none" strike="noStrike" cap="none" normalizeH="0" baseline="0" dirty="0">
                <a:ln>
                  <a:noFill/>
                </a:ln>
                <a:solidFill>
                  <a:schemeClr val="tx1"/>
                </a:solidFill>
                <a:effectLst/>
                <a:latin typeface="+mn-lt"/>
              </a:rPr>
              <a:t>=42 ensures reproducibility of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A0FA7B4-8C16-5597-5F17-A09671727410}"/>
              </a:ext>
            </a:extLst>
          </p:cNvPr>
          <p:cNvSpPr>
            <a:spLocks noChangeArrowheads="1"/>
          </p:cNvSpPr>
          <p:nvPr/>
        </p:nvSpPr>
        <p:spPr bwMode="auto">
          <a:xfrm>
            <a:off x="370114" y="4065114"/>
            <a:ext cx="821571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n-lt"/>
              </a:rPr>
              <a:t>5. Model Selection &amp; Training:</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Initialized the </a:t>
            </a:r>
            <a:r>
              <a:rPr kumimoji="0" lang="en-US" altLang="en-US" sz="1800" b="0" i="0" u="none" strike="noStrike" cap="none" normalizeH="0" baseline="0" dirty="0" err="1">
                <a:ln>
                  <a:noFill/>
                </a:ln>
                <a:solidFill>
                  <a:schemeClr val="tx1"/>
                </a:solidFill>
                <a:effectLst/>
                <a:latin typeface="+mn-lt"/>
              </a:rPr>
              <a:t>RandomForestRegressor</a:t>
            </a:r>
            <a:r>
              <a:rPr kumimoji="0" lang="en-US" altLang="en-US" sz="1800" b="0" i="0" u="none" strike="noStrike" cap="none" normalizeH="0" baseline="0" dirty="0">
                <a:ln>
                  <a:noFill/>
                </a:ln>
                <a:solidFill>
                  <a:schemeClr val="tx1"/>
                </a:solidFill>
                <a:effectLst/>
                <a:latin typeface="+mn-lt"/>
              </a:rPr>
              <a:t>() model with default hyperparameters.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Trained the model using .fit(</a:t>
            </a:r>
            <a:r>
              <a:rPr kumimoji="0" lang="en-US" altLang="en-US" sz="1800" b="0" i="0" u="none" strike="noStrike" cap="none" normalizeH="0" baseline="0" dirty="0" err="1">
                <a:ln>
                  <a:noFill/>
                </a:ln>
                <a:solidFill>
                  <a:schemeClr val="tx1"/>
                </a:solidFill>
                <a:effectLst/>
                <a:latin typeface="+mn-lt"/>
              </a:rPr>
              <a:t>X_train</a:t>
            </a:r>
            <a:r>
              <a:rPr kumimoji="0" lang="en-US" altLang="en-US" sz="1800" b="0" i="0" u="none" strike="noStrike" cap="none" normalizeH="0" baseline="0" dirty="0">
                <a:ln>
                  <a:noFill/>
                </a:ln>
                <a:solidFill>
                  <a:schemeClr val="tx1"/>
                </a:solidFill>
                <a:effectLst/>
                <a:latin typeface="+mn-lt"/>
              </a:rPr>
              <a:t>, </a:t>
            </a:r>
            <a:r>
              <a:rPr kumimoji="0" lang="en-US" altLang="en-US" sz="1800" b="0" i="0" u="none" strike="noStrike" cap="none" normalizeH="0" baseline="0" dirty="0" err="1">
                <a:ln>
                  <a:noFill/>
                </a:ln>
                <a:solidFill>
                  <a:schemeClr val="tx1"/>
                </a:solidFill>
                <a:effectLst/>
                <a:latin typeface="+mn-lt"/>
              </a:rPr>
              <a:t>y_train</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85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675C0D4-A10B-70A3-9F8C-1D057D2C23E2}"/>
              </a:ext>
            </a:extLst>
          </p:cNvPr>
          <p:cNvSpPr>
            <a:spLocks noChangeArrowheads="1"/>
          </p:cNvSpPr>
          <p:nvPr/>
        </p:nvSpPr>
        <p:spPr bwMode="auto">
          <a:xfrm>
            <a:off x="123609" y="802639"/>
            <a:ext cx="1216551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n-lt"/>
              </a:rPr>
              <a:t>6</a:t>
            </a:r>
            <a:r>
              <a:rPr kumimoji="0" lang="en-US" altLang="en-US" sz="1800" b="1" i="0" u="none" strike="noStrike" cap="none" normalizeH="0" baseline="0" dirty="0">
                <a:ln>
                  <a:noFill/>
                </a:ln>
                <a:solidFill>
                  <a:schemeClr val="tx1"/>
                </a:solidFill>
                <a:effectLst/>
                <a:latin typeface="+mn-lt"/>
              </a:rPr>
              <a:t>. Making Predictions:</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Predicted yield values on the test set using </a:t>
            </a:r>
            <a:r>
              <a:rPr kumimoji="0" lang="en-US" altLang="en-US" sz="1800" b="0" i="0" u="none" strike="noStrike" cap="none" normalizeH="0" baseline="0" dirty="0" err="1">
                <a:ln>
                  <a:noFill/>
                </a:ln>
                <a:solidFill>
                  <a:schemeClr val="tx1"/>
                </a:solidFill>
                <a:effectLst/>
                <a:latin typeface="+mn-lt"/>
              </a:rPr>
              <a:t>model.predict</a:t>
            </a:r>
            <a:r>
              <a:rPr kumimoji="0" lang="en-US" altLang="en-US" sz="1800" b="0" i="0" u="none" strike="noStrike" cap="none" normalizeH="0" baseline="0" dirty="0">
                <a:ln>
                  <a:noFill/>
                </a:ln>
                <a:solidFill>
                  <a:schemeClr val="tx1"/>
                </a:solidFill>
                <a:effectLst/>
                <a:latin typeface="+mn-lt"/>
              </a:rPr>
              <a:t>(</a:t>
            </a:r>
            <a:r>
              <a:rPr kumimoji="0" lang="en-US" altLang="en-US" sz="1800" b="0" i="0" u="none" strike="noStrike" cap="none" normalizeH="0" baseline="0" dirty="0" err="1">
                <a:ln>
                  <a:noFill/>
                </a:ln>
                <a:solidFill>
                  <a:schemeClr val="tx1"/>
                </a:solidFill>
                <a:effectLst/>
                <a:latin typeface="+mn-lt"/>
              </a:rPr>
              <a:t>X_test</a:t>
            </a:r>
            <a:r>
              <a:rPr kumimoji="0" lang="en-US" altLang="en-US" sz="18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n-lt"/>
              </a:rPr>
              <a:t>7. Evaluating Model Performance:</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Calculated key regression metrics: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Mean Absolute Error (MAE)</a:t>
            </a:r>
            <a:r>
              <a:rPr kumimoji="0" lang="en-US" altLang="en-US" sz="1800" b="0" i="0" u="none" strike="noStrike" cap="none" normalizeH="0" baseline="0" dirty="0">
                <a:ln>
                  <a:noFill/>
                </a:ln>
                <a:solidFill>
                  <a:schemeClr val="tx1"/>
                </a:solidFill>
                <a:effectLst/>
                <a:latin typeface="+mn-lt"/>
              </a:rPr>
              <a:t> – Measures the average absolute difference between actual and predicted values.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Mean Squared Error (MSE)</a:t>
            </a:r>
            <a:r>
              <a:rPr kumimoji="0" lang="en-US" altLang="en-US" sz="1800" b="0" i="0" u="none" strike="noStrike" cap="none" normalizeH="0" baseline="0" dirty="0">
                <a:ln>
                  <a:noFill/>
                </a:ln>
                <a:solidFill>
                  <a:schemeClr val="tx1"/>
                </a:solidFill>
                <a:effectLst/>
                <a:latin typeface="+mn-lt"/>
              </a:rPr>
              <a:t> – Penalizes larger errors more than MAE.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n-lt"/>
              </a:rPr>
              <a:t>R² Score</a:t>
            </a:r>
            <a:r>
              <a:rPr kumimoji="0" lang="en-US" altLang="en-US" sz="1800" b="0" i="0" u="none" strike="noStrike" cap="none" normalizeH="0" baseline="0" dirty="0">
                <a:ln>
                  <a:noFill/>
                </a:ln>
                <a:solidFill>
                  <a:schemeClr val="tx1"/>
                </a:solidFill>
                <a:effectLst/>
                <a:latin typeface="+mn-lt"/>
              </a:rPr>
              <a:t> – Measures how well the model explains variance in the target variable (closer to 1 is better).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Printed the error metrics for model evaluation.</a:t>
            </a:r>
          </a:p>
          <a:p>
            <a:pPr marL="0" marR="0" lvl="0" indent="0" algn="l"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mn-lt"/>
              </a:rPr>
              <a:t>8. </a:t>
            </a:r>
            <a:r>
              <a:rPr kumimoji="0" lang="en-US" altLang="en-US" sz="1800" b="1" i="0" u="none" strike="noStrike" cap="none" normalizeH="0" baseline="0" dirty="0">
                <a:ln>
                  <a:noFill/>
                </a:ln>
                <a:solidFill>
                  <a:schemeClr val="tx1"/>
                </a:solidFill>
                <a:effectLst/>
                <a:latin typeface="+mn-lt"/>
              </a:rPr>
              <a:t>Visualization of Results:</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Created a </a:t>
            </a:r>
            <a:r>
              <a:rPr kumimoji="0" lang="en-US" altLang="en-US" sz="1800" b="1" i="0" u="none" strike="noStrike" cap="none" normalizeH="0" baseline="0" dirty="0">
                <a:ln>
                  <a:noFill/>
                </a:ln>
                <a:solidFill>
                  <a:schemeClr val="tx1"/>
                </a:solidFill>
                <a:effectLst/>
                <a:latin typeface="+mn-lt"/>
              </a:rPr>
              <a:t>scatter plot</a:t>
            </a:r>
            <a:r>
              <a:rPr kumimoji="0" lang="en-US" altLang="en-US" sz="1800" b="0" i="0" u="none" strike="noStrike" cap="none" normalizeH="0" baseline="0" dirty="0">
                <a:ln>
                  <a:noFill/>
                </a:ln>
                <a:solidFill>
                  <a:schemeClr val="tx1"/>
                </a:solidFill>
                <a:effectLst/>
                <a:latin typeface="+mn-lt"/>
              </a:rPr>
              <a:t> to compare actual vs. predicted yield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n-lt"/>
              </a:rPr>
              <a:t>Labeled axes and added a title to interpret the plot.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887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5109091"/>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b="1" dirty="0">
                <a:latin typeface="+mn-lt"/>
              </a:rPr>
              <a:t>Summary:</a:t>
            </a:r>
          </a:p>
          <a:p>
            <a:pPr marL="228600" indent="-228600">
              <a:spcAft>
                <a:spcPts val="800"/>
              </a:spcAft>
              <a:buFont typeface="Arial" panose="020B0604020202020204" pitchFamily="34" charset="0"/>
              <a:buChar char="•"/>
            </a:pPr>
            <a:r>
              <a:rPr lang="en-US" sz="1800" dirty="0">
                <a:latin typeface="+mn-lt"/>
              </a:rPr>
              <a:t>The case study on yield prediction for food processing farms focuses on using advanced technologies like machine learning, remote sensing, and weather forecasting to accurately predict crop yields. This solution improves planning, optimizes resource use, and enhances collaboration between farms and processors. It helps reduce costs, stabilize supply chains, and increase profitability while supporting sustainable farming practices. By incorporating climate data, it also aids in adapting to weather variability, ensuring better risk management. Overall, the solution boosts efficiency, reduces waste, and improves both productivity and sustainability in the farming and processing sectors.</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Box 3">
            <a:extLst>
              <a:ext uri="{FF2B5EF4-FFF2-40B4-BE49-F238E27FC236}">
                <a16:creationId xmlns:a16="http://schemas.microsoft.com/office/drawing/2014/main" id="{EC8B546F-F91E-160B-DC7F-688AFB5A50EA}"/>
              </a:ext>
            </a:extLst>
          </p:cNvPr>
          <p:cNvSpPr txBox="1"/>
          <p:nvPr/>
        </p:nvSpPr>
        <p:spPr>
          <a:xfrm>
            <a:off x="308666" y="911496"/>
            <a:ext cx="5926671" cy="4349909"/>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b="1" dirty="0">
                <a:latin typeface="+mn-lt"/>
              </a:rPr>
              <a:t>Future Work:</a:t>
            </a:r>
          </a:p>
          <a:p>
            <a:pPr marL="285750" indent="-285750">
              <a:buFont typeface="Arial" panose="020B0604020202020204" pitchFamily="34" charset="0"/>
              <a:buChar char="•"/>
            </a:pPr>
            <a:r>
              <a:rPr lang="en-IN" sz="1800" dirty="0"/>
              <a:t>Integrate More Data Sources: Include market trends, pest data, and soil health for better accuracy.</a:t>
            </a:r>
          </a:p>
          <a:p>
            <a:pPr marL="285750" indent="-285750">
              <a:buFont typeface="Arial" panose="020B0604020202020204" pitchFamily="34" charset="0"/>
              <a:buChar char="•"/>
            </a:pPr>
            <a:r>
              <a:rPr lang="en-IN" sz="1800" dirty="0"/>
              <a:t>Real-Time Monitoring: Use IoT devices and sensors for continuous data collection.</a:t>
            </a:r>
          </a:p>
          <a:p>
            <a:pPr marL="285750" indent="-285750">
              <a:buFont typeface="Arial" panose="020B0604020202020204" pitchFamily="34" charset="0"/>
              <a:buChar char="•"/>
            </a:pPr>
            <a:r>
              <a:rPr lang="en-IN" sz="1800" dirty="0"/>
              <a:t>Enhance Machine Learning Models: Explore advanced algorithms like deep learning for better predictions.</a:t>
            </a:r>
          </a:p>
          <a:p>
            <a:pPr marL="285750" indent="-285750">
              <a:buFont typeface="Arial" panose="020B0604020202020204" pitchFamily="34" charset="0"/>
              <a:buChar char="•"/>
            </a:pPr>
            <a:r>
              <a:rPr lang="en-IN" sz="1800" dirty="0"/>
              <a:t>Climate Change Adaptation: Develop models to account for changing weather patterns.</a:t>
            </a:r>
          </a:p>
          <a:p>
            <a:pPr marL="285750" indent="-285750">
              <a:buFont typeface="Arial" panose="020B0604020202020204" pitchFamily="34" charset="0"/>
              <a:buChar char="•"/>
            </a:pPr>
            <a:r>
              <a:rPr lang="en-IN" sz="1800" dirty="0"/>
              <a:t>Automate Data Collection: Use drones and robotics for more efficient, high-quality data gathering.</a:t>
            </a:r>
          </a:p>
          <a:p>
            <a:pPr marL="285750" indent="-285750">
              <a:buFont typeface="Arial" panose="020B0604020202020204" pitchFamily="34" charset="0"/>
              <a:buChar char="•"/>
            </a:pPr>
            <a:r>
              <a:rPr lang="en-IN" sz="1800" dirty="0"/>
              <a:t>Multi-Crop Models: Create models that predict yields for diverse crops.</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373989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1611572" cy="2267287"/>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Kaggle: </a:t>
            </a:r>
            <a:r>
              <a:rPr lang="en-US" sz="1800" dirty="0">
                <a:latin typeface="+mn-lt"/>
                <a:hlinkClick r:id="rId3"/>
              </a:rPr>
              <a:t>https://www.kaggle.com/datasets</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Google: </a:t>
            </a:r>
            <a:r>
              <a:rPr lang="en-US" sz="1800" dirty="0">
                <a:latin typeface="+mn-lt"/>
                <a:hlinkClick r:id="rId4"/>
              </a:rPr>
              <a:t>https://www.google.com</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Source code Git Hub Link: </a:t>
            </a:r>
            <a:r>
              <a:rPr lang="en-US" sz="1800" dirty="0">
                <a:latin typeface="+mn-lt"/>
                <a:hlinkClick r:id="rId5"/>
              </a:rPr>
              <a:t>https://github.com/NishanthRaja21/yield-prediction-Nishanth-Vikas-reddy.git</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3747</TotalTime>
  <Words>846</Words>
  <Application>Microsoft Office PowerPoint</Application>
  <PresentationFormat>Widescreen</PresentationFormat>
  <Paragraphs>77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Unicode MS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Nishanth Raja</cp:lastModifiedBy>
  <cp:revision>82</cp:revision>
  <dcterms:modified xsi:type="dcterms:W3CDTF">2025-03-07T05:28:47Z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