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rofile/Tayba-Asgher?_tp=eyJjb250ZXh0Ijp7ImZpcnN0UGFnZSI6InB1YmxpY2F0aW9uIiwicGFnZSI6InB1YmxpY2F0aW9uIn19" TargetMode="External"/><Relationship Id="rId2" Type="http://schemas.openxmlformats.org/officeDocument/2006/relationships/hyperlink" Target="https://www.researchgate.net/profile/Mahesh-Pala?_tp=eyJjb250ZXh0Ijp7ImZpcnN0UGFnZSI6InB1YmxpY2F0aW9uIiwicGFnZSI6InB1YmxpY2F0aW9uIn19"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rofile/Ibrahim-Patel-6?_tp=eyJjb250ZXh0Ijp7ImZpcnN0UGFnZSI6InB1YmxpY2F0aW9uIiwicGFnZSI6InB1YmxpY2F0aW9uIn19" TargetMode="External"/><Relationship Id="rId2" Type="http://schemas.openxmlformats.org/officeDocument/2006/relationships/hyperlink" Target="https://www.researchgate.net/profile/Anik-Pramanik-2?_tp=eyJjb250ZXh0Ijp7ImZpcnN0UGFnZSI6InB1YmxpY2F0aW9uIiwicGFnZSI6InB1YmxpY2F0aW9uIn19"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analytics-vidhya/using-machine-learning-to-identify-accents-in-spectrograms-of-speech-5db91c191b6b" TargetMode="External"/><Relationship Id="rId2" Type="http://schemas.openxmlformats.org/officeDocument/2006/relationships/hyperlink" Target="https://scholarworks.calstate.edu/downloads/qz20sv442" TargetMode="External"/><Relationship Id="rId1" Type="http://schemas.openxmlformats.org/officeDocument/2006/relationships/slideLayout" Target="../slideLayouts/slideLayout1.xml"/><Relationship Id="rId5" Type="http://schemas.openxmlformats.org/officeDocument/2006/relationships/hyperlink" Target="https://keras.io/examples/audio/uk_ireland_accent_recognition/" TargetMode="External"/><Relationship Id="rId4" Type="http://schemas.openxmlformats.org/officeDocument/2006/relationships/hyperlink" Target="https://www.mdpi.com/2227-7390/10/16/291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600164"/>
          </a:xfrm>
          <a:prstGeom prst="rect">
            <a:avLst/>
          </a:prstGeom>
          <a:noFill/>
        </p:spPr>
        <p:txBody>
          <a:bodyPr wrap="square" rtlCol="0">
            <a:spAutoFit/>
          </a:bodyPr>
          <a:lstStyle/>
          <a:p>
            <a:pPr algn="ctr"/>
            <a:r>
              <a:rPr lang="en-US" sz="3300" b="1" dirty="0">
                <a:ln w="1905"/>
                <a:effectLst>
                  <a:innerShdw blurRad="69850" dist="43180" dir="5400000">
                    <a:srgbClr val="000000">
                      <a:alpha val="65000"/>
                    </a:srgbClr>
                  </a:innerShdw>
                </a:effectLst>
              </a:rPr>
              <a:t>Voice Accent Detection Model</a:t>
            </a:r>
          </a:p>
        </p:txBody>
      </p:sp>
      <p:sp>
        <p:nvSpPr>
          <p:cNvPr id="3" name="TextBox 2"/>
          <p:cNvSpPr txBox="1"/>
          <p:nvPr/>
        </p:nvSpPr>
        <p:spPr>
          <a:xfrm>
            <a:off x="4800601" y="2743200"/>
            <a:ext cx="4648200" cy="1200329"/>
          </a:xfrm>
          <a:prstGeom prst="rect">
            <a:avLst/>
          </a:prstGeom>
          <a:noFill/>
        </p:spPr>
        <p:txBody>
          <a:bodyPr wrap="square" rtlCol="0">
            <a:spAutoFit/>
          </a:bodyPr>
          <a:lstStyle/>
          <a:p>
            <a:r>
              <a:rPr lang="en-US" b="1" dirty="0">
                <a:solidFill>
                  <a:schemeClr val="tx2">
                    <a:lumMod val="75000"/>
                  </a:schemeClr>
                </a:solidFill>
              </a:rPr>
              <a:t>Name of the student:  </a:t>
            </a:r>
          </a:p>
          <a:p>
            <a:r>
              <a:rPr lang="en-US" b="1" dirty="0">
                <a:solidFill>
                  <a:schemeClr val="tx2">
                    <a:lumMod val="75000"/>
                  </a:schemeClr>
                </a:solidFill>
              </a:rPr>
              <a:t>A.Sharon                        (20H51A0502)</a:t>
            </a:r>
            <a:br>
              <a:rPr lang="en-US" b="1" dirty="0">
                <a:solidFill>
                  <a:schemeClr val="tx2">
                    <a:lumMod val="75000"/>
                  </a:schemeClr>
                </a:solidFill>
              </a:rPr>
            </a:br>
            <a:r>
              <a:rPr lang="en-US" b="1" dirty="0">
                <a:solidFill>
                  <a:schemeClr val="tx2">
                    <a:lumMod val="75000"/>
                  </a:schemeClr>
                </a:solidFill>
              </a:rPr>
              <a:t>E.Nishanth Reddy          (20H51A0590)</a:t>
            </a:r>
          </a:p>
          <a:p>
            <a:r>
              <a:rPr lang="en-US" b="1" dirty="0">
                <a:solidFill>
                  <a:schemeClr val="tx2">
                    <a:lumMod val="75000"/>
                  </a:schemeClr>
                </a:solidFill>
              </a:rPr>
              <a:t>CSK.Sankeerth Reddy   (20H51A05N4)</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err="1"/>
              <a:t>Ms.E.Krishnaveni</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No.:67</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6A9D78FA-1A71-4DC4-A5BA-924E4E7A34A9}"/>
              </a:ext>
            </a:extLst>
          </p:cNvPr>
          <p:cNvSpPr txBox="1"/>
          <p:nvPr/>
        </p:nvSpPr>
        <p:spPr>
          <a:xfrm>
            <a:off x="484069" y="1371600"/>
            <a:ext cx="8381160" cy="507831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core challenge addressed by this research is the development of an accurate voice accent detection model capable of identifying an individual's mother tongue based on their English speech, encompassing the subtle phonetic variations and regional speech distinctions inherent in diverse accents. This problem is rooted in the growing necessity for improved cross-cultural communication and linguistic inclusivity in an increasingly interconnected world. The primary aim is to create a technologically advanced solution, underpinned by cutting-edge deep learning techniques, that can precisely distinguish these accents, even in cases of varying English language proficiency. Addressing this challenge is pivotal in advancing language assessment methodologies, enhancing speech recognition systems, and enabling tailored language education. Moreover, this endeavor aligns seamlessly with our organization's broader mission of promoting cultural understanding and celebrating the richness of linguistic diversity on a </a:t>
            </a:r>
            <a:r>
              <a:rPr lang="en-US">
                <a:latin typeface="Times New Roman" panose="02020603050405020304" pitchFamily="18" charset="0"/>
                <a:cs typeface="Times New Roman" panose="02020603050405020304" pitchFamily="18" charset="0"/>
              </a:rPr>
              <a:t>global scale.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55ADAB8D-E293-FBF8-B26E-C543BA9C37ED}"/>
              </a:ext>
            </a:extLst>
          </p:cNvPr>
          <p:cNvSpPr txBox="1"/>
          <p:nvPr/>
        </p:nvSpPr>
        <p:spPr>
          <a:xfrm>
            <a:off x="457200" y="1524000"/>
            <a:ext cx="8381160" cy="46130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is titled “VOICE ACCENT DETECTION MODEL”. It is to develop a model capable of identifying an individual's mother tongue from their English speech, using cutting-edge deep learning techniques and a diverse dataset, with a focus on applications in language-related fields and implications for cross-cultural communication and education.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To achieve this, the project leverages advanced deep learning techniques, including Long Short-Term Memory (LSTM) networks and Convolutional Neural Networks (CNNs). These techniques are employed to capture intricate phonetic variations and linguistic characteristics that are unique to each mother tongue. The model is designed to extract both temporal and spectral features from the audio data, allowing for a more precise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867049655"/>
              </p:ext>
            </p:extLst>
          </p:nvPr>
        </p:nvGraphicFramePr>
        <p:xfrm>
          <a:off x="59636" y="381001"/>
          <a:ext cx="8991600" cy="6350285"/>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584243">
                  <a:extLst>
                    <a:ext uri="{9D8B030D-6E8A-4147-A177-3AD203B41FA5}">
                      <a16:colId xmlns:a16="http://schemas.microsoft.com/office/drawing/2014/main" val="3760181125"/>
                    </a:ext>
                  </a:extLst>
                </a:gridCol>
                <a:gridCol w="1430533">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84755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225688">
                <a:tc>
                  <a:txBody>
                    <a:bodyPr/>
                    <a:lstStyle/>
                    <a:p>
                      <a:r>
                        <a:rPr lang="en-US" dirty="0"/>
                        <a:t>1</a:t>
                      </a:r>
                      <a:endParaRPr lang="en-IN" dirty="0"/>
                    </a:p>
                  </a:txBody>
                  <a:tcPr/>
                </a:tc>
                <a:tc>
                  <a:txBody>
                    <a:bodyPr/>
                    <a:lstStyle/>
                    <a:p>
                      <a:r>
                        <a:rPr lang="en-IN" sz="1100" b="0" i="0" dirty="0">
                          <a:solidFill>
                            <a:schemeClr val="dk1"/>
                          </a:solidFill>
                          <a:effectLst/>
                          <a:latin typeface="+mn-lt"/>
                          <a:ea typeface="+mn-ea"/>
                          <a:cs typeface="+mn-cs"/>
                        </a:rPr>
                        <a:t>  </a:t>
                      </a:r>
                      <a:r>
                        <a:rPr lang="en-IN" sz="1100" b="0" i="0" u="sng" dirty="0">
                          <a:solidFill>
                            <a:schemeClr val="dk1"/>
                          </a:solidFill>
                          <a:effectLst/>
                          <a:latin typeface="+mn-lt"/>
                          <a:ea typeface="+mn-ea"/>
                          <a:cs typeface="+mn-cs"/>
                          <a:hlinkClick r:id="rId2"/>
                        </a:rPr>
                        <a:t>Mahesh Pala</a:t>
                      </a:r>
                      <a:endParaRPr lang="en-IN" sz="1100" b="0" i="0" dirty="0">
                        <a:solidFill>
                          <a:schemeClr val="dk1"/>
                        </a:solidFill>
                        <a:effectLst/>
                        <a:latin typeface="+mn-lt"/>
                        <a:ea typeface="+mn-ea"/>
                        <a:cs typeface="+mn-cs"/>
                      </a:endParaRPr>
                    </a:p>
                    <a:p>
                      <a:r>
                        <a:rPr lang="en-US" sz="1100" dirty="0">
                          <a:latin typeface="Calibri" panose="020F0502020204030204" pitchFamily="34" charset="0"/>
                          <a:ea typeface="Calibri" panose="020F0502020204030204" pitchFamily="34" charset="0"/>
                          <a:cs typeface="Calibri" panose="020F0502020204030204" pitchFamily="34" charset="0"/>
                        </a:rPr>
                        <a:t>|</a:t>
                      </a:r>
                      <a:r>
                        <a:rPr lang="en-US" sz="1100" b="0" i="0" dirty="0">
                          <a:solidFill>
                            <a:schemeClr val="dk1"/>
                          </a:solidFill>
                          <a:effectLst/>
                          <a:latin typeface="+mn-lt"/>
                          <a:ea typeface="+mn-ea"/>
                          <a:cs typeface="+mn-cs"/>
                        </a:rPr>
                        <a:t>Asian Journal of Science and Applied Technology </a:t>
                      </a:r>
                      <a:r>
                        <a:rPr lang="en-US" sz="1100" dirty="0">
                          <a:latin typeface="Calibri" panose="020F0502020204030204" pitchFamily="34" charset="0"/>
                          <a:ea typeface="Calibri" panose="020F0502020204030204" pitchFamily="34" charset="0"/>
                          <a:cs typeface="Calibri" panose="020F0502020204030204" pitchFamily="34" charset="0"/>
                        </a:rPr>
                        <a:t>,2016</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mn-lt"/>
                          <a:ea typeface="+mn-ea"/>
                          <a:cs typeface="+mn-cs"/>
                        </a:rPr>
                        <a:t>In an effort to provide a more efficient </a:t>
                      </a:r>
                    </a:p>
                    <a:p>
                      <a:r>
                        <a:rPr lang="en-US" sz="1100" b="0" i="0" dirty="0">
                          <a:solidFill>
                            <a:schemeClr val="dk1"/>
                          </a:solidFill>
                          <a:effectLst/>
                          <a:latin typeface="+mn-lt"/>
                          <a:ea typeface="+mn-ea"/>
                          <a:cs typeface="+mn-cs"/>
                        </a:rPr>
                        <a:t>representation of the speech signal.</a:t>
                      </a:r>
                    </a:p>
                  </a:txBody>
                  <a:tcPr/>
                </a:tc>
                <a:tc>
                  <a:txBody>
                    <a:bodyPr/>
                    <a:lstStyle/>
                    <a:p>
                      <a:r>
                        <a:rPr lang="en-IN" sz="1100" b="0" i="0" dirty="0">
                          <a:solidFill>
                            <a:schemeClr val="dk1"/>
                          </a:solidFill>
                          <a:effectLst/>
                          <a:latin typeface="+mn-lt"/>
                          <a:ea typeface="+mn-ea"/>
                          <a:cs typeface="+mn-cs"/>
                        </a:rPr>
                        <a:t>RASTA (Relative Spectral Algorithm)</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mn-lt"/>
                          <a:ea typeface="+mn-ea"/>
                          <a:cs typeface="+mn-cs"/>
                        </a:rPr>
                        <a:t>In order to implement the system, a certain</a:t>
                      </a:r>
                      <a:r>
                        <a:rPr lang="en-US" sz="1100" b="0" i="0" baseline="0" dirty="0">
                          <a:solidFill>
                            <a:schemeClr val="dk1"/>
                          </a:solidFill>
                          <a:effectLst/>
                          <a:latin typeface="+mn-lt"/>
                          <a:ea typeface="+mn-ea"/>
                          <a:cs typeface="+mn-cs"/>
                        </a:rPr>
                        <a:t> </a:t>
                      </a:r>
                      <a:r>
                        <a:rPr lang="en-US" sz="1100" b="0" i="0" dirty="0">
                          <a:solidFill>
                            <a:schemeClr val="dk1"/>
                          </a:solidFill>
                          <a:effectLst/>
                          <a:latin typeface="+mn-lt"/>
                          <a:ea typeface="+mn-ea"/>
                          <a:cs typeface="+mn-cs"/>
                        </a:rPr>
                        <a:t>methodology is </a:t>
                      </a:r>
                    </a:p>
                    <a:p>
                      <a:r>
                        <a:rPr lang="en-US" sz="1100" b="0" i="0" dirty="0">
                          <a:solidFill>
                            <a:schemeClr val="dk1"/>
                          </a:solidFill>
                          <a:effectLst/>
                          <a:latin typeface="+mn-lt"/>
                          <a:ea typeface="+mn-ea"/>
                          <a:cs typeface="+mn-cs"/>
                        </a:rPr>
                        <a:t>implemented by</a:t>
                      </a:r>
                      <a:r>
                        <a:rPr lang="en-US" sz="1100" b="0" i="0" baseline="0" dirty="0">
                          <a:solidFill>
                            <a:schemeClr val="dk1"/>
                          </a:solidFill>
                          <a:effectLst/>
                          <a:latin typeface="+mn-lt"/>
                          <a:ea typeface="+mn-ea"/>
                          <a:cs typeface="+mn-cs"/>
                        </a:rPr>
                        <a:t> </a:t>
                      </a:r>
                      <a:r>
                        <a:rPr lang="en-US" sz="1100" b="0" i="0" dirty="0">
                          <a:solidFill>
                            <a:schemeClr val="dk1"/>
                          </a:solidFill>
                          <a:effectLst/>
                          <a:latin typeface="+mn-lt"/>
                          <a:ea typeface="+mn-ea"/>
                          <a:cs typeface="+mn-cs"/>
                        </a:rPr>
                        <a:t>decomposing the voice signal to its approximation and detail</a:t>
                      </a:r>
                    </a:p>
                  </a:txBody>
                  <a:tcPr/>
                </a:tc>
                <a:tc>
                  <a:txBody>
                    <a:bodyPr/>
                    <a:lstStyle/>
                    <a:p>
                      <a:r>
                        <a:rPr lang="en-US" sz="1100" b="0" i="0" dirty="0">
                          <a:solidFill>
                            <a:schemeClr val="dk1"/>
                          </a:solidFill>
                          <a:effectLst/>
                          <a:latin typeface="+mn-lt"/>
                          <a:ea typeface="+mn-ea"/>
                          <a:cs typeface="+mn-cs"/>
                        </a:rPr>
                        <a:t>Text </a:t>
                      </a:r>
                      <a:r>
                        <a:rPr lang="en-US" sz="1100" b="0" i="0" dirty="0" err="1">
                          <a:solidFill>
                            <a:schemeClr val="dk1"/>
                          </a:solidFill>
                          <a:effectLst/>
                          <a:latin typeface="+mn-lt"/>
                          <a:ea typeface="+mn-ea"/>
                          <a:cs typeface="+mn-cs"/>
                        </a:rPr>
                        <a:t>dependant</a:t>
                      </a:r>
                      <a:r>
                        <a:rPr lang="en-US" sz="1100" b="0" i="0" dirty="0">
                          <a:solidFill>
                            <a:schemeClr val="dk1"/>
                          </a:solidFill>
                          <a:effectLst/>
                          <a:latin typeface="+mn-lt"/>
                          <a:ea typeface="+mn-ea"/>
                          <a:cs typeface="+mn-cs"/>
                        </a:rPr>
                        <a:t> Speaker Recognition system used to verify </a:t>
                      </a:r>
                    </a:p>
                    <a:p>
                      <a:r>
                        <a:rPr lang="en-US" sz="1100" b="0" i="0" dirty="0">
                          <a:solidFill>
                            <a:schemeClr val="dk1"/>
                          </a:solidFill>
                          <a:effectLst/>
                          <a:latin typeface="+mn-lt"/>
                          <a:ea typeface="+mn-ea"/>
                          <a:cs typeface="+mn-cs"/>
                        </a:rPr>
                        <a:t>the identity of an individual based on their own speech </a:t>
                      </a:r>
                    </a:p>
                    <a:p>
                      <a:r>
                        <a:rPr lang="en-US" sz="1100" b="0" i="0" dirty="0">
                          <a:solidFill>
                            <a:schemeClr val="dk1"/>
                          </a:solidFill>
                          <a:effectLst/>
                          <a:latin typeface="+mn-lt"/>
                          <a:ea typeface="+mn-ea"/>
                          <a:cs typeface="+mn-cs"/>
                        </a:rPr>
                        <a:t>signal using the statistical computation, formant estimation </a:t>
                      </a:r>
                    </a:p>
                    <a:p>
                      <a:r>
                        <a:rPr lang="en-US" sz="1100" b="0" i="0" dirty="0">
                          <a:solidFill>
                            <a:schemeClr val="dk1"/>
                          </a:solidFill>
                          <a:effectLst/>
                          <a:latin typeface="+mn-lt"/>
                          <a:ea typeface="+mn-ea"/>
                          <a:cs typeface="+mn-cs"/>
                        </a:rPr>
                        <a:t>and wavelet energy</a:t>
                      </a:r>
                    </a:p>
                  </a:txBody>
                  <a:tcPr/>
                </a:tc>
                <a:extLst>
                  <a:ext uri="{0D108BD9-81ED-4DB2-BD59-A6C34878D82A}">
                    <a16:rowId xmlns:a16="http://schemas.microsoft.com/office/drawing/2014/main" val="3097843794"/>
                  </a:ext>
                </a:extLst>
              </a:tr>
              <a:tr h="1799415">
                <a:tc>
                  <a:txBody>
                    <a:bodyPr/>
                    <a:lstStyle/>
                    <a:p>
                      <a:r>
                        <a:rPr lang="en-US" dirty="0"/>
                        <a:t>2</a:t>
                      </a:r>
                      <a:endParaRPr lang="en-IN" dirty="0"/>
                    </a:p>
                  </a:txBody>
                  <a:tcPr/>
                </a:tc>
                <a:tc>
                  <a:txBody>
                    <a:bodyPr/>
                    <a:lstStyle/>
                    <a:p>
                      <a:r>
                        <a:rPr lang="en-IN" sz="1100" b="0" i="0" dirty="0">
                          <a:solidFill>
                            <a:schemeClr val="dk1"/>
                          </a:solidFill>
                          <a:effectLst/>
                          <a:latin typeface="+mn-lt"/>
                          <a:ea typeface="+mn-ea"/>
                          <a:cs typeface="+mn-cs"/>
                        </a:rPr>
                        <a:t> </a:t>
                      </a:r>
                      <a:r>
                        <a:rPr lang="en-IN" sz="1100" b="0" i="0" u="sng" dirty="0" err="1">
                          <a:solidFill>
                            <a:schemeClr val="dk1"/>
                          </a:solidFill>
                          <a:effectLst/>
                          <a:latin typeface="+mn-lt"/>
                          <a:ea typeface="+mn-ea"/>
                          <a:cs typeface="+mn-cs"/>
                          <a:hlinkClick r:id="rId3"/>
                        </a:rPr>
                        <a:t>Tayba</a:t>
                      </a:r>
                      <a:r>
                        <a:rPr lang="en-IN" sz="1100" b="0" i="0" u="sng" dirty="0">
                          <a:solidFill>
                            <a:schemeClr val="dk1"/>
                          </a:solidFill>
                          <a:effectLst/>
                          <a:latin typeface="+mn-lt"/>
                          <a:ea typeface="+mn-ea"/>
                          <a:cs typeface="+mn-cs"/>
                          <a:hlinkClick r:id="rId3"/>
                        </a:rPr>
                        <a:t> </a:t>
                      </a:r>
                      <a:r>
                        <a:rPr lang="en-IN" sz="1100" b="0" i="0" u="sng" dirty="0" err="1">
                          <a:solidFill>
                            <a:schemeClr val="dk1"/>
                          </a:solidFill>
                          <a:effectLst/>
                          <a:latin typeface="+mn-lt"/>
                          <a:ea typeface="+mn-ea"/>
                          <a:cs typeface="+mn-cs"/>
                          <a:hlinkClick r:id="rId3"/>
                        </a:rPr>
                        <a:t>Asgher</a:t>
                      </a:r>
                      <a:endParaRPr lang="en-IN" sz="1100" b="0" i="0" dirty="0">
                        <a:solidFill>
                          <a:schemeClr val="dk1"/>
                        </a:solidFill>
                        <a:effectLst/>
                        <a:latin typeface="+mn-lt"/>
                        <a:ea typeface="+mn-ea"/>
                        <a:cs typeface="+mn-cs"/>
                      </a:endParaRPr>
                    </a:p>
                    <a:p>
                      <a:r>
                        <a:rPr lang="en-IN" sz="1100" dirty="0">
                          <a:latin typeface="Calibri" panose="020F0502020204030204" pitchFamily="34" charset="0"/>
                          <a:ea typeface="Calibri" panose="020F0502020204030204" pitchFamily="34" charset="0"/>
                          <a:cs typeface="Calibri" panose="020F0502020204030204" pitchFamily="34" charset="0"/>
                        </a:rPr>
                        <a:t>|International</a:t>
                      </a:r>
                      <a:r>
                        <a:rPr lang="en-IN" sz="1100" baseline="0" dirty="0">
                          <a:latin typeface="Calibri" panose="020F0502020204030204" pitchFamily="34" charset="0"/>
                          <a:ea typeface="Calibri" panose="020F0502020204030204" pitchFamily="34" charset="0"/>
                          <a:cs typeface="Calibri" panose="020F0502020204030204" pitchFamily="34" charset="0"/>
                        </a:rPr>
                        <a:t> Research Journal of engineering and </a:t>
                      </a:r>
                      <a:r>
                        <a:rPr lang="en-IN" sz="1100" baseline="0" dirty="0" err="1">
                          <a:latin typeface="Calibri" panose="020F0502020204030204" pitchFamily="34" charset="0"/>
                          <a:ea typeface="Calibri" panose="020F0502020204030204" pitchFamily="34" charset="0"/>
                          <a:cs typeface="Calibri" panose="020F0502020204030204" pitchFamily="34" charset="0"/>
                        </a:rPr>
                        <a:t>technaolgy</a:t>
                      </a:r>
                      <a:r>
                        <a:rPr lang="en-US" sz="1100" dirty="0">
                          <a:latin typeface="Calibri" panose="020F0502020204030204" pitchFamily="34" charset="0"/>
                          <a:ea typeface="Calibri" panose="020F0502020204030204" pitchFamily="34" charset="0"/>
                          <a:cs typeface="Calibri" panose="020F0502020204030204" pitchFamily="34" charset="0"/>
                        </a:rPr>
                        <a:t>,2021</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mn-lt"/>
                          <a:ea typeface="+mn-ea"/>
                          <a:cs typeface="+mn-cs"/>
                        </a:rPr>
                        <a:t>Technique introduced to detect </a:t>
                      </a:r>
                    </a:p>
                    <a:p>
                      <a:r>
                        <a:rPr lang="en-US" sz="1100" b="0" i="0" dirty="0">
                          <a:solidFill>
                            <a:schemeClr val="dk1"/>
                          </a:solidFill>
                          <a:effectLst/>
                          <a:latin typeface="+mn-lt"/>
                          <a:ea typeface="+mn-ea"/>
                          <a:cs typeface="+mn-cs"/>
                        </a:rPr>
                        <a:t>and predict the voice either a spoken person is </a:t>
                      </a:r>
                    </a:p>
                    <a:p>
                      <a:r>
                        <a:rPr lang="en-US" sz="1100" b="0" i="0" dirty="0">
                          <a:solidFill>
                            <a:schemeClr val="dk1"/>
                          </a:solidFill>
                          <a:effectLst/>
                          <a:latin typeface="+mn-lt"/>
                          <a:ea typeface="+mn-ea"/>
                          <a:cs typeface="+mn-cs"/>
                        </a:rPr>
                        <a:t>male or female using a machine learning </a:t>
                      </a:r>
                    </a:p>
                    <a:p>
                      <a:r>
                        <a:rPr lang="en-US" sz="1100" b="0" i="0" dirty="0">
                          <a:solidFill>
                            <a:schemeClr val="dk1"/>
                          </a:solidFill>
                          <a:effectLst/>
                          <a:latin typeface="+mn-lt"/>
                          <a:ea typeface="+mn-ea"/>
                          <a:cs typeface="+mn-cs"/>
                        </a:rPr>
                        <a:t>(ML)mechanism</a:t>
                      </a:r>
                    </a:p>
                  </a:txBody>
                  <a:tcPr/>
                </a:tc>
                <a:tc>
                  <a:txBody>
                    <a:bodyPr/>
                    <a:lstStyle/>
                    <a:p>
                      <a:r>
                        <a:rPr lang="en-US" sz="1100" b="0" i="0" dirty="0">
                          <a:solidFill>
                            <a:schemeClr val="dk1"/>
                          </a:solidFill>
                          <a:effectLst/>
                          <a:latin typeface="+mn-lt"/>
                          <a:ea typeface="+mn-ea"/>
                          <a:cs typeface="+mn-cs"/>
                        </a:rPr>
                        <a:t>The proposed SVM and ANN model</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mn-lt"/>
                          <a:ea typeface="+mn-ea"/>
                          <a:cs typeface="+mn-cs"/>
                        </a:rPr>
                        <a:t>There are two phase </a:t>
                      </a:r>
                    </a:p>
                    <a:p>
                      <a:r>
                        <a:rPr lang="en-US" sz="1100" b="0" i="0" dirty="0">
                          <a:solidFill>
                            <a:schemeClr val="dk1"/>
                          </a:solidFill>
                          <a:effectLst/>
                          <a:latin typeface="+mn-lt"/>
                          <a:ea typeface="+mn-ea"/>
                          <a:cs typeface="+mn-cs"/>
                        </a:rPr>
                        <a:t>one is training and the second is validation phase, </a:t>
                      </a:r>
                    </a:p>
                    <a:p>
                      <a:r>
                        <a:rPr lang="en-US" sz="1100" b="0" i="0" dirty="0">
                          <a:solidFill>
                            <a:schemeClr val="dk1"/>
                          </a:solidFill>
                          <a:effectLst/>
                          <a:latin typeface="+mn-lt"/>
                          <a:ea typeface="+mn-ea"/>
                          <a:cs typeface="+mn-cs"/>
                        </a:rPr>
                        <a:t>these two stages interconnect to respectively over </a:t>
                      </a:r>
                    </a:p>
                    <a:p>
                      <a:r>
                        <a:rPr lang="en-US" sz="1100" b="0" i="0" dirty="0">
                          <a:solidFill>
                            <a:schemeClr val="dk1"/>
                          </a:solidFill>
                          <a:effectLst/>
                          <a:latin typeface="+mn-lt"/>
                          <a:ea typeface="+mn-ea"/>
                          <a:cs typeface="+mn-cs"/>
                        </a:rPr>
                        <a:t>a cloud environment. </a:t>
                      </a:r>
                    </a:p>
                    <a:p>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mn-lt"/>
                          <a:ea typeface="+mn-ea"/>
                          <a:cs typeface="+mn-cs"/>
                        </a:rPr>
                        <a:t>In this study, use ML base Approach that is ANN in </a:t>
                      </a:r>
                    </a:p>
                    <a:p>
                      <a:r>
                        <a:rPr lang="en-US" sz="1100" b="0" i="0" dirty="0">
                          <a:solidFill>
                            <a:schemeClr val="dk1"/>
                          </a:solidFill>
                          <a:effectLst/>
                          <a:latin typeface="+mn-lt"/>
                          <a:ea typeface="+mn-ea"/>
                          <a:cs typeface="+mn-cs"/>
                        </a:rPr>
                        <a:t>which we apply the Bayesian Regulation technique and got 98.78% and 97.6% Accurate </a:t>
                      </a:r>
                    </a:p>
                    <a:p>
                      <a:r>
                        <a:rPr lang="en-US" sz="1100" b="0" i="0" dirty="0">
                          <a:solidFill>
                            <a:schemeClr val="dk1"/>
                          </a:solidFill>
                          <a:effectLst/>
                          <a:latin typeface="+mn-lt"/>
                          <a:ea typeface="+mn-ea"/>
                          <a:cs typeface="+mn-cs"/>
                        </a:rPr>
                        <a:t>results.</a:t>
                      </a:r>
                    </a:p>
                    <a:p>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96774005"/>
                  </a:ext>
                </a:extLst>
              </a:tr>
              <a:tr h="1942846">
                <a:tc>
                  <a:txBody>
                    <a:bodyPr/>
                    <a:lstStyle/>
                    <a:p>
                      <a:r>
                        <a:rPr lang="en-US" dirty="0"/>
                        <a:t>3</a:t>
                      </a:r>
                      <a:endParaRPr lang="en-IN" dirty="0"/>
                    </a:p>
                  </a:txBody>
                  <a:tcPr/>
                </a:tc>
                <a:tc>
                  <a:txBody>
                    <a:bodyPr/>
                    <a:lstStyle/>
                    <a:p>
                      <a:r>
                        <a:rPr lang="en-IN" sz="1100" dirty="0" err="1">
                          <a:latin typeface="Calibri" panose="020F0502020204030204" pitchFamily="34" charset="0"/>
                          <a:ea typeface="Calibri" panose="020F0502020204030204" pitchFamily="34" charset="0"/>
                          <a:cs typeface="Calibri" panose="020F0502020204030204" pitchFamily="34" charset="0"/>
                        </a:rPr>
                        <a:t>Parimila</a:t>
                      </a:r>
                      <a:r>
                        <a:rPr lang="en-IN" sz="1100" baseline="0" dirty="0">
                          <a:latin typeface="Calibri" panose="020F0502020204030204" pitchFamily="34" charset="0"/>
                          <a:ea typeface="Calibri" panose="020F0502020204030204" pitchFamily="34" charset="0"/>
                          <a:cs typeface="Calibri" panose="020F0502020204030204" pitchFamily="34" charset="0"/>
                        </a:rPr>
                        <a:t> </a:t>
                      </a:r>
                      <a:r>
                        <a:rPr lang="en-IN" sz="1100" baseline="0" dirty="0" err="1">
                          <a:latin typeface="Calibri" panose="020F0502020204030204" pitchFamily="34" charset="0"/>
                          <a:ea typeface="Calibri" panose="020F0502020204030204" pitchFamily="34" charset="0"/>
                          <a:cs typeface="Calibri" panose="020F0502020204030204" pitchFamily="34" charset="0"/>
                        </a:rPr>
                        <a:t>M.Chauhan</a:t>
                      </a:r>
                      <a:r>
                        <a:rPr lang="en-US" sz="1100" dirty="0">
                          <a:latin typeface="Calibri" panose="020F0502020204030204" pitchFamily="34" charset="0"/>
                          <a:ea typeface="Calibri" panose="020F0502020204030204" pitchFamily="34" charset="0"/>
                          <a:cs typeface="Calibri" panose="020F0502020204030204" pitchFamily="34" charset="0"/>
                        </a:rPr>
                        <a:t>|International Research Journal of Engineering and Technology,</a:t>
                      </a:r>
                    </a:p>
                    <a:p>
                      <a:r>
                        <a:rPr lang="en-US" sz="1100" dirty="0">
                          <a:latin typeface="Calibri" panose="020F0502020204030204" pitchFamily="34" charset="0"/>
                          <a:ea typeface="Calibri" panose="020F0502020204030204" pitchFamily="34" charset="0"/>
                          <a:cs typeface="Calibri" panose="020F0502020204030204" pitchFamily="34" charset="0"/>
                        </a:rPr>
                        <a:t>2020</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mn-lt"/>
                          <a:ea typeface="+mn-ea"/>
                          <a:cs typeface="+mn-cs"/>
                        </a:rPr>
                        <a:t>To classify English Accents using neural networks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mn-lt"/>
                          <a:ea typeface="+mn-ea"/>
                          <a:cs typeface="+mn-cs"/>
                        </a:rPr>
                        <a:t>Accent Identification by Combining Deep Neural </a:t>
                      </a:r>
                    </a:p>
                    <a:p>
                      <a:r>
                        <a:rPr lang="en-US" sz="1100" b="0" i="0" dirty="0">
                          <a:solidFill>
                            <a:schemeClr val="dk1"/>
                          </a:solidFill>
                          <a:effectLst/>
                          <a:latin typeface="+mn-lt"/>
                          <a:ea typeface="+mn-ea"/>
                          <a:cs typeface="+mn-cs"/>
                        </a:rPr>
                        <a:t>Networks and Recurrent Neural Networks Trained </a:t>
                      </a:r>
                    </a:p>
                    <a:p>
                      <a:r>
                        <a:rPr lang="en-US" sz="1100" b="0" i="0" dirty="0">
                          <a:solidFill>
                            <a:schemeClr val="dk1"/>
                          </a:solidFill>
                          <a:effectLst/>
                          <a:latin typeface="+mn-lt"/>
                          <a:ea typeface="+mn-ea"/>
                          <a:cs typeface="+mn-cs"/>
                        </a:rPr>
                        <a:t>on Long- and Short-Term Features</a:t>
                      </a:r>
                    </a:p>
                  </a:txBody>
                  <a:tcPr/>
                </a:tc>
                <a:tc>
                  <a:txBody>
                    <a:bodyPr/>
                    <a:lstStyle/>
                    <a:p>
                      <a:r>
                        <a:rPr lang="en-US" sz="1100" b="0" i="0" dirty="0">
                          <a:solidFill>
                            <a:schemeClr val="dk1"/>
                          </a:solidFill>
                          <a:effectLst/>
                          <a:latin typeface="+mn-lt"/>
                          <a:ea typeface="+mn-ea"/>
                          <a:cs typeface="+mn-cs"/>
                        </a:rPr>
                        <a:t>Audio files will first be converted to .wav files because they </a:t>
                      </a:r>
                    </a:p>
                    <a:p>
                      <a:r>
                        <a:rPr lang="en-US" sz="1100" b="0" i="0" dirty="0">
                          <a:solidFill>
                            <a:schemeClr val="dk1"/>
                          </a:solidFill>
                          <a:effectLst/>
                          <a:latin typeface="+mn-lt"/>
                          <a:ea typeface="+mn-ea"/>
                          <a:cs typeface="+mn-cs"/>
                        </a:rPr>
                        <a:t>are more universal and suitable for audio processing. To </a:t>
                      </a:r>
                    </a:p>
                    <a:p>
                      <a:r>
                        <a:rPr lang="en-US" sz="1100" b="0" i="0" dirty="0">
                          <a:solidFill>
                            <a:schemeClr val="dk1"/>
                          </a:solidFill>
                          <a:effectLst/>
                          <a:latin typeface="+mn-lt"/>
                          <a:ea typeface="+mn-ea"/>
                          <a:cs typeface="+mn-cs"/>
                        </a:rPr>
                        <a:t>extract features from audio files we used Mel Frequency </a:t>
                      </a:r>
                    </a:p>
                    <a:p>
                      <a:r>
                        <a:rPr lang="en-US" sz="1100" b="0" i="0" dirty="0" err="1">
                          <a:solidFill>
                            <a:schemeClr val="dk1"/>
                          </a:solidFill>
                          <a:effectLst/>
                          <a:latin typeface="+mn-lt"/>
                          <a:ea typeface="+mn-ea"/>
                          <a:cs typeface="+mn-cs"/>
                        </a:rPr>
                        <a:t>Cepstral</a:t>
                      </a:r>
                      <a:r>
                        <a:rPr lang="en-US" sz="1100" b="0" i="0" dirty="0">
                          <a:solidFill>
                            <a:schemeClr val="dk1"/>
                          </a:solidFill>
                          <a:effectLst/>
                          <a:latin typeface="+mn-lt"/>
                          <a:ea typeface="+mn-ea"/>
                          <a:cs typeface="+mn-cs"/>
                        </a:rPr>
                        <a:t> Coefficients (MFCC). Once the features have been </a:t>
                      </a:r>
                    </a:p>
                    <a:p>
                      <a:r>
                        <a:rPr lang="en-US" sz="1100" b="0" i="0" dirty="0">
                          <a:solidFill>
                            <a:schemeClr val="dk1"/>
                          </a:solidFill>
                          <a:effectLst/>
                          <a:latin typeface="+mn-lt"/>
                          <a:ea typeface="+mn-ea"/>
                          <a:cs typeface="+mn-cs"/>
                        </a:rPr>
                        <a:t>generated, they will be fed as inputs to the neural networks</a:t>
                      </a:r>
                    </a:p>
                  </a:txBody>
                  <a:tcPr/>
                </a:tc>
                <a:tc>
                  <a:txBody>
                    <a:bodyPr/>
                    <a:lstStyle/>
                    <a:p>
                      <a:r>
                        <a:rPr lang="en-US" sz="1100" b="0" i="0" dirty="0">
                          <a:solidFill>
                            <a:schemeClr val="dk1"/>
                          </a:solidFill>
                          <a:effectLst/>
                          <a:latin typeface="+mn-lt"/>
                          <a:ea typeface="+mn-ea"/>
                          <a:cs typeface="+mn-cs"/>
                        </a:rPr>
                        <a:t>This paper thus summarizes the results of our survey on </a:t>
                      </a:r>
                    </a:p>
                    <a:p>
                      <a:r>
                        <a:rPr lang="en-US" sz="1100" b="0" i="0" dirty="0">
                          <a:solidFill>
                            <a:schemeClr val="dk1"/>
                          </a:solidFill>
                          <a:effectLst/>
                          <a:latin typeface="+mn-lt"/>
                          <a:ea typeface="+mn-ea"/>
                          <a:cs typeface="+mn-cs"/>
                        </a:rPr>
                        <a:t>different approaches to accent classification used in </a:t>
                      </a:r>
                    </a:p>
                    <a:p>
                      <a:r>
                        <a:rPr lang="en-US" sz="1100" b="0" i="0" dirty="0">
                          <a:solidFill>
                            <a:schemeClr val="dk1"/>
                          </a:solidFill>
                          <a:effectLst/>
                          <a:latin typeface="+mn-lt"/>
                          <a:ea typeface="+mn-ea"/>
                          <a:cs typeface="+mn-cs"/>
                        </a:rPr>
                        <a:t>literature for the task of accent identification and </a:t>
                      </a:r>
                    </a:p>
                    <a:p>
                      <a:r>
                        <a:rPr lang="en-US" sz="1100" b="0" i="0" dirty="0">
                          <a:solidFill>
                            <a:schemeClr val="dk1"/>
                          </a:solidFill>
                          <a:effectLst/>
                          <a:latin typeface="+mn-lt"/>
                          <a:ea typeface="+mn-ea"/>
                          <a:cs typeface="+mn-cs"/>
                        </a:rPr>
                        <a:t>classification. As we see, most of these systems use deep </a:t>
                      </a:r>
                    </a:p>
                    <a:p>
                      <a:r>
                        <a:rPr lang="en-US" sz="1100" b="0" i="0" dirty="0">
                          <a:solidFill>
                            <a:schemeClr val="dk1"/>
                          </a:solidFill>
                          <a:effectLst/>
                          <a:latin typeface="+mn-lt"/>
                          <a:ea typeface="+mn-ea"/>
                          <a:cs typeface="+mn-cs"/>
                        </a:rPr>
                        <a:t>learning approaches utilizing different architectures of </a:t>
                      </a:r>
                    </a:p>
                    <a:p>
                      <a:r>
                        <a:rPr lang="en-US" sz="1100" b="0" i="0" dirty="0">
                          <a:solidFill>
                            <a:schemeClr val="dk1"/>
                          </a:solidFill>
                          <a:effectLst/>
                          <a:latin typeface="+mn-lt"/>
                          <a:ea typeface="+mn-ea"/>
                          <a:cs typeface="+mn-cs"/>
                        </a:rPr>
                        <a:t>neural networks, as is the case in many ASR task</a:t>
                      </a:r>
                    </a:p>
                    <a:p>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1528803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017943592"/>
              </p:ext>
            </p:extLst>
          </p:nvPr>
        </p:nvGraphicFramePr>
        <p:xfrm>
          <a:off x="86139" y="451726"/>
          <a:ext cx="8915400" cy="6208879"/>
        </p:xfrm>
        <a:graphic>
          <a:graphicData uri="http://schemas.openxmlformats.org/drawingml/2006/table">
            <a:tbl>
              <a:tblPr firstRow="1" bandRow="1">
                <a:tableStyleId>{5C22544A-7EE6-4342-B048-85BDC9FD1C3A}</a:tableStyleId>
              </a:tblPr>
              <a:tblGrid>
                <a:gridCol w="575187">
                  <a:extLst>
                    <a:ext uri="{9D8B030D-6E8A-4147-A177-3AD203B41FA5}">
                      <a16:colId xmlns:a16="http://schemas.microsoft.com/office/drawing/2014/main" val="432745929"/>
                    </a:ext>
                  </a:extLst>
                </a:gridCol>
                <a:gridCol w="1119251">
                  <a:extLst>
                    <a:ext uri="{9D8B030D-6E8A-4147-A177-3AD203B41FA5}">
                      <a16:colId xmlns:a16="http://schemas.microsoft.com/office/drawing/2014/main" val="1998233565"/>
                    </a:ext>
                  </a:extLst>
                </a:gridCol>
                <a:gridCol w="1572223">
                  <a:extLst>
                    <a:ext uri="{9D8B030D-6E8A-4147-A177-3AD203B41FA5}">
                      <a16:colId xmlns:a16="http://schemas.microsoft.com/office/drawing/2014/main" val="3760181125"/>
                    </a:ext>
                  </a:extLst>
                </a:gridCol>
                <a:gridCol w="1752600">
                  <a:extLst>
                    <a:ext uri="{9D8B030D-6E8A-4147-A177-3AD203B41FA5}">
                      <a16:colId xmlns:a16="http://schemas.microsoft.com/office/drawing/2014/main" val="1470764825"/>
                    </a:ext>
                  </a:extLst>
                </a:gridCol>
                <a:gridCol w="1657264">
                  <a:extLst>
                    <a:ext uri="{9D8B030D-6E8A-4147-A177-3AD203B41FA5}">
                      <a16:colId xmlns:a16="http://schemas.microsoft.com/office/drawing/2014/main" val="3423994347"/>
                    </a:ext>
                  </a:extLst>
                </a:gridCol>
                <a:gridCol w="2238875">
                  <a:extLst>
                    <a:ext uri="{9D8B030D-6E8A-4147-A177-3AD203B41FA5}">
                      <a16:colId xmlns:a16="http://schemas.microsoft.com/office/drawing/2014/main" val="635663868"/>
                    </a:ext>
                  </a:extLst>
                </a:gridCol>
              </a:tblGrid>
              <a:tr h="1050173">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607046">
                <a:tc>
                  <a:txBody>
                    <a:bodyPr/>
                    <a:lstStyle/>
                    <a:p>
                      <a:r>
                        <a:rPr lang="en-US" dirty="0"/>
                        <a:t>4</a:t>
                      </a:r>
                      <a:endParaRPr lang="en-IN" dirty="0"/>
                    </a:p>
                  </a:txBody>
                  <a:tcPr/>
                </a:tc>
                <a:tc>
                  <a:txBody>
                    <a:bodyPr/>
                    <a:lstStyle/>
                    <a:p>
                      <a:r>
                        <a:rPr lang="en-IN" sz="1100" b="0" i="0" u="sng" dirty="0" err="1">
                          <a:solidFill>
                            <a:schemeClr val="dk1"/>
                          </a:solidFill>
                          <a:effectLst/>
                          <a:latin typeface="+mn-lt"/>
                          <a:ea typeface="+mn-ea"/>
                          <a:cs typeface="+mn-cs"/>
                          <a:hlinkClick r:id="rId2"/>
                        </a:rPr>
                        <a:t>Anik</a:t>
                      </a:r>
                      <a:r>
                        <a:rPr lang="en-IN" sz="1100" b="0" i="0" u="sng" dirty="0">
                          <a:solidFill>
                            <a:schemeClr val="dk1"/>
                          </a:solidFill>
                          <a:effectLst/>
                          <a:latin typeface="+mn-lt"/>
                          <a:ea typeface="+mn-ea"/>
                          <a:cs typeface="+mn-cs"/>
                          <a:hlinkClick r:id="rId2"/>
                        </a:rPr>
                        <a:t> </a:t>
                      </a:r>
                      <a:r>
                        <a:rPr lang="en-IN" sz="1100" b="0" i="0" u="sng" dirty="0" err="1">
                          <a:solidFill>
                            <a:schemeClr val="dk1"/>
                          </a:solidFill>
                          <a:effectLst/>
                          <a:latin typeface="+mn-lt"/>
                          <a:ea typeface="+mn-ea"/>
                          <a:cs typeface="+mn-cs"/>
                          <a:hlinkClick r:id="rId2"/>
                        </a:rPr>
                        <a:t>Pramanik</a:t>
                      </a:r>
                      <a:endParaRPr lang="en-IN" sz="1100" b="0" i="0" dirty="0">
                        <a:solidFill>
                          <a:schemeClr val="dk1"/>
                        </a:solidFill>
                        <a:effectLst/>
                        <a:latin typeface="+mn-lt"/>
                        <a:ea typeface="+mn-ea"/>
                        <a:cs typeface="+mn-cs"/>
                      </a:endParaRPr>
                    </a:p>
                    <a:p>
                      <a:r>
                        <a:rPr lang="en-US" sz="1100" dirty="0">
                          <a:latin typeface="Calibri" panose="020F0502020204030204" pitchFamily="34" charset="0"/>
                          <a:ea typeface="Calibri" panose="020F0502020204030204" pitchFamily="34" charset="0"/>
                          <a:cs typeface="Calibri" panose="020F0502020204030204" pitchFamily="34" charset="0"/>
                        </a:rPr>
                        <a:t>|International Research Journal of Engineering and Technology</a:t>
                      </a:r>
                      <a:br>
                        <a:rPr lang="en-IN" sz="1100" dirty="0"/>
                      </a:br>
                      <a:r>
                        <a:rPr lang="en-IN" sz="1100" dirty="0">
                          <a:latin typeface="Calibri" panose="020F0502020204030204" pitchFamily="34" charset="0"/>
                          <a:ea typeface="Calibri" panose="020F0502020204030204" pitchFamily="34" charset="0"/>
                          <a:cs typeface="Calibri" panose="020F0502020204030204" pitchFamily="34" charset="0"/>
                        </a:rPr>
                        <a:t>,2023</a:t>
                      </a:r>
                    </a:p>
                  </a:txBody>
                  <a:tcPr/>
                </a:tc>
                <a:tc>
                  <a:txBody>
                    <a:bodyPr/>
                    <a:lstStyle/>
                    <a:p>
                      <a:r>
                        <a:rPr lang="en-US" sz="1100" b="0" i="0" dirty="0">
                          <a:solidFill>
                            <a:schemeClr val="dk1"/>
                          </a:solidFill>
                          <a:effectLst/>
                          <a:latin typeface="+mn-lt"/>
                          <a:ea typeface="+mn-ea"/>
                          <a:cs typeface="+mn-cs"/>
                        </a:rPr>
                        <a:t>Parkinson’s Disease (PD) is a growing neurological disease</a:t>
                      </a:r>
                      <a:r>
                        <a:rPr lang="en-US" sz="1100" b="0" i="0" baseline="0" dirty="0">
                          <a:solidFill>
                            <a:schemeClr val="dk1"/>
                          </a:solidFill>
                          <a:effectLst/>
                          <a:latin typeface="+mn-lt"/>
                          <a:ea typeface="+mn-ea"/>
                          <a:cs typeface="+mn-cs"/>
                        </a:rPr>
                        <a:t> </a:t>
                      </a:r>
                      <a:r>
                        <a:rPr lang="en-US" sz="1100" b="0" i="0" dirty="0">
                          <a:solidFill>
                            <a:schemeClr val="dk1"/>
                          </a:solidFill>
                          <a:effectLst/>
                          <a:latin typeface="+mn-lt"/>
                          <a:ea typeface="+mn-ea"/>
                          <a:cs typeface="+mn-cs"/>
                        </a:rPr>
                        <a:t>that causes dysfunction in the nervous system. </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mn-lt"/>
                          <a:ea typeface="+mn-ea"/>
                          <a:cs typeface="+mn-cs"/>
                        </a:rPr>
                        <a:t>A model is proposed that eﬃciently classiﬁes Parkinson’s Disease</a:t>
                      </a:r>
                    </a:p>
                    <a:p>
                      <a:r>
                        <a:rPr lang="en-US" sz="1100" b="0" i="0" dirty="0">
                          <a:solidFill>
                            <a:schemeClr val="dk1"/>
                          </a:solidFill>
                          <a:effectLst/>
                          <a:latin typeface="+mn-lt"/>
                          <a:ea typeface="+mn-ea"/>
                          <a:cs typeface="+mn-cs"/>
                        </a:rPr>
                        <a:t>based on PD Speech data-set. </a:t>
                      </a: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proposed solution is </a:t>
                      </a:r>
                      <a:r>
                        <a:rPr lang="en-US" sz="1100" b="0" i="0" dirty="0">
                          <a:solidFill>
                            <a:schemeClr val="dk1"/>
                          </a:solidFill>
                          <a:effectLst/>
                          <a:latin typeface="+mn-lt"/>
                          <a:ea typeface="+mn-ea"/>
                          <a:cs typeface="+mn-cs"/>
                        </a:rPr>
                        <a:t>Parkinson’s Disease detection was achieved by employing our pro-</a:t>
                      </a:r>
                    </a:p>
                    <a:p>
                      <a:r>
                        <a:rPr lang="en-US" sz="1100" b="0" i="0" dirty="0">
                          <a:solidFill>
                            <a:schemeClr val="dk1"/>
                          </a:solidFill>
                          <a:effectLst/>
                          <a:latin typeface="+mn-lt"/>
                          <a:ea typeface="+mn-ea"/>
                          <a:cs typeface="+mn-cs"/>
                        </a:rPr>
                        <a:t>posed model on the PD Speech data-set. </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mn-lt"/>
                          <a:ea typeface="+mn-ea"/>
                          <a:cs typeface="+mn-cs"/>
                        </a:rPr>
                        <a:t>The proposed model signiﬁcantly outperformed the experiments</a:t>
                      </a:r>
                    </a:p>
                    <a:p>
                      <a:r>
                        <a:rPr lang="en-US" sz="1100" b="0" i="0" dirty="0">
                          <a:solidFill>
                            <a:schemeClr val="dk1"/>
                          </a:solidFill>
                          <a:effectLst/>
                          <a:latin typeface="+mn-lt"/>
                          <a:ea typeface="+mn-ea"/>
                          <a:cs typeface="+mn-cs"/>
                        </a:rPr>
                        <a:t>on the same data-set. Cross fold validation were used to diminish the impact of </a:t>
                      </a:r>
                      <a:r>
                        <a:rPr lang="en-US" sz="1100" b="0" i="0" dirty="0" err="1">
                          <a:solidFill>
                            <a:schemeClr val="dk1"/>
                          </a:solidFill>
                          <a:effectLst/>
                          <a:latin typeface="+mn-lt"/>
                          <a:ea typeface="+mn-ea"/>
                          <a:cs typeface="+mn-cs"/>
                        </a:rPr>
                        <a:t>imbal-anced</a:t>
                      </a:r>
                      <a:r>
                        <a:rPr lang="en-US" sz="1100" b="0" i="0" dirty="0">
                          <a:solidFill>
                            <a:schemeClr val="dk1"/>
                          </a:solidFill>
                          <a:effectLst/>
                          <a:latin typeface="+mn-lt"/>
                          <a:ea typeface="+mn-ea"/>
                          <a:cs typeface="+mn-cs"/>
                        </a:rPr>
                        <a:t> data-set</a:t>
                      </a:r>
                    </a:p>
                    <a:p>
                      <a:endParaRPr lang="en-US" sz="1100" b="0" i="0" dirty="0">
                        <a:solidFill>
                          <a:schemeClr val="dk1"/>
                        </a:solidFill>
                        <a:effectLst/>
                        <a:latin typeface="+mn-lt"/>
                        <a:ea typeface="+mn-ea"/>
                        <a:cs typeface="+mn-cs"/>
                      </a:endParaRPr>
                    </a:p>
                    <a:p>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7843794"/>
                  </a:ext>
                </a:extLst>
              </a:tr>
              <a:tr h="1568995">
                <a:tc>
                  <a:txBody>
                    <a:bodyPr/>
                    <a:lstStyle/>
                    <a:p>
                      <a:r>
                        <a:rPr lang="en-US" sz="1100" dirty="0"/>
                        <a:t>5</a:t>
                      </a:r>
                      <a:endParaRPr lang="en-IN" sz="1100" dirty="0"/>
                    </a:p>
                  </a:txBody>
                  <a:tcPr/>
                </a:tc>
                <a:tc>
                  <a:txBody>
                    <a:bodyPr/>
                    <a:lstStyle/>
                    <a:p>
                      <a:r>
                        <a:rPr lang="en-IN" sz="1100" dirty="0"/>
                        <a:t>Ali </a:t>
                      </a:r>
                      <a:r>
                        <a:rPr lang="en-IN" sz="1100" dirty="0" err="1"/>
                        <a:t>Bou</a:t>
                      </a:r>
                      <a:r>
                        <a:rPr lang="en-IN" sz="1100" dirty="0"/>
                        <a:t> Nassif|</a:t>
                      </a:r>
                      <a:r>
                        <a:rPr lang="en-IN" sz="1100" baseline="0" dirty="0"/>
                        <a:t> I</a:t>
                      </a:r>
                      <a:r>
                        <a:rPr lang="en-IN" sz="1100" dirty="0"/>
                        <a:t>EEE Access,2019</a:t>
                      </a:r>
                    </a:p>
                  </a:txBody>
                  <a:tcPr/>
                </a:tc>
                <a:tc>
                  <a:txBody>
                    <a:bodyPr/>
                    <a:lstStyle/>
                    <a:p>
                      <a:r>
                        <a:rPr lang="en-US" sz="1100" dirty="0"/>
                        <a:t>use of machine learning for speech processing applications, especially speech recognition</a:t>
                      </a:r>
                      <a:endParaRPr lang="en-IN" sz="1100" dirty="0"/>
                    </a:p>
                  </a:txBody>
                  <a:tcPr/>
                </a:tc>
                <a:tc>
                  <a:txBody>
                    <a:bodyPr/>
                    <a:lstStyle/>
                    <a:p>
                      <a:r>
                        <a:rPr lang="en-US" sz="1100" dirty="0"/>
                        <a:t>Their methodology divides work into several phases where each phase includes several stages, </a:t>
                      </a:r>
                      <a:endParaRPr lang="en-IN" sz="1100" dirty="0"/>
                    </a:p>
                  </a:txBody>
                  <a:tcPr/>
                </a:tc>
                <a:tc>
                  <a:txBody>
                    <a:bodyPr/>
                    <a:lstStyle/>
                    <a:p>
                      <a:r>
                        <a:rPr lang="en-US" sz="1100" dirty="0"/>
                        <a:t>The first stage was identifying the research questions which were based on the objectives set for the review. The second stage was specifying the research</a:t>
                      </a:r>
                      <a:endParaRPr lang="en-IN" sz="1100" dirty="0"/>
                    </a:p>
                  </a:txBody>
                  <a:tcPr/>
                </a:tc>
                <a:tc>
                  <a:txBody>
                    <a:bodyPr/>
                    <a:lstStyle/>
                    <a:p>
                      <a:r>
                        <a:rPr lang="en-US" sz="1100" dirty="0"/>
                        <a:t>speech recognition using Recurrent Neural Networks (RNN). Authors are highly recommended to conduct research using deep RNN in the future since RNN models, especially Long Short Time Memory (LSTM), are very powerful in speech recognition</a:t>
                      </a:r>
                      <a:endParaRPr lang="en-IN" sz="1100" dirty="0"/>
                    </a:p>
                  </a:txBody>
                  <a:tcPr/>
                </a:tc>
                <a:extLst>
                  <a:ext uri="{0D108BD9-81ED-4DB2-BD59-A6C34878D82A}">
                    <a16:rowId xmlns:a16="http://schemas.microsoft.com/office/drawing/2014/main" val="3396774005"/>
                  </a:ext>
                </a:extLst>
              </a:tr>
              <a:tr h="1951460">
                <a:tc>
                  <a:txBody>
                    <a:bodyPr/>
                    <a:lstStyle/>
                    <a:p>
                      <a:r>
                        <a:rPr lang="en-US" dirty="0"/>
                        <a:t>6</a:t>
                      </a:r>
                      <a:endParaRPr lang="en-IN" dirty="0"/>
                    </a:p>
                  </a:txBody>
                  <a:tcPr/>
                </a:tc>
                <a:tc>
                  <a:txBody>
                    <a:bodyPr/>
                    <a:lstStyle/>
                    <a:p>
                      <a:r>
                        <a:rPr lang="en-IN" b="0" i="0" dirty="0">
                          <a:solidFill>
                            <a:schemeClr val="dk1"/>
                          </a:solidFill>
                          <a:effectLst/>
                          <a:latin typeface="+mn-lt"/>
                          <a:ea typeface="+mn-ea"/>
                          <a:cs typeface="+mn-cs"/>
                        </a:rPr>
                        <a:t> </a:t>
                      </a:r>
                      <a:r>
                        <a:rPr lang="en-IN" sz="1100" b="0" i="0" u="sng" dirty="0">
                          <a:solidFill>
                            <a:schemeClr val="dk1"/>
                          </a:solidFill>
                          <a:effectLst/>
                          <a:latin typeface="+mn-lt"/>
                          <a:ea typeface="+mn-ea"/>
                          <a:cs typeface="+mn-cs"/>
                          <a:hlinkClick r:id="rId3"/>
                        </a:rPr>
                        <a:t>Ibrahim Patel</a:t>
                      </a:r>
                      <a:r>
                        <a:rPr lang="en-IN" sz="1100" b="0" i="0" u="sng" dirty="0">
                          <a:solidFill>
                            <a:schemeClr val="dk1"/>
                          </a:solidFill>
                          <a:effectLst/>
                          <a:latin typeface="+mn-lt"/>
                          <a:ea typeface="+mn-ea"/>
                          <a:cs typeface="+mn-cs"/>
                        </a:rPr>
                        <a:t>| </a:t>
                      </a:r>
                      <a:endParaRPr lang="en-IN" sz="1100" b="0" i="0" dirty="0">
                        <a:solidFill>
                          <a:schemeClr val="dk1"/>
                        </a:solidFill>
                        <a:effectLst/>
                        <a:latin typeface="+mn-lt"/>
                        <a:ea typeface="+mn-ea"/>
                        <a:cs typeface="+mn-cs"/>
                      </a:endParaRPr>
                    </a:p>
                    <a:p>
                      <a:r>
                        <a:rPr lang="en-US" sz="1100" dirty="0">
                          <a:latin typeface="Calibri" panose="020F0502020204030204" pitchFamily="34" charset="0"/>
                          <a:ea typeface="Calibri" panose="020F0502020204030204" pitchFamily="34" charset="0"/>
                          <a:cs typeface="Calibri" panose="020F0502020204030204" pitchFamily="34" charset="0"/>
                        </a:rPr>
                        <a:t>International Research Journal of Engineering and Technology,</a:t>
                      </a:r>
                      <a:br>
                        <a:rPr lang="en-IN" dirty="0"/>
                      </a:br>
                      <a:r>
                        <a:rPr lang="en-IN" sz="1100" dirty="0"/>
                        <a:t>2017</a:t>
                      </a:r>
                    </a:p>
                  </a:txBody>
                  <a:tcPr/>
                </a:tc>
                <a:tc>
                  <a:txBody>
                    <a:bodyPr/>
                    <a:lstStyle/>
                    <a:p>
                      <a:r>
                        <a:rPr lang="en-US" sz="1100" b="0" i="0" dirty="0">
                          <a:solidFill>
                            <a:schemeClr val="dk1"/>
                          </a:solidFill>
                          <a:effectLst/>
                          <a:latin typeface="+mn-lt"/>
                          <a:ea typeface="+mn-ea"/>
                          <a:cs typeface="+mn-cs"/>
                        </a:rPr>
                        <a:t>Automatic recognition system for English accents from 5 different South Indian State</a:t>
                      </a:r>
                    </a:p>
                    <a:p>
                      <a:endParaRPr lang="en-IN" dirty="0"/>
                    </a:p>
                  </a:txBody>
                  <a:tcPr/>
                </a:tc>
                <a:tc>
                  <a:txBody>
                    <a:bodyPr/>
                    <a:lstStyle/>
                    <a:p>
                      <a:r>
                        <a:rPr lang="en-US" sz="1100" b="0" i="0" dirty="0">
                          <a:solidFill>
                            <a:schemeClr val="dk1"/>
                          </a:solidFill>
                          <a:effectLst/>
                          <a:latin typeface="+mn-lt"/>
                          <a:ea typeface="+mn-ea"/>
                          <a:cs typeface="+mn-cs"/>
                        </a:rPr>
                        <a:t>An efficient speech recognition system with the integration of MFCC feature with frequency </a:t>
                      </a:r>
                    </a:p>
                    <a:p>
                      <a:r>
                        <a:rPr lang="en-US" sz="1100" b="0" i="0" dirty="0">
                          <a:solidFill>
                            <a:schemeClr val="dk1"/>
                          </a:solidFill>
                          <a:effectLst/>
                          <a:latin typeface="+mn-lt"/>
                          <a:ea typeface="+mn-ea"/>
                          <a:cs typeface="+mn-cs"/>
                        </a:rPr>
                        <a:t>sub band decomposition using sub band coding is</a:t>
                      </a:r>
                      <a:r>
                        <a:rPr lang="en-US" sz="1100" b="0" i="0" baseline="0" dirty="0">
                          <a:solidFill>
                            <a:schemeClr val="dk1"/>
                          </a:solidFill>
                          <a:effectLst/>
                          <a:latin typeface="+mn-lt"/>
                          <a:ea typeface="+mn-ea"/>
                          <a:cs typeface="+mn-cs"/>
                        </a:rPr>
                        <a:t> </a:t>
                      </a:r>
                      <a:r>
                        <a:rPr lang="en-US" sz="1100" b="0" i="0" dirty="0" err="1">
                          <a:solidFill>
                            <a:schemeClr val="dk1"/>
                          </a:solidFill>
                          <a:effectLst/>
                          <a:latin typeface="+mn-lt"/>
                          <a:ea typeface="+mn-ea"/>
                          <a:cs typeface="+mn-cs"/>
                        </a:rPr>
                        <a:t>propoed</a:t>
                      </a:r>
                      <a:r>
                        <a:rPr lang="en-US" sz="1100" b="0" i="0" dirty="0">
                          <a:solidFill>
                            <a:schemeClr val="dk1"/>
                          </a:solidFill>
                          <a:effectLst/>
                          <a:latin typeface="+mn-lt"/>
                          <a:ea typeface="+mn-ea"/>
                          <a:cs typeface="+mn-cs"/>
                        </a:rPr>
                        <a:t>.</a:t>
                      </a:r>
                      <a:endParaRPr lang="en-US" b="0" i="0" dirty="0">
                        <a:solidFill>
                          <a:schemeClr val="dk1"/>
                        </a:solidFill>
                        <a:effectLst/>
                        <a:latin typeface="+mn-lt"/>
                        <a:ea typeface="+mn-ea"/>
                        <a:cs typeface="+mn-cs"/>
                      </a:endParaRPr>
                    </a:p>
                    <a:p>
                      <a:endParaRPr lang="en-IN" dirty="0"/>
                    </a:p>
                  </a:txBody>
                  <a:tcPr/>
                </a:tc>
                <a:tc>
                  <a:txBody>
                    <a:bodyPr/>
                    <a:lstStyle/>
                    <a:p>
                      <a:r>
                        <a:rPr lang="en-US" sz="1100" b="0" i="0" dirty="0">
                          <a:solidFill>
                            <a:schemeClr val="dk1"/>
                          </a:solidFill>
                          <a:effectLst/>
                          <a:latin typeface="+mn-lt"/>
                          <a:ea typeface="+mn-ea"/>
                          <a:cs typeface="+mn-cs"/>
                        </a:rPr>
                        <a:t>The random topology was in addition substituted by pronunciation transcription constraints so as to integrate accent specific </a:t>
                      </a:r>
                      <a:r>
                        <a:rPr lang="en-IN" sz="1100" b="0" i="0" dirty="0">
                          <a:solidFill>
                            <a:schemeClr val="dk1"/>
                          </a:solidFill>
                          <a:effectLst/>
                          <a:latin typeface="+mn-lt"/>
                          <a:ea typeface="+mn-ea"/>
                          <a:cs typeface="+mn-cs"/>
                        </a:rPr>
                        <a:t>automatic word recognizers.</a:t>
                      </a:r>
                      <a:endParaRPr lang="en-US" sz="1100" b="0" i="0" dirty="0">
                        <a:solidFill>
                          <a:schemeClr val="dk1"/>
                        </a:solidFill>
                        <a:effectLst/>
                        <a:latin typeface="+mn-lt"/>
                        <a:ea typeface="+mn-ea"/>
                        <a:cs typeface="+mn-cs"/>
                      </a:endParaRPr>
                    </a:p>
                    <a:p>
                      <a:endParaRPr lang="en-IN" dirty="0"/>
                    </a:p>
                  </a:txBody>
                  <a:tcPr/>
                </a:tc>
                <a:tc>
                  <a:txBody>
                    <a:bodyPr/>
                    <a:lstStyle/>
                    <a:p>
                      <a:r>
                        <a:rPr lang="en-US" sz="1100" b="0" i="0" dirty="0">
                          <a:solidFill>
                            <a:schemeClr val="dk1"/>
                          </a:solidFill>
                          <a:effectLst/>
                          <a:latin typeface="+mn-lt"/>
                          <a:ea typeface="+mn-ea"/>
                          <a:cs typeface="+mn-cs"/>
                        </a:rPr>
                        <a:t>The MFCC </a:t>
                      </a:r>
                    </a:p>
                    <a:p>
                      <a:r>
                        <a:rPr lang="en-US" sz="1100" b="0" i="0" dirty="0">
                          <a:solidFill>
                            <a:schemeClr val="dk1"/>
                          </a:solidFill>
                          <a:effectLst/>
                          <a:latin typeface="+mn-lt"/>
                          <a:ea typeface="+mn-ea"/>
                          <a:cs typeface="+mn-cs"/>
                        </a:rPr>
                        <a:t>algorithm, which cannot extract the feature of speech signal at lower frequency, is modified in this paper</a:t>
                      </a:r>
                      <a:endParaRPr lang="en-IN" dirty="0"/>
                    </a:p>
                  </a:txBody>
                  <a:tcPr/>
                </a:tc>
                <a:extLst>
                  <a:ext uri="{0D108BD9-81ED-4DB2-BD59-A6C34878D82A}">
                    <a16:rowId xmlns:a16="http://schemas.microsoft.com/office/drawing/2014/main" val="715288033"/>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58CDB857-299A-6F7C-E7C9-685074B2F3E4}"/>
              </a:ext>
            </a:extLst>
          </p:cNvPr>
          <p:cNvSpPr txBox="1"/>
          <p:nvPr/>
        </p:nvSpPr>
        <p:spPr>
          <a:xfrm>
            <a:off x="83127" y="1049182"/>
            <a:ext cx="8839200" cy="58645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Implementing</a:t>
            </a:r>
            <a:r>
              <a:rPr lang="en-US" dirty="0">
                <a:latin typeface="Calibri" panose="020F0502020204030204" pitchFamily="34" charset="0"/>
                <a:ea typeface="Calibri" panose="020F0502020204030204" pitchFamily="34" charset="0"/>
                <a:cs typeface="Calibri" panose="020F0502020204030204" pitchFamily="34" charset="0"/>
              </a:rPr>
              <a:t> an existing voice accent detection system involves several key steps. Initially, a dataset comprising audio recordings and corresponding accent labels is collected. Data preprocessing tasks, such as resampling, noise reduction, and feature extraction (e.g., MFCCs), are performed to prepare the data for model input.</a:t>
            </a: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This dataset is then split into training, validation, and test sets for model evaluation. The choice of a suitable model architecture, like a Convolutional Neural Network (CNN), Recurrent Neural Network (RNN), or more advanced options like Convolutional Recurrent Neural Networks (CRNN), is made. </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model is trained using the training data, with </a:t>
            </a:r>
            <a:r>
              <a:rPr lang="en-US" dirty="0" err="1">
                <a:latin typeface="Calibri" panose="020F0502020204030204" pitchFamily="34" charset="0"/>
                <a:ea typeface="Calibri" panose="020F0502020204030204" pitchFamily="34" charset="0"/>
                <a:cs typeface="Calibri" panose="020F0502020204030204" pitchFamily="34" charset="0"/>
              </a:rPr>
              <a:t>hyperparameters</a:t>
            </a:r>
            <a:r>
              <a:rPr lang="en-US" dirty="0">
                <a:latin typeface="Calibri" panose="020F0502020204030204" pitchFamily="34" charset="0"/>
                <a:ea typeface="Calibri" panose="020F0502020204030204" pitchFamily="34" charset="0"/>
                <a:cs typeface="Calibri" panose="020F0502020204030204" pitchFamily="34" charset="0"/>
              </a:rPr>
              <a:t> adjusted as necessary. Validation is conducted to fine-tune the model's performance, and testing on the test set provides a comprehensive evaluation of its accuracy and metrics. Post-processing techniques, like smoothing or </a:t>
            </a:r>
            <a:r>
              <a:rPr lang="en-US" dirty="0" err="1">
                <a:latin typeface="Calibri" panose="020F0502020204030204" pitchFamily="34" charset="0"/>
                <a:ea typeface="Calibri" panose="020F0502020204030204" pitchFamily="34" charset="0"/>
                <a:cs typeface="Calibri" panose="020F0502020204030204" pitchFamily="34" charset="0"/>
              </a:rPr>
              <a:t>thresholding</a:t>
            </a:r>
            <a:r>
              <a:rPr lang="en-US" dirty="0">
                <a:latin typeface="Calibri" panose="020F0502020204030204" pitchFamily="34" charset="0"/>
                <a:ea typeface="Calibri" panose="020F0502020204030204" pitchFamily="34" charset="0"/>
                <a:cs typeface="Calibri" panose="020F0502020204030204" pitchFamily="34" charset="0"/>
              </a:rPr>
              <a:t>, can be applied for further refinement. Upon achieving satisfactory results, the model is deployed in a production environment, integrating it into relevant platforms or applications. </a:t>
            </a:r>
            <a:endParaRPr lang="en-IN"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5E3BF16D-143C-5487-33FB-D8E1346A91EE}"/>
              </a:ext>
            </a:extLst>
          </p:cNvPr>
          <p:cNvSpPr txBox="1"/>
          <p:nvPr/>
        </p:nvSpPr>
        <p:spPr>
          <a:xfrm>
            <a:off x="457200" y="1219200"/>
            <a:ext cx="8381160" cy="4613058"/>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This process begins with the collection of a diverse dataset of audio recordings from individuals with a wide range of accents. Subsequently, features such as Mel-frequency </a:t>
            </a:r>
            <a:r>
              <a:rPr lang="en-US" dirty="0" err="1">
                <a:latin typeface="Times New Roman" panose="02020603050405020304" pitchFamily="18" charset="0"/>
                <a:cs typeface="Times New Roman" panose="02020603050405020304" pitchFamily="18" charset="0"/>
              </a:rPr>
              <a:t>cepstral</a:t>
            </a:r>
            <a:r>
              <a:rPr lang="en-US" dirty="0">
                <a:latin typeface="Times New Roman" panose="02020603050405020304" pitchFamily="18" charset="0"/>
                <a:cs typeface="Times New Roman" panose="02020603050405020304" pitchFamily="18" charset="0"/>
              </a:rPr>
              <a:t> coefficients (MFCCs), pitch, and spectrograms are extracted from the audio data. The dataset is labeled with the corresponding accents, allowing machine learning models to be trained. Various algorithms, including deep learning architectures like convolutional neural networks (CNNs) and recurrent neural networks (RNNs), can be employed for this purpose. The success of the model is determined by its ability to accurately classify accents in new, unseen audio data. This outcome hinges on the quality and diversity of the training data and the effectiveness of the chosen machine learning techniques. Accent detection models, when well-constructed, have the potential to open doors to applications in speech recognition, dialect analysis, and language learning.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7106C927-DECB-1687-DB5F-C1EDB7483306}"/>
              </a:ext>
            </a:extLst>
          </p:cNvPr>
          <p:cNvSpPr txBox="1"/>
          <p:nvPr/>
        </p:nvSpPr>
        <p:spPr>
          <a:xfrm>
            <a:off x="457200" y="1447800"/>
            <a:ext cx="8381160" cy="461305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conclusion, our Voice Accent Detection Model marks a significant milestone in the realm of accent recognition, offering not only technical innovation but also a celebration of the diverse tapestry of human speech. In an era where cross-cultural understanding is paramount, this model stands as a beacon of inclusivity, breaking down linguistic barriers and promoting effective communication. Its applications extend from personalized language learning to cultural preservation, and it holds the promise of a more connected and harmonious world. Beyond its utility, our model carries a profound message—each accent tells a unique story, a testament to the cultural richness that defines us. As we embrace technology's power to unite us, let us remember that every voice deserves recognition and respect, and let our celebration of linguistic diversity become a catalyst for positive change.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CFF778A4-D7A6-BFD3-48CB-4B2588589072}"/>
              </a:ext>
            </a:extLst>
          </p:cNvPr>
          <p:cNvSpPr txBox="1"/>
          <p:nvPr/>
        </p:nvSpPr>
        <p:spPr>
          <a:xfrm>
            <a:off x="381000" y="1382018"/>
            <a:ext cx="8228760" cy="2585323"/>
          </a:xfrm>
          <a:prstGeom prst="rect">
            <a:avLst/>
          </a:prstGeom>
          <a:noFill/>
        </p:spPr>
        <p:txBody>
          <a:bodyPr wrap="square" rtlCol="0">
            <a:spAutoFit/>
          </a:bodyPr>
          <a:lstStyle/>
          <a:p>
            <a:r>
              <a:rPr lang="en-IN" dirty="0">
                <a:hlinkClick r:id="rId2"/>
              </a:rPr>
              <a:t>https://scholarworks.calstate.edu/downloads/qz20sv442</a:t>
            </a:r>
            <a:endParaRPr lang="en-IN" dirty="0"/>
          </a:p>
          <a:p>
            <a:endParaRPr lang="en-IN" dirty="0"/>
          </a:p>
          <a:p>
            <a:r>
              <a:rPr lang="en-IN" dirty="0">
                <a:hlinkClick r:id="rId3"/>
              </a:rPr>
              <a:t>https://medium.com/analytics-vidhya/using-machine-learning-to-identify-accents-in-spectrograms-of-speech-5db91c191b6b</a:t>
            </a:r>
            <a:endParaRPr lang="en-IN" dirty="0"/>
          </a:p>
          <a:p>
            <a:endParaRPr lang="en-IN" dirty="0"/>
          </a:p>
          <a:p>
            <a:r>
              <a:rPr lang="en-IN" dirty="0">
                <a:hlinkClick r:id="rId4"/>
              </a:rPr>
              <a:t>https://www.mdpi.com/2227-7390/10/16/2913</a:t>
            </a:r>
            <a:endParaRPr lang="en-IN" dirty="0"/>
          </a:p>
          <a:p>
            <a:endParaRPr lang="en-IN" dirty="0"/>
          </a:p>
          <a:p>
            <a:r>
              <a:rPr lang="en-IN" dirty="0">
                <a:hlinkClick r:id="rId5"/>
              </a:rPr>
              <a:t>https://keras.io/examples/audio/uk_ireland_accent_recognition/</a:t>
            </a:r>
            <a:endParaRPr lang="en-IN" dirty="0"/>
          </a:p>
          <a:p>
            <a:pPr algn="just"/>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FBA69AFF-337E-76B0-FF4C-799B1ECD94B4}"/>
              </a:ext>
            </a:extLst>
          </p:cNvPr>
          <p:cNvSpPr txBox="1"/>
          <p:nvPr/>
        </p:nvSpPr>
        <p:spPr>
          <a:xfrm>
            <a:off x="457200" y="1156255"/>
            <a:ext cx="8381160" cy="5444054"/>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Accurate identification of an individual's mother tongue from their English speech is a   challenging task due to the presence of subtle linguistic influences. In this study, we propose a novel voice accent detection model aimed at predicting the speaker's mother tongue based on their English speech patterns. The model leverages advanced deep learning techniques to capture intricate phonetic variations and linguistic characteristics unique to each mother tongue. By utilizing a hybrid architecture that combines Long Short-Term Memory (LSTM) networks and Convolutional Neural Networks (CNNs), the model effectively extracts temporal and spectral features from the audio data. Our diverse dataset includes multilingual speakers with various accents and regional speech patterns, enabling the model to discern and accurately predict the speaker's mother tongue, even when faced with varying degrees of English fluency. This research holds significant potential for applications in language assessment, speech recognition systems, and personalized language learning tools, linguistic research, and multilingual education.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7200" y="1295400"/>
            <a:ext cx="8305800" cy="592321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an increasingly interconnected world, accurately identifying an individual's mother tongue from their English speech is a formidable challenge due to the subtle linguistic influences that underlie our diverse accents.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presentation introduces a groundbreaking voice accent detection model that leverages advanced deep learning techniques, blending Long Short-Term Memory (LSTM) networks and Convolutional Neural Networks (CNNs), to discern the speaker's mother tongue based on English speech patterns. Our research utilizes a diverse dataset comprising multilingual speakers with varying English fluency and regional speech nuances, enabling the model to excel in real-world scenarios.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Beyond its applications in language assessment and speech recognition, our model carries profound implications for cross-cultural communication, linguistic research, and personalized multilingual education, fostering a deeper understanding of the rich tapestry of global accents.</a:t>
            </a:r>
          </a:p>
          <a:p>
            <a:pPr marL="285750" indent="-285750" algn="just">
              <a:buFont typeface="Arial" panose="020B0604020202020204" pitchFamily="34" charset="0"/>
              <a:buChar char="•"/>
            </a:pPr>
            <a:endParaRPr lang="en-US" b="0" i="0" dirty="0">
              <a:solidFill>
                <a:srgbClr val="1F1F1F"/>
              </a:solidFill>
              <a:effectLst/>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2E9984F4-3213-A69B-6E0E-C6916FD3036D}"/>
              </a:ext>
            </a:extLst>
          </p:cNvPr>
          <p:cNvSpPr txBox="1"/>
          <p:nvPr/>
        </p:nvSpPr>
        <p:spPr>
          <a:xfrm>
            <a:off x="304800" y="1295400"/>
            <a:ext cx="8533560"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objective of this research is to develop a state-of-the-art voice accent detection model that transcends traditional language boundaries, enabling accurate prediction of an individual's mother tongue based on their English speech patterns.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Leveraging the power of advanced deep learning techniques, including hybrid LSTM and CNN architectures, our research seeks to unravel the intricate phonetic variations and linguistic nuances that characterize diverse accents.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By training our model on a diverse dataset that spans multilingual speakers with varying English proficiency and regional speech intricacies, we aspire to achieve exceptional accuracy in accent identification. The implications of this research span a spectrum of real-world applications, from enhancing language assessment methodologies and speech recognition systems to tailoring personalized language learning experiences.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10519</TotalTime>
  <Words>2075</Words>
  <Application>Microsoft Office PowerPoint</Application>
  <PresentationFormat>On-screen Show (4:3)</PresentationFormat>
  <Paragraphs>153</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Bookman Old Style</vt:lpstr>
      <vt:lpstr>Calibri</vt:lpstr>
      <vt:lpstr>Google Sans</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NISHANTH REDDY</cp:lastModifiedBy>
  <cp:revision>736</cp:revision>
  <dcterms:modified xsi:type="dcterms:W3CDTF">2023-11-11T11:22:29Z</dcterms:modified>
</cp:coreProperties>
</file>