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38" r:id="rId2"/>
    <p:sldId id="663" r:id="rId3"/>
    <p:sldId id="639" r:id="rId4"/>
    <p:sldId id="667" r:id="rId5"/>
    <p:sldId id="668" r:id="rId6"/>
    <p:sldId id="669" r:id="rId7"/>
    <p:sldId id="670" r:id="rId8"/>
    <p:sldId id="671" r:id="rId9"/>
    <p:sldId id="672" r:id="rId10"/>
    <p:sldId id="673" r:id="rId11"/>
    <p:sldId id="366" r:id="rId12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8000"/>
    <a:srgbClr val="0000FF"/>
    <a:srgbClr val="800000"/>
    <a:srgbClr val="00FF99"/>
    <a:srgbClr val="336600"/>
    <a:srgbClr val="006600"/>
    <a:srgbClr val="CC6600"/>
    <a:srgbClr val="00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72152-99D9-4AD0-BB21-D57EC0DDB163}" v="22" dt="2025-03-20T05:31:09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9" autoAdjust="0"/>
    <p:restoredTop sz="94673" autoAdjust="0"/>
  </p:normalViewPr>
  <p:slideViewPr>
    <p:cSldViewPr>
      <p:cViewPr varScale="1">
        <p:scale>
          <a:sx n="96" d="100"/>
          <a:sy n="96" d="100"/>
        </p:scale>
        <p:origin x="1147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5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uva Rakesh" userId="3ad54fdb7d2c1c29" providerId="LiveId" clId="{8FF72152-99D9-4AD0-BB21-D57EC0DDB163}"/>
    <pc:docChg chg="undo redo custSel modSld">
      <pc:chgData name="Kuruva Rakesh" userId="3ad54fdb7d2c1c29" providerId="LiveId" clId="{8FF72152-99D9-4AD0-BB21-D57EC0DDB163}" dt="2025-03-20T05:32:28.743" v="488" actId="20577"/>
      <pc:docMkLst>
        <pc:docMk/>
      </pc:docMkLst>
      <pc:sldChg chg="modSp mod modTransition">
        <pc:chgData name="Kuruva Rakesh" userId="3ad54fdb7d2c1c29" providerId="LiveId" clId="{8FF72152-99D9-4AD0-BB21-D57EC0DDB163}" dt="2025-03-20T04:54:06.698" v="10"/>
        <pc:sldMkLst>
          <pc:docMk/>
          <pc:sldMk cId="3686788751" sldId="638"/>
        </pc:sldMkLst>
        <pc:spChg chg="mod">
          <ac:chgData name="Kuruva Rakesh" userId="3ad54fdb7d2c1c29" providerId="LiveId" clId="{8FF72152-99D9-4AD0-BB21-D57EC0DDB163}" dt="2025-03-20T04:51:57.798" v="1" actId="20577"/>
          <ac:spMkLst>
            <pc:docMk/>
            <pc:sldMk cId="3686788751" sldId="638"/>
            <ac:spMk id="2" creationId="{00000000-0000-0000-0000-000000000000}"/>
          </ac:spMkLst>
        </pc:spChg>
        <pc:picChg chg="mod">
          <ac:chgData name="Kuruva Rakesh" userId="3ad54fdb7d2c1c29" providerId="LiveId" clId="{8FF72152-99D9-4AD0-BB21-D57EC0DDB163}" dt="2025-03-20T04:52:06.655" v="3" actId="1076"/>
          <ac:picMkLst>
            <pc:docMk/>
            <pc:sldMk cId="3686788751" sldId="638"/>
            <ac:picMk id="30726" creationId="{00000000-0000-0000-0000-000000000000}"/>
          </ac:picMkLst>
        </pc:picChg>
      </pc:sldChg>
      <pc:sldChg chg="addSp delSp modSp mod">
        <pc:chgData name="Kuruva Rakesh" userId="3ad54fdb7d2c1c29" providerId="LiveId" clId="{8FF72152-99D9-4AD0-BB21-D57EC0DDB163}" dt="2025-03-20T05:26:07.949" v="423" actId="20577"/>
        <pc:sldMkLst>
          <pc:docMk/>
          <pc:sldMk cId="0" sldId="639"/>
        </pc:sldMkLst>
        <pc:spChg chg="add mod">
          <ac:chgData name="Kuruva Rakesh" userId="3ad54fdb7d2c1c29" providerId="LiveId" clId="{8FF72152-99D9-4AD0-BB21-D57EC0DDB163}" dt="2025-03-20T05:26:07.949" v="423" actId="20577"/>
          <ac:spMkLst>
            <pc:docMk/>
            <pc:sldMk cId="0" sldId="639"/>
            <ac:spMk id="5" creationId="{1B26E164-8F5C-BC99-C06A-172A5B86FCBA}"/>
          </ac:spMkLst>
        </pc:spChg>
        <pc:spChg chg="del">
          <ac:chgData name="Kuruva Rakesh" userId="3ad54fdb7d2c1c29" providerId="LiveId" clId="{8FF72152-99D9-4AD0-BB21-D57EC0DDB163}" dt="2025-03-20T05:24:10.053" v="412" actId="478"/>
          <ac:spMkLst>
            <pc:docMk/>
            <pc:sldMk cId="0" sldId="639"/>
            <ac:spMk id="12" creationId="{00000000-0000-0000-0000-000000000000}"/>
          </ac:spMkLst>
        </pc:spChg>
      </pc:sldChg>
      <pc:sldChg chg="addSp delSp modSp mod">
        <pc:chgData name="Kuruva Rakesh" userId="3ad54fdb7d2c1c29" providerId="LiveId" clId="{8FF72152-99D9-4AD0-BB21-D57EC0DDB163}" dt="2025-03-20T05:27:09.436" v="431" actId="20577"/>
        <pc:sldMkLst>
          <pc:docMk/>
          <pc:sldMk cId="0" sldId="663"/>
        </pc:sldMkLst>
        <pc:spChg chg="add mod">
          <ac:chgData name="Kuruva Rakesh" userId="3ad54fdb7d2c1c29" providerId="LiveId" clId="{8FF72152-99D9-4AD0-BB21-D57EC0DDB163}" dt="2025-03-20T05:01:00.330" v="28" actId="767"/>
          <ac:spMkLst>
            <pc:docMk/>
            <pc:sldMk cId="0" sldId="663"/>
            <ac:spMk id="3" creationId="{58E0A98D-2C35-798E-7F8C-06EA5D0A2D3A}"/>
          </ac:spMkLst>
        </pc:spChg>
        <pc:spChg chg="add del mod">
          <ac:chgData name="Kuruva Rakesh" userId="3ad54fdb7d2c1c29" providerId="LiveId" clId="{8FF72152-99D9-4AD0-BB21-D57EC0DDB163}" dt="2025-03-20T05:01:48.136" v="47"/>
          <ac:spMkLst>
            <pc:docMk/>
            <pc:sldMk cId="0" sldId="663"/>
            <ac:spMk id="7" creationId="{E0CE11B8-BC51-EBC3-62AD-7845C5808C39}"/>
          </ac:spMkLst>
        </pc:spChg>
        <pc:spChg chg="add mod">
          <ac:chgData name="Kuruva Rakesh" userId="3ad54fdb7d2c1c29" providerId="LiveId" clId="{8FF72152-99D9-4AD0-BB21-D57EC0DDB163}" dt="2025-03-20T05:27:09.436" v="431" actId="20577"/>
          <ac:spMkLst>
            <pc:docMk/>
            <pc:sldMk cId="0" sldId="663"/>
            <ac:spMk id="8" creationId="{360F1B40-1CE2-BBF9-6EF5-3690B98B1E4A}"/>
          </ac:spMkLst>
        </pc:spChg>
        <pc:spChg chg="mod">
          <ac:chgData name="Kuruva Rakesh" userId="3ad54fdb7d2c1c29" providerId="LiveId" clId="{8FF72152-99D9-4AD0-BB21-D57EC0DDB163}" dt="2025-03-20T05:03:11.340" v="55" actId="27803"/>
          <ac:spMkLst>
            <pc:docMk/>
            <pc:sldMk cId="0" sldId="663"/>
            <ac:spMk id="11" creationId="{01E2E7AE-8CA5-3C46-12F4-095E8DAAFDE2}"/>
          </ac:spMkLst>
        </pc:spChg>
        <pc:spChg chg="del mod">
          <ac:chgData name="Kuruva Rakesh" userId="3ad54fdb7d2c1c29" providerId="LiveId" clId="{8FF72152-99D9-4AD0-BB21-D57EC0DDB163}" dt="2025-03-20T05:00:30.928" v="24" actId="478"/>
          <ac:spMkLst>
            <pc:docMk/>
            <pc:sldMk cId="0" sldId="663"/>
            <ac:spMk id="1025" creationId="{00000000-0000-0000-0000-000000000000}"/>
          </ac:spMkLst>
        </pc:spChg>
        <pc:picChg chg="del">
          <ac:chgData name="Kuruva Rakesh" userId="3ad54fdb7d2c1c29" providerId="LiveId" clId="{8FF72152-99D9-4AD0-BB21-D57EC0DDB163}" dt="2025-03-20T04:54:30.776" v="12" actId="478"/>
          <ac:picMkLst>
            <pc:docMk/>
            <pc:sldMk cId="0" sldId="663"/>
            <ac:picMk id="5" creationId="{00000000-0000-0000-0000-000000000000}"/>
          </ac:picMkLst>
        </pc:picChg>
        <pc:picChg chg="del">
          <ac:chgData name="Kuruva Rakesh" userId="3ad54fdb7d2c1c29" providerId="LiveId" clId="{8FF72152-99D9-4AD0-BB21-D57EC0DDB163}" dt="2025-03-20T04:54:28.562" v="11" actId="478"/>
          <ac:picMkLst>
            <pc:docMk/>
            <pc:sldMk cId="0" sldId="663"/>
            <ac:picMk id="6" creationId="{00000000-0000-0000-0000-000000000000}"/>
          </ac:picMkLst>
        </pc:picChg>
        <pc:picChg chg="add del mod ord">
          <ac:chgData name="Kuruva Rakesh" userId="3ad54fdb7d2c1c29" providerId="LiveId" clId="{8FF72152-99D9-4AD0-BB21-D57EC0DDB163}" dt="2025-03-20T05:03:59.207" v="323" actId="14100"/>
          <ac:picMkLst>
            <pc:docMk/>
            <pc:sldMk cId="0" sldId="663"/>
            <ac:picMk id="10" creationId="{01E2E7AE-8CA5-3C46-12F4-095E8DAAFDE2}"/>
          </ac:picMkLst>
        </pc:picChg>
      </pc:sldChg>
      <pc:sldChg chg="addSp delSp modSp mod">
        <pc:chgData name="Kuruva Rakesh" userId="3ad54fdb7d2c1c29" providerId="LiveId" clId="{8FF72152-99D9-4AD0-BB21-D57EC0DDB163}" dt="2025-03-20T05:30:45.262" v="459" actId="20577"/>
        <pc:sldMkLst>
          <pc:docMk/>
          <pc:sldMk cId="0" sldId="667"/>
        </pc:sldMkLst>
        <pc:spChg chg="add del mod">
          <ac:chgData name="Kuruva Rakesh" userId="3ad54fdb7d2c1c29" providerId="LiveId" clId="{8FF72152-99D9-4AD0-BB21-D57EC0DDB163}" dt="2025-03-20T05:30:44.570" v="457" actId="767"/>
          <ac:spMkLst>
            <pc:docMk/>
            <pc:sldMk cId="0" sldId="667"/>
            <ac:spMk id="2" creationId="{B3BD788D-0566-37E3-83FA-A799C208F28A}"/>
          </ac:spMkLst>
        </pc:spChg>
        <pc:spChg chg="add del mod">
          <ac:chgData name="Kuruva Rakesh" userId="3ad54fdb7d2c1c29" providerId="LiveId" clId="{8FF72152-99D9-4AD0-BB21-D57EC0DDB163}" dt="2025-03-20T05:30:43.456" v="454" actId="767"/>
          <ac:spMkLst>
            <pc:docMk/>
            <pc:sldMk cId="0" sldId="667"/>
            <ac:spMk id="5" creationId="{7F8FCA93-902A-2B91-5891-E41B0AE70709}"/>
          </ac:spMkLst>
        </pc:spChg>
        <pc:spChg chg="add mod">
          <ac:chgData name="Kuruva Rakesh" userId="3ad54fdb7d2c1c29" providerId="LiveId" clId="{8FF72152-99D9-4AD0-BB21-D57EC0DDB163}" dt="2025-03-20T05:30:40.820" v="448"/>
          <ac:spMkLst>
            <pc:docMk/>
            <pc:sldMk cId="0" sldId="667"/>
            <ac:spMk id="6" creationId="{DA5D94E4-06AF-E8E1-FD28-B82F36B62C5A}"/>
          </ac:spMkLst>
        </pc:spChg>
        <pc:spChg chg="add del mod">
          <ac:chgData name="Kuruva Rakesh" userId="3ad54fdb7d2c1c29" providerId="LiveId" clId="{8FF72152-99D9-4AD0-BB21-D57EC0DDB163}" dt="2025-03-20T05:30:45.262" v="459" actId="20577"/>
          <ac:spMkLst>
            <pc:docMk/>
            <pc:sldMk cId="0" sldId="667"/>
            <ac:spMk id="12" creationId="{00000000-0000-0000-0000-000000000000}"/>
          </ac:spMkLst>
        </pc:spChg>
      </pc:sldChg>
      <pc:sldChg chg="addSp delSp modSp mod">
        <pc:chgData name="Kuruva Rakesh" userId="3ad54fdb7d2c1c29" providerId="LiveId" clId="{8FF72152-99D9-4AD0-BB21-D57EC0DDB163}" dt="2025-03-20T05:32:28.743" v="488" actId="20577"/>
        <pc:sldMkLst>
          <pc:docMk/>
          <pc:sldMk cId="0" sldId="669"/>
        </pc:sldMkLst>
        <pc:spChg chg="add mod">
          <ac:chgData name="Kuruva Rakesh" userId="3ad54fdb7d2c1c29" providerId="LiveId" clId="{8FF72152-99D9-4AD0-BB21-D57EC0DDB163}" dt="2025-03-20T05:32:28.743" v="488" actId="20577"/>
          <ac:spMkLst>
            <pc:docMk/>
            <pc:sldMk cId="0" sldId="669"/>
            <ac:spMk id="2" creationId="{E07D0E14-7D3A-A009-3C33-80F44015427A}"/>
          </ac:spMkLst>
        </pc:spChg>
        <pc:spChg chg="del mod">
          <ac:chgData name="Kuruva Rakesh" userId="3ad54fdb7d2c1c29" providerId="LiveId" clId="{8FF72152-99D9-4AD0-BB21-D57EC0DDB163}" dt="2025-03-20T05:30:56.535" v="467"/>
          <ac:spMkLst>
            <pc:docMk/>
            <pc:sldMk cId="0" sldId="669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AADF60-20FE-4712-992F-EDBC35225153}" type="datetimeFigureOut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DC958E4-7DA1-4DBD-BD9E-EF79AF328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44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F4395-3B6A-4ACC-8335-4CD0E4E40D3A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CF090-A5FF-4778-837B-94C770613A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4178A-0DC5-724E-BDD2-347167FF93B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698EB-6D6A-44E3-AD2E-820EDD660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ACDDE-A4D3-4E0B-A570-A78689AE3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308AD-B6DB-4B82-B1F7-9450F5460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E0FC3-80A5-4E6A-8463-A948B12D7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71A20-A21B-4CC2-AC43-DD78D41E2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F1653-7A10-4BED-8EBE-29AD2F228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07655-5EE6-4BE7-B31B-9247DF07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759B4-0D9D-4AB1-8469-2C9B4A5E59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2BD70-19C0-4656-B288-AC71113C2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0EEF3-D022-4866-ABC3-5FCCD7DC5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BD9D6-140E-43CA-B11F-D41B7FC5D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B1DD4D-63F8-4EC7-B693-F1F85E5B1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00034" y="1643050"/>
            <a:ext cx="4714908" cy="3643338"/>
          </a:xfrm>
        </p:spPr>
        <p:txBody>
          <a:bodyPr>
            <a:noAutofit/>
          </a:bodyPr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By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Name of the Idea: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Team Name (if applicable)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Participants’ Names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Date &amp; Event Name</a:t>
            </a:r>
          </a:p>
          <a:p>
            <a:pPr algn="ctr"/>
            <a:endParaRPr lang="en-US" sz="2400" dirty="0">
              <a:latin typeface="+mj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57390" y="142828"/>
            <a:ext cx="6643766" cy="50009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Ideathon Business Competition</a:t>
            </a:r>
            <a:endParaRPr lang="en-US" sz="3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6" name="AutoShape 6" descr="Summer University: Innovation &amp; Entrepreneu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8" name="AutoShape 8" descr="Summer University: Innovation &amp; Entrepreneu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AutoShape 10" descr="Summer University: Innovation &amp; Entrepreneu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2" name="AutoShape 12" descr="Summer University: Innovation &amp; Entrepreneur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58" name="AutoShape 6" descr="Three Campaign Ideas For Lead Nurturing Success – Lead Liai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0" name="AutoShape 8" descr="Three Campaign Ideas For Lead Nurturing Success – Lead Liai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AutoShape 10" descr="Three Campaign Ideas For Lead Nurturing Success – Lead Liai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4" name="AutoShape 12" descr="Three Campaign Ideas For Lead Nurturing Success – Lead Liai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6" name="AutoShape 14" descr="Three Campaign Ideas For Lead Nurturing Success – Lead Liai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6" name="Picture 6" descr="Creative Idea Logo - Symbol of Innovation and Creativity"/>
          <p:cNvPicPr>
            <a:picLocks noChangeAspect="1" noChangeArrowheads="1"/>
          </p:cNvPicPr>
          <p:nvPr/>
        </p:nvPicPr>
        <p:blipFill>
          <a:blip r:embed="rId3"/>
          <a:srcRect l="13178" r="16134" b="12356"/>
          <a:stretch>
            <a:fillRect/>
          </a:stretch>
        </p:blipFill>
        <p:spPr bwMode="auto">
          <a:xfrm>
            <a:off x="7956376" y="908720"/>
            <a:ext cx="950354" cy="982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678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60" y="142851"/>
            <a:ext cx="6423043" cy="571505"/>
          </a:xfrm>
        </p:spPr>
        <p:txBody>
          <a:bodyPr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Conclusion &amp; Call to Action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71A20-A21B-4CC2-AC43-DD78D41E25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7652" name="AutoShape 4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85720" y="1285860"/>
            <a:ext cx="864399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200000"/>
              </a:lnSpc>
              <a:tabLst>
                <a:tab pos="304800" algn="l"/>
              </a:tabLst>
            </a:pPr>
            <a:endParaRPr lang="en-US" sz="2400" b="1" dirty="0"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ü"/>
              <a:tabLst>
                <a:tab pos="304800" algn="l"/>
              </a:tabLst>
            </a:pPr>
            <a:r>
              <a:rPr lang="en-US" sz="2400" b="1" dirty="0">
                <a:latin typeface="+mn-lt"/>
                <a:ea typeface="Times New Roman" pitchFamily="18" charset="0"/>
                <a:cs typeface="Times New Roman" pitchFamily="18" charset="0"/>
              </a:rPr>
              <a:t>Summary of key points 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  <a:tabLst>
                <a:tab pos="304800" algn="l"/>
              </a:tabLst>
            </a:pPr>
            <a:r>
              <a:rPr lang="en-US" sz="2400" b="1" dirty="0">
                <a:latin typeface="+mn-lt"/>
                <a:ea typeface="Times New Roman" pitchFamily="18" charset="0"/>
                <a:cs typeface="Times New Roman" pitchFamily="18" charset="0"/>
              </a:rPr>
              <a:t>What do you need from the audience </a:t>
            </a:r>
            <a:r>
              <a:rPr lang="en-US" sz="2200" b="1" dirty="0">
                <a:latin typeface="+mn-lt"/>
                <a:ea typeface="Times New Roman" pitchFamily="18" charset="0"/>
                <a:cs typeface="Times New Roman" pitchFamily="18" charset="0"/>
              </a:rPr>
              <a:t>(support, funding, feedback)?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  <a:tabLst>
                <a:tab pos="304800" algn="l"/>
              </a:tabLst>
            </a:pPr>
            <a:endParaRPr lang="en-US" sz="2000" b="1" dirty="0"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ü"/>
              <a:tabLst>
                <a:tab pos="304800" algn="l"/>
              </a:tabLst>
            </a:pPr>
            <a:endParaRPr lang="en-US" sz="2000" b="1" dirty="0">
              <a:latin typeface="+mn-lt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1" y="2209801"/>
            <a:ext cx="5334987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E0FC3-80A5-4E6A-8463-A948B12D76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1" descr="C:\Users\gpcet\Desktop\thank-you-cute-flowers-wallpap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0" y="83820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36" y="49207"/>
            <a:ext cx="6429420" cy="736587"/>
          </a:xfrm>
        </p:spPr>
        <p:txBody>
          <a:bodyPr/>
          <a:lstStyle/>
          <a:p>
            <a:pPr algn="ctr"/>
            <a:r>
              <a:rPr lang="en-US" dirty="0">
                <a:ea typeface="Times New Roman" pitchFamily="18" charset="0"/>
                <a:cs typeface="Times New Roman" pitchFamily="18" charset="0"/>
              </a:rPr>
              <a:t>Problem Statement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71A20-A21B-4CC2-AC43-DD78D41E25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71DEF4-34E2-3E54-DA25-0B2D460E41EC}"/>
              </a:ext>
            </a:extLst>
          </p:cNvPr>
          <p:cNvGrpSpPr/>
          <p:nvPr/>
        </p:nvGrpSpPr>
        <p:grpSpPr>
          <a:xfrm>
            <a:off x="179512" y="908720"/>
            <a:ext cx="8252686" cy="2739211"/>
            <a:chOff x="179512" y="908720"/>
            <a:chExt cx="8252686" cy="273921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0F1B40-1CE2-BBF9-6EF5-3690B98B1E4A}"/>
                </a:ext>
              </a:extLst>
            </p:cNvPr>
            <p:cNvSpPr txBox="1"/>
            <p:nvPr/>
          </p:nvSpPr>
          <p:spPr>
            <a:xfrm>
              <a:off x="179512" y="908720"/>
              <a:ext cx="4896544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What is the problem you are solving?</a:t>
              </a:r>
              <a:endPara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Many online shoppers in India miss out on exclusive credit card discounts because they: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Don’t own premium credit cards (like HDFC, SBI, ICICI, Amex, etc.).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 not eligible for certain cards due to income, CIBIL score, or banking restrictions.</a:t>
              </a:r>
              <a:endParaRPr lang="en-US" sz="1600" dirty="0">
                <a:latin typeface="+mn-lt"/>
                <a:ea typeface="Times New Roman" pitchFamily="18" charset="0"/>
                <a:cs typeface="Times New Roman" pitchFamily="18" charset="0"/>
              </a:endParaRPr>
            </a:p>
            <a:p>
              <a:endParaRPr lang="en-IN" sz="1600" dirty="0"/>
            </a:p>
          </p:txBody>
        </p:sp>
        <p:pic>
          <p:nvPicPr>
            <p:cNvPr id="1026" name="Picture 2" descr="19,800+ Credit Cards Stacked Stock Photos, Pictures &amp; Royalty-Free Images -  iStock | Credit cards white background">
              <a:extLst>
                <a:ext uri="{FF2B5EF4-FFF2-40B4-BE49-F238E27FC236}">
                  <a16:creationId xmlns:a16="http://schemas.microsoft.com/office/drawing/2014/main" id="{964937D2-EA43-CE56-8165-3B4DB5F3A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540" y="1056197"/>
              <a:ext cx="2986658" cy="1991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F77950B-6037-C91E-64B1-DA9F923B4C41}"/>
              </a:ext>
            </a:extLst>
          </p:cNvPr>
          <p:cNvGrpSpPr/>
          <p:nvPr/>
        </p:nvGrpSpPr>
        <p:grpSpPr>
          <a:xfrm>
            <a:off x="179512" y="3416505"/>
            <a:ext cx="8094079" cy="2669443"/>
            <a:chOff x="179512" y="3416505"/>
            <a:chExt cx="8094079" cy="26694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5D87AB-D333-34A2-1B66-8CE5ED8B4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4148" y="3416505"/>
              <a:ext cx="2669443" cy="266944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6EA9CF-41B4-05DF-25D3-B67D1E0963D7}"/>
                </a:ext>
              </a:extLst>
            </p:cNvPr>
            <p:cNvSpPr txBox="1"/>
            <p:nvPr/>
          </p:nvSpPr>
          <p:spPr>
            <a:xfrm>
              <a:off x="179512" y="3501008"/>
              <a:ext cx="511256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Why is it important?</a:t>
              </a:r>
              <a:endPara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Our idea is important because it addresses a real financial gap in online shopping and provides a win-win solution for users and businesses.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Millions of Indians shop online, but only ~6% use credit cards.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our solution makes these discounts accessible to everyone, helping them save money instantly.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60" y="142851"/>
            <a:ext cx="6423043" cy="571505"/>
          </a:xfrm>
        </p:spPr>
        <p:txBody>
          <a:bodyPr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Solution Overview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71A20-A21B-4CC2-AC43-DD78D41E25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7652" name="AutoShape 4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6E164-8F5C-BC99-C06A-172A5B86FCBA}"/>
              </a:ext>
            </a:extLst>
          </p:cNvPr>
          <p:cNvSpPr txBox="1"/>
          <p:nvPr/>
        </p:nvSpPr>
        <p:spPr>
          <a:xfrm>
            <a:off x="155575" y="1124744"/>
            <a:ext cx="883285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Brief description of your idea:</a:t>
            </a:r>
          </a:p>
          <a:p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idea is a Credit Card Discount Access Platform that allows users to take advantage of exclusive credit card discounts on online purchases without owning the actual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shoppers in India miss out on these discounts because they don’t qualify for premium credit cards or don’t want multiple cards.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platform solves this by purchasing the product on behalf of the user using our credit card, applying the available discount, and passing the savings to them.</a:t>
            </a:r>
          </a:p>
        </p:txBody>
      </p:sp>
      <p:pic>
        <p:nvPicPr>
          <p:cNvPr id="2052" name="Picture 4" descr="Premium Photo | Businessman giving money, indian rupee currency, to hs  partner">
            <a:extLst>
              <a:ext uri="{FF2B5EF4-FFF2-40B4-BE49-F238E27FC236}">
                <a16:creationId xmlns:a16="http://schemas.microsoft.com/office/drawing/2014/main" id="{1E9A9DD4-AB40-F3CE-579E-1F666C27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419" y="3794291"/>
            <a:ext cx="3485381" cy="232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24DDB5-8529-469B-3A63-0E27B5492272}"/>
              </a:ext>
            </a:extLst>
          </p:cNvPr>
          <p:cNvSpPr txBox="1"/>
          <p:nvPr/>
        </p:nvSpPr>
        <p:spPr>
          <a:xfrm>
            <a:off x="307975" y="3789040"/>
            <a:ext cx="49841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does it solve the problem?</a:t>
            </a:r>
          </a:p>
          <a:p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pay us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complete the purchase at a lower price, ensuring they get instant savings.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earn through service fees, cashback, and partnerships.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60" y="142851"/>
            <a:ext cx="6423043" cy="571505"/>
          </a:xfrm>
        </p:spPr>
        <p:txBody>
          <a:bodyPr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Uniqueness &amp; Innovation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71A20-A21B-4CC2-AC43-DD78D41E25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7652" name="AutoShape 4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97A03-1249-E600-3E54-790CD8A201C9}"/>
              </a:ext>
            </a:extLst>
          </p:cNvPr>
          <p:cNvSpPr txBox="1"/>
          <p:nvPr/>
        </p:nvSpPr>
        <p:spPr>
          <a:xfrm>
            <a:off x="251520" y="1052736"/>
            <a:ext cx="87129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makes your idea different from existing solutions? </a:t>
            </a:r>
          </a:p>
          <a:p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On-Demand Credit Card Discounts – Users don’t need to apply for multiple cards; they       just use our platform.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Credit Score or Bank Approval Needed – Unlike BNPL or credit cards, no eligibility requirements.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Instant Savings Without Loans or EMI – Unlike BNPL, users pay in full but still enjoy credit card discounts.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Flexibility Across Multiple Cards – Users can choose discounts from different credit cards.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Model Through Commission – You earn money from transactions, not through late fees or interest.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60" y="142851"/>
            <a:ext cx="6423043" cy="571505"/>
          </a:xfrm>
        </p:spPr>
        <p:txBody>
          <a:bodyPr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Market/Target Audience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71A20-A21B-4CC2-AC43-DD78D41E25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7652" name="AutoShape 4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4282" y="1142984"/>
            <a:ext cx="8572560" cy="1466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200000"/>
              </a:lnSpc>
              <a:tabLst>
                <a:tab pos="304800" algn="l"/>
              </a:tabLst>
            </a:pPr>
            <a:endParaRPr lang="en-US" sz="2400" b="1" dirty="0"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Ø"/>
              <a:tabLst>
                <a:tab pos="304800" algn="l"/>
              </a:tabLst>
            </a:pPr>
            <a:endParaRPr lang="en-US" sz="2400" b="1" dirty="0">
              <a:latin typeface="+mn-lt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A37A-AD07-B9C5-4627-AFB201B2B709}"/>
              </a:ext>
            </a:extLst>
          </p:cNvPr>
          <p:cNvSpPr txBox="1"/>
          <p:nvPr/>
        </p:nvSpPr>
        <p:spPr>
          <a:xfrm>
            <a:off x="214282" y="1052736"/>
            <a:ext cx="8572560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tabLst>
                <a:tab pos="304800" algn="l"/>
              </a:tabLst>
            </a:pPr>
            <a:r>
              <a:rPr lang="en-US" sz="1800" b="1" dirty="0">
                <a:latin typeface="+mn-lt"/>
                <a:ea typeface="Times New Roman" pitchFamily="18" charset="0"/>
                <a:cs typeface="Times New Roman" pitchFamily="18" charset="0"/>
              </a:rPr>
              <a:t>Who will benefit from your solution? (Users/Customers)</a:t>
            </a:r>
          </a:p>
          <a:p>
            <a:pPr lvl="0">
              <a:lnSpc>
                <a:spcPct val="200000"/>
              </a:lnSpc>
              <a:tabLst>
                <a:tab pos="304800" algn="l"/>
              </a:tabLst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60" y="142851"/>
            <a:ext cx="6423043" cy="571505"/>
          </a:xfrm>
        </p:spPr>
        <p:txBody>
          <a:bodyPr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Implementation Plan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71A20-A21B-4CC2-AC43-DD78D41E25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7652" name="AutoShape 4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D0E14-7D3A-A009-3C33-80F44015427A}"/>
              </a:ext>
            </a:extLst>
          </p:cNvPr>
          <p:cNvSpPr txBox="1"/>
          <p:nvPr/>
        </p:nvSpPr>
        <p:spPr>
          <a:xfrm>
            <a:off x="251520" y="1196752"/>
            <a:ext cx="86003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will you develop and execute your idea? </a:t>
            </a:r>
          </a:p>
          <a:p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act as a bridge between shoppers and credit card benefits.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Finds a Discount They Want A shopper sees a 10% discount on an HDFC Credit Card but doesn’t own the card.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Place an Order Through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PlatformInstead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missing out, they come to our platform and enter the product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details.We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them the final discounted price (including our small service fee).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Pays 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sends the money (discounted amount) via UPI, Wallet, or 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Banking.This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security and avoids misuse.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Purchase the Product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buy the product using our credit card, applying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discount.The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is shipped directly to the user’s address.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Saves Money &amp; We Earn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RewardsThe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gets the product at a lower price, without needing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card.We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earn cashback from the credit card &amp; a small service fee from the user.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60" y="142851"/>
            <a:ext cx="6423043" cy="571505"/>
          </a:xfrm>
        </p:spPr>
        <p:txBody>
          <a:bodyPr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Feasibility &amp; Challenges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71A20-A21B-4CC2-AC43-DD78D41E25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7652" name="AutoShape 4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85720" y="1285860"/>
            <a:ext cx="8643998" cy="220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200000"/>
              </a:lnSpc>
              <a:tabLst>
                <a:tab pos="304800" algn="l"/>
              </a:tabLst>
            </a:pPr>
            <a:endParaRPr lang="en-US" sz="2400" b="1" dirty="0"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ü"/>
              <a:tabLst>
                <a:tab pos="304800" algn="l"/>
              </a:tabLst>
            </a:pPr>
            <a:r>
              <a:rPr lang="en-US" sz="2400" b="1" dirty="0">
                <a:latin typeface="+mn-lt"/>
                <a:ea typeface="Times New Roman" pitchFamily="18" charset="0"/>
                <a:cs typeface="Times New Roman" pitchFamily="18" charset="0"/>
              </a:rPr>
              <a:t>Is the solution realistic? 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  <a:tabLst>
                <a:tab pos="304800" algn="l"/>
              </a:tabLst>
            </a:pPr>
            <a:r>
              <a:rPr lang="en-US" sz="2400" b="1" dirty="0">
                <a:latin typeface="+mn-lt"/>
                <a:ea typeface="Times New Roman" pitchFamily="18" charset="0"/>
                <a:cs typeface="Times New Roman" pitchFamily="18" charset="0"/>
              </a:rPr>
              <a:t>Possible challenges and how to overcome them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60" y="142851"/>
            <a:ext cx="6423043" cy="571505"/>
          </a:xfrm>
        </p:spPr>
        <p:txBody>
          <a:bodyPr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Business Model (If Applicable)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71A20-A21B-4CC2-AC43-DD78D41E25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7652" name="AutoShape 4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85720" y="1285860"/>
            <a:ext cx="864399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200000"/>
              </a:lnSpc>
              <a:tabLst>
                <a:tab pos="304800" algn="l"/>
              </a:tabLst>
            </a:pPr>
            <a:endParaRPr lang="en-US" sz="2400" b="1" dirty="0"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ü"/>
              <a:tabLst>
                <a:tab pos="304800" algn="l"/>
              </a:tabLst>
            </a:pPr>
            <a:r>
              <a:rPr lang="en-US" sz="2400" b="1" dirty="0">
                <a:latin typeface="+mn-lt"/>
                <a:ea typeface="Times New Roman" pitchFamily="18" charset="0"/>
                <a:cs typeface="Times New Roman" pitchFamily="18" charset="0"/>
              </a:rPr>
              <a:t>Revenue generation strategy 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  <a:tabLst>
                <a:tab pos="304800" algn="l"/>
              </a:tabLst>
            </a:pPr>
            <a:r>
              <a:rPr lang="en-US" sz="2400" b="1" dirty="0">
                <a:latin typeface="+mn-lt"/>
                <a:ea typeface="Times New Roman" pitchFamily="18" charset="0"/>
                <a:cs typeface="Times New Roman" pitchFamily="18" charset="0"/>
              </a:rPr>
              <a:t>Cost estimation &amp; funding needs</a:t>
            </a:r>
          </a:p>
          <a:p>
            <a:pPr lvl="0">
              <a:lnSpc>
                <a:spcPct val="200000"/>
              </a:lnSpc>
              <a:tabLst>
                <a:tab pos="304800" algn="l"/>
              </a:tabLst>
            </a:pPr>
            <a:endParaRPr lang="en-US" sz="2400" b="1" dirty="0">
              <a:latin typeface="+mn-lt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60" y="142851"/>
            <a:ext cx="6423043" cy="571505"/>
          </a:xfrm>
        </p:spPr>
        <p:txBody>
          <a:bodyPr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Future Scope &amp; Scalability</a:t>
            </a:r>
            <a:endParaRPr 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71A20-A21B-4CC2-AC43-DD78D41E25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7652" name="AutoShape 4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Creative thinking idea concept decorative with human brain connected with  light bulb by electric wire. EPS10 vector illustration - Stock Image -  Everypix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Creative thinking idea concept decorative with human brain connected with light bulb by electric wire. EPS10 vector illust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85720" y="1285860"/>
            <a:ext cx="864399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200000"/>
              </a:lnSpc>
              <a:tabLst>
                <a:tab pos="304800" algn="l"/>
              </a:tabLst>
            </a:pPr>
            <a:endParaRPr lang="en-US" sz="2400" b="1" dirty="0"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ü"/>
              <a:tabLst>
                <a:tab pos="304800" algn="l"/>
              </a:tabLst>
            </a:pPr>
            <a:r>
              <a:rPr lang="en-US" sz="2400" b="1" dirty="0">
                <a:latin typeface="+mn-lt"/>
                <a:ea typeface="Times New Roman" pitchFamily="18" charset="0"/>
                <a:cs typeface="Times New Roman" pitchFamily="18" charset="0"/>
              </a:rPr>
              <a:t>How can the idea grow or evolve over time? </a:t>
            </a:r>
          </a:p>
          <a:p>
            <a:pPr lvl="0">
              <a:lnSpc>
                <a:spcPct val="200000"/>
              </a:lnSpc>
              <a:buFont typeface="Wingdings" pitchFamily="2" charset="2"/>
              <a:buChar char="ü"/>
              <a:tabLst>
                <a:tab pos="304800" algn="l"/>
              </a:tabLst>
            </a:pPr>
            <a:r>
              <a:rPr lang="en-US" sz="2400" b="1" dirty="0">
                <a:latin typeface="+mn-lt"/>
                <a:ea typeface="Times New Roman" pitchFamily="18" charset="0"/>
                <a:cs typeface="Times New Roman" pitchFamily="18" charset="0"/>
              </a:rPr>
              <a:t>Any potential expansions?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15443</TotalTime>
  <Words>669</Words>
  <Application>Microsoft Office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Ideathon Business Competition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GPREC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EEE-HOD</dc:creator>
  <cp:lastModifiedBy>Bugga susheel</cp:lastModifiedBy>
  <cp:revision>1447</cp:revision>
  <dcterms:created xsi:type="dcterms:W3CDTF">2012-09-04T06:14:49Z</dcterms:created>
  <dcterms:modified xsi:type="dcterms:W3CDTF">2025-03-22T10:05:10Z</dcterms:modified>
</cp:coreProperties>
</file>