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2" r:id="rId4"/>
    <p:sldId id="274" r:id="rId5"/>
    <p:sldId id="284" r:id="rId6"/>
    <p:sldId id="285" r:id="rId7"/>
    <p:sldId id="286" r:id="rId8"/>
    <p:sldId id="287" r:id="rId9"/>
    <p:sldId id="299" r:id="rId10"/>
    <p:sldId id="288" r:id="rId11"/>
    <p:sldId id="291" r:id="rId12"/>
    <p:sldId id="290" r:id="rId13"/>
    <p:sldId id="292" r:id="rId14"/>
    <p:sldId id="293" r:id="rId15"/>
    <p:sldId id="295" r:id="rId16"/>
    <p:sldId id="296" r:id="rId17"/>
    <p:sldId id="297" r:id="rId18"/>
    <p:sldId id="298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588C8AF5-FABB-4C5F-A196-8B371A380B13}">
          <p14:sldIdLst>
            <p14:sldId id="256"/>
            <p14:sldId id="257"/>
            <p14:sldId id="282"/>
            <p14:sldId id="274"/>
            <p14:sldId id="284"/>
            <p14:sldId id="285"/>
            <p14:sldId id="286"/>
          </p14:sldIdLst>
        </p14:section>
        <p14:section name="Untitled Section" id="{11B4FF6A-E426-485A-B4FE-F79AEAA640CF}">
          <p14:sldIdLst>
            <p14:sldId id="287"/>
            <p14:sldId id="299"/>
            <p14:sldId id="288"/>
            <p14:sldId id="291"/>
            <p14:sldId id="290"/>
            <p14:sldId id="292"/>
            <p14:sldId id="293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248"/>
    <a:srgbClr val="333F50"/>
    <a:srgbClr val="9C9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D9CD8-BBFF-436F-8353-8CB0E314CB74}">
  <a:tblStyle styleId="{459D9CD8-BBFF-436F-8353-8CB0E314CB7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9782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23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3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33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55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29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rccse.org/journal/ijcses/papers/3412ijcses03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3518" y="2057400"/>
            <a:ext cx="8956963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2600" dirty="0"/>
              <a:t>Multi-Scale </a:t>
            </a:r>
            <a:r>
              <a:rPr lang="en-US" sz="2600" dirty="0"/>
              <a:t>edge based text extraction from complex images</a:t>
            </a:r>
            <a:endParaRPr lang="en" sz="2600" dirty="0">
              <a:latin typeface="Gotham" panose="02000604030000020004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6336" y="3870159"/>
            <a:ext cx="312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Submitted By:</a:t>
            </a:r>
          </a:p>
          <a:p>
            <a:r>
              <a:rPr lang="en-IN" dirty="0">
                <a:solidFill>
                  <a:schemeClr val="bg1"/>
                </a:solidFill>
              </a:rPr>
              <a:t>Aditya Narayan – 13EC35010</a:t>
            </a:r>
          </a:p>
          <a:p>
            <a:r>
              <a:rPr lang="en-IN" dirty="0">
                <a:solidFill>
                  <a:schemeClr val="bg1"/>
                </a:solidFill>
              </a:rPr>
              <a:t>Adarsh Kumar Kosta – 13EC35008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444" y="284777"/>
            <a:ext cx="69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</a:rPr>
              <a:t>Digital Image Processing Lab – Mini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Text Region Localization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80069"/>
            <a:ext cx="5340955" cy="3416400"/>
          </a:xfrm>
        </p:spPr>
        <p:txBody>
          <a:bodyPr/>
          <a:lstStyle/>
          <a:p>
            <a:r>
              <a:rPr lang="en-IN" dirty="0"/>
              <a:t>This approach exploits the fact that text appears in clusters.</a:t>
            </a:r>
          </a:p>
          <a:p>
            <a:r>
              <a:rPr lang="en-IN" dirty="0"/>
              <a:t>The intensity of the feature map represents the possibility of text, a simple global thresholding is employed to highlight those with high-text possibility regions resulting in a binary image.</a:t>
            </a:r>
          </a:p>
          <a:p>
            <a:r>
              <a:rPr lang="en-IN" dirty="0"/>
              <a:t>The close-by regions are connected by employing a morphological dilation operator with a 7x7 structuring element to get text blobs.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76874"/>
              </p:ext>
            </p:extLst>
          </p:nvPr>
        </p:nvGraphicFramePr>
        <p:xfrm>
          <a:off x="5888181" y="1452308"/>
          <a:ext cx="2310245" cy="2133600"/>
        </p:xfrm>
        <a:graphic>
          <a:graphicData uri="http://schemas.openxmlformats.org/drawingml/2006/table">
            <a:tbl>
              <a:tblPr firstRow="1" bandRow="1">
                <a:tableStyleId>{459D9CD8-BBFF-436F-8353-8CB0E314CB74}</a:tableStyleId>
              </a:tblPr>
              <a:tblGrid>
                <a:gridCol w="330035">
                  <a:extLst>
                    <a:ext uri="{9D8B030D-6E8A-4147-A177-3AD203B41FA5}">
                      <a16:colId xmlns:a16="http://schemas.microsoft.com/office/drawing/2014/main" val="2254042194"/>
                    </a:ext>
                  </a:extLst>
                </a:gridCol>
                <a:gridCol w="330035">
                  <a:extLst>
                    <a:ext uri="{9D8B030D-6E8A-4147-A177-3AD203B41FA5}">
                      <a16:colId xmlns:a16="http://schemas.microsoft.com/office/drawing/2014/main" val="2337774848"/>
                    </a:ext>
                  </a:extLst>
                </a:gridCol>
                <a:gridCol w="330035">
                  <a:extLst>
                    <a:ext uri="{9D8B030D-6E8A-4147-A177-3AD203B41FA5}">
                      <a16:colId xmlns:a16="http://schemas.microsoft.com/office/drawing/2014/main" val="818462620"/>
                    </a:ext>
                  </a:extLst>
                </a:gridCol>
                <a:gridCol w="330035">
                  <a:extLst>
                    <a:ext uri="{9D8B030D-6E8A-4147-A177-3AD203B41FA5}">
                      <a16:colId xmlns:a16="http://schemas.microsoft.com/office/drawing/2014/main" val="2119661780"/>
                    </a:ext>
                  </a:extLst>
                </a:gridCol>
                <a:gridCol w="330035">
                  <a:extLst>
                    <a:ext uri="{9D8B030D-6E8A-4147-A177-3AD203B41FA5}">
                      <a16:colId xmlns:a16="http://schemas.microsoft.com/office/drawing/2014/main" val="1853483401"/>
                    </a:ext>
                  </a:extLst>
                </a:gridCol>
                <a:gridCol w="330035">
                  <a:extLst>
                    <a:ext uri="{9D8B030D-6E8A-4147-A177-3AD203B41FA5}">
                      <a16:colId xmlns:a16="http://schemas.microsoft.com/office/drawing/2014/main" val="1906346725"/>
                    </a:ext>
                  </a:extLst>
                </a:gridCol>
                <a:gridCol w="330035">
                  <a:extLst>
                    <a:ext uri="{9D8B030D-6E8A-4147-A177-3AD203B41FA5}">
                      <a16:colId xmlns:a16="http://schemas.microsoft.com/office/drawing/2014/main" val="2213692025"/>
                    </a:ext>
                  </a:extLst>
                </a:gridCol>
              </a:tblGrid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14727"/>
                  </a:ext>
                </a:extLst>
              </a:tr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61198"/>
                  </a:ext>
                </a:extLst>
              </a:tr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63602"/>
                  </a:ext>
                </a:extLst>
              </a:tr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12263"/>
                  </a:ext>
                </a:extLst>
              </a:tr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2762"/>
                  </a:ext>
                </a:extLst>
              </a:tr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4955"/>
                  </a:ext>
                </a:extLst>
              </a:tr>
              <a:tr h="26579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078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7289" y="3717742"/>
            <a:ext cx="271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7x7 Square Structuring Element</a:t>
            </a:r>
          </a:p>
        </p:txBody>
      </p:sp>
    </p:spTree>
    <p:extLst>
      <p:ext uri="{BB962C8B-B14F-4D97-AF65-F5344CB8AC3E}">
        <p14:creationId xmlns:p14="http://schemas.microsoft.com/office/powerpoint/2010/main" val="401708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Text Region Localization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65" y="1230102"/>
            <a:ext cx="5444864" cy="3645222"/>
          </a:xfrm>
        </p:spPr>
        <p:txBody>
          <a:bodyPr/>
          <a:lstStyle/>
          <a:p>
            <a:r>
              <a:rPr lang="en-US" dirty="0"/>
              <a:t>To filter out blobs not containing text, following two constraints are used: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out very small and isolated blobs below a certain area 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out those blobs whose widths are much smaller than their corresponding heights.</a:t>
            </a:r>
          </a:p>
          <a:p>
            <a:r>
              <a:rPr lang="en-US" dirty="0"/>
              <a:t>The coordinates of vertices of the rectangles enclosing the blobs are determined with some padding.</a:t>
            </a:r>
          </a:p>
        </p:txBody>
      </p:sp>
      <p:pic>
        <p:nvPicPr>
          <p:cNvPr id="4098" name="Picture 2" descr="Image result for remove small blobs i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r="7218"/>
          <a:stretch/>
        </p:blipFill>
        <p:spPr bwMode="auto">
          <a:xfrm>
            <a:off x="5683829" y="1280069"/>
            <a:ext cx="3024238" cy="27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8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166585"/>
            <a:ext cx="2602923" cy="3470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26779"/>
            <a:ext cx="2836719" cy="3610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4769428" y="1166585"/>
            <a:ext cx="2639290" cy="347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61809" y="3636818"/>
            <a:ext cx="176646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374724" y="2156215"/>
            <a:ext cx="145473" cy="1535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374724" y="2372819"/>
            <a:ext cx="192639" cy="165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7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7309" y="1542441"/>
            <a:ext cx="3704812" cy="242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5" y="1542442"/>
            <a:ext cx="3623736" cy="2427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319" t="11935" r="8596" b="10252"/>
          <a:stretch/>
        </p:blipFill>
        <p:spPr>
          <a:xfrm>
            <a:off x="4447309" y="1542441"/>
            <a:ext cx="3704812" cy="24279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5964382" y="3252355"/>
            <a:ext cx="477982" cy="71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117773" y="3439391"/>
            <a:ext cx="974827" cy="473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092600" y="3439391"/>
            <a:ext cx="45719" cy="473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0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Results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2574" y="1542441"/>
            <a:ext cx="4145973" cy="2667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42441"/>
            <a:ext cx="3981450" cy="2667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564" t="13118" r="7659" b="9487"/>
          <a:stretch/>
        </p:blipFill>
        <p:spPr>
          <a:xfrm>
            <a:off x="4432574" y="1542441"/>
            <a:ext cx="4145973" cy="26675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92782" y="2223655"/>
            <a:ext cx="644236" cy="1901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Conculsions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965" y="1230102"/>
            <a:ext cx="8416662" cy="3645222"/>
          </a:xfrm>
        </p:spPr>
        <p:txBody>
          <a:bodyPr/>
          <a:lstStyle/>
          <a:p>
            <a:r>
              <a:rPr lang="en-US" dirty="0"/>
              <a:t>The employed technique for Multi-scale Edge based text extraction from images, proves to be a viable solution for the job.</a:t>
            </a:r>
          </a:p>
          <a:p>
            <a:r>
              <a:rPr lang="en-US" dirty="0"/>
              <a:t>It is able to segregate the text regions fairly significantly from the textured regions.</a:t>
            </a:r>
          </a:p>
          <a:p>
            <a:r>
              <a:rPr lang="en-US" dirty="0"/>
              <a:t>However, with some images where the edge density is very high in textured regions too, the algorithm seems to breakdown and fail.</a:t>
            </a:r>
          </a:p>
          <a:p>
            <a:r>
              <a:rPr lang="en-US" dirty="0"/>
              <a:t>In case of outdoor images, some structures are also detected as part of text such as poles, tree branches etc.</a:t>
            </a:r>
          </a:p>
        </p:txBody>
      </p:sp>
    </p:spTree>
    <p:extLst>
      <p:ext uri="{BB962C8B-B14F-4D97-AF65-F5344CB8AC3E}">
        <p14:creationId xmlns:p14="http://schemas.microsoft.com/office/powerpoint/2010/main" val="264853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References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18183" y="1166585"/>
            <a:ext cx="8416662" cy="36452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IN" sz="1600" dirty="0" err="1"/>
              <a:t>KongqiaoWang</a:t>
            </a:r>
            <a:r>
              <a:rPr lang="en-IN" sz="1600" dirty="0"/>
              <a:t> and </a:t>
            </a:r>
            <a:r>
              <a:rPr lang="en-IN" sz="1600" dirty="0" err="1"/>
              <a:t>Jari</a:t>
            </a:r>
            <a:r>
              <a:rPr lang="en-IN" sz="1600" dirty="0"/>
              <a:t> A. Kangas, “Character location in scene images from digital camera,” </a:t>
            </a:r>
            <a:r>
              <a:rPr lang="en-IN" sz="1600" i="1" dirty="0"/>
              <a:t>Pattern Recognition</a:t>
            </a:r>
            <a:r>
              <a:rPr lang="en-IN" sz="1600" dirty="0"/>
              <a:t>, vol. 36, no. 10, pp. 2287–2299, 2003.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X. Liu and J. </a:t>
            </a:r>
            <a:r>
              <a:rPr lang="en-IN" sz="1600" dirty="0" err="1"/>
              <a:t>Samarabandu</a:t>
            </a:r>
            <a:r>
              <a:rPr lang="en-IN" sz="1600" dirty="0"/>
              <a:t>, "Multiscale Edge-Based Text Extraction from Complex Images," 2006 IEEE International Conference on Multimedia and Expo, Toronto, Ont., 2006, pp. 1721-1724. </a:t>
            </a:r>
            <a:r>
              <a:rPr lang="en-IN" sz="1600" dirty="0" err="1"/>
              <a:t>doi</a:t>
            </a:r>
            <a:r>
              <a:rPr lang="en-IN" sz="1600" dirty="0"/>
              <a:t>: 10.1109/ICME.2006.262882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</a:t>
            </a:r>
            <a:r>
              <a:rPr lang="en-IN" sz="1600" dirty="0"/>
              <a:t>Survey on text extraction techniques in Complex images and videos (</a:t>
            </a:r>
            <a:r>
              <a:rPr lang="en-IN" sz="1600" dirty="0">
                <a:hlinkClick r:id="rId3"/>
              </a:rPr>
              <a:t>http://airccse.org/journal/ijcses/papers/3412ijcses03.pdf</a:t>
            </a:r>
            <a:r>
              <a:rPr lang="en-IN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X. Liu and J. </a:t>
            </a:r>
            <a:r>
              <a:rPr lang="en-IN" sz="1600" dirty="0" err="1"/>
              <a:t>Samarabandu</a:t>
            </a:r>
            <a:r>
              <a:rPr lang="en-IN" sz="1600" dirty="0"/>
              <a:t>, “An edge-based text region extraction algorithm for indoor mobile robot navigation,” in </a:t>
            </a:r>
            <a:r>
              <a:rPr lang="en-IN" sz="1600" i="1" dirty="0"/>
              <a:t>Proc. of the IEEE International Conference on Mechatronics and Automation (ICMA 2005)</a:t>
            </a:r>
            <a:r>
              <a:rPr lang="en-IN" sz="1600" dirty="0"/>
              <a:t>, Niagara Falls, Canada, July 2005, pp. 701–706.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715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3518" y="2057400"/>
            <a:ext cx="8956963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6000" dirty="0"/>
              <a:t>Thank You</a:t>
            </a:r>
            <a:endParaRPr lang="en" sz="6000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2509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3518" y="2057400"/>
            <a:ext cx="8956963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6000" dirty="0"/>
              <a:t>Q &amp; A</a:t>
            </a:r>
            <a:endParaRPr lang="en" sz="6000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5465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/>
            <a:r>
              <a:rPr lang="en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Introduction: Why Text extraction from images?</a:t>
            </a:r>
            <a:endParaRPr lang="en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55174"/>
            <a:ext cx="4125218" cy="3991025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616161"/>
              </a:buClr>
            </a:pPr>
            <a:r>
              <a:rPr lang="en-IN" sz="2000" dirty="0">
                <a:solidFill>
                  <a:srgbClr val="202729">
                    <a:lumMod val="90000"/>
                    <a:lumOff val="10000"/>
                  </a:srgbClr>
                </a:solidFill>
              </a:rPr>
              <a:t>Text that appears in images contains important and useful information about the image.</a:t>
            </a:r>
          </a:p>
          <a:p>
            <a:pPr lvl="0">
              <a:lnSpc>
                <a:spcPct val="100000"/>
              </a:lnSpc>
              <a:buClr>
                <a:srgbClr val="616161"/>
              </a:buClr>
            </a:pPr>
            <a:r>
              <a:rPr lang="en-IN" sz="2000" dirty="0">
                <a:solidFill>
                  <a:srgbClr val="202729">
                    <a:lumMod val="90000"/>
                    <a:lumOff val="10000"/>
                  </a:srgbClr>
                </a:solidFill>
              </a:rPr>
              <a:t>It can be used for a variety of applications such as:</a:t>
            </a:r>
          </a:p>
          <a:p>
            <a:pPr marL="342900" lvl="0" indent="-342900">
              <a:lnSpc>
                <a:spcPct val="100000"/>
              </a:lnSpc>
              <a:buClr>
                <a:srgbClr val="61616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729">
                    <a:lumMod val="90000"/>
                    <a:lumOff val="10000"/>
                  </a:srgbClr>
                </a:solidFill>
              </a:rPr>
              <a:t> Number plate detection</a:t>
            </a:r>
          </a:p>
          <a:p>
            <a:pPr marL="342900" lvl="0" indent="-342900">
              <a:lnSpc>
                <a:spcPct val="100000"/>
              </a:lnSpc>
              <a:buClr>
                <a:srgbClr val="61616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729">
                    <a:lumMod val="90000"/>
                    <a:lumOff val="10000"/>
                  </a:srgbClr>
                </a:solidFill>
              </a:rPr>
              <a:t>Document retrieving</a:t>
            </a:r>
          </a:p>
          <a:p>
            <a:pPr marL="342900" lvl="0" indent="-342900">
              <a:lnSpc>
                <a:spcPct val="100000"/>
              </a:lnSpc>
              <a:buClr>
                <a:srgbClr val="61616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729">
                    <a:lumMod val="90000"/>
                    <a:lumOff val="10000"/>
                  </a:srgbClr>
                </a:solidFill>
              </a:rPr>
              <a:t>Label Products in stores</a:t>
            </a:r>
          </a:p>
          <a:p>
            <a:pPr marL="342900" lvl="0" indent="-342900">
              <a:lnSpc>
                <a:spcPct val="100000"/>
              </a:lnSpc>
              <a:buClr>
                <a:srgbClr val="61616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729">
                    <a:lumMod val="90000"/>
                    <a:lumOff val="10000"/>
                  </a:srgbClr>
                </a:solidFill>
              </a:rPr>
              <a:t>Mobile robot navigation etc.</a:t>
            </a:r>
            <a:endParaRPr lang="en" sz="2000" dirty="0">
              <a:solidFill>
                <a:srgbClr val="202729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026" name="Picture 2" descr="Image result for text extraction from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18" y="1152475"/>
            <a:ext cx="2316565" cy="166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ber plate det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71" y="2950687"/>
            <a:ext cx="2306782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22333" y="55020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Methodology</a:t>
            </a:r>
          </a:p>
        </p:txBody>
      </p:sp>
      <p:sp>
        <p:nvSpPr>
          <p:cNvPr id="78" name="Shape 78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Candidate text region detection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IN" sz="1600" dirty="0"/>
              <a:t>This stage aims to build a feature map by using three important properties of edges: Edge strength, Density and Variance of orientations.</a:t>
            </a:r>
            <a:endParaRPr lang="en" sz="1600" dirty="0"/>
          </a:p>
        </p:txBody>
      </p:sp>
      <p:sp>
        <p:nvSpPr>
          <p:cNvPr id="81" name="Shape 81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</a:rPr>
              <a:t>Text region localization</a:t>
            </a:r>
            <a:endParaRPr lang="en" b="1" dirty="0"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044776" y="2070575"/>
            <a:ext cx="2763223" cy="2771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This approach utilizes the property that text in images appears in clusters, and applys a global thresholding to separate text regions from other regions creating a binary image. The blobs corresponding to text containing regions are extracted.</a:t>
            </a:r>
          </a:p>
        </p:txBody>
      </p:sp>
      <p:sp>
        <p:nvSpPr>
          <p:cNvPr id="84" name="Shape 84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349441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Character Extraction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5948500" y="2070575"/>
            <a:ext cx="2777400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Aft>
                <a:spcPts val="800"/>
              </a:spcAft>
            </a:pPr>
            <a:r>
              <a:rPr lang="en" sz="1600" dirty="0"/>
              <a:t>Here, an Optical Character recognition (OCR) engine is run onto the processed image to extract the characters within it.</a:t>
            </a:r>
          </a:p>
          <a:p>
            <a:pPr lvl="0" algn="just" rtl="0">
              <a:spcBef>
                <a:spcPts val="0"/>
              </a:spcBef>
              <a:spcAft>
                <a:spcPts val="800"/>
              </a:spcAft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761056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Candidate Text region detection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280069"/>
            <a:ext cx="3647236" cy="3416400"/>
          </a:xfrm>
        </p:spPr>
        <p:txBody>
          <a:bodyPr/>
          <a:lstStyle/>
          <a:p>
            <a:r>
              <a:rPr lang="en-US" dirty="0"/>
              <a:t>The approach involves exploiting the </a:t>
            </a:r>
            <a:r>
              <a:rPr lang="en-IN" dirty="0"/>
              <a:t>edge strength, density and variance of orientations properties of the image to detect candidate text regions.</a:t>
            </a:r>
          </a:p>
          <a:p>
            <a:r>
              <a:rPr lang="en-IN" dirty="0"/>
              <a:t>This approach involves two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Multi-scale edge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Feature map generation</a:t>
            </a:r>
            <a:endParaRPr lang="en-US" dirty="0"/>
          </a:p>
        </p:txBody>
      </p:sp>
      <p:pic>
        <p:nvPicPr>
          <p:cNvPr id="2050" name="Picture 2" descr="Image result for detecting candidate text regions in a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1833130"/>
            <a:ext cx="4339070" cy="20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Gaussian Pyramid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280069"/>
            <a:ext cx="3647236" cy="3416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IN" dirty="0"/>
              <a:t>image is first passed through a Gaussian pyramid down-sampler and low-pass filter, which reduces the image resolution and adds blur to the image.</a:t>
            </a:r>
          </a:p>
          <a:p>
            <a:r>
              <a:rPr lang="en-IN" dirty="0"/>
              <a:t>A 4-level Gaussian pyramid is used creating a total of 4 different resolution </a:t>
            </a:r>
            <a:r>
              <a:rPr lang="en-IN" dirty="0" err="1"/>
              <a:t>Mutiscale</a:t>
            </a:r>
            <a:r>
              <a:rPr lang="en-IN" dirty="0"/>
              <a:t>-images.</a:t>
            </a:r>
            <a:endParaRPr lang="en-US" dirty="0"/>
          </a:p>
        </p:txBody>
      </p:sp>
      <p:pic>
        <p:nvPicPr>
          <p:cNvPr id="3074" name="Picture 2" descr="https://upload.wikimedia.org/wikipedia/commons/thumb/4/43/Image_pyramid.svg/300px-Image_pyrami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58" y="1039090"/>
            <a:ext cx="3797877" cy="3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Multi-scale edge detector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66585"/>
            <a:ext cx="3647236" cy="3759522"/>
          </a:xfrm>
        </p:spPr>
        <p:txBody>
          <a:bodyPr/>
          <a:lstStyle/>
          <a:p>
            <a:r>
              <a:rPr lang="en-US" dirty="0"/>
              <a:t>For edge detection, </a:t>
            </a:r>
            <a:r>
              <a:rPr lang="en-IN" dirty="0"/>
              <a:t>magnitude of the second derivative of intensity as a measurement of edge strength.</a:t>
            </a:r>
          </a:p>
          <a:p>
            <a:r>
              <a:rPr lang="en-IN" dirty="0"/>
              <a:t>The edge density is calculated based on the average edge strength within a window.</a:t>
            </a:r>
          </a:p>
          <a:p>
            <a:r>
              <a:rPr lang="en-IN" dirty="0"/>
              <a:t>The edge detection is carried out in 4 orientations (Vertical, Horizontal, Diagonal, Off-diagonal)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53156"/>
              </p:ext>
            </p:extLst>
          </p:nvPr>
        </p:nvGraphicFramePr>
        <p:xfrm>
          <a:off x="4644737" y="1166585"/>
          <a:ext cx="1143000" cy="1112520"/>
        </p:xfrm>
        <a:graphic>
          <a:graphicData uri="http://schemas.openxmlformats.org/drawingml/2006/table">
            <a:tbl>
              <a:tblPr firstRow="1" bandRow="1">
                <a:tableStyleId>{459D9CD8-BBFF-436F-8353-8CB0E314CB74}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820836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079525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1737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1502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66721"/>
              </p:ext>
            </p:extLst>
          </p:nvPr>
        </p:nvGraphicFramePr>
        <p:xfrm>
          <a:off x="4644737" y="2945002"/>
          <a:ext cx="1143000" cy="1112520"/>
        </p:xfrm>
        <a:graphic>
          <a:graphicData uri="http://schemas.openxmlformats.org/drawingml/2006/table">
            <a:tbl>
              <a:tblPr firstRow="1" bandRow="1">
                <a:tableStyleId>{459D9CD8-BBFF-436F-8353-8CB0E314CB74}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820836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079525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1737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1502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3171"/>
              </p:ext>
            </p:extLst>
          </p:nvPr>
        </p:nvGraphicFramePr>
        <p:xfrm>
          <a:off x="6778337" y="2945002"/>
          <a:ext cx="1143000" cy="1112520"/>
        </p:xfrm>
        <a:graphic>
          <a:graphicData uri="http://schemas.openxmlformats.org/drawingml/2006/table">
            <a:tbl>
              <a:tblPr firstRow="1" bandRow="1">
                <a:tableStyleId>{459D9CD8-BBFF-436F-8353-8CB0E314CB74}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820836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079525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1737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1502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2948"/>
              </p:ext>
            </p:extLst>
          </p:nvPr>
        </p:nvGraphicFramePr>
        <p:xfrm>
          <a:off x="6778337" y="1166585"/>
          <a:ext cx="1143000" cy="1112520"/>
        </p:xfrm>
        <a:graphic>
          <a:graphicData uri="http://schemas.openxmlformats.org/drawingml/2006/table">
            <a:tbl>
              <a:tblPr firstRow="1" bandRow="1">
                <a:tableStyleId>{459D9CD8-BBFF-436F-8353-8CB0E314CB74}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820836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079525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1737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15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9037" y="23400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2637" y="232638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45 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9037" y="405752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90 kernel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487" y="405752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135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983" y="4415642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Compass Operators</a:t>
            </a:r>
          </a:p>
        </p:txBody>
      </p:sp>
    </p:spTree>
    <p:extLst>
      <p:ext uri="{BB962C8B-B14F-4D97-AF65-F5344CB8AC3E}">
        <p14:creationId xmlns:p14="http://schemas.microsoft.com/office/powerpoint/2010/main" val="2792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Feature Map Generation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80069"/>
            <a:ext cx="8188063" cy="3416400"/>
          </a:xfrm>
        </p:spPr>
        <p:txBody>
          <a:bodyPr/>
          <a:lstStyle/>
          <a:p>
            <a:r>
              <a:rPr lang="en-IN" dirty="0"/>
              <a:t>The Multi-scale edge detection is carried out on all 4 images generated from the Gaussian pyramid and their outputs are merged after proper up/down – sampling.</a:t>
            </a:r>
          </a:p>
          <a:p>
            <a:r>
              <a:rPr lang="en-IN" dirty="0"/>
              <a:t>Regions with text in them will have significantly higher values of average edge density, strength and variance of orientations than those of non-text regions.</a:t>
            </a:r>
          </a:p>
          <a:p>
            <a:r>
              <a:rPr lang="en-IN" dirty="0"/>
              <a:t>These three characteristics are utilized to generate a feature map which suppresses the false regions and enhances true candidate text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7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Feature Map Generation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818030"/>
            <a:ext cx="8188063" cy="3211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err="1"/>
              <a:t>fmap</a:t>
            </a:r>
            <a:r>
              <a:rPr lang="en-IN" i="1" dirty="0"/>
              <a:t> </a:t>
            </a:r>
            <a:r>
              <a:rPr lang="en-IN" dirty="0"/>
              <a:t>is the output 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n </a:t>
            </a:r>
            <a:r>
              <a:rPr lang="en-IN" dirty="0"/>
              <a:t>is the highest level of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 is a normalization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</a:t>
            </a:r>
            <a:r>
              <a:rPr lang="en-IN" i="1" dirty="0" err="1"/>
              <a:t>i</a:t>
            </a:r>
            <a:r>
              <a:rPr lang="en-IN" i="1" dirty="0"/>
              <a:t>, j</a:t>
            </a:r>
            <a:r>
              <a:rPr lang="en-IN" dirty="0"/>
              <a:t>) are coordinates of an image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W</a:t>
            </a:r>
            <a:r>
              <a:rPr lang="en-IN" dirty="0"/>
              <a:t>(</a:t>
            </a:r>
            <a:r>
              <a:rPr lang="en-IN" i="1" dirty="0" err="1"/>
              <a:t>i</a:t>
            </a:r>
            <a:r>
              <a:rPr lang="en-IN" i="1" dirty="0"/>
              <a:t>, j</a:t>
            </a:r>
            <a:r>
              <a:rPr lang="en-IN" dirty="0"/>
              <a:t>) is the weight for pixel(</a:t>
            </a:r>
            <a:r>
              <a:rPr lang="en-IN" i="1" dirty="0" err="1"/>
              <a:t>i</a:t>
            </a:r>
            <a:r>
              <a:rPr lang="en-IN" i="1" dirty="0"/>
              <a:t>, j</a:t>
            </a:r>
            <a:r>
              <a:rPr lang="en-IN" dirty="0"/>
              <a:t>), more the edge orientations higher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c </a:t>
            </a:r>
            <a:r>
              <a:rPr lang="en-IN" dirty="0"/>
              <a:t>is the window size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99" y="1166585"/>
            <a:ext cx="5642264" cy="6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886"/>
            <a:ext cx="8520599" cy="572699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Calculation of </a:t>
            </a:r>
            <a:r>
              <a:rPr lang="en-IN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W(</a:t>
            </a:r>
            <a:r>
              <a:rPr lang="en-IN" b="1" i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</a:t>
            </a:r>
            <a:r>
              <a:rPr lang="en-IN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j)</a:t>
            </a:r>
            <a:endParaRPr lang="en-US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66585"/>
            <a:ext cx="8188063" cy="338463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i="1" dirty="0"/>
              <a:t>Getting the strong and weak edges</a:t>
            </a:r>
            <a:br>
              <a:rPr lang="en-IN" i="1" dirty="0"/>
            </a:br>
            <a:r>
              <a:rPr lang="en-IN" sz="1600" dirty="0"/>
              <a:t>Strong edges is obtained by OTSU thresholding of the edges in the vertical direction. Weak edges are obtained by the difference of dilated and closed morphology of the vertical edges.</a:t>
            </a:r>
            <a:endParaRPr lang="en-IN" sz="16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i="1" dirty="0"/>
              <a:t>Labelling edges</a:t>
            </a:r>
            <a:br>
              <a:rPr lang="en-IN" i="1" dirty="0"/>
            </a:br>
            <a:r>
              <a:rPr lang="en-IN" sz="1600" dirty="0"/>
              <a:t>The edges are labelled in proportion to the area of the connected component they belong to.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i="1" dirty="0"/>
              <a:t>Filtering out strong edges</a:t>
            </a:r>
            <a:br>
              <a:rPr lang="en-IN" i="1" dirty="0"/>
            </a:br>
            <a:r>
              <a:rPr lang="en-IN" sz="1600" dirty="0"/>
              <a:t>The labelled edges having very high area of connected component are filtered out.</a:t>
            </a:r>
            <a:br>
              <a:rPr lang="en-IN" dirty="0"/>
            </a:br>
            <a:r>
              <a:rPr lang="en-IN" sz="1600" dirty="0"/>
              <a:t>By employing this non linear weight filtering, the proposed method distinguishes text regions from texture-like regions, such as window frames, wall patterns,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6779739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851</Words>
  <Application>Microsoft Office PowerPoint</Application>
  <PresentationFormat>On-screen Show (16:9)</PresentationFormat>
  <Paragraphs>161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Gotham</vt:lpstr>
      <vt:lpstr>Proxima Nova</vt:lpstr>
      <vt:lpstr>Arial</vt:lpstr>
      <vt:lpstr>spearmint</vt:lpstr>
      <vt:lpstr>Multi-Scale edge based text extraction from complex images</vt:lpstr>
      <vt:lpstr>Introduction: Why Text extraction from images?</vt:lpstr>
      <vt:lpstr>Methodology</vt:lpstr>
      <vt:lpstr>Candidate Text region detection</vt:lpstr>
      <vt:lpstr>Gaussian Pyramid</vt:lpstr>
      <vt:lpstr>Multi-scale edge detector</vt:lpstr>
      <vt:lpstr>Feature Map Generation</vt:lpstr>
      <vt:lpstr>Feature Map Generation</vt:lpstr>
      <vt:lpstr>Calculation of W(i, j)</vt:lpstr>
      <vt:lpstr>Text Region Localization</vt:lpstr>
      <vt:lpstr>Text Region Localization</vt:lpstr>
      <vt:lpstr>Results</vt:lpstr>
      <vt:lpstr>Results</vt:lpstr>
      <vt:lpstr>Results</vt:lpstr>
      <vt:lpstr>Conculsions</vt:lpstr>
      <vt:lpstr>References</vt:lpstr>
      <vt:lpstr>Thank You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ROBB - ROBO BUTLER</dc:title>
  <cp:lastModifiedBy>Adarsh Kosta</cp:lastModifiedBy>
  <cp:revision>98</cp:revision>
  <dcterms:modified xsi:type="dcterms:W3CDTF">2017-04-11T09:22:04Z</dcterms:modified>
</cp:coreProperties>
</file>