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5143500" type="screen16x9"/>
  <p:notesSz cx="6858000" cy="9144000"/>
  <p:embeddedFontLst>
    <p:embeddedFont>
      <p:font typeface="Maven Pro" panose="020B0604020202020204" charset="0"/>
      <p:regular r:id="rId18"/>
      <p:bold r:id="rId19"/>
    </p:embeddedFont>
    <p:embeddedFont>
      <p:font typeface="Nunito"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2871A1-8BFB-4428-8C0A-F60A226C7700}" v="8" dt="2025-07-02T07:32:18.654"/>
  </p1510:revLst>
</p1510:revInfo>
</file>

<file path=ppt/tableStyles.xml><?xml version="1.0" encoding="utf-8"?>
<a:tblStyleLst xmlns:a="http://schemas.openxmlformats.org/drawingml/2006/main" def="{4C5E6DFC-20B0-4DBD-8CB2-B8D34D3ED53A}">
  <a:tblStyle styleId="{4C5E6DFC-20B0-4DBD-8CB2-B8D34D3ED5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h Sanjay" userId="d22eec9348dc9555" providerId="LiveId" clId="{9C2871A1-8BFB-4428-8C0A-F60A226C7700}"/>
    <pc:docChg chg="undo custSel modSld">
      <pc:chgData name="Nishanth Sanjay" userId="d22eec9348dc9555" providerId="LiveId" clId="{9C2871A1-8BFB-4428-8C0A-F60A226C7700}" dt="2025-07-02T07:32:22.945" v="125" actId="20577"/>
      <pc:docMkLst>
        <pc:docMk/>
      </pc:docMkLst>
      <pc:sldChg chg="modSp mod">
        <pc:chgData name="Nishanth Sanjay" userId="d22eec9348dc9555" providerId="LiveId" clId="{9C2871A1-8BFB-4428-8C0A-F60A226C7700}" dt="2025-07-02T07:29:04.742" v="72" actId="313"/>
        <pc:sldMkLst>
          <pc:docMk/>
          <pc:sldMk cId="0" sldId="264"/>
        </pc:sldMkLst>
        <pc:spChg chg="mod">
          <ac:chgData name="Nishanth Sanjay" userId="d22eec9348dc9555" providerId="LiveId" clId="{9C2871A1-8BFB-4428-8C0A-F60A226C7700}" dt="2025-07-02T07:26:01.055" v="6" actId="27636"/>
          <ac:spMkLst>
            <pc:docMk/>
            <pc:sldMk cId="0" sldId="264"/>
            <ac:spMk id="334" creationId="{00000000-0000-0000-0000-000000000000}"/>
          </ac:spMkLst>
        </pc:spChg>
        <pc:spChg chg="mod">
          <ac:chgData name="Nishanth Sanjay" userId="d22eec9348dc9555" providerId="LiveId" clId="{9C2871A1-8BFB-4428-8C0A-F60A226C7700}" dt="2025-07-02T07:29:04.742" v="72" actId="313"/>
          <ac:spMkLst>
            <pc:docMk/>
            <pc:sldMk cId="0" sldId="264"/>
            <ac:spMk id="335" creationId="{00000000-0000-0000-0000-000000000000}"/>
          </ac:spMkLst>
        </pc:spChg>
      </pc:sldChg>
      <pc:sldChg chg="modSp mod modNotes">
        <pc:chgData name="Nishanth Sanjay" userId="d22eec9348dc9555" providerId="LiveId" clId="{9C2871A1-8BFB-4428-8C0A-F60A226C7700}" dt="2025-07-02T07:32:22.945" v="125" actId="20577"/>
        <pc:sldMkLst>
          <pc:docMk/>
          <pc:sldMk cId="0" sldId="265"/>
        </pc:sldMkLst>
        <pc:spChg chg="mod">
          <ac:chgData name="Nishanth Sanjay" userId="d22eec9348dc9555" providerId="LiveId" clId="{9C2871A1-8BFB-4428-8C0A-F60A226C7700}" dt="2025-07-02T07:32:22.945" v="125" actId="20577"/>
          <ac:spMkLst>
            <pc:docMk/>
            <pc:sldMk cId="0" sldId="265"/>
            <ac:spMk id="34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711bea57e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711bea57e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cdc04061a2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cdc04061a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db7c34c93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db7c34c93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cdc04061a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cdc04061a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cdc04061a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cdc04061a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cdc04061a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cdc04061a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48fcfc2f68a88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48fcfc2f68a88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b7c34c93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db7c34c9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db7c34c93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db7c34c93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cdc04061a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cdc04061a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cdc04061a2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cdc04061a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711bea57ec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711bea57ec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db81dc1d4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db81dc1d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711bea57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711bea57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04395425_Huffman_cod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www.ncbi.nlm.nih.gov/pmc/articles/PMC5372760/pdf/cmb.2016.0151.pdf" TargetMode="External"/><Relationship Id="rId4" Type="http://schemas.openxmlformats.org/officeDocument/2006/relationships/hyperlink" Target="https://www.geeksforgeeks.org/text-file-compression-and-decompression-using-huffman-cod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2100" y="386577"/>
            <a:ext cx="8519800" cy="434154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GB" sz="3333" dirty="0">
                <a:solidFill>
                  <a:srgbClr val="FFFFFF"/>
                </a:solidFill>
                <a:latin typeface="Arial"/>
                <a:ea typeface="Arial"/>
                <a:cs typeface="Arial"/>
                <a:sym typeface="Arial"/>
              </a:rPr>
              <a:t>Text File Compression And Decompression Using Huffman Coding</a:t>
            </a:r>
            <a:endParaRPr sz="3333" dirty="0">
              <a:solidFill>
                <a:srgbClr val="FFFFFF"/>
              </a:solidFill>
              <a:latin typeface="Arial"/>
              <a:ea typeface="Arial"/>
              <a:cs typeface="Arial"/>
              <a:sym typeface="Arial"/>
            </a:endParaRPr>
          </a:p>
          <a:p>
            <a:pPr marL="0" lvl="0" indent="0" algn="l" rtl="0">
              <a:spcBef>
                <a:spcPts val="0"/>
              </a:spcBef>
              <a:spcAft>
                <a:spcPts val="0"/>
              </a:spcAft>
              <a:buNone/>
            </a:pPr>
            <a:endParaRPr b="0" dirty="0">
              <a:solidFill>
                <a:srgbClr val="F3F3F3"/>
              </a:solidFill>
              <a:latin typeface="Arial"/>
              <a:ea typeface="Arial"/>
              <a:cs typeface="Arial"/>
              <a:sym typeface="Arial"/>
            </a:endParaRPr>
          </a:p>
          <a:p>
            <a:pPr marL="0" lvl="0" indent="0" algn="l" rtl="0">
              <a:spcBef>
                <a:spcPts val="0"/>
              </a:spcBef>
              <a:spcAft>
                <a:spcPts val="0"/>
              </a:spcAft>
              <a:buNone/>
            </a:pPr>
            <a:endParaRPr dirty="0"/>
          </a:p>
        </p:txBody>
      </p:sp>
      <p:sp>
        <p:nvSpPr>
          <p:cNvPr id="278" name="Google Shape;278;p13"/>
          <p:cNvSpPr txBox="1">
            <a:spLocks noGrp="1"/>
          </p:cNvSpPr>
          <p:nvPr>
            <p:ph type="subTitle" idx="1"/>
          </p:nvPr>
        </p:nvSpPr>
        <p:spPr>
          <a:xfrm>
            <a:off x="824000" y="2883350"/>
            <a:ext cx="8007900" cy="210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endParaRPr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a:spLocks noGrp="1"/>
          </p:cNvSpPr>
          <p:nvPr>
            <p:ph type="body" idx="1"/>
          </p:nvPr>
        </p:nvSpPr>
        <p:spPr>
          <a:xfrm>
            <a:off x="92375" y="184725"/>
            <a:ext cx="8780400" cy="4814400"/>
          </a:xfrm>
          <a:prstGeom prst="rect">
            <a:avLst/>
          </a:prstGeom>
        </p:spPr>
        <p:txBody>
          <a:bodyPr spcFirstLastPara="1" wrap="square" lIns="91425" tIns="91425" rIns="91425" bIns="91425" anchor="t" anchorCtr="0">
            <a:noAutofit/>
          </a:bodyPr>
          <a:lstStyle/>
          <a:p>
            <a:pPr marL="0" lvl="0" indent="0">
              <a:buNone/>
            </a:pPr>
            <a:r>
              <a:rPr lang="en-GB" sz="1500" b="1" dirty="0">
                <a:latin typeface="Arial"/>
                <a:ea typeface="Arial"/>
                <a:cs typeface="Arial"/>
                <a:sym typeface="Arial"/>
              </a:rPr>
              <a:t>Encoding: </a:t>
            </a:r>
            <a:r>
              <a:rPr lang="en-US" sz="1500" dirty="0">
                <a:latin typeface="Arial"/>
                <a:ea typeface="Arial"/>
                <a:cs typeface="Arial"/>
                <a:sym typeface="Arial"/>
              </a:rPr>
              <a:t> The ‘traverse()’ function recursively traverses the Huffman tree to generate codewords for each character, appending '0' for a left branch and '1' for a right branch.-</a:t>
            </a:r>
          </a:p>
          <a:p>
            <a:pPr marL="0" lvl="0" indent="0">
              <a:buNone/>
            </a:pPr>
            <a:r>
              <a:rPr lang="en-US" sz="1500" dirty="0">
                <a:latin typeface="Arial"/>
                <a:ea typeface="Arial"/>
                <a:cs typeface="Arial"/>
                <a:sym typeface="Arial"/>
              </a:rPr>
              <a:t>The ‘</a:t>
            </a:r>
            <a:r>
              <a:rPr lang="en-US" sz="1500" dirty="0" err="1">
                <a:latin typeface="Arial"/>
                <a:ea typeface="Arial"/>
                <a:cs typeface="Arial"/>
                <a:sym typeface="Arial"/>
              </a:rPr>
              <a:t>createCodes</a:t>
            </a:r>
            <a:r>
              <a:rPr lang="en-US" sz="1500" dirty="0">
                <a:latin typeface="Arial"/>
                <a:ea typeface="Arial"/>
                <a:cs typeface="Arial"/>
                <a:sym typeface="Arial"/>
              </a:rPr>
              <a:t>()’ method initiates the code assignment for all characters present in the input. ‘</a:t>
            </a:r>
            <a:r>
              <a:rPr lang="en-US" sz="1500" dirty="0" err="1">
                <a:latin typeface="Arial"/>
                <a:ea typeface="Arial"/>
                <a:cs typeface="Arial"/>
                <a:sym typeface="Arial"/>
              </a:rPr>
              <a:t>saveEncodedFile</a:t>
            </a:r>
            <a:r>
              <a:rPr lang="en-US" sz="1500" dirty="0">
                <a:latin typeface="Arial"/>
                <a:ea typeface="Arial"/>
                <a:cs typeface="Arial"/>
                <a:sym typeface="Arial"/>
              </a:rPr>
              <a:t>()’ writes the compressed data and the serialized Huffman tree (as metadata) to the output file, including padding information required for decompression.</a:t>
            </a:r>
          </a:p>
          <a:p>
            <a:pPr marL="0" lvl="0" indent="0">
              <a:buNone/>
            </a:pPr>
            <a:endParaRPr lang="en-US" sz="1500" dirty="0">
              <a:latin typeface="Arial"/>
              <a:ea typeface="Arial"/>
              <a:cs typeface="Arial"/>
              <a:sym typeface="Arial"/>
            </a:endParaRPr>
          </a:p>
          <a:p>
            <a:pPr marL="0" lvl="0" indent="0">
              <a:buNone/>
            </a:pPr>
            <a:r>
              <a:rPr lang="en-GB" sz="1500" b="1" dirty="0">
                <a:latin typeface="Arial"/>
                <a:ea typeface="Arial"/>
                <a:cs typeface="Arial"/>
                <a:sym typeface="Arial"/>
              </a:rPr>
              <a:t>Decoding: </a:t>
            </a:r>
            <a:r>
              <a:rPr lang="en-US" sz="1500" dirty="0">
                <a:latin typeface="Arial"/>
                <a:ea typeface="Arial"/>
                <a:cs typeface="Arial"/>
                <a:sym typeface="Arial"/>
              </a:rPr>
              <a:t> The ‘</a:t>
            </a:r>
            <a:r>
              <a:rPr lang="en-US" sz="1500" dirty="0" err="1">
                <a:latin typeface="Arial"/>
                <a:ea typeface="Arial"/>
                <a:cs typeface="Arial"/>
                <a:sym typeface="Arial"/>
              </a:rPr>
              <a:t>getTree</a:t>
            </a:r>
            <a:r>
              <a:rPr lang="en-US" sz="1500" dirty="0">
                <a:latin typeface="Arial"/>
                <a:ea typeface="Arial"/>
                <a:cs typeface="Arial"/>
                <a:sym typeface="Arial"/>
              </a:rPr>
              <a:t>()’ method reconstructs the Huffman tree from the metadata stored in the compressed file.</a:t>
            </a:r>
          </a:p>
          <a:p>
            <a:pPr marL="0" lvl="0" indent="0">
              <a:buNone/>
            </a:pPr>
            <a:r>
              <a:rPr lang="en-US" sz="1500" dirty="0">
                <a:latin typeface="Arial"/>
                <a:ea typeface="Arial"/>
                <a:cs typeface="Arial"/>
                <a:sym typeface="Arial"/>
              </a:rPr>
              <a:t>The ‘</a:t>
            </a:r>
            <a:r>
              <a:rPr lang="en-US" sz="1500" dirty="0" err="1">
                <a:latin typeface="Arial"/>
                <a:ea typeface="Arial"/>
                <a:cs typeface="Arial"/>
                <a:sym typeface="Arial"/>
              </a:rPr>
              <a:t>saveDecodedFile</a:t>
            </a:r>
            <a:r>
              <a:rPr lang="en-US" sz="1500" dirty="0">
                <a:latin typeface="Arial"/>
                <a:ea typeface="Arial"/>
                <a:cs typeface="Arial"/>
                <a:sym typeface="Arial"/>
              </a:rPr>
              <a:t>()’ method reads the compressed data, decodes it using the reconstructed Huffman tree, and writes the original content to the output file.</a:t>
            </a:r>
          </a:p>
          <a:p>
            <a:pPr marL="0" lvl="0" indent="0">
              <a:buNone/>
            </a:pPr>
            <a:r>
              <a:rPr lang="en-GB" sz="1500" dirty="0" err="1">
                <a:latin typeface="Arial"/>
                <a:ea typeface="Arial"/>
                <a:cs typeface="Arial"/>
                <a:sym typeface="Arial"/>
              </a:rPr>
              <a:t>DecompressFile</a:t>
            </a:r>
            <a:r>
              <a:rPr lang="en-GB" sz="1500" dirty="0">
                <a:latin typeface="Arial"/>
                <a:ea typeface="Arial"/>
                <a:cs typeface="Arial"/>
                <a:sym typeface="Arial"/>
              </a:rPr>
              <a:t> reads the compressed file, extracts the Huffman codes from the header, and writes the decompressed data to an output file.</a:t>
            </a:r>
            <a:endParaRPr sz="1500" dirty="0">
              <a:latin typeface="Arial"/>
              <a:ea typeface="Arial"/>
              <a:cs typeface="Arial"/>
              <a:sym typeface="Arial"/>
            </a:endParaRPr>
          </a:p>
          <a:p>
            <a:pPr marL="0" lvl="0" indent="0">
              <a:spcBef>
                <a:spcPts val="1200"/>
              </a:spcBef>
              <a:buNone/>
            </a:pPr>
            <a:r>
              <a:rPr lang="en-GB" sz="1500" b="1" dirty="0">
                <a:latin typeface="Arial"/>
                <a:ea typeface="Arial"/>
                <a:cs typeface="Arial"/>
                <a:sym typeface="Arial"/>
              </a:rPr>
              <a:t>Main Function: </a:t>
            </a:r>
            <a:r>
              <a:rPr lang="en-US" sz="1500" dirty="0">
                <a:latin typeface="Arial"/>
                <a:ea typeface="Arial"/>
                <a:cs typeface="Arial"/>
                <a:sym typeface="Arial"/>
              </a:rPr>
              <a:t>The main function takes input and output file paths as command-line arguments. There are separate programs for compression (`</a:t>
            </a:r>
            <a:r>
              <a:rPr lang="en-US" sz="1500" dirty="0" err="1">
                <a:latin typeface="Arial"/>
                <a:ea typeface="Arial"/>
                <a:cs typeface="Arial"/>
                <a:sym typeface="Arial"/>
              </a:rPr>
              <a:t>f.compress</a:t>
            </a:r>
            <a:r>
              <a:rPr lang="en-US" sz="1500" dirty="0">
                <a:latin typeface="Arial"/>
                <a:ea typeface="Arial"/>
                <a:cs typeface="Arial"/>
                <a:sym typeface="Arial"/>
              </a:rPr>
              <a:t>()`) and decompression (`</a:t>
            </a:r>
            <a:r>
              <a:rPr lang="en-US" sz="1500" dirty="0" err="1">
                <a:latin typeface="Arial"/>
                <a:ea typeface="Arial"/>
                <a:cs typeface="Arial"/>
                <a:sym typeface="Arial"/>
              </a:rPr>
              <a:t>f.decompress</a:t>
            </a:r>
            <a:r>
              <a:rPr lang="en-US" sz="1500" dirty="0">
                <a:latin typeface="Arial"/>
                <a:ea typeface="Arial"/>
                <a:cs typeface="Arial"/>
                <a:sym typeface="Arial"/>
              </a:rPr>
              <a:t>()`), each requiring the proper input and output file arguments.</a:t>
            </a:r>
            <a:endParaRPr sz="1500"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303800" y="598575"/>
            <a:ext cx="7030500" cy="410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457200" algn="l" rtl="0">
              <a:spcBef>
                <a:spcPts val="0"/>
              </a:spcBef>
              <a:spcAft>
                <a:spcPts val="0"/>
              </a:spcAft>
              <a:buNone/>
            </a:pPr>
            <a:r>
              <a:rPr lang="en-GB"/>
              <a:t>Time Complexity = O(n Log n)</a:t>
            </a:r>
            <a:endParaRPr/>
          </a:p>
          <a:p>
            <a:pPr marL="0" lvl="0" indent="457200" algn="l" rtl="0">
              <a:spcBef>
                <a:spcPts val="0"/>
              </a:spcBef>
              <a:spcAft>
                <a:spcPts val="0"/>
              </a:spcAft>
              <a:buNone/>
            </a:pPr>
            <a:r>
              <a:rPr lang="en-GB"/>
              <a:t>Space Complexity = O(n + m)</a:t>
            </a:r>
            <a:endParaRPr/>
          </a:p>
          <a:p>
            <a:pPr marL="0" lvl="0" indent="457200" algn="l" rtl="0">
              <a:spcBef>
                <a:spcPts val="0"/>
              </a:spcBef>
              <a:spcAft>
                <a:spcPts val="0"/>
              </a:spcAft>
              <a:buNone/>
            </a:pPr>
            <a:endParaRPr/>
          </a:p>
          <a:p>
            <a:pPr marL="0" lvl="0" indent="457200" algn="l" rtl="0">
              <a:spcBef>
                <a:spcPts val="0"/>
              </a:spcBef>
              <a:spcAft>
                <a:spcPts val="0"/>
              </a:spcAft>
              <a:buNone/>
            </a:pPr>
            <a:r>
              <a:rPr lang="en-GB" sz="1550" b="0">
                <a:latin typeface="Arial"/>
                <a:ea typeface="Arial"/>
                <a:cs typeface="Arial"/>
                <a:sym typeface="Arial"/>
              </a:rPr>
              <a:t>N = number of unique character in the input file </a:t>
            </a:r>
            <a:endParaRPr sz="1550" b="0">
              <a:latin typeface="Arial"/>
              <a:ea typeface="Arial"/>
              <a:cs typeface="Arial"/>
              <a:sym typeface="Arial"/>
            </a:endParaRPr>
          </a:p>
          <a:p>
            <a:pPr marL="0" lvl="0" indent="457200" algn="l" rtl="0">
              <a:spcBef>
                <a:spcPts val="0"/>
              </a:spcBef>
              <a:spcAft>
                <a:spcPts val="0"/>
              </a:spcAft>
              <a:buNone/>
            </a:pPr>
            <a:r>
              <a:rPr lang="en-GB" sz="1550" b="0">
                <a:latin typeface="Arial"/>
                <a:ea typeface="Arial"/>
                <a:cs typeface="Arial"/>
                <a:sym typeface="Arial"/>
              </a:rPr>
              <a:t>M = size of the compressed data</a:t>
            </a:r>
            <a:endParaRPr sz="1550" b="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Huffman algorithm v/s BWT          </a:t>
            </a:r>
            <a:endParaRPr/>
          </a:p>
        </p:txBody>
      </p:sp>
      <p:sp>
        <p:nvSpPr>
          <p:cNvPr id="353" name="Google Shape;353;p24"/>
          <p:cNvSpPr txBox="1">
            <a:spLocks noGrp="1"/>
          </p:cNvSpPr>
          <p:nvPr>
            <p:ph type="body" idx="1"/>
          </p:nvPr>
        </p:nvSpPr>
        <p:spPr>
          <a:xfrm>
            <a:off x="1303800" y="1393525"/>
            <a:ext cx="7030500" cy="3393600"/>
          </a:xfrm>
          <a:prstGeom prst="rect">
            <a:avLst/>
          </a:prstGeom>
        </p:spPr>
        <p:txBody>
          <a:bodyPr spcFirstLastPara="1" wrap="square" lIns="91425" tIns="91425" rIns="91425" bIns="91425" anchor="t" anchorCtr="0">
            <a:normAutofit/>
          </a:bodyPr>
          <a:lstStyle/>
          <a:p>
            <a:pPr marL="0" lvl="0" indent="0" algn="l" rtl="0">
              <a:lnSpc>
                <a:spcPct val="171429"/>
              </a:lnSpc>
              <a:spcBef>
                <a:spcPts val="0"/>
              </a:spcBef>
              <a:spcAft>
                <a:spcPts val="0"/>
              </a:spcAft>
              <a:buNone/>
            </a:pPr>
            <a:endParaRPr sz="95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graphicFrame>
        <p:nvGraphicFramePr>
          <p:cNvPr id="354" name="Google Shape;354;p24"/>
          <p:cNvGraphicFramePr/>
          <p:nvPr/>
        </p:nvGraphicFramePr>
        <p:xfrm>
          <a:off x="952500" y="1428750"/>
          <a:ext cx="7239000" cy="3047850"/>
        </p:xfrm>
        <a:graphic>
          <a:graphicData uri="http://schemas.openxmlformats.org/drawingml/2006/table">
            <a:tbl>
              <a:tblPr>
                <a:noFill/>
                <a:tableStyleId>{4C5E6DFC-20B0-4DBD-8CB2-B8D34D3ED53A}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b="1"/>
                        <a:t>              Aspect</a:t>
                      </a:r>
                      <a:endParaRPr b="1"/>
                    </a:p>
                  </a:txBody>
                  <a:tcPr marL="91425" marR="91425" marT="91425" marB="91425"/>
                </a:tc>
                <a:tc>
                  <a:txBody>
                    <a:bodyPr/>
                    <a:lstStyle/>
                    <a:p>
                      <a:pPr marL="0" lvl="0" indent="0" algn="l" rtl="0">
                        <a:spcBef>
                          <a:spcPts val="0"/>
                        </a:spcBef>
                        <a:spcAft>
                          <a:spcPts val="0"/>
                        </a:spcAft>
                        <a:buNone/>
                      </a:pPr>
                      <a:r>
                        <a:rPr lang="en-GB" b="1"/>
                        <a:t>      Huffman Algorithm</a:t>
                      </a:r>
                      <a:endParaRPr b="1"/>
                    </a:p>
                  </a:txBody>
                  <a:tcPr marL="91425" marR="91425" marT="91425" marB="91425"/>
                </a:tc>
                <a:tc>
                  <a:txBody>
                    <a:bodyPr/>
                    <a:lstStyle/>
                    <a:p>
                      <a:pPr marL="0" lvl="0" indent="0" algn="l" rtl="0">
                        <a:spcBef>
                          <a:spcPts val="0"/>
                        </a:spcBef>
                        <a:spcAft>
                          <a:spcPts val="0"/>
                        </a:spcAft>
                        <a:buNone/>
                      </a:pPr>
                      <a:r>
                        <a:rPr lang="en-GB" b="1"/>
                        <a:t>Burrows Wheeler Transform</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Algorithm type</a:t>
                      </a:r>
                      <a:endParaRPr b="1"/>
                    </a:p>
                  </a:txBody>
                  <a:tcPr marL="91425" marR="91425" marT="91425" marB="91425"/>
                </a:tc>
                <a:tc>
                  <a:txBody>
                    <a:bodyPr/>
                    <a:lstStyle/>
                    <a:p>
                      <a:pPr marL="0" lvl="0" indent="0" algn="l" rtl="0">
                        <a:spcBef>
                          <a:spcPts val="0"/>
                        </a:spcBef>
                        <a:spcAft>
                          <a:spcPts val="0"/>
                        </a:spcAft>
                        <a:buNone/>
                      </a:pPr>
                      <a:r>
                        <a:rPr lang="en-GB"/>
                        <a:t>Dictionary-based compression</a:t>
                      </a:r>
                      <a:endParaRPr/>
                    </a:p>
                  </a:txBody>
                  <a:tcPr marL="91425" marR="91425" marT="91425" marB="91425"/>
                </a:tc>
                <a:tc>
                  <a:txBody>
                    <a:bodyPr/>
                    <a:lstStyle/>
                    <a:p>
                      <a:pPr marL="0" lvl="0" indent="0" algn="l" rtl="0">
                        <a:spcBef>
                          <a:spcPts val="0"/>
                        </a:spcBef>
                        <a:spcAft>
                          <a:spcPts val="0"/>
                        </a:spcAft>
                        <a:buNone/>
                      </a:pPr>
                      <a:r>
                        <a:rPr lang="en-GB"/>
                        <a:t>Permutation based transformation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t>Compression efficiency</a:t>
                      </a:r>
                      <a:endParaRPr b="1"/>
                    </a:p>
                  </a:txBody>
                  <a:tcPr marL="91425" marR="91425" marT="91425" marB="91425"/>
                </a:tc>
                <a:tc>
                  <a:txBody>
                    <a:bodyPr/>
                    <a:lstStyle/>
                    <a:p>
                      <a:pPr marL="0" lvl="0" indent="0" algn="l" rtl="0">
                        <a:spcBef>
                          <a:spcPts val="0"/>
                        </a:spcBef>
                        <a:spcAft>
                          <a:spcPts val="0"/>
                        </a:spcAft>
                        <a:buNone/>
                      </a:pPr>
                      <a:r>
                        <a:rPr lang="en-GB">
                          <a:solidFill>
                            <a:srgbClr val="0D0D0D"/>
                          </a:solidFill>
                          <a:highlight>
                            <a:srgbClr val="FFFFFF"/>
                          </a:highlight>
                        </a:rPr>
                        <a:t>Assigns shorter codes to more frequent characters</a:t>
                      </a:r>
                      <a:endParaRPr/>
                    </a:p>
                  </a:txBody>
                  <a:tcPr marL="91425" marR="91425" marT="91425" marB="91425"/>
                </a:tc>
                <a:tc>
                  <a:txBody>
                    <a:bodyPr/>
                    <a:lstStyle/>
                    <a:p>
                      <a:pPr marL="0" lvl="0" indent="0" algn="l" rtl="0">
                        <a:spcBef>
                          <a:spcPts val="0"/>
                        </a:spcBef>
                        <a:spcAft>
                          <a:spcPts val="0"/>
                        </a:spcAft>
                        <a:buNone/>
                      </a:pPr>
                      <a:r>
                        <a:rPr lang="en-GB">
                          <a:solidFill>
                            <a:srgbClr val="0D0D0D"/>
                          </a:solidFill>
                          <a:highlight>
                            <a:srgbClr val="FFFFFF"/>
                          </a:highlight>
                        </a:rPr>
                        <a:t>Rearranges data to group similar characters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t>Complexity</a:t>
                      </a:r>
                      <a:endParaRPr b="1"/>
                    </a:p>
                  </a:txBody>
                  <a:tcPr marL="91425" marR="91425" marT="91425" marB="91425"/>
                </a:tc>
                <a:tc>
                  <a:txBody>
                    <a:bodyPr/>
                    <a:lstStyle/>
                    <a:p>
                      <a:pPr marL="0" lvl="0" indent="0" algn="l" rtl="0">
                        <a:spcBef>
                          <a:spcPts val="0"/>
                        </a:spcBef>
                        <a:spcAft>
                          <a:spcPts val="0"/>
                        </a:spcAft>
                        <a:buNone/>
                      </a:pPr>
                      <a:r>
                        <a:rPr lang="en-GB"/>
                        <a:t>O(n log n)</a:t>
                      </a:r>
                      <a:endParaRPr/>
                    </a:p>
                  </a:txBody>
                  <a:tcPr marL="91425" marR="91425" marT="91425" marB="91425"/>
                </a:tc>
                <a:tc>
                  <a:txBody>
                    <a:bodyPr/>
                    <a:lstStyle/>
                    <a:p>
                      <a:pPr marL="0" lvl="0" indent="0" algn="l" rtl="0">
                        <a:spcBef>
                          <a:spcPts val="0"/>
                        </a:spcBef>
                        <a:spcAft>
                          <a:spcPts val="0"/>
                        </a:spcAft>
                        <a:buNone/>
                      </a:pPr>
                      <a:r>
                        <a:rPr lang="en-GB"/>
                        <a:t>O(n ^2 log 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b="1"/>
                        <a:t>Applications</a:t>
                      </a:r>
                      <a:endParaRPr b="1"/>
                    </a:p>
                  </a:txBody>
                  <a:tcPr marL="91425" marR="91425" marT="91425" marB="91425"/>
                </a:tc>
                <a:tc>
                  <a:txBody>
                    <a:bodyPr/>
                    <a:lstStyle/>
                    <a:p>
                      <a:pPr marL="0" lvl="0" indent="0" algn="l" rtl="0">
                        <a:spcBef>
                          <a:spcPts val="0"/>
                        </a:spcBef>
                        <a:spcAft>
                          <a:spcPts val="0"/>
                        </a:spcAft>
                        <a:buNone/>
                      </a:pPr>
                      <a:r>
                        <a:rPr lang="en-GB"/>
                        <a:t>File compression,image compression,multimedia compression</a:t>
                      </a:r>
                      <a:endParaRPr/>
                    </a:p>
                  </a:txBody>
                  <a:tcPr marL="91425" marR="91425" marT="91425" marB="91425"/>
                </a:tc>
                <a:tc>
                  <a:txBody>
                    <a:bodyPr/>
                    <a:lstStyle/>
                    <a:p>
                      <a:pPr marL="0" lvl="0" indent="0" algn="l" rtl="0">
                        <a:spcBef>
                          <a:spcPts val="0"/>
                        </a:spcBef>
                        <a:spcAft>
                          <a:spcPts val="0"/>
                        </a:spcAft>
                        <a:buNone/>
                      </a:pPr>
                      <a:r>
                        <a:rPr lang="en-GB"/>
                        <a:t>Preprocessing steps in compression algorithm</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553175" y="960950"/>
            <a:ext cx="8163000" cy="393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600"/>
              <a:t>File Compression Software:  </a:t>
            </a:r>
            <a:r>
              <a:rPr lang="en-GB" sz="1600" b="0"/>
              <a:t>Brands like WinZip, WinRAR, and 7-Zip employ Huffman coding along with other compression techniques to reduce file sizes efficiently.</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JPEG Image Compression: </a:t>
            </a:r>
            <a:r>
              <a:rPr lang="en-GB" sz="1600" b="0"/>
              <a:t>Companies like Adobe (creator of Photoshop) and various camera manufacturers integrate JPEG compression, which includes Huffman coding, into their products.</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MPEG Video Compression: </a:t>
            </a:r>
            <a:r>
              <a:rPr lang="en-GB" sz="1600" b="0"/>
              <a:t>This is employed by companies involved in video streaming, broadcasting, and multimedia software development, including industry leaders like Netflix, YouTube, and Adobe</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Network Protocols:</a:t>
            </a:r>
            <a:r>
              <a:rPr lang="en-GB" sz="1600" b="0"/>
              <a:t> Companies involved in network infrastructure, telecommunications, and internet services, such as Cisco, Huawei, and Google, may implement Huffman coding within their protocol designs.</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Data Storage Systems:</a:t>
            </a:r>
            <a:r>
              <a:rPr lang="en-GB" sz="1600" b="0"/>
              <a:t> Companies like Oracle, IBM, and Amazon (with its AWS services) may utilize Huffman coding or similar techniques to optimize data storage and retrieval.</a:t>
            </a:r>
            <a:endParaRPr sz="1600" b="0"/>
          </a:p>
          <a:p>
            <a:pPr marL="0" lvl="0" indent="0" algn="l" rtl="0">
              <a:spcBef>
                <a:spcPts val="0"/>
              </a:spcBef>
              <a:spcAft>
                <a:spcPts val="0"/>
              </a:spcAft>
              <a:buNone/>
            </a:pPr>
            <a:endParaRPr sz="16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7"/>
          <p:cNvSpPr txBox="1">
            <a:spLocks noGrp="1"/>
          </p:cNvSpPr>
          <p:nvPr>
            <p:ph type="title"/>
          </p:nvPr>
        </p:nvSpPr>
        <p:spPr>
          <a:xfrm>
            <a:off x="1156550" y="598575"/>
            <a:ext cx="7906500" cy="454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a:p>
            <a:pPr marL="0" lvl="0" indent="0" algn="l" rtl="0">
              <a:spcBef>
                <a:spcPts val="0"/>
              </a:spcBef>
              <a:spcAft>
                <a:spcPts val="0"/>
              </a:spcAft>
              <a:buNone/>
            </a:pPr>
            <a:endParaRPr/>
          </a:p>
          <a:p>
            <a:pPr marL="457200" lvl="0" indent="-355600" algn="l" rtl="0">
              <a:spcBef>
                <a:spcPts val="0"/>
              </a:spcBef>
              <a:spcAft>
                <a:spcPts val="0"/>
              </a:spcAft>
              <a:buSzPts val="2000"/>
              <a:buChar char="●"/>
            </a:pPr>
            <a:r>
              <a:rPr lang="en-GB" sz="2000" b="0" u="sng">
                <a:solidFill>
                  <a:schemeClr val="hlink"/>
                </a:solidFill>
                <a:hlinkClick r:id="rId3"/>
              </a:rPr>
              <a:t>https://www.researchgate.net/publication/304395425_Huffman_coding</a:t>
            </a:r>
            <a:endParaRPr sz="2000" b="0"/>
          </a:p>
          <a:p>
            <a:pPr marL="457200" lvl="0" indent="0" algn="l" rtl="0">
              <a:spcBef>
                <a:spcPts val="0"/>
              </a:spcBef>
              <a:spcAft>
                <a:spcPts val="0"/>
              </a:spcAft>
              <a:buNone/>
            </a:pPr>
            <a:endParaRPr sz="2000" b="0"/>
          </a:p>
          <a:p>
            <a:pPr marL="457200" lvl="0" indent="-355600" algn="l" rtl="0">
              <a:spcBef>
                <a:spcPts val="0"/>
              </a:spcBef>
              <a:spcAft>
                <a:spcPts val="0"/>
              </a:spcAft>
              <a:buSzPts val="2000"/>
              <a:buChar char="●"/>
            </a:pPr>
            <a:r>
              <a:rPr lang="en-GB" sz="2000" b="0" u="sng">
                <a:solidFill>
                  <a:schemeClr val="hlink"/>
                </a:solidFill>
                <a:hlinkClick r:id="rId4"/>
              </a:rPr>
              <a:t>https://www.geeksforgeeks.org/text-file-compression-and-decompression-using-huffman-coding/</a:t>
            </a:r>
            <a:endParaRPr sz="2000" b="0"/>
          </a:p>
          <a:p>
            <a:pPr marL="0" lvl="0" indent="0" algn="l" rtl="0">
              <a:spcBef>
                <a:spcPts val="0"/>
              </a:spcBef>
              <a:spcAft>
                <a:spcPts val="0"/>
              </a:spcAft>
              <a:buNone/>
            </a:pPr>
            <a:endParaRPr sz="2000" b="0"/>
          </a:p>
          <a:p>
            <a:pPr marL="457200" lvl="0" indent="-355600" algn="l" rtl="0">
              <a:spcBef>
                <a:spcPts val="0"/>
              </a:spcBef>
              <a:spcAft>
                <a:spcPts val="0"/>
              </a:spcAft>
              <a:buSzPts val="2000"/>
              <a:buChar char="●"/>
            </a:pPr>
            <a:r>
              <a:rPr lang="en-GB" sz="2000" b="0" u="sng">
                <a:solidFill>
                  <a:schemeClr val="hlink"/>
                </a:solidFill>
                <a:hlinkClick r:id="rId5"/>
              </a:rPr>
              <a:t>https://www.ncbi.nlm.nih.gov/pmc/articles/PMC5372760/pdf/cmb.2016.0151.pdf</a:t>
            </a:r>
            <a:endParaRPr sz="2000" b="0"/>
          </a:p>
          <a:p>
            <a:pPr marL="457200" lvl="0" indent="0" algn="l" rtl="0">
              <a:spcBef>
                <a:spcPts val="0"/>
              </a:spcBef>
              <a:spcAft>
                <a:spcPts val="0"/>
              </a:spcAft>
              <a:buNone/>
            </a:pPr>
            <a:endParaRPr sz="20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362275" y="1505225"/>
            <a:ext cx="7030500" cy="3093900"/>
          </a:xfrm>
          <a:prstGeom prst="rect">
            <a:avLst/>
          </a:prstGeom>
        </p:spPr>
        <p:txBody>
          <a:bodyPr spcFirstLastPara="1" wrap="square" lIns="91425" tIns="91425" rIns="91425" bIns="91425" anchor="t" anchorCtr="0">
            <a:normAutofit/>
          </a:bodyPr>
          <a:lstStyle/>
          <a:p>
            <a:pPr marL="1828800" lvl="0" indent="0" algn="l" rtl="0">
              <a:spcBef>
                <a:spcPts val="0"/>
              </a:spcBef>
              <a:spcAft>
                <a:spcPts val="0"/>
              </a:spcAft>
              <a:buNone/>
            </a:pPr>
            <a:endParaRPr sz="4800">
              <a:latin typeface="Arial"/>
              <a:ea typeface="Arial"/>
              <a:cs typeface="Arial"/>
              <a:sym typeface="Arial"/>
            </a:endParaRPr>
          </a:p>
          <a:p>
            <a:pPr marL="1828800" lvl="0" indent="0" algn="l" rtl="0">
              <a:spcBef>
                <a:spcPts val="0"/>
              </a:spcBef>
              <a:spcAft>
                <a:spcPts val="0"/>
              </a:spcAft>
              <a:buNone/>
            </a:pPr>
            <a:r>
              <a:rPr lang="en-GB" sz="4800">
                <a:latin typeface="Arial"/>
                <a:ea typeface="Arial"/>
                <a:cs typeface="Arial"/>
                <a:sym typeface="Arial"/>
              </a:rPr>
              <a:t>Thank you!</a:t>
            </a:r>
            <a:endParaRPr sz="4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460700"/>
            <a:ext cx="7030500" cy="51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000"/>
              <a:t>                              </a:t>
            </a:r>
            <a:r>
              <a:rPr lang="en-GB" sz="2650"/>
              <a:t>Huffman Algorithm</a:t>
            </a:r>
            <a:endParaRPr sz="2650"/>
          </a:p>
        </p:txBody>
      </p:sp>
      <p:sp>
        <p:nvSpPr>
          <p:cNvPr id="285" name="Google Shape;285;p14"/>
          <p:cNvSpPr txBox="1">
            <a:spLocks noGrp="1"/>
          </p:cNvSpPr>
          <p:nvPr>
            <p:ph type="body" idx="1"/>
          </p:nvPr>
        </p:nvSpPr>
        <p:spPr>
          <a:xfrm>
            <a:off x="1303800" y="1192025"/>
            <a:ext cx="7030500" cy="3839100"/>
          </a:xfrm>
          <a:prstGeom prst="rect">
            <a:avLst/>
          </a:prstGeom>
        </p:spPr>
        <p:txBody>
          <a:bodyPr spcFirstLastPara="1" wrap="square" lIns="91425" tIns="91425" rIns="91425" bIns="91425" anchor="t" anchorCtr="0">
            <a:noAutofit/>
          </a:bodyPr>
          <a:lstStyle/>
          <a:p>
            <a:pPr marL="457200" lvl="0" indent="-342900" algn="l" rtl="0">
              <a:spcBef>
                <a:spcPts val="210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The Huffman Algorithm, devised by David A. Huffman in 1952, is a method for</a:t>
            </a:r>
            <a:r>
              <a:rPr lang="en-GB" sz="1800" b="1">
                <a:solidFill>
                  <a:srgbClr val="0D0D0D"/>
                </a:solidFill>
                <a:highlight>
                  <a:srgbClr val="FFFFFF"/>
                </a:highlight>
                <a:latin typeface="Roboto"/>
                <a:ea typeface="Roboto"/>
                <a:cs typeface="Roboto"/>
                <a:sym typeface="Roboto"/>
              </a:rPr>
              <a:t> lossless data compression</a:t>
            </a:r>
            <a:r>
              <a:rPr lang="en-GB" sz="1800">
                <a:solidFill>
                  <a:srgbClr val="0D0D0D"/>
                </a:solidFill>
                <a:highlight>
                  <a:srgbClr val="FFFFFF"/>
                </a:highlight>
                <a:latin typeface="Roboto"/>
                <a:ea typeface="Roboto"/>
                <a:cs typeface="Roboto"/>
                <a:sym typeface="Roboto"/>
              </a:rPr>
              <a:t>.</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Its primary objective is to encode characters from the input data into </a:t>
            </a:r>
            <a:r>
              <a:rPr lang="en-GB" sz="1800" b="1">
                <a:solidFill>
                  <a:srgbClr val="0D0D0D"/>
                </a:solidFill>
                <a:highlight>
                  <a:srgbClr val="FFFFFF"/>
                </a:highlight>
                <a:latin typeface="Roboto"/>
                <a:ea typeface="Roboto"/>
                <a:cs typeface="Roboto"/>
                <a:sym typeface="Roboto"/>
              </a:rPr>
              <a:t>variable-length</a:t>
            </a:r>
            <a:r>
              <a:rPr lang="en-GB" sz="1800">
                <a:solidFill>
                  <a:srgbClr val="0D0D0D"/>
                </a:solidFill>
                <a:highlight>
                  <a:srgbClr val="FFFFFF"/>
                </a:highlight>
                <a:latin typeface="Roboto"/>
                <a:ea typeface="Roboto"/>
                <a:cs typeface="Roboto"/>
                <a:sym typeface="Roboto"/>
              </a:rPr>
              <a:t> codes, where more frequently occurring characters are assigned shorter codes.</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the </a:t>
            </a:r>
            <a:r>
              <a:rPr lang="en-GB" sz="1800" b="1">
                <a:solidFill>
                  <a:srgbClr val="0D0D0D"/>
                </a:solidFill>
                <a:highlight>
                  <a:srgbClr val="FFFFFF"/>
                </a:highlight>
                <a:latin typeface="Roboto"/>
                <a:ea typeface="Roboto"/>
                <a:cs typeface="Roboto"/>
                <a:sym typeface="Roboto"/>
              </a:rPr>
              <a:t>“prefix rule”</a:t>
            </a:r>
            <a:r>
              <a:rPr lang="en-GB" sz="1800">
                <a:solidFill>
                  <a:srgbClr val="0D0D0D"/>
                </a:solidFill>
                <a:highlight>
                  <a:srgbClr val="FFFFFF"/>
                </a:highlight>
                <a:latin typeface="Roboto"/>
                <a:ea typeface="Roboto"/>
                <a:cs typeface="Roboto"/>
                <a:sym typeface="Roboto"/>
              </a:rPr>
              <a:t> is used which makes sure that the algorithm only generates uniquely decodable codes</a:t>
            </a:r>
            <a:endParaRPr sz="1800">
              <a:solidFill>
                <a:srgbClr val="0D0D0D"/>
              </a:solidFill>
              <a:highlight>
                <a:srgbClr val="FFFFFF"/>
              </a:highlight>
              <a:latin typeface="Roboto"/>
              <a:ea typeface="Roboto"/>
              <a:cs typeface="Roboto"/>
              <a:sym typeface="Roboto"/>
            </a:endParaRPr>
          </a:p>
          <a:p>
            <a:pPr marL="0" lvl="0" indent="0" algn="l" rtl="0">
              <a:spcBef>
                <a:spcPts val="2100"/>
              </a:spcBef>
              <a:spcAft>
                <a:spcPts val="12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           How Huffman algorithm works?</a:t>
            </a:r>
            <a:endParaRPr sz="2400"/>
          </a:p>
        </p:txBody>
      </p:sp>
      <p:sp>
        <p:nvSpPr>
          <p:cNvPr id="291" name="Google Shape;291;p15"/>
          <p:cNvSpPr txBox="1">
            <a:spLocks noGrp="1"/>
          </p:cNvSpPr>
          <p:nvPr>
            <p:ph type="body" idx="1"/>
          </p:nvPr>
        </p:nvSpPr>
        <p:spPr>
          <a:xfrm>
            <a:off x="1303800" y="1276850"/>
            <a:ext cx="7030500" cy="3254700"/>
          </a:xfrm>
          <a:prstGeom prst="rect">
            <a:avLst/>
          </a:prstGeom>
        </p:spPr>
        <p:txBody>
          <a:bodyPr spcFirstLastPara="1" wrap="square" lIns="91425" tIns="91425" rIns="91425" bIns="91425" anchor="t" anchorCtr="0">
            <a:noAutofit/>
          </a:bodyPr>
          <a:lstStyle/>
          <a:p>
            <a:pPr marL="457200" lvl="0" indent="-342900" algn="l" rtl="0">
              <a:spcBef>
                <a:spcPts val="210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Frequency Analysis:</a:t>
            </a:r>
            <a:r>
              <a:rPr lang="en-GB" sz="1800">
                <a:solidFill>
                  <a:srgbClr val="0D0D0D"/>
                </a:solidFill>
                <a:highlight>
                  <a:srgbClr val="FFFFFF"/>
                </a:highlight>
                <a:latin typeface="Roboto"/>
                <a:ea typeface="Roboto"/>
                <a:cs typeface="Roboto"/>
                <a:sym typeface="Roboto"/>
              </a:rPr>
              <a:t> The algorithm begins by analyzing the frequency of each character in the input data.</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Build Huffman Tree:</a:t>
            </a:r>
            <a:r>
              <a:rPr lang="en-GB" sz="1800">
                <a:solidFill>
                  <a:srgbClr val="0D0D0D"/>
                </a:solidFill>
                <a:highlight>
                  <a:srgbClr val="FFFFFF"/>
                </a:highlight>
                <a:latin typeface="Roboto"/>
                <a:ea typeface="Roboto"/>
                <a:cs typeface="Roboto"/>
                <a:sym typeface="Roboto"/>
              </a:rPr>
              <a:t> Using the character frequencies, a binary tree called the Huffman tree is constructed.</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Generate Huffman Codes:</a:t>
            </a:r>
            <a:r>
              <a:rPr lang="en-GB" sz="1800">
                <a:solidFill>
                  <a:srgbClr val="0D0D0D"/>
                </a:solidFill>
                <a:highlight>
                  <a:srgbClr val="FFFFFF"/>
                </a:highlight>
                <a:latin typeface="Roboto"/>
                <a:ea typeface="Roboto"/>
                <a:cs typeface="Roboto"/>
                <a:sym typeface="Roboto"/>
              </a:rPr>
              <a:t> Traversing the Huffman tree assigns shorter codes to more frequent characters and longer codes to less frequent ones.</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Encoding:</a:t>
            </a:r>
            <a:r>
              <a:rPr lang="en-GB" sz="1800">
                <a:solidFill>
                  <a:srgbClr val="0D0D0D"/>
                </a:solidFill>
                <a:highlight>
                  <a:srgbClr val="FFFFFF"/>
                </a:highlight>
                <a:latin typeface="Roboto"/>
                <a:ea typeface="Roboto"/>
                <a:cs typeface="Roboto"/>
                <a:sym typeface="Roboto"/>
              </a:rPr>
              <a:t> The input data is then replaced with its corresponding Huffman codes for compression.</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Decoding:</a:t>
            </a:r>
            <a:r>
              <a:rPr lang="en-GB" sz="1800">
                <a:solidFill>
                  <a:srgbClr val="0D0D0D"/>
                </a:solidFill>
                <a:highlight>
                  <a:srgbClr val="FFFFFF"/>
                </a:highlight>
                <a:latin typeface="Roboto"/>
                <a:ea typeface="Roboto"/>
                <a:cs typeface="Roboto"/>
                <a:sym typeface="Roboto"/>
              </a:rPr>
              <a:t> To decompress, the encoded data is decoded by traversing the Huffman tree.</a:t>
            </a:r>
            <a:endParaRPr sz="1800">
              <a:solidFill>
                <a:srgbClr val="0D0D0D"/>
              </a:solidFill>
              <a:highlight>
                <a:srgbClr val="FFFFFF"/>
              </a:highlight>
              <a:latin typeface="Roboto"/>
              <a:ea typeface="Roboto"/>
              <a:cs typeface="Roboto"/>
              <a:sym typeface="Roboto"/>
            </a:endParaRPr>
          </a:p>
          <a:p>
            <a:pPr marL="0" lvl="0" indent="0" algn="l" rtl="0">
              <a:spcBef>
                <a:spcPts val="2100"/>
              </a:spcBef>
              <a:spcAft>
                <a:spcPts val="12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50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Example of Huffman Algorithm</a:t>
            </a:r>
            <a:endParaRPr/>
          </a:p>
        </p:txBody>
      </p:sp>
      <p:pic>
        <p:nvPicPr>
          <p:cNvPr id="297" name="Google Shape;297;p16"/>
          <p:cNvPicPr preferRelativeResize="0"/>
          <p:nvPr/>
        </p:nvPicPr>
        <p:blipFill rotWithShape="1">
          <a:blip r:embed="rId3">
            <a:alphaModFix/>
          </a:blip>
          <a:srcRect l="9485" r="14991" b="36896"/>
          <a:stretch/>
        </p:blipFill>
        <p:spPr>
          <a:xfrm>
            <a:off x="2489950" y="1522125"/>
            <a:ext cx="5916700" cy="3621376"/>
          </a:xfrm>
          <a:prstGeom prst="rect">
            <a:avLst/>
          </a:prstGeom>
          <a:noFill/>
          <a:ln>
            <a:noFill/>
          </a:ln>
        </p:spPr>
      </p:pic>
      <p:sp>
        <p:nvSpPr>
          <p:cNvPr id="298" name="Google Shape;298;p16"/>
          <p:cNvSpPr txBox="1">
            <a:spLocks noGrp="1"/>
          </p:cNvSpPr>
          <p:nvPr>
            <p:ph type="body" idx="1"/>
          </p:nvPr>
        </p:nvSpPr>
        <p:spPr>
          <a:xfrm>
            <a:off x="1303800" y="1308650"/>
            <a:ext cx="7030500" cy="352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Example- “ABBCDBCCDAABBEEEBEAB”</a:t>
            </a:r>
            <a:endParaRPr/>
          </a:p>
          <a:p>
            <a:pPr marL="0" lvl="0" indent="0" algn="l" rtl="0">
              <a:spcBef>
                <a:spcPts val="1200"/>
              </a:spcBef>
              <a:spcAft>
                <a:spcPts val="0"/>
              </a:spcAft>
              <a:buNone/>
            </a:pPr>
            <a:r>
              <a:rPr lang="en-GB"/>
              <a:t>       </a:t>
            </a:r>
            <a:r>
              <a:rPr lang="en-GB" sz="4350"/>
              <a:t> </a:t>
            </a:r>
            <a:endParaRPr/>
          </a:p>
          <a:p>
            <a:pPr marL="0" lvl="0" indent="0" algn="l" rtl="0">
              <a:spcBef>
                <a:spcPts val="1200"/>
              </a:spcBef>
              <a:spcAft>
                <a:spcPts val="1200"/>
              </a:spcAft>
              <a:buNone/>
            </a:pPr>
            <a:endParaRPr/>
          </a:p>
        </p:txBody>
      </p:sp>
      <p:sp>
        <p:nvSpPr>
          <p:cNvPr id="299" name="Google Shape;299;p16"/>
          <p:cNvSpPr txBox="1"/>
          <p:nvPr/>
        </p:nvSpPr>
        <p:spPr>
          <a:xfrm>
            <a:off x="4731125" y="3231775"/>
            <a:ext cx="2688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00" name="Google Shape;300;p16"/>
          <p:cNvSpPr/>
          <p:nvPr/>
        </p:nvSpPr>
        <p:spPr>
          <a:xfrm>
            <a:off x="4663900" y="3242975"/>
            <a:ext cx="414600" cy="32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1" name="Google Shape;301;p16"/>
          <p:cNvSpPr txBox="1"/>
          <p:nvPr/>
        </p:nvSpPr>
        <p:spPr>
          <a:xfrm>
            <a:off x="4686300" y="3231775"/>
            <a:ext cx="414600" cy="3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2"/>
                </a:solidFill>
                <a:latin typeface="Nunito"/>
                <a:ea typeface="Nunito"/>
                <a:cs typeface="Nunito"/>
                <a:sym typeface="Nunito"/>
              </a:rPr>
              <a:t>4</a:t>
            </a:r>
            <a:endParaRPr sz="1600" b="1">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aphicFrame>
        <p:nvGraphicFramePr>
          <p:cNvPr id="307" name="Google Shape;307;p17"/>
          <p:cNvGraphicFramePr/>
          <p:nvPr/>
        </p:nvGraphicFramePr>
        <p:xfrm>
          <a:off x="952500" y="1428750"/>
          <a:ext cx="7239000" cy="2438220"/>
        </p:xfrm>
        <a:graphic>
          <a:graphicData uri="http://schemas.openxmlformats.org/drawingml/2006/table">
            <a:tbl>
              <a:tblPr>
                <a:noFill/>
                <a:tableStyleId>{4C5E6DFC-20B0-4DBD-8CB2-B8D34D3ED53A}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a:t>           </a:t>
                      </a:r>
                      <a:r>
                        <a:rPr lang="en-GB" sz="1800"/>
                        <a:t> Character</a:t>
                      </a:r>
                      <a:endParaRPr sz="1800"/>
                    </a:p>
                  </a:txBody>
                  <a:tcPr marL="91425" marR="91425" marT="91425" marB="91425"/>
                </a:tc>
                <a:tc>
                  <a:txBody>
                    <a:bodyPr/>
                    <a:lstStyle/>
                    <a:p>
                      <a:pPr marL="0" lvl="0" indent="0" algn="l" rtl="0">
                        <a:spcBef>
                          <a:spcPts val="0"/>
                        </a:spcBef>
                        <a:spcAft>
                          <a:spcPts val="0"/>
                        </a:spcAft>
                        <a:buNone/>
                      </a:pPr>
                      <a:r>
                        <a:rPr lang="en-GB"/>
                        <a:t>             </a:t>
                      </a:r>
                      <a:r>
                        <a:rPr lang="en-GB" sz="1800"/>
                        <a:t>Frequency</a:t>
                      </a:r>
                      <a:endParaRPr sz="1800"/>
                    </a:p>
                  </a:txBody>
                  <a:tcPr marL="91425" marR="91425" marT="91425" marB="91425"/>
                </a:tc>
                <a:tc>
                  <a:txBody>
                    <a:bodyPr/>
                    <a:lstStyle/>
                    <a:p>
                      <a:pPr marL="0" lvl="0" indent="0" algn="l" rtl="0">
                        <a:spcBef>
                          <a:spcPts val="0"/>
                        </a:spcBef>
                        <a:spcAft>
                          <a:spcPts val="0"/>
                        </a:spcAft>
                        <a:buNone/>
                      </a:pPr>
                      <a:r>
                        <a:rPr lang="en-GB"/>
                        <a:t>               </a:t>
                      </a:r>
                      <a:r>
                        <a:rPr lang="en-GB" sz="1800"/>
                        <a:t>Code</a:t>
                      </a:r>
                      <a:endParaRPr sz="18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                     A</a:t>
                      </a:r>
                      <a:endParaRPr/>
                    </a:p>
                  </a:txBody>
                  <a:tcPr marL="91425" marR="91425" marT="91425" marB="91425"/>
                </a:tc>
                <a:tc>
                  <a:txBody>
                    <a:bodyPr/>
                    <a:lstStyle/>
                    <a:p>
                      <a:pPr marL="0" lvl="0" indent="0" algn="l" rtl="0">
                        <a:spcBef>
                          <a:spcPts val="0"/>
                        </a:spcBef>
                        <a:spcAft>
                          <a:spcPts val="0"/>
                        </a:spcAft>
                        <a:buNone/>
                      </a:pPr>
                      <a:r>
                        <a:rPr lang="en-GB"/>
                        <a:t>                   4</a:t>
                      </a:r>
                      <a:endParaRPr/>
                    </a:p>
                  </a:txBody>
                  <a:tcPr marL="91425" marR="91425" marT="91425" marB="91425"/>
                </a:tc>
                <a:tc>
                  <a:txBody>
                    <a:bodyPr/>
                    <a:lstStyle/>
                    <a:p>
                      <a:pPr marL="0" lvl="0" indent="0" algn="l" rtl="0">
                        <a:spcBef>
                          <a:spcPts val="0"/>
                        </a:spcBef>
                        <a:spcAft>
                          <a:spcPts val="0"/>
                        </a:spcAft>
                        <a:buNone/>
                      </a:pPr>
                      <a:r>
                        <a:rPr lang="en-GB"/>
                        <a:t>            01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                     B</a:t>
                      </a:r>
                      <a:endParaRPr/>
                    </a:p>
                  </a:txBody>
                  <a:tcPr marL="91425" marR="91425" marT="91425" marB="91425"/>
                </a:tc>
                <a:tc>
                  <a:txBody>
                    <a:bodyPr/>
                    <a:lstStyle/>
                    <a:p>
                      <a:pPr marL="0" lvl="0" indent="0" algn="l" rtl="0">
                        <a:spcBef>
                          <a:spcPts val="0"/>
                        </a:spcBef>
                        <a:spcAft>
                          <a:spcPts val="0"/>
                        </a:spcAft>
                        <a:buNone/>
                      </a:pPr>
                      <a:r>
                        <a:rPr lang="en-GB"/>
                        <a:t>                   7</a:t>
                      </a:r>
                      <a:endParaRPr/>
                    </a:p>
                  </a:txBody>
                  <a:tcPr marL="91425" marR="91425" marT="91425" marB="91425"/>
                </a:tc>
                <a:tc>
                  <a:txBody>
                    <a:bodyPr/>
                    <a:lstStyle/>
                    <a:p>
                      <a:pPr marL="0" lvl="0" indent="0" algn="l" rtl="0">
                        <a:spcBef>
                          <a:spcPts val="0"/>
                        </a:spcBef>
                        <a:spcAft>
                          <a:spcPts val="0"/>
                        </a:spcAft>
                        <a:buNone/>
                      </a:pPr>
                      <a:r>
                        <a:rPr lang="en-GB"/>
                        <a:t>            11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                     C</a:t>
                      </a:r>
                      <a:endParaRPr/>
                    </a:p>
                  </a:txBody>
                  <a:tcPr marL="91425" marR="91425" marT="91425" marB="91425"/>
                </a:tc>
                <a:tc>
                  <a:txBody>
                    <a:bodyPr/>
                    <a:lstStyle/>
                    <a:p>
                      <a:pPr marL="0" lvl="0" indent="0" algn="l" rtl="0">
                        <a:spcBef>
                          <a:spcPts val="0"/>
                        </a:spcBef>
                        <a:spcAft>
                          <a:spcPts val="0"/>
                        </a:spcAft>
                        <a:buNone/>
                      </a:pPr>
                      <a:r>
                        <a:rPr lang="en-GB"/>
                        <a:t>                   3</a:t>
                      </a:r>
                      <a:endParaRPr/>
                    </a:p>
                  </a:txBody>
                  <a:tcPr marL="91425" marR="91425" marT="91425" marB="91425"/>
                </a:tc>
                <a:tc>
                  <a:txBody>
                    <a:bodyPr/>
                    <a:lstStyle/>
                    <a:p>
                      <a:pPr marL="0" lvl="0" indent="0" algn="l" rtl="0">
                        <a:spcBef>
                          <a:spcPts val="0"/>
                        </a:spcBef>
                        <a:spcAft>
                          <a:spcPts val="0"/>
                        </a:spcAft>
                        <a:buNone/>
                      </a:pPr>
                      <a:r>
                        <a:rPr lang="en-GB"/>
                        <a:t>          101</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                     D</a:t>
                      </a:r>
                      <a:endParaRPr/>
                    </a:p>
                  </a:txBody>
                  <a:tcPr marL="91425" marR="91425" marT="91425" marB="91425"/>
                </a:tc>
                <a:tc>
                  <a:txBody>
                    <a:bodyPr/>
                    <a:lstStyle/>
                    <a:p>
                      <a:pPr marL="0" lvl="0" indent="0" algn="l" rtl="0">
                        <a:spcBef>
                          <a:spcPts val="0"/>
                        </a:spcBef>
                        <a:spcAft>
                          <a:spcPts val="0"/>
                        </a:spcAft>
                        <a:buNone/>
                      </a:pPr>
                      <a:r>
                        <a:rPr lang="en-GB"/>
                        <a:t>                   2</a:t>
                      </a:r>
                      <a:endParaRPr/>
                    </a:p>
                  </a:txBody>
                  <a:tcPr marL="91425" marR="91425" marT="91425" marB="91425"/>
                </a:tc>
                <a:tc>
                  <a:txBody>
                    <a:bodyPr/>
                    <a:lstStyle/>
                    <a:p>
                      <a:pPr marL="0" lvl="0" indent="0" algn="l" rtl="0">
                        <a:spcBef>
                          <a:spcPts val="0"/>
                        </a:spcBef>
                        <a:spcAft>
                          <a:spcPts val="0"/>
                        </a:spcAft>
                        <a:buNone/>
                      </a:pPr>
                      <a:r>
                        <a:rPr lang="en-GB"/>
                        <a:t>          100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t>                     E</a:t>
                      </a:r>
                      <a:endParaRPr/>
                    </a:p>
                  </a:txBody>
                  <a:tcPr marL="91425" marR="91425" marT="91425" marB="91425"/>
                </a:tc>
                <a:tc>
                  <a:txBody>
                    <a:bodyPr/>
                    <a:lstStyle/>
                    <a:p>
                      <a:pPr marL="0" lvl="0" indent="0" algn="l" rtl="0">
                        <a:spcBef>
                          <a:spcPts val="0"/>
                        </a:spcBef>
                        <a:spcAft>
                          <a:spcPts val="0"/>
                        </a:spcAft>
                        <a:buNone/>
                      </a:pPr>
                      <a:r>
                        <a:rPr lang="en-GB"/>
                        <a:t>                   4</a:t>
                      </a:r>
                      <a:endParaRPr/>
                    </a:p>
                  </a:txBody>
                  <a:tcPr marL="91425" marR="91425" marT="91425" marB="91425"/>
                </a:tc>
                <a:tc>
                  <a:txBody>
                    <a:bodyPr/>
                    <a:lstStyle/>
                    <a:p>
                      <a:pPr marL="0" lvl="0" indent="0" algn="l" rtl="0">
                        <a:spcBef>
                          <a:spcPts val="0"/>
                        </a:spcBef>
                        <a:spcAft>
                          <a:spcPts val="0"/>
                        </a:spcAft>
                        <a:buNone/>
                      </a:pPr>
                      <a:r>
                        <a:rPr lang="en-GB"/>
                        <a:t>            00</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Google Shape;313;p18"/>
          <p:cNvSpPr txBox="1">
            <a:spLocks noGrp="1"/>
          </p:cNvSpPr>
          <p:nvPr>
            <p:ph type="title"/>
          </p:nvPr>
        </p:nvSpPr>
        <p:spPr>
          <a:xfrm>
            <a:off x="1303800" y="853200"/>
            <a:ext cx="7472100" cy="96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latin typeface="Nunito"/>
                <a:ea typeface="Nunito"/>
                <a:cs typeface="Nunito"/>
                <a:sym typeface="Nunito"/>
              </a:rPr>
              <a:t>Toward a Better Compression for DNA Sequences Using Huffman Encoding</a:t>
            </a:r>
            <a:endParaRPr/>
          </a:p>
        </p:txBody>
      </p:sp>
      <p:sp>
        <p:nvSpPr>
          <p:cNvPr id="314" name="Google Shape;314;p18"/>
          <p:cNvSpPr txBox="1">
            <a:spLocks noGrp="1"/>
          </p:cNvSpPr>
          <p:nvPr>
            <p:ph type="body" idx="1"/>
          </p:nvPr>
        </p:nvSpPr>
        <p:spPr>
          <a:xfrm>
            <a:off x="354525" y="1814100"/>
            <a:ext cx="8578200" cy="33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solidFill>
                  <a:srgbClr val="1F1F1F"/>
                </a:solidFill>
                <a:highlight>
                  <a:srgbClr val="FFFFFF"/>
                </a:highlight>
                <a:latin typeface="Arial"/>
                <a:ea typeface="Arial"/>
                <a:cs typeface="Arial"/>
                <a:sym typeface="Arial"/>
              </a:rPr>
              <a:t>This research paper explores the potential of using Huffman encoding, a data compression technique, to improve the compression ratio of DNA sequences. </a:t>
            </a:r>
            <a:endParaRPr sz="1400" dirty="0">
              <a:solidFill>
                <a:srgbClr val="1F1F1F"/>
              </a:solidFill>
              <a:highlight>
                <a:srgbClr val="FFFFFF"/>
              </a:highlight>
              <a:latin typeface="Arial"/>
              <a:ea typeface="Arial"/>
              <a:cs typeface="Arial"/>
              <a:sym typeface="Arial"/>
            </a:endParaRPr>
          </a:p>
          <a:p>
            <a:pPr marL="0" lvl="0" indent="0" algn="l" rtl="0">
              <a:spcBef>
                <a:spcPts val="1200"/>
              </a:spcBef>
              <a:spcAft>
                <a:spcPts val="0"/>
              </a:spcAft>
              <a:buNone/>
            </a:pPr>
            <a:r>
              <a:rPr lang="en-GB" sz="1400" dirty="0">
                <a:solidFill>
                  <a:srgbClr val="1F1F1F"/>
                </a:solidFill>
                <a:highlight>
                  <a:srgbClr val="FFFFFF"/>
                </a:highlight>
                <a:latin typeface="Arial"/>
                <a:ea typeface="Arial"/>
                <a:cs typeface="Arial"/>
                <a:sym typeface="Arial"/>
              </a:rPr>
              <a:t>It describes various methods of DNA sequence compression such as Standard Huffman coding, Unbalanced Huffman Tree and Multiple Huffman Coding.</a:t>
            </a:r>
            <a:endParaRPr sz="1400" dirty="0">
              <a:solidFill>
                <a:srgbClr val="1F1F1F"/>
              </a:solidFill>
              <a:highlight>
                <a:srgbClr val="FFFFFF"/>
              </a:highlight>
              <a:latin typeface="Arial"/>
              <a:ea typeface="Arial"/>
              <a:cs typeface="Arial"/>
              <a:sym typeface="Arial"/>
            </a:endParaRPr>
          </a:p>
          <a:p>
            <a:pPr marL="457200" lvl="0" indent="-317500" algn="l" rtl="0">
              <a:spcBef>
                <a:spcPts val="1200"/>
              </a:spcBef>
              <a:spcAft>
                <a:spcPts val="0"/>
              </a:spcAft>
              <a:buClr>
                <a:srgbClr val="1F1F1F"/>
              </a:buClr>
              <a:buSzPts val="1400"/>
              <a:buFont typeface="Arial"/>
              <a:buAutoNum type="arabicParenR"/>
            </a:pPr>
            <a:r>
              <a:rPr lang="en-GB" sz="1400" dirty="0">
                <a:solidFill>
                  <a:srgbClr val="1F1F1F"/>
                </a:solidFill>
                <a:highlight>
                  <a:srgbClr val="FFFFFF"/>
                </a:highlight>
                <a:latin typeface="Arial"/>
                <a:ea typeface="Arial"/>
                <a:cs typeface="Arial"/>
                <a:sym typeface="Arial"/>
              </a:rPr>
              <a:t>Standard Huffman Coding(SHT):uses a combination of run-length encoding (RLE) and Huffman coding with a focus on identifying frequently occurring substrings.</a:t>
            </a:r>
            <a:endParaRPr sz="1400" dirty="0">
              <a:solidFill>
                <a:srgbClr val="1F1F1F"/>
              </a:solidFill>
              <a:highlight>
                <a:srgbClr val="FFFFFF"/>
              </a:highlight>
              <a:latin typeface="Arial"/>
              <a:ea typeface="Arial"/>
              <a:cs typeface="Arial"/>
              <a:sym typeface="Arial"/>
            </a:endParaRPr>
          </a:p>
          <a:p>
            <a:pPr marL="457200" lvl="0" indent="-317500" algn="l" rtl="0">
              <a:spcBef>
                <a:spcPts val="0"/>
              </a:spcBef>
              <a:spcAft>
                <a:spcPts val="0"/>
              </a:spcAft>
              <a:buClr>
                <a:srgbClr val="1F1F1F"/>
              </a:buClr>
              <a:buSzPts val="1400"/>
              <a:buFont typeface="Arial"/>
              <a:buAutoNum type="arabicParenR"/>
            </a:pPr>
            <a:r>
              <a:rPr lang="en-GB" sz="1400" dirty="0">
                <a:solidFill>
                  <a:srgbClr val="1F1F1F"/>
                </a:solidFill>
                <a:highlight>
                  <a:schemeClr val="lt1"/>
                </a:highlight>
                <a:latin typeface="Arial"/>
                <a:ea typeface="Arial"/>
                <a:cs typeface="Arial"/>
                <a:sym typeface="Arial"/>
              </a:rPr>
              <a:t>Unbalanced Huffman Tree (UHT): It aims to achieve better compression compared to the standard Huffman Tree (SHT) for DNA data. UHT forces the resulting Huffman tree to be unbalanced. This approach aims to guarantee the encoding of three out of the four DNA bases using only two bits each, with the remaining base using three bits.</a:t>
            </a:r>
            <a:endParaRPr sz="1400" dirty="0">
              <a:solidFill>
                <a:srgbClr val="1F1F1F"/>
              </a:solidFill>
              <a:highlight>
                <a:schemeClr val="lt1"/>
              </a:highlight>
              <a:latin typeface="Arial"/>
              <a:ea typeface="Arial"/>
              <a:cs typeface="Arial"/>
              <a:sym typeface="Arial"/>
            </a:endParaRPr>
          </a:p>
          <a:p>
            <a:pPr marL="457200" lvl="0" indent="-317500" algn="l" rtl="0">
              <a:spcBef>
                <a:spcPts val="0"/>
              </a:spcBef>
              <a:spcAft>
                <a:spcPts val="0"/>
              </a:spcAft>
              <a:buClr>
                <a:srgbClr val="1F1F1F"/>
              </a:buClr>
              <a:buSzPts val="1400"/>
              <a:buFont typeface="Arial"/>
              <a:buAutoNum type="arabicParenR"/>
            </a:pPr>
            <a:r>
              <a:rPr lang="en-GB" sz="1400" dirty="0">
                <a:solidFill>
                  <a:srgbClr val="1F1F1F"/>
                </a:solidFill>
                <a:highlight>
                  <a:schemeClr val="lt1"/>
                </a:highlight>
                <a:latin typeface="Arial"/>
                <a:ea typeface="Arial"/>
                <a:cs typeface="Arial"/>
                <a:sym typeface="Arial"/>
              </a:rPr>
              <a:t>Multiple Huffman Coding(MSHT/MUHT): </a:t>
            </a:r>
            <a:r>
              <a:rPr lang="en-GB" sz="1400" dirty="0">
                <a:solidFill>
                  <a:srgbClr val="1F1F1F"/>
                </a:solidFill>
                <a:highlight>
                  <a:srgbClr val="FFFFFF"/>
                </a:highlight>
                <a:latin typeface="Arial"/>
                <a:ea typeface="Arial"/>
                <a:cs typeface="Arial"/>
                <a:sym typeface="Arial"/>
              </a:rPr>
              <a:t>The DNA sequence is split into smaller chunks using markers or partitions.</a:t>
            </a:r>
            <a:endParaRPr sz="1400" dirty="0">
              <a:solidFill>
                <a:srgbClr val="1F1F1F"/>
              </a:solidFill>
              <a:highlight>
                <a:schemeClr val="lt1"/>
              </a:highlight>
              <a:latin typeface="Arial"/>
              <a:ea typeface="Arial"/>
              <a:cs typeface="Arial"/>
              <a:sym typeface="Arial"/>
            </a:endParaRPr>
          </a:p>
          <a:p>
            <a:pPr marL="0" lvl="0" indent="0" algn="l" rtl="0">
              <a:spcBef>
                <a:spcPts val="1200"/>
              </a:spcBef>
              <a:spcAft>
                <a:spcPts val="0"/>
              </a:spcAft>
              <a:buNone/>
            </a:pPr>
            <a:endParaRPr sz="1200" dirty="0">
              <a:solidFill>
                <a:srgbClr val="1F1F1F"/>
              </a:solidFill>
              <a:highlight>
                <a:srgbClr val="FFFFFF"/>
              </a:highlight>
              <a:latin typeface="Arial"/>
              <a:ea typeface="Arial"/>
              <a:cs typeface="Arial"/>
              <a:sym typeface="Arial"/>
            </a:endParaRPr>
          </a:p>
          <a:p>
            <a:pPr marL="0" lvl="0" indent="0" algn="l" rtl="0">
              <a:spcBef>
                <a:spcPts val="1200"/>
              </a:spcBef>
              <a:spcAft>
                <a:spcPts val="1200"/>
              </a:spcAft>
              <a:buNone/>
            </a:pPr>
            <a:endParaRPr sz="1200" dirty="0">
              <a:solidFill>
                <a:srgbClr val="1F1F1F"/>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xfrm>
            <a:off x="413050" y="598575"/>
            <a:ext cx="90027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Standard Huffman Coding VS Multiple Huffman Coding</a:t>
            </a:r>
            <a:endParaRPr/>
          </a:p>
        </p:txBody>
      </p:sp>
      <p:sp>
        <p:nvSpPr>
          <p:cNvPr id="320" name="Google Shape;320;p19"/>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Treats the entire data sequence as a whole.</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Analyzes the frequency of symbols across the entire data set.</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Builds a single Huffman tree based on these symbol frequencies.</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Assigns shorter codes to more frequent symbols in the final compressed data.</a:t>
            </a:r>
            <a:endParaRPr sz="1200">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
        <p:nvSpPr>
          <p:cNvPr id="321" name="Google Shape;321;p19"/>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Divides the data sequence into smaller segments.</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Analyzes the frequency of symbols within each segment independently.</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Builds a separate Huffman tree for each segment based on the local symbol frequencies.</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Assigns shorter codes to frequent symbols within each segment, potentially capturing local patterns missed by SHT.</a:t>
            </a:r>
            <a:endParaRPr sz="1200">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
        <p:nvSpPr>
          <p:cNvPr id="322" name="Google Shape;322;p19"/>
          <p:cNvSpPr txBox="1"/>
          <p:nvPr/>
        </p:nvSpPr>
        <p:spPr>
          <a:xfrm>
            <a:off x="1601325" y="1539100"/>
            <a:ext cx="2699100" cy="4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300" b="1">
                <a:solidFill>
                  <a:schemeClr val="dk2"/>
                </a:solidFill>
                <a:latin typeface="Nunito"/>
                <a:ea typeface="Nunito"/>
                <a:cs typeface="Nunito"/>
                <a:sym typeface="Nunito"/>
              </a:rPr>
              <a:t>SHT</a:t>
            </a:r>
            <a:endParaRPr sz="2300" b="1">
              <a:solidFill>
                <a:schemeClr val="dk2"/>
              </a:solidFill>
              <a:latin typeface="Nunito"/>
              <a:ea typeface="Nunito"/>
              <a:cs typeface="Nunito"/>
              <a:sym typeface="Nunito"/>
            </a:endParaRPr>
          </a:p>
        </p:txBody>
      </p:sp>
      <p:sp>
        <p:nvSpPr>
          <p:cNvPr id="323" name="Google Shape;323;p19"/>
          <p:cNvSpPr txBox="1"/>
          <p:nvPr/>
        </p:nvSpPr>
        <p:spPr>
          <a:xfrm>
            <a:off x="5301925" y="1539100"/>
            <a:ext cx="2919900"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2"/>
                </a:solidFill>
                <a:latin typeface="Nunito"/>
                <a:ea typeface="Nunito"/>
                <a:cs typeface="Nunito"/>
                <a:sym typeface="Nunito"/>
              </a:rPr>
              <a:t>MSHT</a:t>
            </a:r>
            <a:endParaRPr sz="2200" b="1">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0" y="4627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sz="2422">
                <a:solidFill>
                  <a:srgbClr val="1F1F1F"/>
                </a:solidFill>
                <a:highlight>
                  <a:srgbClr val="FFFFFF"/>
                </a:highlight>
                <a:latin typeface="Arial"/>
                <a:ea typeface="Arial"/>
                <a:cs typeface="Arial"/>
                <a:sym typeface="Arial"/>
              </a:rPr>
              <a:t>MULTIPLE HUFFMAN ENCODING VS OTHER COMPRESSION TOOLS</a:t>
            </a:r>
            <a:endParaRPr sz="2422">
              <a:solidFill>
                <a:srgbClr val="1F1F1F"/>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endParaRPr sz="1500" b="0">
              <a:solidFill>
                <a:srgbClr val="000000"/>
              </a:solidFill>
              <a:latin typeface="Roboto"/>
              <a:ea typeface="Roboto"/>
              <a:cs typeface="Roboto"/>
              <a:sym typeface="Roboto"/>
            </a:endParaRPr>
          </a:p>
          <a:p>
            <a:pPr marL="0" lvl="0" indent="0" algn="l" rtl="0">
              <a:spcBef>
                <a:spcPts val="0"/>
              </a:spcBef>
              <a:spcAft>
                <a:spcPts val="0"/>
              </a:spcAft>
              <a:buNone/>
            </a:pPr>
            <a:endParaRPr/>
          </a:p>
        </p:txBody>
      </p:sp>
      <p:pic>
        <p:nvPicPr>
          <p:cNvPr id="329" name="Google Shape;329;p20"/>
          <p:cNvPicPr preferRelativeResize="0"/>
          <p:nvPr/>
        </p:nvPicPr>
        <p:blipFill>
          <a:blip r:embed="rId3">
            <a:alphaModFix/>
          </a:blip>
          <a:stretch>
            <a:fillRect/>
          </a:stretch>
        </p:blipFill>
        <p:spPr>
          <a:xfrm>
            <a:off x="1754100" y="1597875"/>
            <a:ext cx="5352475" cy="351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1"/>
          <p:cNvSpPr txBox="1">
            <a:spLocks noGrp="1"/>
          </p:cNvSpPr>
          <p:nvPr>
            <p:ph type="title"/>
          </p:nvPr>
        </p:nvSpPr>
        <p:spPr>
          <a:xfrm>
            <a:off x="1182650" y="652300"/>
            <a:ext cx="7030500" cy="71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Workflow of code:</a:t>
            </a:r>
            <a:endParaRPr/>
          </a:p>
          <a:p>
            <a:pPr marL="0" lvl="0" indent="0" algn="l" rtl="0">
              <a:spcBef>
                <a:spcPts val="0"/>
              </a:spcBef>
              <a:spcAft>
                <a:spcPts val="0"/>
              </a:spcAft>
              <a:buNone/>
            </a:pPr>
            <a:endParaRPr/>
          </a:p>
        </p:txBody>
      </p:sp>
      <p:sp>
        <p:nvSpPr>
          <p:cNvPr id="335" name="Google Shape;335;p21"/>
          <p:cNvSpPr txBox="1">
            <a:spLocks noGrp="1"/>
          </p:cNvSpPr>
          <p:nvPr>
            <p:ph type="body" idx="1"/>
          </p:nvPr>
        </p:nvSpPr>
        <p:spPr>
          <a:xfrm>
            <a:off x="441700" y="1369300"/>
            <a:ext cx="8281800" cy="3774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sz="1900" b="1" dirty="0">
                <a:latin typeface="Arial"/>
                <a:ea typeface="Arial"/>
                <a:cs typeface="Arial"/>
                <a:sym typeface="Arial"/>
              </a:rPr>
              <a:t>Structs and Classes:</a:t>
            </a:r>
            <a:endParaRPr sz="1900" b="1" dirty="0">
              <a:latin typeface="Arial"/>
              <a:ea typeface="Arial"/>
              <a:cs typeface="Arial"/>
              <a:sym typeface="Arial"/>
            </a:endParaRPr>
          </a:p>
          <a:p>
            <a:pPr marL="0" lvl="0" indent="0">
              <a:spcBef>
                <a:spcPts val="1200"/>
              </a:spcBef>
              <a:buNone/>
            </a:pPr>
            <a:r>
              <a:rPr lang="en-US" sz="1700" dirty="0">
                <a:latin typeface="Arial"/>
                <a:ea typeface="Arial"/>
                <a:cs typeface="Arial"/>
                <a:sym typeface="Arial"/>
              </a:rPr>
              <a:t>The ‘Node’ struct defines a node in the Huffman tree, storing the character, its frequency, code, and pointers to its left and right children.</a:t>
            </a:r>
          </a:p>
          <a:p>
            <a:pPr marL="0" lvl="0" indent="0">
              <a:spcBef>
                <a:spcPts val="1200"/>
              </a:spcBef>
              <a:buNone/>
            </a:pPr>
            <a:r>
              <a:rPr lang="en-US" sz="1700" dirty="0">
                <a:latin typeface="Arial"/>
                <a:ea typeface="Arial"/>
                <a:cs typeface="Arial"/>
                <a:sym typeface="Arial"/>
              </a:rPr>
              <a:t> The ‘Compare’ class is used to compare two ‘Node’ pointers based on their frequencies and is used in the priority queue to ensure the node with the lowest frequency is at the front.</a:t>
            </a:r>
          </a:p>
          <a:p>
            <a:pPr marL="0" lvl="0" indent="0">
              <a:spcBef>
                <a:spcPts val="1200"/>
              </a:spcBef>
              <a:buNone/>
            </a:pPr>
            <a:r>
              <a:rPr lang="en-GB" sz="1700" dirty="0" err="1">
                <a:latin typeface="Arial"/>
                <a:ea typeface="Arial"/>
                <a:cs typeface="Arial"/>
                <a:sym typeface="Arial"/>
              </a:rPr>
              <a:t>TreeComparator</a:t>
            </a:r>
            <a:r>
              <a:rPr lang="en-GB" sz="1700" dirty="0">
                <a:latin typeface="Arial"/>
                <a:ea typeface="Arial"/>
                <a:cs typeface="Arial"/>
                <a:sym typeface="Arial"/>
              </a:rPr>
              <a:t> is a function used to compare two Tree nodes based on their frequencies. It's used in the priority queue to ensure that the node with the lowest frequency is at the front.</a:t>
            </a:r>
            <a:endParaRPr sz="1700" dirty="0">
              <a:latin typeface="Arial"/>
              <a:ea typeface="Arial"/>
              <a:cs typeface="Arial"/>
              <a:sym typeface="Arial"/>
            </a:endParaRPr>
          </a:p>
          <a:p>
            <a:pPr marL="0" lvl="0" indent="0" algn="l" rtl="0">
              <a:spcBef>
                <a:spcPts val="1200"/>
              </a:spcBef>
              <a:spcAft>
                <a:spcPts val="0"/>
              </a:spcAft>
              <a:buNone/>
            </a:pPr>
            <a:r>
              <a:rPr lang="en-GB" sz="1500" b="1" dirty="0">
                <a:latin typeface="Arial"/>
                <a:ea typeface="Arial"/>
                <a:cs typeface="Arial"/>
                <a:sym typeface="Arial"/>
              </a:rPr>
              <a:t>Building the Huffman Tree:</a:t>
            </a:r>
            <a:endParaRPr sz="1500" b="1" dirty="0">
              <a:latin typeface="Arial"/>
              <a:ea typeface="Arial"/>
              <a:cs typeface="Arial"/>
              <a:sym typeface="Arial"/>
            </a:endParaRPr>
          </a:p>
          <a:p>
            <a:pPr marL="0" lvl="0" indent="0">
              <a:spcBef>
                <a:spcPts val="1200"/>
              </a:spcBef>
              <a:buNone/>
            </a:pPr>
            <a:r>
              <a:rPr lang="en-US" sz="1500" dirty="0">
                <a:latin typeface="Arial"/>
                <a:ea typeface="Arial"/>
                <a:cs typeface="Arial"/>
                <a:sym typeface="Arial"/>
              </a:rPr>
              <a:t>The ‘</a:t>
            </a:r>
            <a:r>
              <a:rPr lang="en-US" sz="1500" dirty="0" err="1">
                <a:latin typeface="Arial"/>
                <a:ea typeface="Arial"/>
                <a:cs typeface="Arial"/>
                <a:sym typeface="Arial"/>
              </a:rPr>
              <a:t>createMinHeap</a:t>
            </a:r>
            <a:r>
              <a:rPr lang="en-US" sz="1500" dirty="0">
                <a:latin typeface="Arial"/>
                <a:ea typeface="Arial"/>
                <a:cs typeface="Arial"/>
                <a:sym typeface="Arial"/>
              </a:rPr>
              <a:t>()’ function reads the input file and counts the frequency of each character, pushing relevant nodes into a min-heap (priority queue).</a:t>
            </a:r>
          </a:p>
          <a:p>
            <a:pPr marL="0" lvl="0" indent="0">
              <a:spcBef>
                <a:spcPts val="1200"/>
              </a:spcBef>
              <a:buNone/>
            </a:pPr>
            <a:r>
              <a:rPr lang="en-US" sz="1500" dirty="0">
                <a:latin typeface="Arial"/>
                <a:ea typeface="Arial"/>
                <a:cs typeface="Arial"/>
                <a:sym typeface="Arial"/>
              </a:rPr>
              <a:t>The ‘</a:t>
            </a:r>
            <a:r>
              <a:rPr lang="en-US" sz="1500" dirty="0" err="1">
                <a:latin typeface="Arial"/>
                <a:ea typeface="Arial"/>
                <a:cs typeface="Arial"/>
                <a:sym typeface="Arial"/>
              </a:rPr>
              <a:t>createTree</a:t>
            </a:r>
            <a:r>
              <a:rPr lang="en-US" sz="1500" dirty="0">
                <a:latin typeface="Arial"/>
                <a:ea typeface="Arial"/>
                <a:cs typeface="Arial"/>
                <a:sym typeface="Arial"/>
              </a:rPr>
              <a:t>()’ function builds the Huffman tree by repeatedly combining the two lowest-frequency nodes from the min-heap until only the root remains.</a:t>
            </a: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1172</Words>
  <Application>Microsoft Office PowerPoint</Application>
  <PresentationFormat>On-screen Show (16:9)</PresentationFormat>
  <Paragraphs>107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Nunito</vt:lpstr>
      <vt:lpstr>Maven Pro</vt:lpstr>
      <vt:lpstr>Arial</vt:lpstr>
      <vt:lpstr>Roboto</vt:lpstr>
      <vt:lpstr>Momentum</vt:lpstr>
      <vt:lpstr>Text File Compression And Decompression Using Huffman Coding  </vt:lpstr>
      <vt:lpstr>                              Huffman Algorithm</vt:lpstr>
      <vt:lpstr>           How Huffman algorithm works?</vt:lpstr>
      <vt:lpstr>       Example of Huffman Algorithm</vt:lpstr>
      <vt:lpstr>PowerPoint Presentation</vt:lpstr>
      <vt:lpstr>Toward a Better Compression for DNA Sequences Using Huffman Encoding</vt:lpstr>
      <vt:lpstr>Standard Huffman Coding VS Multiple Huffman Coding</vt:lpstr>
      <vt:lpstr>MULTIPLE HUFFMAN ENCODING VS OTHER COMPRESSION TOOLS  </vt:lpstr>
      <vt:lpstr>Workflow of code: </vt:lpstr>
      <vt:lpstr>PowerPoint Presentation</vt:lpstr>
      <vt:lpstr>  Time Complexity = O(n Log n) Space Complexity = O(n + m)  N = number of unique character in the input file  M = size of the compressed data</vt:lpstr>
      <vt:lpstr>        Huffman algorithm v/s BWT          </vt:lpstr>
      <vt:lpstr>File Compression Software:  Brands like WinZip, WinRAR, and 7-Zip employ Huffman coding along with other compression techniques to reduce file sizes efficiently.  JPEG Image Compression: Companies like Adobe (creator of Photoshop) and various camera manufacturers integrate JPEG compression, which includes Huffman coding, into their products.  MPEG Video Compression: This is employed by companies involved in video streaming, broadcasting, and multimedia software development, including industry leaders like Netflix, YouTube, and Adobe  Network Protocols: Companies involved in network infrastructure, telecommunications, and internet services, such as Cisco, Huawei, and Google, may implement Huffman coding within their protocol designs.  Data Storage Systems: Companies like Oracle, IBM, and Amazon (with its AWS services) may utilize Huffman coding or similar techniques to optimize data storage and retrieval. </vt:lpstr>
      <vt:lpstr>References:  https://www.researchgate.net/publication/304395425_Huffman_coding  https://www.geeksforgeeks.org/text-file-compression-and-decompression-using-huffman-coding/  https://www.ncbi.nlm.nih.gov/pmc/articles/PMC5372760/pdf/cmb.2016.0151.pdf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Nishanth Sanjay</cp:lastModifiedBy>
  <cp:revision>2</cp:revision>
  <dcterms:modified xsi:type="dcterms:W3CDTF">2025-07-02T07:32:32Z</dcterms:modified>
</cp:coreProperties>
</file>