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9144000" cy="5143500" type="screen16x9"/>
  <p:notesSz cx="6858000" cy="9144000"/>
  <p:embeddedFontLst>
    <p:embeddedFont>
      <p:font typeface="Maven Pro" panose="020B0604020202020204" charset="0"/>
      <p:regular r:id="rId18"/>
      <p:bold r:id="rId19"/>
    </p:embeddedFont>
    <p:embeddedFont>
      <p:font typeface="Nunito"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5E6DFC-20B0-4DBD-8CB2-B8D34D3ED53A}">
  <a:tblStyle styleId="{4C5E6DFC-20B0-4DBD-8CB2-B8D34D3ED5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711bea57ec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711bea57e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cdc04061a2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cdc04061a2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db7c34c93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db7c34c93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cdc04061a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cdc04061a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cdc04061a2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cdc04061a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cdc04061a2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cdc04061a2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48fcfc2f68a88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48fcfc2f68a88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db7c34c93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db7c34c93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db7c34c93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db7c34c93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cdc04061a2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cdc04061a2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cdc04061a2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cdc04061a2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711bea57ec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711bea57ec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db81dc1d4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db81dc1d4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711bea57e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711bea57e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04395425_Huffman_cod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www.ncbi.nlm.nih.gov/pmc/articles/PMC5372760/pdf/cmb.2016.0151.pdf" TargetMode="External"/><Relationship Id="rId4" Type="http://schemas.openxmlformats.org/officeDocument/2006/relationships/hyperlink" Target="https://www.geeksforgeeks.org/text-file-compression-and-decompression-using-huffman-coding/"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2100" y="386577"/>
            <a:ext cx="8519800" cy="434154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en-GB" sz="3333" dirty="0">
                <a:solidFill>
                  <a:srgbClr val="FFFFFF"/>
                </a:solidFill>
                <a:latin typeface="Arial"/>
                <a:ea typeface="Arial"/>
                <a:cs typeface="Arial"/>
                <a:sym typeface="Arial"/>
              </a:rPr>
              <a:t>Text File Compression And Decompression Using Huffman Coding</a:t>
            </a:r>
            <a:endParaRPr sz="3333" dirty="0">
              <a:solidFill>
                <a:srgbClr val="FFFFFF"/>
              </a:solidFill>
              <a:latin typeface="Arial"/>
              <a:ea typeface="Arial"/>
              <a:cs typeface="Arial"/>
              <a:sym typeface="Arial"/>
            </a:endParaRPr>
          </a:p>
          <a:p>
            <a:pPr marL="0" lvl="0" indent="0" algn="l" rtl="0">
              <a:spcBef>
                <a:spcPts val="0"/>
              </a:spcBef>
              <a:spcAft>
                <a:spcPts val="0"/>
              </a:spcAft>
              <a:buNone/>
            </a:pPr>
            <a:endParaRPr b="0" dirty="0">
              <a:solidFill>
                <a:srgbClr val="F3F3F3"/>
              </a:solidFill>
              <a:latin typeface="Arial"/>
              <a:ea typeface="Arial"/>
              <a:cs typeface="Arial"/>
              <a:sym typeface="Arial"/>
            </a:endParaRPr>
          </a:p>
          <a:p>
            <a:pPr marL="0" lvl="0" indent="0" algn="l" rtl="0">
              <a:spcBef>
                <a:spcPts val="0"/>
              </a:spcBef>
              <a:spcAft>
                <a:spcPts val="0"/>
              </a:spcAft>
              <a:buNone/>
            </a:pPr>
            <a:endParaRPr dirty="0"/>
          </a:p>
        </p:txBody>
      </p:sp>
      <p:sp>
        <p:nvSpPr>
          <p:cNvPr id="278" name="Google Shape;278;p13"/>
          <p:cNvSpPr txBox="1">
            <a:spLocks noGrp="1"/>
          </p:cNvSpPr>
          <p:nvPr>
            <p:ph type="subTitle" idx="1"/>
          </p:nvPr>
        </p:nvSpPr>
        <p:spPr>
          <a:xfrm>
            <a:off x="824000" y="2883350"/>
            <a:ext cx="8007900" cy="210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0"/>
              </a:spcBef>
              <a:spcAft>
                <a:spcPts val="0"/>
              </a:spcAft>
              <a:buNone/>
            </a:pPr>
            <a:endParaRPr sz="2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2"/>
          <p:cNvSpPr txBox="1">
            <a:spLocks noGrp="1"/>
          </p:cNvSpPr>
          <p:nvPr>
            <p:ph type="body" idx="1"/>
          </p:nvPr>
        </p:nvSpPr>
        <p:spPr>
          <a:xfrm>
            <a:off x="92375" y="184725"/>
            <a:ext cx="8780400" cy="48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b="1">
                <a:latin typeface="Arial"/>
                <a:ea typeface="Arial"/>
                <a:cs typeface="Arial"/>
                <a:sym typeface="Arial"/>
              </a:rPr>
              <a:t>Encoding: </a:t>
            </a:r>
            <a:r>
              <a:rPr lang="en-GB" sz="1500">
                <a:latin typeface="Arial"/>
                <a:ea typeface="Arial"/>
                <a:cs typeface="Arial"/>
                <a:sym typeface="Arial"/>
              </a:rPr>
              <a:t>The traverseHuffmanTree function recursively traverses the Huffman tree to generate codewords for each character. It appends "0" for a left branch and "1" for a right branch.</a:t>
            </a:r>
            <a:endParaRPr sz="1500">
              <a:latin typeface="Arial"/>
              <a:ea typeface="Arial"/>
              <a:cs typeface="Arial"/>
              <a:sym typeface="Arial"/>
            </a:endParaRPr>
          </a:p>
          <a:p>
            <a:pPr marL="0" lvl="0" indent="0" algn="l" rtl="0">
              <a:spcBef>
                <a:spcPts val="1200"/>
              </a:spcBef>
              <a:spcAft>
                <a:spcPts val="0"/>
              </a:spcAft>
              <a:buNone/>
            </a:pPr>
            <a:r>
              <a:rPr lang="en-GB" sz="1500">
                <a:latin typeface="Arial"/>
                <a:ea typeface="Arial"/>
                <a:cs typeface="Arial"/>
                <a:sym typeface="Arial"/>
              </a:rPr>
              <a:t>compressFile reads the input file, constructs the Huffman tree, generates codewords, and writes the compressed data to an output file along with a header containing information needed for decompression.</a:t>
            </a:r>
            <a:endParaRPr sz="1500">
              <a:latin typeface="Arial"/>
              <a:ea typeface="Arial"/>
              <a:cs typeface="Arial"/>
              <a:sym typeface="Arial"/>
            </a:endParaRPr>
          </a:p>
          <a:p>
            <a:pPr marL="0" lvl="0" indent="0" algn="l" rtl="0">
              <a:spcBef>
                <a:spcPts val="1200"/>
              </a:spcBef>
              <a:spcAft>
                <a:spcPts val="0"/>
              </a:spcAft>
              <a:buNone/>
            </a:pPr>
            <a:r>
              <a:rPr lang="en-GB" sz="1500" b="1">
                <a:latin typeface="Arial"/>
                <a:ea typeface="Arial"/>
                <a:cs typeface="Arial"/>
                <a:sym typeface="Arial"/>
              </a:rPr>
              <a:t>Decoding: </a:t>
            </a:r>
            <a:r>
              <a:rPr lang="en-GB" sz="1500">
                <a:latin typeface="Arial"/>
                <a:ea typeface="Arial"/>
                <a:cs typeface="Arial"/>
                <a:sym typeface="Arial"/>
              </a:rPr>
              <a:t>readHeader reads the header from the compressed file, extracting the Huffman codes and the number of padded bits.</a:t>
            </a:r>
            <a:endParaRPr sz="1500">
              <a:latin typeface="Arial"/>
              <a:ea typeface="Arial"/>
              <a:cs typeface="Arial"/>
              <a:sym typeface="Arial"/>
            </a:endParaRPr>
          </a:p>
          <a:p>
            <a:pPr marL="0" lvl="0" indent="0" algn="l" rtl="0">
              <a:spcBef>
                <a:spcPts val="1200"/>
              </a:spcBef>
              <a:spcAft>
                <a:spcPts val="0"/>
              </a:spcAft>
              <a:buNone/>
            </a:pPr>
            <a:r>
              <a:rPr lang="en-GB" sz="1500">
                <a:latin typeface="Arial"/>
                <a:ea typeface="Arial"/>
                <a:cs typeface="Arial"/>
                <a:sym typeface="Arial"/>
              </a:rPr>
              <a:t>getDecodedBuffer decodes the compressed bitstring back to the original characters using the Huffman codes.</a:t>
            </a:r>
            <a:endParaRPr sz="1500">
              <a:latin typeface="Arial"/>
              <a:ea typeface="Arial"/>
              <a:cs typeface="Arial"/>
              <a:sym typeface="Arial"/>
            </a:endParaRPr>
          </a:p>
          <a:p>
            <a:pPr marL="0" lvl="0" indent="0" algn="l" rtl="0">
              <a:spcBef>
                <a:spcPts val="1200"/>
              </a:spcBef>
              <a:spcAft>
                <a:spcPts val="0"/>
              </a:spcAft>
              <a:buNone/>
            </a:pPr>
            <a:r>
              <a:rPr lang="en-GB" sz="1500">
                <a:latin typeface="Arial"/>
                <a:ea typeface="Arial"/>
                <a:cs typeface="Arial"/>
                <a:sym typeface="Arial"/>
              </a:rPr>
              <a:t>decompressFile reads the compressed file, extracts the Huffman codes from the header, and writes the decompressed data to an output file.</a:t>
            </a:r>
            <a:endParaRPr sz="1500">
              <a:latin typeface="Arial"/>
              <a:ea typeface="Arial"/>
              <a:cs typeface="Arial"/>
              <a:sym typeface="Arial"/>
            </a:endParaRPr>
          </a:p>
          <a:p>
            <a:pPr marL="0" lvl="0" indent="0" algn="l" rtl="0">
              <a:spcBef>
                <a:spcPts val="1200"/>
              </a:spcBef>
              <a:spcAft>
                <a:spcPts val="0"/>
              </a:spcAft>
              <a:buNone/>
            </a:pPr>
            <a:r>
              <a:rPr lang="en-GB" sz="1500" b="1">
                <a:latin typeface="Arial"/>
                <a:ea typeface="Arial"/>
                <a:cs typeface="Arial"/>
                <a:sym typeface="Arial"/>
              </a:rPr>
              <a:t>Main Function: </a:t>
            </a:r>
            <a:r>
              <a:rPr lang="en-GB" sz="1500">
                <a:latin typeface="Arial"/>
                <a:ea typeface="Arial"/>
                <a:cs typeface="Arial"/>
                <a:sym typeface="Arial"/>
              </a:rPr>
              <a:t>The main function takes command-line arguments for input and output file paths. If no arguments are provided, it uses default file paths.</a:t>
            </a:r>
            <a:endParaRPr sz="1500">
              <a:latin typeface="Arial"/>
              <a:ea typeface="Arial"/>
              <a:cs typeface="Arial"/>
              <a:sym typeface="Arial"/>
            </a:endParaRPr>
          </a:p>
          <a:p>
            <a:pPr marL="0" lvl="0" indent="0" algn="l" rtl="0">
              <a:spcBef>
                <a:spcPts val="1200"/>
              </a:spcBef>
              <a:spcAft>
                <a:spcPts val="0"/>
              </a:spcAft>
              <a:buNone/>
            </a:pPr>
            <a:r>
              <a:rPr lang="en-GB" sz="1500">
                <a:latin typeface="Arial"/>
                <a:ea typeface="Arial"/>
                <a:cs typeface="Arial"/>
                <a:sym typeface="Arial"/>
              </a:rPr>
              <a:t>It compresses the input file, then decompresses the compressed file back to its original form.</a:t>
            </a:r>
            <a:endParaRPr sz="1500">
              <a:latin typeface="Arial"/>
              <a:ea typeface="Arial"/>
              <a:cs typeface="Arial"/>
              <a:sym typeface="Arial"/>
            </a:endParaRPr>
          </a:p>
          <a:p>
            <a:pPr marL="0" lvl="0" indent="0" algn="l" rtl="0">
              <a:spcBef>
                <a:spcPts val="1200"/>
              </a:spcBef>
              <a:spcAft>
                <a:spcPts val="1200"/>
              </a:spcAft>
              <a:buNone/>
            </a:pPr>
            <a:endParaRPr sz="15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1303800" y="598575"/>
            <a:ext cx="7030500" cy="410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457200" algn="l" rtl="0">
              <a:spcBef>
                <a:spcPts val="0"/>
              </a:spcBef>
              <a:spcAft>
                <a:spcPts val="0"/>
              </a:spcAft>
              <a:buNone/>
            </a:pPr>
            <a:r>
              <a:rPr lang="en-GB"/>
              <a:t>Time Complexity = O(n Log n)</a:t>
            </a:r>
            <a:endParaRPr/>
          </a:p>
          <a:p>
            <a:pPr marL="0" lvl="0" indent="457200" algn="l" rtl="0">
              <a:spcBef>
                <a:spcPts val="0"/>
              </a:spcBef>
              <a:spcAft>
                <a:spcPts val="0"/>
              </a:spcAft>
              <a:buNone/>
            </a:pPr>
            <a:r>
              <a:rPr lang="en-GB"/>
              <a:t>Space Complexity = O(n + m)</a:t>
            </a:r>
            <a:endParaRPr/>
          </a:p>
          <a:p>
            <a:pPr marL="0" lvl="0" indent="457200" algn="l" rtl="0">
              <a:spcBef>
                <a:spcPts val="0"/>
              </a:spcBef>
              <a:spcAft>
                <a:spcPts val="0"/>
              </a:spcAft>
              <a:buNone/>
            </a:pPr>
            <a:endParaRPr/>
          </a:p>
          <a:p>
            <a:pPr marL="0" lvl="0" indent="457200" algn="l" rtl="0">
              <a:spcBef>
                <a:spcPts val="0"/>
              </a:spcBef>
              <a:spcAft>
                <a:spcPts val="0"/>
              </a:spcAft>
              <a:buNone/>
            </a:pPr>
            <a:r>
              <a:rPr lang="en-GB" sz="1550" b="0">
                <a:latin typeface="Arial"/>
                <a:ea typeface="Arial"/>
                <a:cs typeface="Arial"/>
                <a:sym typeface="Arial"/>
              </a:rPr>
              <a:t>N = number of unique character in the input file </a:t>
            </a:r>
            <a:endParaRPr sz="1550" b="0">
              <a:latin typeface="Arial"/>
              <a:ea typeface="Arial"/>
              <a:cs typeface="Arial"/>
              <a:sym typeface="Arial"/>
            </a:endParaRPr>
          </a:p>
          <a:p>
            <a:pPr marL="0" lvl="0" indent="457200" algn="l" rtl="0">
              <a:spcBef>
                <a:spcPts val="0"/>
              </a:spcBef>
              <a:spcAft>
                <a:spcPts val="0"/>
              </a:spcAft>
              <a:buNone/>
            </a:pPr>
            <a:r>
              <a:rPr lang="en-GB" sz="1550" b="0">
                <a:latin typeface="Arial"/>
                <a:ea typeface="Arial"/>
                <a:cs typeface="Arial"/>
                <a:sym typeface="Arial"/>
              </a:rPr>
              <a:t>M = size of the compressed data</a:t>
            </a:r>
            <a:endParaRPr sz="1550" b="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Huffman algorithm v/s BWT          </a:t>
            </a:r>
            <a:endParaRPr/>
          </a:p>
        </p:txBody>
      </p:sp>
      <p:sp>
        <p:nvSpPr>
          <p:cNvPr id="353" name="Google Shape;353;p24"/>
          <p:cNvSpPr txBox="1">
            <a:spLocks noGrp="1"/>
          </p:cNvSpPr>
          <p:nvPr>
            <p:ph type="body" idx="1"/>
          </p:nvPr>
        </p:nvSpPr>
        <p:spPr>
          <a:xfrm>
            <a:off x="1303800" y="1393525"/>
            <a:ext cx="7030500" cy="3393600"/>
          </a:xfrm>
          <a:prstGeom prst="rect">
            <a:avLst/>
          </a:prstGeom>
        </p:spPr>
        <p:txBody>
          <a:bodyPr spcFirstLastPara="1" wrap="square" lIns="91425" tIns="91425" rIns="91425" bIns="91425" anchor="t" anchorCtr="0">
            <a:normAutofit/>
          </a:bodyPr>
          <a:lstStyle/>
          <a:p>
            <a:pPr marL="0" lvl="0" indent="0" algn="l" rtl="0">
              <a:lnSpc>
                <a:spcPct val="171429"/>
              </a:lnSpc>
              <a:spcBef>
                <a:spcPts val="0"/>
              </a:spcBef>
              <a:spcAft>
                <a:spcPts val="0"/>
              </a:spcAft>
              <a:buNone/>
            </a:pPr>
            <a:endParaRPr sz="950">
              <a:solidFill>
                <a:srgbClr val="0D0D0D"/>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graphicFrame>
        <p:nvGraphicFramePr>
          <p:cNvPr id="354" name="Google Shape;354;p24"/>
          <p:cNvGraphicFramePr/>
          <p:nvPr/>
        </p:nvGraphicFramePr>
        <p:xfrm>
          <a:off x="952500" y="1428750"/>
          <a:ext cx="7239000" cy="3047850"/>
        </p:xfrm>
        <a:graphic>
          <a:graphicData uri="http://schemas.openxmlformats.org/drawingml/2006/table">
            <a:tbl>
              <a:tblPr>
                <a:noFill/>
                <a:tableStyleId>{4C5E6DFC-20B0-4DBD-8CB2-B8D34D3ED53A}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GB" b="1"/>
                        <a:t>              Aspect</a:t>
                      </a:r>
                      <a:endParaRPr b="1"/>
                    </a:p>
                  </a:txBody>
                  <a:tcPr marL="91425" marR="91425" marT="91425" marB="91425"/>
                </a:tc>
                <a:tc>
                  <a:txBody>
                    <a:bodyPr/>
                    <a:lstStyle/>
                    <a:p>
                      <a:pPr marL="0" lvl="0" indent="0" algn="l" rtl="0">
                        <a:spcBef>
                          <a:spcPts val="0"/>
                        </a:spcBef>
                        <a:spcAft>
                          <a:spcPts val="0"/>
                        </a:spcAft>
                        <a:buNone/>
                      </a:pPr>
                      <a:r>
                        <a:rPr lang="en-GB" b="1"/>
                        <a:t>      Huffman Algorithm</a:t>
                      </a:r>
                      <a:endParaRPr b="1"/>
                    </a:p>
                  </a:txBody>
                  <a:tcPr marL="91425" marR="91425" marT="91425" marB="91425"/>
                </a:tc>
                <a:tc>
                  <a:txBody>
                    <a:bodyPr/>
                    <a:lstStyle/>
                    <a:p>
                      <a:pPr marL="0" lvl="0" indent="0" algn="l" rtl="0">
                        <a:spcBef>
                          <a:spcPts val="0"/>
                        </a:spcBef>
                        <a:spcAft>
                          <a:spcPts val="0"/>
                        </a:spcAft>
                        <a:buNone/>
                      </a:pPr>
                      <a:r>
                        <a:rPr lang="en-GB" b="1"/>
                        <a:t>Burrows Wheeler Transform</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b="1"/>
                        <a:t>Algorithm type</a:t>
                      </a:r>
                      <a:endParaRPr b="1"/>
                    </a:p>
                  </a:txBody>
                  <a:tcPr marL="91425" marR="91425" marT="91425" marB="91425"/>
                </a:tc>
                <a:tc>
                  <a:txBody>
                    <a:bodyPr/>
                    <a:lstStyle/>
                    <a:p>
                      <a:pPr marL="0" lvl="0" indent="0" algn="l" rtl="0">
                        <a:spcBef>
                          <a:spcPts val="0"/>
                        </a:spcBef>
                        <a:spcAft>
                          <a:spcPts val="0"/>
                        </a:spcAft>
                        <a:buNone/>
                      </a:pPr>
                      <a:r>
                        <a:rPr lang="en-GB"/>
                        <a:t>Dictionary-based compression</a:t>
                      </a:r>
                      <a:endParaRPr/>
                    </a:p>
                  </a:txBody>
                  <a:tcPr marL="91425" marR="91425" marT="91425" marB="91425"/>
                </a:tc>
                <a:tc>
                  <a:txBody>
                    <a:bodyPr/>
                    <a:lstStyle/>
                    <a:p>
                      <a:pPr marL="0" lvl="0" indent="0" algn="l" rtl="0">
                        <a:spcBef>
                          <a:spcPts val="0"/>
                        </a:spcBef>
                        <a:spcAft>
                          <a:spcPts val="0"/>
                        </a:spcAft>
                        <a:buNone/>
                      </a:pPr>
                      <a:r>
                        <a:rPr lang="en-GB"/>
                        <a:t>Permutation based transformation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b="1"/>
                        <a:t>Compression efficiency</a:t>
                      </a:r>
                      <a:endParaRPr b="1"/>
                    </a:p>
                  </a:txBody>
                  <a:tcPr marL="91425" marR="91425" marT="91425" marB="91425"/>
                </a:tc>
                <a:tc>
                  <a:txBody>
                    <a:bodyPr/>
                    <a:lstStyle/>
                    <a:p>
                      <a:pPr marL="0" lvl="0" indent="0" algn="l" rtl="0">
                        <a:spcBef>
                          <a:spcPts val="0"/>
                        </a:spcBef>
                        <a:spcAft>
                          <a:spcPts val="0"/>
                        </a:spcAft>
                        <a:buNone/>
                      </a:pPr>
                      <a:r>
                        <a:rPr lang="en-GB">
                          <a:solidFill>
                            <a:srgbClr val="0D0D0D"/>
                          </a:solidFill>
                          <a:highlight>
                            <a:srgbClr val="FFFFFF"/>
                          </a:highlight>
                        </a:rPr>
                        <a:t>Assigns shorter codes to more frequent characters</a:t>
                      </a:r>
                      <a:endParaRPr/>
                    </a:p>
                  </a:txBody>
                  <a:tcPr marL="91425" marR="91425" marT="91425" marB="91425"/>
                </a:tc>
                <a:tc>
                  <a:txBody>
                    <a:bodyPr/>
                    <a:lstStyle/>
                    <a:p>
                      <a:pPr marL="0" lvl="0" indent="0" algn="l" rtl="0">
                        <a:spcBef>
                          <a:spcPts val="0"/>
                        </a:spcBef>
                        <a:spcAft>
                          <a:spcPts val="0"/>
                        </a:spcAft>
                        <a:buNone/>
                      </a:pPr>
                      <a:r>
                        <a:rPr lang="en-GB">
                          <a:solidFill>
                            <a:srgbClr val="0D0D0D"/>
                          </a:solidFill>
                          <a:highlight>
                            <a:srgbClr val="FFFFFF"/>
                          </a:highlight>
                        </a:rPr>
                        <a:t>Rearranges data to group similar characters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b="1"/>
                        <a:t>Complexity</a:t>
                      </a:r>
                      <a:endParaRPr b="1"/>
                    </a:p>
                  </a:txBody>
                  <a:tcPr marL="91425" marR="91425" marT="91425" marB="91425"/>
                </a:tc>
                <a:tc>
                  <a:txBody>
                    <a:bodyPr/>
                    <a:lstStyle/>
                    <a:p>
                      <a:pPr marL="0" lvl="0" indent="0" algn="l" rtl="0">
                        <a:spcBef>
                          <a:spcPts val="0"/>
                        </a:spcBef>
                        <a:spcAft>
                          <a:spcPts val="0"/>
                        </a:spcAft>
                        <a:buNone/>
                      </a:pPr>
                      <a:r>
                        <a:rPr lang="en-GB"/>
                        <a:t>O(n log n)</a:t>
                      </a:r>
                      <a:endParaRPr/>
                    </a:p>
                  </a:txBody>
                  <a:tcPr marL="91425" marR="91425" marT="91425" marB="91425"/>
                </a:tc>
                <a:tc>
                  <a:txBody>
                    <a:bodyPr/>
                    <a:lstStyle/>
                    <a:p>
                      <a:pPr marL="0" lvl="0" indent="0" algn="l" rtl="0">
                        <a:spcBef>
                          <a:spcPts val="0"/>
                        </a:spcBef>
                        <a:spcAft>
                          <a:spcPts val="0"/>
                        </a:spcAft>
                        <a:buNone/>
                      </a:pPr>
                      <a:r>
                        <a:rPr lang="en-GB"/>
                        <a:t>O(n ^2 log n)</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b="1"/>
                        <a:t>Applications</a:t>
                      </a:r>
                      <a:endParaRPr b="1"/>
                    </a:p>
                  </a:txBody>
                  <a:tcPr marL="91425" marR="91425" marT="91425" marB="91425"/>
                </a:tc>
                <a:tc>
                  <a:txBody>
                    <a:bodyPr/>
                    <a:lstStyle/>
                    <a:p>
                      <a:pPr marL="0" lvl="0" indent="0" algn="l" rtl="0">
                        <a:spcBef>
                          <a:spcPts val="0"/>
                        </a:spcBef>
                        <a:spcAft>
                          <a:spcPts val="0"/>
                        </a:spcAft>
                        <a:buNone/>
                      </a:pPr>
                      <a:r>
                        <a:rPr lang="en-GB"/>
                        <a:t>File compression,image compression,multimedia compression</a:t>
                      </a:r>
                      <a:endParaRPr/>
                    </a:p>
                  </a:txBody>
                  <a:tcPr marL="91425" marR="91425" marT="91425" marB="91425"/>
                </a:tc>
                <a:tc>
                  <a:txBody>
                    <a:bodyPr/>
                    <a:lstStyle/>
                    <a:p>
                      <a:pPr marL="0" lvl="0" indent="0" algn="l" rtl="0">
                        <a:spcBef>
                          <a:spcPts val="0"/>
                        </a:spcBef>
                        <a:spcAft>
                          <a:spcPts val="0"/>
                        </a:spcAft>
                        <a:buNone/>
                      </a:pPr>
                      <a:r>
                        <a:rPr lang="en-GB"/>
                        <a:t>Preprocessing steps in compression algorithm</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553175" y="960950"/>
            <a:ext cx="8163000" cy="393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1600"/>
              <a:t>File Compression Software:  </a:t>
            </a:r>
            <a:r>
              <a:rPr lang="en-GB" sz="1600" b="0"/>
              <a:t>Brands like WinZip, WinRAR, and 7-Zip employ Huffman coding along with other compression techniques to reduce file sizes efficiently.</a:t>
            </a:r>
            <a:endParaRPr sz="1600" b="0"/>
          </a:p>
          <a:p>
            <a:pPr marL="0" lvl="0" indent="0" algn="l" rtl="0">
              <a:spcBef>
                <a:spcPts val="0"/>
              </a:spcBef>
              <a:spcAft>
                <a:spcPts val="0"/>
              </a:spcAft>
              <a:buNone/>
            </a:pPr>
            <a:endParaRPr sz="1600" b="0"/>
          </a:p>
          <a:p>
            <a:pPr marL="0" lvl="0" indent="0" algn="l" rtl="0">
              <a:spcBef>
                <a:spcPts val="0"/>
              </a:spcBef>
              <a:spcAft>
                <a:spcPts val="0"/>
              </a:spcAft>
              <a:buNone/>
            </a:pPr>
            <a:r>
              <a:rPr lang="en-GB" sz="1600"/>
              <a:t>JPEG Image Compression: </a:t>
            </a:r>
            <a:r>
              <a:rPr lang="en-GB" sz="1600" b="0"/>
              <a:t>Companies like Adobe (creator of Photoshop) and various camera manufacturers integrate JPEG compression, which includes Huffman coding, into their products.</a:t>
            </a:r>
            <a:endParaRPr sz="1600" b="0"/>
          </a:p>
          <a:p>
            <a:pPr marL="0" lvl="0" indent="0" algn="l" rtl="0">
              <a:spcBef>
                <a:spcPts val="0"/>
              </a:spcBef>
              <a:spcAft>
                <a:spcPts val="0"/>
              </a:spcAft>
              <a:buNone/>
            </a:pPr>
            <a:endParaRPr sz="1600" b="0"/>
          </a:p>
          <a:p>
            <a:pPr marL="0" lvl="0" indent="0" algn="l" rtl="0">
              <a:spcBef>
                <a:spcPts val="0"/>
              </a:spcBef>
              <a:spcAft>
                <a:spcPts val="0"/>
              </a:spcAft>
              <a:buNone/>
            </a:pPr>
            <a:r>
              <a:rPr lang="en-GB" sz="1600"/>
              <a:t>MPEG Video Compression: </a:t>
            </a:r>
            <a:r>
              <a:rPr lang="en-GB" sz="1600" b="0"/>
              <a:t>This is employed by companies involved in video streaming, broadcasting, and multimedia software development, including industry leaders like Netflix, YouTube, and Adobe</a:t>
            </a:r>
            <a:endParaRPr sz="1600" b="0"/>
          </a:p>
          <a:p>
            <a:pPr marL="0" lvl="0" indent="0" algn="l" rtl="0">
              <a:spcBef>
                <a:spcPts val="0"/>
              </a:spcBef>
              <a:spcAft>
                <a:spcPts val="0"/>
              </a:spcAft>
              <a:buNone/>
            </a:pPr>
            <a:endParaRPr sz="1600" b="0"/>
          </a:p>
          <a:p>
            <a:pPr marL="0" lvl="0" indent="0" algn="l" rtl="0">
              <a:spcBef>
                <a:spcPts val="0"/>
              </a:spcBef>
              <a:spcAft>
                <a:spcPts val="0"/>
              </a:spcAft>
              <a:buNone/>
            </a:pPr>
            <a:r>
              <a:rPr lang="en-GB" sz="1600"/>
              <a:t>Network Protocols:</a:t>
            </a:r>
            <a:r>
              <a:rPr lang="en-GB" sz="1600" b="0"/>
              <a:t> Companies involved in network infrastructure, telecommunications, and internet services, such as Cisco, Huawei, and Google, may implement Huffman coding within their protocol designs.</a:t>
            </a:r>
            <a:endParaRPr sz="1600" b="0"/>
          </a:p>
          <a:p>
            <a:pPr marL="0" lvl="0" indent="0" algn="l" rtl="0">
              <a:spcBef>
                <a:spcPts val="0"/>
              </a:spcBef>
              <a:spcAft>
                <a:spcPts val="0"/>
              </a:spcAft>
              <a:buNone/>
            </a:pPr>
            <a:endParaRPr sz="1600" b="0"/>
          </a:p>
          <a:p>
            <a:pPr marL="0" lvl="0" indent="0" algn="l" rtl="0">
              <a:spcBef>
                <a:spcPts val="0"/>
              </a:spcBef>
              <a:spcAft>
                <a:spcPts val="0"/>
              </a:spcAft>
              <a:buNone/>
            </a:pPr>
            <a:r>
              <a:rPr lang="en-GB" sz="1600"/>
              <a:t>Data Storage Systems:</a:t>
            </a:r>
            <a:r>
              <a:rPr lang="en-GB" sz="1600" b="0"/>
              <a:t> Companies like Oracle, IBM, and Amazon (with its AWS services) may utilize Huffman coding or similar techniques to optimize data storage and retrieval.</a:t>
            </a:r>
            <a:endParaRPr sz="1600" b="0"/>
          </a:p>
          <a:p>
            <a:pPr marL="0" lvl="0" indent="0" algn="l" rtl="0">
              <a:spcBef>
                <a:spcPts val="0"/>
              </a:spcBef>
              <a:spcAft>
                <a:spcPts val="0"/>
              </a:spcAft>
              <a:buNone/>
            </a:pPr>
            <a:endParaRPr sz="1600"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7"/>
          <p:cNvSpPr txBox="1">
            <a:spLocks noGrp="1"/>
          </p:cNvSpPr>
          <p:nvPr>
            <p:ph type="title"/>
          </p:nvPr>
        </p:nvSpPr>
        <p:spPr>
          <a:xfrm>
            <a:off x="1156550" y="598575"/>
            <a:ext cx="7906500" cy="454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References:</a:t>
            </a:r>
            <a:endParaRPr/>
          </a:p>
          <a:p>
            <a:pPr marL="0" lvl="0" indent="0" algn="l" rtl="0">
              <a:spcBef>
                <a:spcPts val="0"/>
              </a:spcBef>
              <a:spcAft>
                <a:spcPts val="0"/>
              </a:spcAft>
              <a:buNone/>
            </a:pPr>
            <a:endParaRPr/>
          </a:p>
          <a:p>
            <a:pPr marL="457200" lvl="0" indent="-355600" algn="l" rtl="0">
              <a:spcBef>
                <a:spcPts val="0"/>
              </a:spcBef>
              <a:spcAft>
                <a:spcPts val="0"/>
              </a:spcAft>
              <a:buSzPts val="2000"/>
              <a:buChar char="●"/>
            </a:pPr>
            <a:r>
              <a:rPr lang="en-GB" sz="2000" b="0" u="sng">
                <a:solidFill>
                  <a:schemeClr val="hlink"/>
                </a:solidFill>
                <a:hlinkClick r:id="rId3"/>
              </a:rPr>
              <a:t>https://www.researchgate.net/publication/304395425_Huffman_coding</a:t>
            </a:r>
            <a:endParaRPr sz="2000" b="0"/>
          </a:p>
          <a:p>
            <a:pPr marL="457200" lvl="0" indent="0" algn="l" rtl="0">
              <a:spcBef>
                <a:spcPts val="0"/>
              </a:spcBef>
              <a:spcAft>
                <a:spcPts val="0"/>
              </a:spcAft>
              <a:buNone/>
            </a:pPr>
            <a:endParaRPr sz="2000" b="0"/>
          </a:p>
          <a:p>
            <a:pPr marL="457200" lvl="0" indent="-355600" algn="l" rtl="0">
              <a:spcBef>
                <a:spcPts val="0"/>
              </a:spcBef>
              <a:spcAft>
                <a:spcPts val="0"/>
              </a:spcAft>
              <a:buSzPts val="2000"/>
              <a:buChar char="●"/>
            </a:pPr>
            <a:r>
              <a:rPr lang="en-GB" sz="2000" b="0" u="sng">
                <a:solidFill>
                  <a:schemeClr val="hlink"/>
                </a:solidFill>
                <a:hlinkClick r:id="rId4"/>
              </a:rPr>
              <a:t>https://www.geeksforgeeks.org/text-file-compression-and-decompression-using-huffman-coding/</a:t>
            </a:r>
            <a:endParaRPr sz="2000" b="0"/>
          </a:p>
          <a:p>
            <a:pPr marL="0" lvl="0" indent="0" algn="l" rtl="0">
              <a:spcBef>
                <a:spcPts val="0"/>
              </a:spcBef>
              <a:spcAft>
                <a:spcPts val="0"/>
              </a:spcAft>
              <a:buNone/>
            </a:pPr>
            <a:endParaRPr sz="2000" b="0"/>
          </a:p>
          <a:p>
            <a:pPr marL="457200" lvl="0" indent="-355600" algn="l" rtl="0">
              <a:spcBef>
                <a:spcPts val="0"/>
              </a:spcBef>
              <a:spcAft>
                <a:spcPts val="0"/>
              </a:spcAft>
              <a:buSzPts val="2000"/>
              <a:buChar char="●"/>
            </a:pPr>
            <a:r>
              <a:rPr lang="en-GB" sz="2000" b="0" u="sng">
                <a:solidFill>
                  <a:schemeClr val="hlink"/>
                </a:solidFill>
                <a:hlinkClick r:id="rId5"/>
              </a:rPr>
              <a:t>https://www.ncbi.nlm.nih.gov/pmc/articles/PMC5372760/pdf/cmb.2016.0151.pdf</a:t>
            </a:r>
            <a:endParaRPr sz="2000" b="0"/>
          </a:p>
          <a:p>
            <a:pPr marL="457200" lvl="0" indent="0" algn="l" rtl="0">
              <a:spcBef>
                <a:spcPts val="0"/>
              </a:spcBef>
              <a:spcAft>
                <a:spcPts val="0"/>
              </a:spcAft>
              <a:buNone/>
            </a:pPr>
            <a:endParaRPr sz="2000"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8"/>
          <p:cNvSpPr txBox="1">
            <a:spLocks noGrp="1"/>
          </p:cNvSpPr>
          <p:nvPr>
            <p:ph type="title"/>
          </p:nvPr>
        </p:nvSpPr>
        <p:spPr>
          <a:xfrm>
            <a:off x="362275" y="1505225"/>
            <a:ext cx="7030500" cy="3093900"/>
          </a:xfrm>
          <a:prstGeom prst="rect">
            <a:avLst/>
          </a:prstGeom>
        </p:spPr>
        <p:txBody>
          <a:bodyPr spcFirstLastPara="1" wrap="square" lIns="91425" tIns="91425" rIns="91425" bIns="91425" anchor="t" anchorCtr="0">
            <a:normAutofit/>
          </a:bodyPr>
          <a:lstStyle/>
          <a:p>
            <a:pPr marL="1828800" lvl="0" indent="0" algn="l" rtl="0">
              <a:spcBef>
                <a:spcPts val="0"/>
              </a:spcBef>
              <a:spcAft>
                <a:spcPts val="0"/>
              </a:spcAft>
              <a:buNone/>
            </a:pPr>
            <a:endParaRPr sz="4800">
              <a:latin typeface="Arial"/>
              <a:ea typeface="Arial"/>
              <a:cs typeface="Arial"/>
              <a:sym typeface="Arial"/>
            </a:endParaRPr>
          </a:p>
          <a:p>
            <a:pPr marL="1828800" lvl="0" indent="0" algn="l" rtl="0">
              <a:spcBef>
                <a:spcPts val="0"/>
              </a:spcBef>
              <a:spcAft>
                <a:spcPts val="0"/>
              </a:spcAft>
              <a:buNone/>
            </a:pPr>
            <a:r>
              <a:rPr lang="en-GB" sz="4800">
                <a:latin typeface="Arial"/>
                <a:ea typeface="Arial"/>
                <a:cs typeface="Arial"/>
                <a:sym typeface="Arial"/>
              </a:rPr>
              <a:t>Thank you!</a:t>
            </a:r>
            <a:endParaRPr sz="4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title"/>
          </p:nvPr>
        </p:nvSpPr>
        <p:spPr>
          <a:xfrm>
            <a:off x="1303800" y="460700"/>
            <a:ext cx="7030500" cy="51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000"/>
              <a:t>                              </a:t>
            </a:r>
            <a:r>
              <a:rPr lang="en-GB" sz="2650"/>
              <a:t>Huffman Algorithm</a:t>
            </a:r>
            <a:endParaRPr sz="2650"/>
          </a:p>
        </p:txBody>
      </p:sp>
      <p:sp>
        <p:nvSpPr>
          <p:cNvPr id="285" name="Google Shape;285;p14"/>
          <p:cNvSpPr txBox="1">
            <a:spLocks noGrp="1"/>
          </p:cNvSpPr>
          <p:nvPr>
            <p:ph type="body" idx="1"/>
          </p:nvPr>
        </p:nvSpPr>
        <p:spPr>
          <a:xfrm>
            <a:off x="1303800" y="1192025"/>
            <a:ext cx="7030500" cy="3839100"/>
          </a:xfrm>
          <a:prstGeom prst="rect">
            <a:avLst/>
          </a:prstGeom>
        </p:spPr>
        <p:txBody>
          <a:bodyPr spcFirstLastPara="1" wrap="square" lIns="91425" tIns="91425" rIns="91425" bIns="91425" anchor="t" anchorCtr="0">
            <a:noAutofit/>
          </a:bodyPr>
          <a:lstStyle/>
          <a:p>
            <a:pPr marL="457200" lvl="0" indent="-342900" algn="l" rtl="0">
              <a:spcBef>
                <a:spcPts val="2100"/>
              </a:spcBef>
              <a:spcAft>
                <a:spcPts val="0"/>
              </a:spcAft>
              <a:buClr>
                <a:srgbClr val="0D0D0D"/>
              </a:buClr>
              <a:buSzPts val="1800"/>
              <a:buFont typeface="Roboto"/>
              <a:buChar char="●"/>
            </a:pPr>
            <a:r>
              <a:rPr lang="en-GB" sz="1800">
                <a:solidFill>
                  <a:srgbClr val="0D0D0D"/>
                </a:solidFill>
                <a:highlight>
                  <a:srgbClr val="FFFFFF"/>
                </a:highlight>
                <a:latin typeface="Roboto"/>
                <a:ea typeface="Roboto"/>
                <a:cs typeface="Roboto"/>
                <a:sym typeface="Roboto"/>
              </a:rPr>
              <a:t>The Huffman Algorithm, devised by David A. Huffman in 1952, is a method for</a:t>
            </a:r>
            <a:r>
              <a:rPr lang="en-GB" sz="1800" b="1">
                <a:solidFill>
                  <a:srgbClr val="0D0D0D"/>
                </a:solidFill>
                <a:highlight>
                  <a:srgbClr val="FFFFFF"/>
                </a:highlight>
                <a:latin typeface="Roboto"/>
                <a:ea typeface="Roboto"/>
                <a:cs typeface="Roboto"/>
                <a:sym typeface="Roboto"/>
              </a:rPr>
              <a:t> lossless data compression</a:t>
            </a:r>
            <a:r>
              <a:rPr lang="en-GB" sz="1800">
                <a:solidFill>
                  <a:srgbClr val="0D0D0D"/>
                </a:solidFill>
                <a:highlight>
                  <a:srgbClr val="FFFFFF"/>
                </a:highlight>
                <a:latin typeface="Roboto"/>
                <a:ea typeface="Roboto"/>
                <a:cs typeface="Roboto"/>
                <a:sym typeface="Roboto"/>
              </a:rPr>
              <a:t>.</a:t>
            </a:r>
            <a:endParaRPr sz="1800">
              <a:solidFill>
                <a:srgbClr val="0D0D0D"/>
              </a:solidFill>
              <a:highlight>
                <a:srgbClr val="FFFFFF"/>
              </a:highlight>
              <a:latin typeface="Roboto"/>
              <a:ea typeface="Roboto"/>
              <a:cs typeface="Roboto"/>
              <a:sym typeface="Roboto"/>
            </a:endParaRPr>
          </a:p>
          <a:p>
            <a:pPr marL="457200" lvl="0" indent="-342900" algn="l" rtl="0">
              <a:spcBef>
                <a:spcPts val="0"/>
              </a:spcBef>
              <a:spcAft>
                <a:spcPts val="0"/>
              </a:spcAft>
              <a:buClr>
                <a:srgbClr val="0D0D0D"/>
              </a:buClr>
              <a:buSzPts val="1800"/>
              <a:buFont typeface="Roboto"/>
              <a:buChar char="●"/>
            </a:pPr>
            <a:r>
              <a:rPr lang="en-GB" sz="1800">
                <a:solidFill>
                  <a:srgbClr val="0D0D0D"/>
                </a:solidFill>
                <a:highlight>
                  <a:srgbClr val="FFFFFF"/>
                </a:highlight>
                <a:latin typeface="Roboto"/>
                <a:ea typeface="Roboto"/>
                <a:cs typeface="Roboto"/>
                <a:sym typeface="Roboto"/>
              </a:rPr>
              <a:t>Its primary objective is to encode characters from the input data into </a:t>
            </a:r>
            <a:r>
              <a:rPr lang="en-GB" sz="1800" b="1">
                <a:solidFill>
                  <a:srgbClr val="0D0D0D"/>
                </a:solidFill>
                <a:highlight>
                  <a:srgbClr val="FFFFFF"/>
                </a:highlight>
                <a:latin typeface="Roboto"/>
                <a:ea typeface="Roboto"/>
                <a:cs typeface="Roboto"/>
                <a:sym typeface="Roboto"/>
              </a:rPr>
              <a:t>variable-length</a:t>
            </a:r>
            <a:r>
              <a:rPr lang="en-GB" sz="1800">
                <a:solidFill>
                  <a:srgbClr val="0D0D0D"/>
                </a:solidFill>
                <a:highlight>
                  <a:srgbClr val="FFFFFF"/>
                </a:highlight>
                <a:latin typeface="Roboto"/>
                <a:ea typeface="Roboto"/>
                <a:cs typeface="Roboto"/>
                <a:sym typeface="Roboto"/>
              </a:rPr>
              <a:t> codes, where more frequently occurring characters are assigned shorter codes.</a:t>
            </a:r>
            <a:endParaRPr sz="1800">
              <a:solidFill>
                <a:srgbClr val="0D0D0D"/>
              </a:solidFill>
              <a:highlight>
                <a:srgbClr val="FFFFFF"/>
              </a:highlight>
              <a:latin typeface="Roboto"/>
              <a:ea typeface="Roboto"/>
              <a:cs typeface="Roboto"/>
              <a:sym typeface="Roboto"/>
            </a:endParaRPr>
          </a:p>
          <a:p>
            <a:pPr marL="457200" lvl="0" indent="-342900" algn="l" rtl="0">
              <a:spcBef>
                <a:spcPts val="0"/>
              </a:spcBef>
              <a:spcAft>
                <a:spcPts val="0"/>
              </a:spcAft>
              <a:buClr>
                <a:srgbClr val="0D0D0D"/>
              </a:buClr>
              <a:buSzPts val="1800"/>
              <a:buFont typeface="Roboto"/>
              <a:buChar char="●"/>
            </a:pPr>
            <a:r>
              <a:rPr lang="en-GB" sz="1800">
                <a:solidFill>
                  <a:srgbClr val="0D0D0D"/>
                </a:solidFill>
                <a:highlight>
                  <a:srgbClr val="FFFFFF"/>
                </a:highlight>
                <a:latin typeface="Roboto"/>
                <a:ea typeface="Roboto"/>
                <a:cs typeface="Roboto"/>
                <a:sym typeface="Roboto"/>
              </a:rPr>
              <a:t>the </a:t>
            </a:r>
            <a:r>
              <a:rPr lang="en-GB" sz="1800" b="1">
                <a:solidFill>
                  <a:srgbClr val="0D0D0D"/>
                </a:solidFill>
                <a:highlight>
                  <a:srgbClr val="FFFFFF"/>
                </a:highlight>
                <a:latin typeface="Roboto"/>
                <a:ea typeface="Roboto"/>
                <a:cs typeface="Roboto"/>
                <a:sym typeface="Roboto"/>
              </a:rPr>
              <a:t>“prefix rule”</a:t>
            </a:r>
            <a:r>
              <a:rPr lang="en-GB" sz="1800">
                <a:solidFill>
                  <a:srgbClr val="0D0D0D"/>
                </a:solidFill>
                <a:highlight>
                  <a:srgbClr val="FFFFFF"/>
                </a:highlight>
                <a:latin typeface="Roboto"/>
                <a:ea typeface="Roboto"/>
                <a:cs typeface="Roboto"/>
                <a:sym typeface="Roboto"/>
              </a:rPr>
              <a:t> is used which makes sure that the algorithm only generates uniquely decodable codes</a:t>
            </a:r>
            <a:endParaRPr sz="1800">
              <a:solidFill>
                <a:srgbClr val="0D0D0D"/>
              </a:solidFill>
              <a:highlight>
                <a:srgbClr val="FFFFFF"/>
              </a:highlight>
              <a:latin typeface="Roboto"/>
              <a:ea typeface="Roboto"/>
              <a:cs typeface="Roboto"/>
              <a:sym typeface="Roboto"/>
            </a:endParaRPr>
          </a:p>
          <a:p>
            <a:pPr marL="0" lvl="0" indent="0" algn="l" rtl="0">
              <a:spcBef>
                <a:spcPts val="2100"/>
              </a:spcBef>
              <a:spcAft>
                <a:spcPts val="12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t>           How Huffman algorithm works?</a:t>
            </a:r>
            <a:endParaRPr sz="2400"/>
          </a:p>
        </p:txBody>
      </p:sp>
      <p:sp>
        <p:nvSpPr>
          <p:cNvPr id="291" name="Google Shape;291;p15"/>
          <p:cNvSpPr txBox="1">
            <a:spLocks noGrp="1"/>
          </p:cNvSpPr>
          <p:nvPr>
            <p:ph type="body" idx="1"/>
          </p:nvPr>
        </p:nvSpPr>
        <p:spPr>
          <a:xfrm>
            <a:off x="1303800" y="1276850"/>
            <a:ext cx="7030500" cy="3254700"/>
          </a:xfrm>
          <a:prstGeom prst="rect">
            <a:avLst/>
          </a:prstGeom>
        </p:spPr>
        <p:txBody>
          <a:bodyPr spcFirstLastPara="1" wrap="square" lIns="91425" tIns="91425" rIns="91425" bIns="91425" anchor="t" anchorCtr="0">
            <a:noAutofit/>
          </a:bodyPr>
          <a:lstStyle/>
          <a:p>
            <a:pPr marL="457200" lvl="0" indent="-342900" algn="l" rtl="0">
              <a:spcBef>
                <a:spcPts val="2100"/>
              </a:spcBef>
              <a:spcAft>
                <a:spcPts val="0"/>
              </a:spcAft>
              <a:buClr>
                <a:srgbClr val="0D0D0D"/>
              </a:buClr>
              <a:buSzPts val="1800"/>
              <a:buFont typeface="Roboto"/>
              <a:buChar char="●"/>
            </a:pPr>
            <a:r>
              <a:rPr lang="en-GB" sz="1800" b="1">
                <a:solidFill>
                  <a:srgbClr val="0D0D0D"/>
                </a:solidFill>
                <a:highlight>
                  <a:srgbClr val="FFFFFF"/>
                </a:highlight>
                <a:latin typeface="Roboto"/>
                <a:ea typeface="Roboto"/>
                <a:cs typeface="Roboto"/>
                <a:sym typeface="Roboto"/>
              </a:rPr>
              <a:t>Frequency Analysis:</a:t>
            </a:r>
            <a:r>
              <a:rPr lang="en-GB" sz="1800">
                <a:solidFill>
                  <a:srgbClr val="0D0D0D"/>
                </a:solidFill>
                <a:highlight>
                  <a:srgbClr val="FFFFFF"/>
                </a:highlight>
                <a:latin typeface="Roboto"/>
                <a:ea typeface="Roboto"/>
                <a:cs typeface="Roboto"/>
                <a:sym typeface="Roboto"/>
              </a:rPr>
              <a:t> The algorithm begins by analyzing the frequency of each character in the input data.</a:t>
            </a:r>
            <a:endParaRPr sz="1800">
              <a:solidFill>
                <a:srgbClr val="0D0D0D"/>
              </a:solidFill>
              <a:highlight>
                <a:srgbClr val="FFFFFF"/>
              </a:highlight>
              <a:latin typeface="Roboto"/>
              <a:ea typeface="Roboto"/>
              <a:cs typeface="Roboto"/>
              <a:sym typeface="Roboto"/>
            </a:endParaRPr>
          </a:p>
          <a:p>
            <a:pPr marL="457200" lvl="0" indent="-342900" algn="l" rtl="0">
              <a:spcBef>
                <a:spcPts val="0"/>
              </a:spcBef>
              <a:spcAft>
                <a:spcPts val="0"/>
              </a:spcAft>
              <a:buClr>
                <a:srgbClr val="0D0D0D"/>
              </a:buClr>
              <a:buSzPts val="1800"/>
              <a:buFont typeface="Roboto"/>
              <a:buChar char="●"/>
            </a:pPr>
            <a:r>
              <a:rPr lang="en-GB" sz="1800" b="1">
                <a:solidFill>
                  <a:srgbClr val="0D0D0D"/>
                </a:solidFill>
                <a:highlight>
                  <a:srgbClr val="FFFFFF"/>
                </a:highlight>
                <a:latin typeface="Roboto"/>
                <a:ea typeface="Roboto"/>
                <a:cs typeface="Roboto"/>
                <a:sym typeface="Roboto"/>
              </a:rPr>
              <a:t>Build Huffman Tree:</a:t>
            </a:r>
            <a:r>
              <a:rPr lang="en-GB" sz="1800">
                <a:solidFill>
                  <a:srgbClr val="0D0D0D"/>
                </a:solidFill>
                <a:highlight>
                  <a:srgbClr val="FFFFFF"/>
                </a:highlight>
                <a:latin typeface="Roboto"/>
                <a:ea typeface="Roboto"/>
                <a:cs typeface="Roboto"/>
                <a:sym typeface="Roboto"/>
              </a:rPr>
              <a:t> Using the character frequencies, a binary tree called the Huffman tree is constructed.</a:t>
            </a:r>
            <a:endParaRPr sz="1800">
              <a:solidFill>
                <a:srgbClr val="0D0D0D"/>
              </a:solidFill>
              <a:highlight>
                <a:srgbClr val="FFFFFF"/>
              </a:highlight>
              <a:latin typeface="Roboto"/>
              <a:ea typeface="Roboto"/>
              <a:cs typeface="Roboto"/>
              <a:sym typeface="Roboto"/>
            </a:endParaRPr>
          </a:p>
          <a:p>
            <a:pPr marL="457200" lvl="0" indent="-342900" algn="l" rtl="0">
              <a:spcBef>
                <a:spcPts val="0"/>
              </a:spcBef>
              <a:spcAft>
                <a:spcPts val="0"/>
              </a:spcAft>
              <a:buClr>
                <a:srgbClr val="0D0D0D"/>
              </a:buClr>
              <a:buSzPts val="1800"/>
              <a:buFont typeface="Roboto"/>
              <a:buChar char="●"/>
            </a:pPr>
            <a:r>
              <a:rPr lang="en-GB" sz="1800" b="1">
                <a:solidFill>
                  <a:srgbClr val="0D0D0D"/>
                </a:solidFill>
                <a:highlight>
                  <a:srgbClr val="FFFFFF"/>
                </a:highlight>
                <a:latin typeface="Roboto"/>
                <a:ea typeface="Roboto"/>
                <a:cs typeface="Roboto"/>
                <a:sym typeface="Roboto"/>
              </a:rPr>
              <a:t>Generate Huffman Codes:</a:t>
            </a:r>
            <a:r>
              <a:rPr lang="en-GB" sz="1800">
                <a:solidFill>
                  <a:srgbClr val="0D0D0D"/>
                </a:solidFill>
                <a:highlight>
                  <a:srgbClr val="FFFFFF"/>
                </a:highlight>
                <a:latin typeface="Roboto"/>
                <a:ea typeface="Roboto"/>
                <a:cs typeface="Roboto"/>
                <a:sym typeface="Roboto"/>
              </a:rPr>
              <a:t> Traversing the Huffman tree assigns shorter codes to more frequent characters and longer codes to less frequent ones.</a:t>
            </a:r>
            <a:endParaRPr sz="1800">
              <a:solidFill>
                <a:srgbClr val="0D0D0D"/>
              </a:solidFill>
              <a:highlight>
                <a:srgbClr val="FFFFFF"/>
              </a:highlight>
              <a:latin typeface="Roboto"/>
              <a:ea typeface="Roboto"/>
              <a:cs typeface="Roboto"/>
              <a:sym typeface="Roboto"/>
            </a:endParaRPr>
          </a:p>
          <a:p>
            <a:pPr marL="457200" lvl="0" indent="-342900" algn="l" rtl="0">
              <a:spcBef>
                <a:spcPts val="0"/>
              </a:spcBef>
              <a:spcAft>
                <a:spcPts val="0"/>
              </a:spcAft>
              <a:buClr>
                <a:srgbClr val="0D0D0D"/>
              </a:buClr>
              <a:buSzPts val="1800"/>
              <a:buFont typeface="Roboto"/>
              <a:buChar char="●"/>
            </a:pPr>
            <a:r>
              <a:rPr lang="en-GB" sz="1800" b="1">
                <a:solidFill>
                  <a:srgbClr val="0D0D0D"/>
                </a:solidFill>
                <a:highlight>
                  <a:srgbClr val="FFFFFF"/>
                </a:highlight>
                <a:latin typeface="Roboto"/>
                <a:ea typeface="Roboto"/>
                <a:cs typeface="Roboto"/>
                <a:sym typeface="Roboto"/>
              </a:rPr>
              <a:t>Encoding:</a:t>
            </a:r>
            <a:r>
              <a:rPr lang="en-GB" sz="1800">
                <a:solidFill>
                  <a:srgbClr val="0D0D0D"/>
                </a:solidFill>
                <a:highlight>
                  <a:srgbClr val="FFFFFF"/>
                </a:highlight>
                <a:latin typeface="Roboto"/>
                <a:ea typeface="Roboto"/>
                <a:cs typeface="Roboto"/>
                <a:sym typeface="Roboto"/>
              </a:rPr>
              <a:t> The input data is then replaced with its corresponding Huffman codes for compression.</a:t>
            </a:r>
            <a:endParaRPr sz="1800">
              <a:solidFill>
                <a:srgbClr val="0D0D0D"/>
              </a:solidFill>
              <a:highlight>
                <a:srgbClr val="FFFFFF"/>
              </a:highlight>
              <a:latin typeface="Roboto"/>
              <a:ea typeface="Roboto"/>
              <a:cs typeface="Roboto"/>
              <a:sym typeface="Roboto"/>
            </a:endParaRPr>
          </a:p>
          <a:p>
            <a:pPr marL="457200" lvl="0" indent="-342900" algn="l" rtl="0">
              <a:spcBef>
                <a:spcPts val="0"/>
              </a:spcBef>
              <a:spcAft>
                <a:spcPts val="0"/>
              </a:spcAft>
              <a:buClr>
                <a:srgbClr val="0D0D0D"/>
              </a:buClr>
              <a:buSzPts val="1800"/>
              <a:buFont typeface="Roboto"/>
              <a:buChar char="●"/>
            </a:pPr>
            <a:r>
              <a:rPr lang="en-GB" sz="1800" b="1">
                <a:solidFill>
                  <a:srgbClr val="0D0D0D"/>
                </a:solidFill>
                <a:highlight>
                  <a:srgbClr val="FFFFFF"/>
                </a:highlight>
                <a:latin typeface="Roboto"/>
                <a:ea typeface="Roboto"/>
                <a:cs typeface="Roboto"/>
                <a:sym typeface="Roboto"/>
              </a:rPr>
              <a:t>Decoding:</a:t>
            </a:r>
            <a:r>
              <a:rPr lang="en-GB" sz="1800">
                <a:solidFill>
                  <a:srgbClr val="0D0D0D"/>
                </a:solidFill>
                <a:highlight>
                  <a:srgbClr val="FFFFFF"/>
                </a:highlight>
                <a:latin typeface="Roboto"/>
                <a:ea typeface="Roboto"/>
                <a:cs typeface="Roboto"/>
                <a:sym typeface="Roboto"/>
              </a:rPr>
              <a:t> To decompress, the encoded data is decoded by traversing the Huffman tree.</a:t>
            </a:r>
            <a:endParaRPr sz="1800">
              <a:solidFill>
                <a:srgbClr val="0D0D0D"/>
              </a:solidFill>
              <a:highlight>
                <a:srgbClr val="FFFFFF"/>
              </a:highlight>
              <a:latin typeface="Roboto"/>
              <a:ea typeface="Roboto"/>
              <a:cs typeface="Roboto"/>
              <a:sym typeface="Roboto"/>
            </a:endParaRPr>
          </a:p>
          <a:p>
            <a:pPr marL="0" lvl="0" indent="0" algn="l" rtl="0">
              <a:spcBef>
                <a:spcPts val="2100"/>
              </a:spcBef>
              <a:spcAft>
                <a:spcPts val="12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1303800" y="598575"/>
            <a:ext cx="7030500" cy="508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Example of Huffman Algorithm</a:t>
            </a:r>
            <a:endParaRPr/>
          </a:p>
        </p:txBody>
      </p:sp>
      <p:pic>
        <p:nvPicPr>
          <p:cNvPr id="297" name="Google Shape;297;p16"/>
          <p:cNvPicPr preferRelativeResize="0"/>
          <p:nvPr/>
        </p:nvPicPr>
        <p:blipFill rotWithShape="1">
          <a:blip r:embed="rId3">
            <a:alphaModFix/>
          </a:blip>
          <a:srcRect l="9485" r="14991" b="36896"/>
          <a:stretch/>
        </p:blipFill>
        <p:spPr>
          <a:xfrm>
            <a:off x="2489950" y="1522125"/>
            <a:ext cx="5916700" cy="3621376"/>
          </a:xfrm>
          <a:prstGeom prst="rect">
            <a:avLst/>
          </a:prstGeom>
          <a:noFill/>
          <a:ln>
            <a:noFill/>
          </a:ln>
        </p:spPr>
      </p:pic>
      <p:sp>
        <p:nvSpPr>
          <p:cNvPr id="298" name="Google Shape;298;p16"/>
          <p:cNvSpPr txBox="1">
            <a:spLocks noGrp="1"/>
          </p:cNvSpPr>
          <p:nvPr>
            <p:ph type="body" idx="1"/>
          </p:nvPr>
        </p:nvSpPr>
        <p:spPr>
          <a:xfrm>
            <a:off x="1303800" y="1308650"/>
            <a:ext cx="7030500" cy="352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Example- “ABBCDBCCDAABBEEEBEAB”</a:t>
            </a:r>
            <a:endParaRPr/>
          </a:p>
          <a:p>
            <a:pPr marL="0" lvl="0" indent="0" algn="l" rtl="0">
              <a:spcBef>
                <a:spcPts val="1200"/>
              </a:spcBef>
              <a:spcAft>
                <a:spcPts val="0"/>
              </a:spcAft>
              <a:buNone/>
            </a:pPr>
            <a:r>
              <a:rPr lang="en-GB"/>
              <a:t>       </a:t>
            </a:r>
            <a:r>
              <a:rPr lang="en-GB" sz="4350"/>
              <a:t> </a:t>
            </a:r>
            <a:endParaRPr/>
          </a:p>
          <a:p>
            <a:pPr marL="0" lvl="0" indent="0" algn="l" rtl="0">
              <a:spcBef>
                <a:spcPts val="1200"/>
              </a:spcBef>
              <a:spcAft>
                <a:spcPts val="1200"/>
              </a:spcAft>
              <a:buNone/>
            </a:pPr>
            <a:endParaRPr/>
          </a:p>
        </p:txBody>
      </p:sp>
      <p:sp>
        <p:nvSpPr>
          <p:cNvPr id="299" name="Google Shape;299;p16"/>
          <p:cNvSpPr txBox="1"/>
          <p:nvPr/>
        </p:nvSpPr>
        <p:spPr>
          <a:xfrm>
            <a:off x="4731125" y="3231775"/>
            <a:ext cx="2688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00" name="Google Shape;300;p16"/>
          <p:cNvSpPr/>
          <p:nvPr/>
        </p:nvSpPr>
        <p:spPr>
          <a:xfrm>
            <a:off x="4663900" y="3242975"/>
            <a:ext cx="414600" cy="324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01" name="Google Shape;301;p16"/>
          <p:cNvSpPr txBox="1"/>
          <p:nvPr/>
        </p:nvSpPr>
        <p:spPr>
          <a:xfrm>
            <a:off x="4686300" y="3231775"/>
            <a:ext cx="414600" cy="3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dk2"/>
                </a:solidFill>
                <a:latin typeface="Nunito"/>
                <a:ea typeface="Nunito"/>
                <a:cs typeface="Nunito"/>
                <a:sym typeface="Nunito"/>
              </a:rPr>
              <a:t>4</a:t>
            </a:r>
            <a:endParaRPr sz="1600" b="1">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graphicFrame>
        <p:nvGraphicFramePr>
          <p:cNvPr id="307" name="Google Shape;307;p17"/>
          <p:cNvGraphicFramePr/>
          <p:nvPr/>
        </p:nvGraphicFramePr>
        <p:xfrm>
          <a:off x="952500" y="1428750"/>
          <a:ext cx="7239000" cy="2438220"/>
        </p:xfrm>
        <a:graphic>
          <a:graphicData uri="http://schemas.openxmlformats.org/drawingml/2006/table">
            <a:tbl>
              <a:tblPr>
                <a:noFill/>
                <a:tableStyleId>{4C5E6DFC-20B0-4DBD-8CB2-B8D34D3ED53A}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GB"/>
                        <a:t>           </a:t>
                      </a:r>
                      <a:r>
                        <a:rPr lang="en-GB" sz="1800"/>
                        <a:t> Character</a:t>
                      </a:r>
                      <a:endParaRPr sz="1800"/>
                    </a:p>
                  </a:txBody>
                  <a:tcPr marL="91425" marR="91425" marT="91425" marB="91425"/>
                </a:tc>
                <a:tc>
                  <a:txBody>
                    <a:bodyPr/>
                    <a:lstStyle/>
                    <a:p>
                      <a:pPr marL="0" lvl="0" indent="0" algn="l" rtl="0">
                        <a:spcBef>
                          <a:spcPts val="0"/>
                        </a:spcBef>
                        <a:spcAft>
                          <a:spcPts val="0"/>
                        </a:spcAft>
                        <a:buNone/>
                      </a:pPr>
                      <a:r>
                        <a:rPr lang="en-GB"/>
                        <a:t>             </a:t>
                      </a:r>
                      <a:r>
                        <a:rPr lang="en-GB" sz="1800"/>
                        <a:t>Frequency</a:t>
                      </a:r>
                      <a:endParaRPr sz="1800"/>
                    </a:p>
                  </a:txBody>
                  <a:tcPr marL="91425" marR="91425" marT="91425" marB="91425"/>
                </a:tc>
                <a:tc>
                  <a:txBody>
                    <a:bodyPr/>
                    <a:lstStyle/>
                    <a:p>
                      <a:pPr marL="0" lvl="0" indent="0" algn="l" rtl="0">
                        <a:spcBef>
                          <a:spcPts val="0"/>
                        </a:spcBef>
                        <a:spcAft>
                          <a:spcPts val="0"/>
                        </a:spcAft>
                        <a:buNone/>
                      </a:pPr>
                      <a:r>
                        <a:rPr lang="en-GB"/>
                        <a:t>               </a:t>
                      </a:r>
                      <a:r>
                        <a:rPr lang="en-GB" sz="1800"/>
                        <a:t>Code</a:t>
                      </a:r>
                      <a:endParaRPr sz="18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                     A</a:t>
                      </a:r>
                      <a:endParaRPr/>
                    </a:p>
                  </a:txBody>
                  <a:tcPr marL="91425" marR="91425" marT="91425" marB="91425"/>
                </a:tc>
                <a:tc>
                  <a:txBody>
                    <a:bodyPr/>
                    <a:lstStyle/>
                    <a:p>
                      <a:pPr marL="0" lvl="0" indent="0" algn="l" rtl="0">
                        <a:spcBef>
                          <a:spcPts val="0"/>
                        </a:spcBef>
                        <a:spcAft>
                          <a:spcPts val="0"/>
                        </a:spcAft>
                        <a:buNone/>
                      </a:pPr>
                      <a:r>
                        <a:rPr lang="en-GB"/>
                        <a:t>                   4</a:t>
                      </a:r>
                      <a:endParaRPr/>
                    </a:p>
                  </a:txBody>
                  <a:tcPr marL="91425" marR="91425" marT="91425" marB="91425"/>
                </a:tc>
                <a:tc>
                  <a:txBody>
                    <a:bodyPr/>
                    <a:lstStyle/>
                    <a:p>
                      <a:pPr marL="0" lvl="0" indent="0" algn="l" rtl="0">
                        <a:spcBef>
                          <a:spcPts val="0"/>
                        </a:spcBef>
                        <a:spcAft>
                          <a:spcPts val="0"/>
                        </a:spcAft>
                        <a:buNone/>
                      </a:pPr>
                      <a:r>
                        <a:rPr lang="en-GB"/>
                        <a:t>            01</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                     B</a:t>
                      </a:r>
                      <a:endParaRPr/>
                    </a:p>
                  </a:txBody>
                  <a:tcPr marL="91425" marR="91425" marT="91425" marB="91425"/>
                </a:tc>
                <a:tc>
                  <a:txBody>
                    <a:bodyPr/>
                    <a:lstStyle/>
                    <a:p>
                      <a:pPr marL="0" lvl="0" indent="0" algn="l" rtl="0">
                        <a:spcBef>
                          <a:spcPts val="0"/>
                        </a:spcBef>
                        <a:spcAft>
                          <a:spcPts val="0"/>
                        </a:spcAft>
                        <a:buNone/>
                      </a:pPr>
                      <a:r>
                        <a:rPr lang="en-GB"/>
                        <a:t>                   7</a:t>
                      </a:r>
                      <a:endParaRPr/>
                    </a:p>
                  </a:txBody>
                  <a:tcPr marL="91425" marR="91425" marT="91425" marB="91425"/>
                </a:tc>
                <a:tc>
                  <a:txBody>
                    <a:bodyPr/>
                    <a:lstStyle/>
                    <a:p>
                      <a:pPr marL="0" lvl="0" indent="0" algn="l" rtl="0">
                        <a:spcBef>
                          <a:spcPts val="0"/>
                        </a:spcBef>
                        <a:spcAft>
                          <a:spcPts val="0"/>
                        </a:spcAft>
                        <a:buNone/>
                      </a:pPr>
                      <a:r>
                        <a:rPr lang="en-GB"/>
                        <a:t>            11</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t>                     C</a:t>
                      </a:r>
                      <a:endParaRPr/>
                    </a:p>
                  </a:txBody>
                  <a:tcPr marL="91425" marR="91425" marT="91425" marB="91425"/>
                </a:tc>
                <a:tc>
                  <a:txBody>
                    <a:bodyPr/>
                    <a:lstStyle/>
                    <a:p>
                      <a:pPr marL="0" lvl="0" indent="0" algn="l" rtl="0">
                        <a:spcBef>
                          <a:spcPts val="0"/>
                        </a:spcBef>
                        <a:spcAft>
                          <a:spcPts val="0"/>
                        </a:spcAft>
                        <a:buNone/>
                      </a:pPr>
                      <a:r>
                        <a:rPr lang="en-GB"/>
                        <a:t>                   3</a:t>
                      </a:r>
                      <a:endParaRPr/>
                    </a:p>
                  </a:txBody>
                  <a:tcPr marL="91425" marR="91425" marT="91425" marB="91425"/>
                </a:tc>
                <a:tc>
                  <a:txBody>
                    <a:bodyPr/>
                    <a:lstStyle/>
                    <a:p>
                      <a:pPr marL="0" lvl="0" indent="0" algn="l" rtl="0">
                        <a:spcBef>
                          <a:spcPts val="0"/>
                        </a:spcBef>
                        <a:spcAft>
                          <a:spcPts val="0"/>
                        </a:spcAft>
                        <a:buNone/>
                      </a:pPr>
                      <a:r>
                        <a:rPr lang="en-GB"/>
                        <a:t>          101</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t>                     D</a:t>
                      </a:r>
                      <a:endParaRPr/>
                    </a:p>
                  </a:txBody>
                  <a:tcPr marL="91425" marR="91425" marT="91425" marB="91425"/>
                </a:tc>
                <a:tc>
                  <a:txBody>
                    <a:bodyPr/>
                    <a:lstStyle/>
                    <a:p>
                      <a:pPr marL="0" lvl="0" indent="0" algn="l" rtl="0">
                        <a:spcBef>
                          <a:spcPts val="0"/>
                        </a:spcBef>
                        <a:spcAft>
                          <a:spcPts val="0"/>
                        </a:spcAft>
                        <a:buNone/>
                      </a:pPr>
                      <a:r>
                        <a:rPr lang="en-GB"/>
                        <a:t>                   2</a:t>
                      </a:r>
                      <a:endParaRPr/>
                    </a:p>
                  </a:txBody>
                  <a:tcPr marL="91425" marR="91425" marT="91425" marB="91425"/>
                </a:tc>
                <a:tc>
                  <a:txBody>
                    <a:bodyPr/>
                    <a:lstStyle/>
                    <a:p>
                      <a:pPr marL="0" lvl="0" indent="0" algn="l" rtl="0">
                        <a:spcBef>
                          <a:spcPts val="0"/>
                        </a:spcBef>
                        <a:spcAft>
                          <a:spcPts val="0"/>
                        </a:spcAft>
                        <a:buNone/>
                      </a:pPr>
                      <a:r>
                        <a:rPr lang="en-GB"/>
                        <a:t>          100</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t>                     E</a:t>
                      </a:r>
                      <a:endParaRPr/>
                    </a:p>
                  </a:txBody>
                  <a:tcPr marL="91425" marR="91425" marT="91425" marB="91425"/>
                </a:tc>
                <a:tc>
                  <a:txBody>
                    <a:bodyPr/>
                    <a:lstStyle/>
                    <a:p>
                      <a:pPr marL="0" lvl="0" indent="0" algn="l" rtl="0">
                        <a:spcBef>
                          <a:spcPts val="0"/>
                        </a:spcBef>
                        <a:spcAft>
                          <a:spcPts val="0"/>
                        </a:spcAft>
                        <a:buNone/>
                      </a:pPr>
                      <a:r>
                        <a:rPr lang="en-GB"/>
                        <a:t>                   4</a:t>
                      </a:r>
                      <a:endParaRPr/>
                    </a:p>
                  </a:txBody>
                  <a:tcPr marL="91425" marR="91425" marT="91425" marB="91425"/>
                </a:tc>
                <a:tc>
                  <a:txBody>
                    <a:bodyPr/>
                    <a:lstStyle/>
                    <a:p>
                      <a:pPr marL="0" lvl="0" indent="0" algn="l" rtl="0">
                        <a:spcBef>
                          <a:spcPts val="0"/>
                        </a:spcBef>
                        <a:spcAft>
                          <a:spcPts val="0"/>
                        </a:spcAft>
                        <a:buNone/>
                      </a:pPr>
                      <a:r>
                        <a:rPr lang="en-GB"/>
                        <a:t>            00</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3" name="Google Shape;313;p18"/>
          <p:cNvSpPr txBox="1">
            <a:spLocks noGrp="1"/>
          </p:cNvSpPr>
          <p:nvPr>
            <p:ph type="title"/>
          </p:nvPr>
        </p:nvSpPr>
        <p:spPr>
          <a:xfrm>
            <a:off x="1303800" y="853200"/>
            <a:ext cx="7472100" cy="96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latin typeface="Nunito"/>
                <a:ea typeface="Nunito"/>
                <a:cs typeface="Nunito"/>
                <a:sym typeface="Nunito"/>
              </a:rPr>
              <a:t>Toward a Better Compression for DNA Sequences Using Huffman Encoding</a:t>
            </a:r>
            <a:endParaRPr/>
          </a:p>
        </p:txBody>
      </p:sp>
      <p:sp>
        <p:nvSpPr>
          <p:cNvPr id="314" name="Google Shape;314;p18"/>
          <p:cNvSpPr txBox="1">
            <a:spLocks noGrp="1"/>
          </p:cNvSpPr>
          <p:nvPr>
            <p:ph type="body" idx="1"/>
          </p:nvPr>
        </p:nvSpPr>
        <p:spPr>
          <a:xfrm>
            <a:off x="354525" y="1814100"/>
            <a:ext cx="8578200" cy="33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1F1F1F"/>
                </a:solidFill>
                <a:highlight>
                  <a:srgbClr val="FFFFFF"/>
                </a:highlight>
                <a:latin typeface="Arial"/>
                <a:ea typeface="Arial"/>
                <a:cs typeface="Arial"/>
                <a:sym typeface="Arial"/>
              </a:rPr>
              <a:t>This research paper explores the potential of using Huffman encoding, a data compression technique, to improve the compression ratio of DNA sequences. </a:t>
            </a:r>
            <a:endParaRPr sz="1400">
              <a:solidFill>
                <a:srgbClr val="1F1F1F"/>
              </a:solidFill>
              <a:highlight>
                <a:srgbClr val="FFFFFF"/>
              </a:highlight>
              <a:latin typeface="Arial"/>
              <a:ea typeface="Arial"/>
              <a:cs typeface="Arial"/>
              <a:sym typeface="Arial"/>
            </a:endParaRPr>
          </a:p>
          <a:p>
            <a:pPr marL="0" lvl="0" indent="0" algn="l" rtl="0">
              <a:spcBef>
                <a:spcPts val="1200"/>
              </a:spcBef>
              <a:spcAft>
                <a:spcPts val="0"/>
              </a:spcAft>
              <a:buNone/>
            </a:pPr>
            <a:r>
              <a:rPr lang="en-GB" sz="1400">
                <a:solidFill>
                  <a:srgbClr val="1F1F1F"/>
                </a:solidFill>
                <a:highlight>
                  <a:srgbClr val="FFFFFF"/>
                </a:highlight>
                <a:latin typeface="Arial"/>
                <a:ea typeface="Arial"/>
                <a:cs typeface="Arial"/>
                <a:sym typeface="Arial"/>
              </a:rPr>
              <a:t>It describes various methods of DNA sequence compression such as Standard Huffman coding, Unbalanced Huffman Tree and Multiple Huffman Coding.</a:t>
            </a:r>
            <a:endParaRPr sz="1400">
              <a:solidFill>
                <a:srgbClr val="1F1F1F"/>
              </a:solidFill>
              <a:highlight>
                <a:srgbClr val="FFFFFF"/>
              </a:highlight>
              <a:latin typeface="Arial"/>
              <a:ea typeface="Arial"/>
              <a:cs typeface="Arial"/>
              <a:sym typeface="Arial"/>
            </a:endParaRPr>
          </a:p>
          <a:p>
            <a:pPr marL="457200" lvl="0" indent="-317500" algn="l" rtl="0">
              <a:spcBef>
                <a:spcPts val="1200"/>
              </a:spcBef>
              <a:spcAft>
                <a:spcPts val="0"/>
              </a:spcAft>
              <a:buClr>
                <a:srgbClr val="1F1F1F"/>
              </a:buClr>
              <a:buSzPts val="1400"/>
              <a:buFont typeface="Arial"/>
              <a:buAutoNum type="arabicParenR"/>
            </a:pPr>
            <a:r>
              <a:rPr lang="en-GB" sz="1400">
                <a:solidFill>
                  <a:srgbClr val="1F1F1F"/>
                </a:solidFill>
                <a:highlight>
                  <a:srgbClr val="FFFFFF"/>
                </a:highlight>
                <a:latin typeface="Arial"/>
                <a:ea typeface="Arial"/>
                <a:cs typeface="Arial"/>
                <a:sym typeface="Arial"/>
              </a:rPr>
              <a:t>Standard Huffman Coding(SHT):uses a combination of run-length encoding (RLE) and Huffman coding with a focus on identifying frequently occurring substrings.</a:t>
            </a:r>
            <a:endParaRPr sz="1400">
              <a:solidFill>
                <a:srgbClr val="1F1F1F"/>
              </a:solidFill>
              <a:highlight>
                <a:srgbClr val="FFFFFF"/>
              </a:highlight>
              <a:latin typeface="Arial"/>
              <a:ea typeface="Arial"/>
              <a:cs typeface="Arial"/>
              <a:sym typeface="Arial"/>
            </a:endParaRPr>
          </a:p>
          <a:p>
            <a:pPr marL="457200" lvl="0" indent="-317500" algn="l" rtl="0">
              <a:spcBef>
                <a:spcPts val="0"/>
              </a:spcBef>
              <a:spcAft>
                <a:spcPts val="0"/>
              </a:spcAft>
              <a:buClr>
                <a:srgbClr val="1F1F1F"/>
              </a:buClr>
              <a:buSzPts val="1400"/>
              <a:buFont typeface="Arial"/>
              <a:buAutoNum type="arabicParenR"/>
            </a:pPr>
            <a:r>
              <a:rPr lang="en-GB" sz="1400">
                <a:solidFill>
                  <a:srgbClr val="1F1F1F"/>
                </a:solidFill>
                <a:highlight>
                  <a:schemeClr val="lt1"/>
                </a:highlight>
                <a:latin typeface="Arial"/>
                <a:ea typeface="Arial"/>
                <a:cs typeface="Arial"/>
                <a:sym typeface="Arial"/>
              </a:rPr>
              <a:t>Unbalanced Huffman Tree (UHT): It aims to achieve better compression compared to the standard Huffman Tree (SHT) for DNA data. UHT forces the resulting Huffman tree to be unbalanced. This approach aims to guarantee the encoding of three out of the four DNA bases using only two bits each, with the remaining base using three bits.</a:t>
            </a:r>
            <a:endParaRPr sz="1400">
              <a:solidFill>
                <a:srgbClr val="1F1F1F"/>
              </a:solidFill>
              <a:highlight>
                <a:schemeClr val="lt1"/>
              </a:highlight>
              <a:latin typeface="Arial"/>
              <a:ea typeface="Arial"/>
              <a:cs typeface="Arial"/>
              <a:sym typeface="Arial"/>
            </a:endParaRPr>
          </a:p>
          <a:p>
            <a:pPr marL="457200" lvl="0" indent="-317500" algn="l" rtl="0">
              <a:spcBef>
                <a:spcPts val="0"/>
              </a:spcBef>
              <a:spcAft>
                <a:spcPts val="0"/>
              </a:spcAft>
              <a:buClr>
                <a:srgbClr val="1F1F1F"/>
              </a:buClr>
              <a:buSzPts val="1400"/>
              <a:buFont typeface="Arial"/>
              <a:buAutoNum type="arabicParenR"/>
            </a:pPr>
            <a:r>
              <a:rPr lang="en-GB" sz="1400">
                <a:solidFill>
                  <a:srgbClr val="1F1F1F"/>
                </a:solidFill>
                <a:highlight>
                  <a:schemeClr val="lt1"/>
                </a:highlight>
                <a:latin typeface="Arial"/>
                <a:ea typeface="Arial"/>
                <a:cs typeface="Arial"/>
                <a:sym typeface="Arial"/>
              </a:rPr>
              <a:t>Multiple Huffman Coding(MSHT/MUHT): </a:t>
            </a:r>
            <a:r>
              <a:rPr lang="en-GB" sz="1400">
                <a:solidFill>
                  <a:srgbClr val="1F1F1F"/>
                </a:solidFill>
                <a:highlight>
                  <a:srgbClr val="FFFFFF"/>
                </a:highlight>
                <a:latin typeface="Arial"/>
                <a:ea typeface="Arial"/>
                <a:cs typeface="Arial"/>
                <a:sym typeface="Arial"/>
              </a:rPr>
              <a:t>The DNA sequence is split into smaller chunks using markers or partitions.</a:t>
            </a:r>
            <a:endParaRPr sz="1400">
              <a:solidFill>
                <a:srgbClr val="1F1F1F"/>
              </a:solidFill>
              <a:highlight>
                <a:schemeClr val="lt1"/>
              </a:highlight>
              <a:latin typeface="Arial"/>
              <a:ea typeface="Arial"/>
              <a:cs typeface="Arial"/>
              <a:sym typeface="Arial"/>
            </a:endParaRPr>
          </a:p>
          <a:p>
            <a:pPr marL="0" lvl="0" indent="0" algn="l" rtl="0">
              <a:spcBef>
                <a:spcPts val="1200"/>
              </a:spcBef>
              <a:spcAft>
                <a:spcPts val="0"/>
              </a:spcAft>
              <a:buNone/>
            </a:pPr>
            <a:endParaRPr sz="1200">
              <a:solidFill>
                <a:srgbClr val="1F1F1F"/>
              </a:solidFill>
              <a:highlight>
                <a:srgbClr val="FFFFFF"/>
              </a:highlight>
              <a:latin typeface="Arial"/>
              <a:ea typeface="Arial"/>
              <a:cs typeface="Arial"/>
              <a:sym typeface="Arial"/>
            </a:endParaRPr>
          </a:p>
          <a:p>
            <a:pPr marL="0" lvl="0" indent="0" algn="l" rtl="0">
              <a:spcBef>
                <a:spcPts val="1200"/>
              </a:spcBef>
              <a:spcAft>
                <a:spcPts val="1200"/>
              </a:spcAft>
              <a:buNone/>
            </a:pPr>
            <a:endParaRPr sz="1200">
              <a:solidFill>
                <a:srgbClr val="1F1F1F"/>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txBox="1">
            <a:spLocks noGrp="1"/>
          </p:cNvSpPr>
          <p:nvPr>
            <p:ph type="title"/>
          </p:nvPr>
        </p:nvSpPr>
        <p:spPr>
          <a:xfrm>
            <a:off x="413050" y="598575"/>
            <a:ext cx="90027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Standard Huffman Coding VS Multiple Huffman Coding</a:t>
            </a:r>
            <a:endParaRPr/>
          </a:p>
        </p:txBody>
      </p:sp>
      <p:sp>
        <p:nvSpPr>
          <p:cNvPr id="320" name="Google Shape;320;p19"/>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457200" lvl="0" indent="-304800" algn="l" rtl="0">
              <a:spcBef>
                <a:spcPts val="30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Treats the entire data sequence as a whole.</a:t>
            </a:r>
            <a:endParaRPr sz="1200">
              <a:solidFill>
                <a:srgbClr val="1F1F1F"/>
              </a:solidFill>
              <a:highlight>
                <a:srgbClr val="FFFFFF"/>
              </a:highlight>
              <a:latin typeface="Arial"/>
              <a:ea typeface="Arial"/>
              <a:cs typeface="Arial"/>
              <a:sym typeface="Arial"/>
            </a:endParaRPr>
          </a:p>
          <a:p>
            <a:pPr marL="457200" lvl="0" indent="-304800" algn="l" rtl="0">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Analyzes the frequency of symbols across the entire data set.</a:t>
            </a:r>
            <a:endParaRPr sz="1200">
              <a:solidFill>
                <a:srgbClr val="1F1F1F"/>
              </a:solidFill>
              <a:highlight>
                <a:srgbClr val="FFFFFF"/>
              </a:highlight>
              <a:latin typeface="Arial"/>
              <a:ea typeface="Arial"/>
              <a:cs typeface="Arial"/>
              <a:sym typeface="Arial"/>
            </a:endParaRPr>
          </a:p>
          <a:p>
            <a:pPr marL="457200" lvl="0" indent="-304800" algn="l" rtl="0">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Builds a single Huffman tree based on these symbol frequencies.</a:t>
            </a:r>
            <a:endParaRPr sz="1200">
              <a:solidFill>
                <a:srgbClr val="1F1F1F"/>
              </a:solidFill>
              <a:highlight>
                <a:srgbClr val="FFFFFF"/>
              </a:highlight>
              <a:latin typeface="Arial"/>
              <a:ea typeface="Arial"/>
              <a:cs typeface="Arial"/>
              <a:sym typeface="Arial"/>
            </a:endParaRPr>
          </a:p>
          <a:p>
            <a:pPr marL="457200" lvl="0" indent="-304800" algn="l" rtl="0">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Assigns shorter codes to more frequent symbols in the final compressed data.</a:t>
            </a:r>
            <a:endParaRPr sz="1200">
              <a:solidFill>
                <a:srgbClr val="1F1F1F"/>
              </a:solidFill>
              <a:highlight>
                <a:srgbClr val="FFFFFF"/>
              </a:highlight>
              <a:latin typeface="Arial"/>
              <a:ea typeface="Arial"/>
              <a:cs typeface="Arial"/>
              <a:sym typeface="Arial"/>
            </a:endParaRPr>
          </a:p>
          <a:p>
            <a:pPr marL="0" lvl="0" indent="0" algn="l" rtl="0">
              <a:spcBef>
                <a:spcPts val="300"/>
              </a:spcBef>
              <a:spcAft>
                <a:spcPts val="1200"/>
              </a:spcAft>
              <a:buNone/>
            </a:pPr>
            <a:endParaRPr/>
          </a:p>
        </p:txBody>
      </p:sp>
      <p:sp>
        <p:nvSpPr>
          <p:cNvPr id="321" name="Google Shape;321;p19"/>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457200" lvl="0" indent="-304800" algn="l" rtl="0">
              <a:spcBef>
                <a:spcPts val="30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Divides the data sequence into smaller segments.</a:t>
            </a:r>
            <a:endParaRPr sz="1200">
              <a:solidFill>
                <a:srgbClr val="1F1F1F"/>
              </a:solidFill>
              <a:highlight>
                <a:srgbClr val="FFFFFF"/>
              </a:highlight>
              <a:latin typeface="Arial"/>
              <a:ea typeface="Arial"/>
              <a:cs typeface="Arial"/>
              <a:sym typeface="Arial"/>
            </a:endParaRPr>
          </a:p>
          <a:p>
            <a:pPr marL="457200" lvl="0" indent="-304800" algn="l" rtl="0">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Analyzes the frequency of symbols within each segment independently.</a:t>
            </a:r>
            <a:endParaRPr sz="1200">
              <a:solidFill>
                <a:srgbClr val="1F1F1F"/>
              </a:solidFill>
              <a:highlight>
                <a:srgbClr val="FFFFFF"/>
              </a:highlight>
              <a:latin typeface="Arial"/>
              <a:ea typeface="Arial"/>
              <a:cs typeface="Arial"/>
              <a:sym typeface="Arial"/>
            </a:endParaRPr>
          </a:p>
          <a:p>
            <a:pPr marL="457200" lvl="0" indent="-304800" algn="l" rtl="0">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Builds a separate Huffman tree for each segment based on the local symbol frequencies.</a:t>
            </a:r>
            <a:endParaRPr sz="1200">
              <a:solidFill>
                <a:srgbClr val="1F1F1F"/>
              </a:solidFill>
              <a:highlight>
                <a:srgbClr val="FFFFFF"/>
              </a:highlight>
              <a:latin typeface="Arial"/>
              <a:ea typeface="Arial"/>
              <a:cs typeface="Arial"/>
              <a:sym typeface="Arial"/>
            </a:endParaRPr>
          </a:p>
          <a:p>
            <a:pPr marL="457200" lvl="0" indent="-304800" algn="l" rtl="0">
              <a:spcBef>
                <a:spcPts val="0"/>
              </a:spcBef>
              <a:spcAft>
                <a:spcPts val="0"/>
              </a:spcAft>
              <a:buClr>
                <a:srgbClr val="1F1F1F"/>
              </a:buClr>
              <a:buSzPts val="1200"/>
              <a:buFont typeface="Arial"/>
              <a:buChar char="●"/>
            </a:pPr>
            <a:r>
              <a:rPr lang="en-GB" sz="1200">
                <a:solidFill>
                  <a:srgbClr val="1F1F1F"/>
                </a:solidFill>
                <a:highlight>
                  <a:srgbClr val="FFFFFF"/>
                </a:highlight>
                <a:latin typeface="Arial"/>
                <a:ea typeface="Arial"/>
                <a:cs typeface="Arial"/>
                <a:sym typeface="Arial"/>
              </a:rPr>
              <a:t>Assigns shorter codes to frequent symbols within each segment, potentially capturing local patterns missed by SHT.</a:t>
            </a:r>
            <a:endParaRPr sz="1200">
              <a:solidFill>
                <a:srgbClr val="1F1F1F"/>
              </a:solidFill>
              <a:highlight>
                <a:srgbClr val="FFFFFF"/>
              </a:highlight>
              <a:latin typeface="Arial"/>
              <a:ea typeface="Arial"/>
              <a:cs typeface="Arial"/>
              <a:sym typeface="Arial"/>
            </a:endParaRPr>
          </a:p>
          <a:p>
            <a:pPr marL="0" lvl="0" indent="0" algn="l" rtl="0">
              <a:spcBef>
                <a:spcPts val="300"/>
              </a:spcBef>
              <a:spcAft>
                <a:spcPts val="1200"/>
              </a:spcAft>
              <a:buNone/>
            </a:pPr>
            <a:endParaRPr/>
          </a:p>
        </p:txBody>
      </p:sp>
      <p:sp>
        <p:nvSpPr>
          <p:cNvPr id="322" name="Google Shape;322;p19"/>
          <p:cNvSpPr txBox="1"/>
          <p:nvPr/>
        </p:nvSpPr>
        <p:spPr>
          <a:xfrm>
            <a:off x="1601325" y="1539100"/>
            <a:ext cx="2699100" cy="4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300" b="1">
                <a:solidFill>
                  <a:schemeClr val="dk2"/>
                </a:solidFill>
                <a:latin typeface="Nunito"/>
                <a:ea typeface="Nunito"/>
                <a:cs typeface="Nunito"/>
                <a:sym typeface="Nunito"/>
              </a:rPr>
              <a:t>SHT</a:t>
            </a:r>
            <a:endParaRPr sz="2300" b="1">
              <a:solidFill>
                <a:schemeClr val="dk2"/>
              </a:solidFill>
              <a:latin typeface="Nunito"/>
              <a:ea typeface="Nunito"/>
              <a:cs typeface="Nunito"/>
              <a:sym typeface="Nunito"/>
            </a:endParaRPr>
          </a:p>
        </p:txBody>
      </p:sp>
      <p:sp>
        <p:nvSpPr>
          <p:cNvPr id="323" name="Google Shape;323;p19"/>
          <p:cNvSpPr txBox="1"/>
          <p:nvPr/>
        </p:nvSpPr>
        <p:spPr>
          <a:xfrm>
            <a:off x="5301925" y="1539100"/>
            <a:ext cx="2919900" cy="55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dk2"/>
                </a:solidFill>
                <a:latin typeface="Nunito"/>
                <a:ea typeface="Nunito"/>
                <a:cs typeface="Nunito"/>
                <a:sym typeface="Nunito"/>
              </a:rPr>
              <a:t>MSHT</a:t>
            </a:r>
            <a:endParaRPr sz="2200" b="1">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p:nvPr>
        </p:nvSpPr>
        <p:spPr>
          <a:xfrm>
            <a:off x="1303800" y="462775"/>
            <a:ext cx="7030500" cy="999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GB" sz="2422">
                <a:solidFill>
                  <a:srgbClr val="1F1F1F"/>
                </a:solidFill>
                <a:highlight>
                  <a:srgbClr val="FFFFFF"/>
                </a:highlight>
                <a:latin typeface="Arial"/>
                <a:ea typeface="Arial"/>
                <a:cs typeface="Arial"/>
                <a:sym typeface="Arial"/>
              </a:rPr>
              <a:t>MULTIPLE HUFFMAN ENCODING VS OTHER COMPRESSION TOOLS</a:t>
            </a:r>
            <a:endParaRPr sz="2422">
              <a:solidFill>
                <a:srgbClr val="1F1F1F"/>
              </a:solidFill>
              <a:highlight>
                <a:srgbClr val="FFFFFF"/>
              </a:highlight>
              <a:latin typeface="Arial"/>
              <a:ea typeface="Arial"/>
              <a:cs typeface="Arial"/>
              <a:sym typeface="Arial"/>
            </a:endParaRPr>
          </a:p>
          <a:p>
            <a:pPr marL="0" lvl="0" indent="0" algn="l" rtl="0">
              <a:lnSpc>
                <a:spcPct val="115000"/>
              </a:lnSpc>
              <a:spcBef>
                <a:spcPts val="1200"/>
              </a:spcBef>
              <a:spcAft>
                <a:spcPts val="0"/>
              </a:spcAft>
              <a:buNone/>
            </a:pPr>
            <a:endParaRPr sz="1500" b="0">
              <a:solidFill>
                <a:srgbClr val="000000"/>
              </a:solidFill>
              <a:latin typeface="Roboto"/>
              <a:ea typeface="Roboto"/>
              <a:cs typeface="Roboto"/>
              <a:sym typeface="Roboto"/>
            </a:endParaRPr>
          </a:p>
          <a:p>
            <a:pPr marL="0" lvl="0" indent="0" algn="l" rtl="0">
              <a:spcBef>
                <a:spcPts val="0"/>
              </a:spcBef>
              <a:spcAft>
                <a:spcPts val="0"/>
              </a:spcAft>
              <a:buNone/>
            </a:pPr>
            <a:endParaRPr/>
          </a:p>
        </p:txBody>
      </p:sp>
      <p:pic>
        <p:nvPicPr>
          <p:cNvPr id="329" name="Google Shape;329;p20"/>
          <p:cNvPicPr preferRelativeResize="0"/>
          <p:nvPr/>
        </p:nvPicPr>
        <p:blipFill>
          <a:blip r:embed="rId3">
            <a:alphaModFix/>
          </a:blip>
          <a:stretch>
            <a:fillRect/>
          </a:stretch>
        </p:blipFill>
        <p:spPr>
          <a:xfrm>
            <a:off x="1754100" y="1597875"/>
            <a:ext cx="5352475" cy="351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1"/>
          <p:cNvSpPr txBox="1">
            <a:spLocks noGrp="1"/>
          </p:cNvSpPr>
          <p:nvPr>
            <p:ph type="title"/>
          </p:nvPr>
        </p:nvSpPr>
        <p:spPr>
          <a:xfrm>
            <a:off x="1182650" y="652300"/>
            <a:ext cx="7030500" cy="717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Workflow of code:</a:t>
            </a:r>
            <a:endParaRPr/>
          </a:p>
          <a:p>
            <a:pPr marL="0" lvl="0" indent="0" algn="l" rtl="0">
              <a:spcBef>
                <a:spcPts val="0"/>
              </a:spcBef>
              <a:spcAft>
                <a:spcPts val="0"/>
              </a:spcAft>
              <a:buNone/>
            </a:pPr>
            <a:endParaRPr/>
          </a:p>
        </p:txBody>
      </p:sp>
      <p:sp>
        <p:nvSpPr>
          <p:cNvPr id="335" name="Google Shape;335;p21"/>
          <p:cNvSpPr txBox="1">
            <a:spLocks noGrp="1"/>
          </p:cNvSpPr>
          <p:nvPr>
            <p:ph type="body" idx="1"/>
          </p:nvPr>
        </p:nvSpPr>
        <p:spPr>
          <a:xfrm>
            <a:off x="441700" y="1369300"/>
            <a:ext cx="8281800" cy="37743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500" b="1" dirty="0">
                <a:latin typeface="Arial"/>
                <a:ea typeface="Arial"/>
                <a:cs typeface="Arial"/>
                <a:sym typeface="Arial"/>
              </a:rPr>
              <a:t>Structs and Classes:</a:t>
            </a:r>
            <a:endParaRPr sz="1500" b="1" dirty="0">
              <a:latin typeface="Arial"/>
              <a:ea typeface="Arial"/>
              <a:cs typeface="Arial"/>
              <a:sym typeface="Arial"/>
            </a:endParaRPr>
          </a:p>
          <a:p>
            <a:pPr marL="0" lvl="0" indent="0" algn="l" rtl="0">
              <a:spcBef>
                <a:spcPts val="1200"/>
              </a:spcBef>
              <a:spcAft>
                <a:spcPts val="0"/>
              </a:spcAft>
              <a:buNone/>
            </a:pPr>
            <a:r>
              <a:rPr lang="en-GB" sz="1500" dirty="0">
                <a:latin typeface="Arial"/>
                <a:ea typeface="Arial"/>
                <a:cs typeface="Arial"/>
                <a:sym typeface="Arial"/>
              </a:rPr>
              <a:t>Tree struct defines a node in the Huffman tree. It stores the frequency of a character and pointers to its left and right children.</a:t>
            </a:r>
            <a:endParaRPr sz="1500" dirty="0">
              <a:latin typeface="Arial"/>
              <a:ea typeface="Arial"/>
              <a:cs typeface="Arial"/>
              <a:sym typeface="Arial"/>
            </a:endParaRPr>
          </a:p>
          <a:p>
            <a:pPr marL="0" lvl="0" indent="0" algn="l" rtl="0">
              <a:spcBef>
                <a:spcPts val="1200"/>
              </a:spcBef>
              <a:spcAft>
                <a:spcPts val="0"/>
              </a:spcAft>
              <a:buNone/>
            </a:pPr>
            <a:r>
              <a:rPr lang="en-GB" sz="1500" dirty="0" err="1">
                <a:latin typeface="Arial"/>
                <a:ea typeface="Arial"/>
                <a:cs typeface="Arial"/>
                <a:sym typeface="Arial"/>
              </a:rPr>
              <a:t>TreeComparator</a:t>
            </a:r>
            <a:r>
              <a:rPr lang="en-GB" sz="1500" dirty="0">
                <a:latin typeface="Arial"/>
                <a:ea typeface="Arial"/>
                <a:cs typeface="Arial"/>
                <a:sym typeface="Arial"/>
              </a:rPr>
              <a:t> is a function used to compare two Tree nodes based on their frequencies. It's used in the priority queue to ensure that the node with the lowest frequency is at the front.</a:t>
            </a:r>
            <a:endParaRPr sz="1500" dirty="0">
              <a:latin typeface="Arial"/>
              <a:ea typeface="Arial"/>
              <a:cs typeface="Arial"/>
              <a:sym typeface="Arial"/>
            </a:endParaRPr>
          </a:p>
          <a:p>
            <a:pPr marL="0" lvl="0" indent="0" algn="l" rtl="0">
              <a:spcBef>
                <a:spcPts val="1200"/>
              </a:spcBef>
              <a:spcAft>
                <a:spcPts val="0"/>
              </a:spcAft>
              <a:buNone/>
            </a:pPr>
            <a:r>
              <a:rPr lang="en-GB" sz="1500" b="1" dirty="0">
                <a:latin typeface="Arial"/>
                <a:ea typeface="Arial"/>
                <a:cs typeface="Arial"/>
                <a:sym typeface="Arial"/>
              </a:rPr>
              <a:t>Building the Huffman Tree:</a:t>
            </a:r>
            <a:endParaRPr sz="1500" b="1" dirty="0">
              <a:latin typeface="Arial"/>
              <a:ea typeface="Arial"/>
              <a:cs typeface="Arial"/>
              <a:sym typeface="Arial"/>
            </a:endParaRPr>
          </a:p>
          <a:p>
            <a:pPr marL="0" lvl="0" indent="0" algn="l" rtl="0">
              <a:spcBef>
                <a:spcPts val="1200"/>
              </a:spcBef>
              <a:spcAft>
                <a:spcPts val="0"/>
              </a:spcAft>
              <a:buNone/>
            </a:pPr>
            <a:r>
              <a:rPr lang="en-GB" sz="1500" dirty="0">
                <a:latin typeface="Arial"/>
                <a:ea typeface="Arial"/>
                <a:cs typeface="Arial"/>
                <a:sym typeface="Arial"/>
              </a:rPr>
              <a:t>The </a:t>
            </a:r>
            <a:r>
              <a:rPr lang="en-GB" sz="1500" dirty="0" err="1">
                <a:latin typeface="Arial"/>
                <a:ea typeface="Arial"/>
                <a:cs typeface="Arial"/>
                <a:sym typeface="Arial"/>
              </a:rPr>
              <a:t>buildHuffmanTree</a:t>
            </a:r>
            <a:r>
              <a:rPr lang="en-GB" sz="1500" dirty="0">
                <a:latin typeface="Arial"/>
                <a:ea typeface="Arial"/>
                <a:cs typeface="Arial"/>
                <a:sym typeface="Arial"/>
              </a:rPr>
              <a:t> function takes a frequency table (a vector of pairs mapping characters to their frequencies) and constructs a Huffman tree.</a:t>
            </a:r>
            <a:endParaRPr sz="1500" dirty="0">
              <a:latin typeface="Arial"/>
              <a:ea typeface="Arial"/>
              <a:cs typeface="Arial"/>
              <a:sym typeface="Arial"/>
            </a:endParaRPr>
          </a:p>
          <a:p>
            <a:pPr marL="0" lvl="0" indent="0" algn="l" rtl="0">
              <a:spcBef>
                <a:spcPts val="1200"/>
              </a:spcBef>
              <a:spcAft>
                <a:spcPts val="0"/>
              </a:spcAft>
              <a:buNone/>
            </a:pPr>
            <a:r>
              <a:rPr lang="en-GB" sz="1500" dirty="0">
                <a:latin typeface="Arial"/>
                <a:ea typeface="Arial"/>
                <a:cs typeface="Arial"/>
                <a:sym typeface="Arial"/>
              </a:rPr>
              <a:t>It uses a priority queue (</a:t>
            </a:r>
            <a:r>
              <a:rPr lang="en-GB" sz="1500" dirty="0" err="1">
                <a:latin typeface="Arial"/>
                <a:ea typeface="Arial"/>
                <a:cs typeface="Arial"/>
                <a:sym typeface="Arial"/>
              </a:rPr>
              <a:t>huffqueue</a:t>
            </a:r>
            <a:r>
              <a:rPr lang="en-GB" sz="1500" dirty="0">
                <a:latin typeface="Arial"/>
                <a:ea typeface="Arial"/>
                <a:cs typeface="Arial"/>
                <a:sym typeface="Arial"/>
              </a:rPr>
              <a:t>) to keep track of intermediate trees. It repeatedly pops the two lowest frequency trees, combines them into a new tree, and pushes it back into the queue until only one tree remains.</a:t>
            </a:r>
            <a:endParaRPr sz="1500" dirty="0">
              <a:latin typeface="Arial"/>
              <a:ea typeface="Arial"/>
              <a:cs typeface="Arial"/>
              <a:sym typeface="Arial"/>
            </a:endParaRPr>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1123</Words>
  <Application>Microsoft Office PowerPoint</Application>
  <PresentationFormat>On-screen Show (16:9)</PresentationFormat>
  <Paragraphs>106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Maven Pro</vt:lpstr>
      <vt:lpstr>Roboto</vt:lpstr>
      <vt:lpstr>Nunito</vt:lpstr>
      <vt:lpstr>Arial</vt:lpstr>
      <vt:lpstr>Momentum</vt:lpstr>
      <vt:lpstr>Text File Compression And Decompression Using Huffman Coding  </vt:lpstr>
      <vt:lpstr>                              Huffman Algorithm</vt:lpstr>
      <vt:lpstr>           How Huffman algorithm works?</vt:lpstr>
      <vt:lpstr>       Example of Huffman Algorithm</vt:lpstr>
      <vt:lpstr>PowerPoint Presentation</vt:lpstr>
      <vt:lpstr>Toward a Better Compression for DNA Sequences Using Huffman Encoding</vt:lpstr>
      <vt:lpstr>Standard Huffman Coding VS Multiple Huffman Coding</vt:lpstr>
      <vt:lpstr>MULTIPLE HUFFMAN ENCODING VS OTHER COMPRESSION TOOLS  </vt:lpstr>
      <vt:lpstr>Workflow of code: </vt:lpstr>
      <vt:lpstr>PowerPoint Presentation</vt:lpstr>
      <vt:lpstr>  Time Complexity = O(n Log n) Space Complexity = O(n + m)  N = number of unique character in the input file  M = size of the compressed data</vt:lpstr>
      <vt:lpstr>        Huffman algorithm v/s BWT          </vt:lpstr>
      <vt:lpstr>File Compression Software:  Brands like WinZip, WinRAR, and 7-Zip employ Huffman coding along with other compression techniques to reduce file sizes efficiently.  JPEG Image Compression: Companies like Adobe (creator of Photoshop) and various camera manufacturers integrate JPEG compression, which includes Huffman coding, into their products.  MPEG Video Compression: This is employed by companies involved in video streaming, broadcasting, and multimedia software development, including industry leaders like Netflix, YouTube, and Adobe  Network Protocols: Companies involved in network infrastructure, telecommunications, and internet services, such as Cisco, Huawei, and Google, may implement Huffman coding within their protocol designs.  Data Storage Systems: Companies like Oracle, IBM, and Amazon (with its AWS services) may utilize Huffman coding or similar techniques to optimize data storage and retrieval. </vt:lpstr>
      <vt:lpstr>References:  https://www.researchgate.net/publication/304395425_Huffman_coding  https://www.geeksforgeeks.org/text-file-compression-and-decompression-using-huffman-coding/  https://www.ncbi.nlm.nih.gov/pmc/articles/PMC5372760/pdf/cmb.2016.0151.pdf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Nishanth Sanjay</cp:lastModifiedBy>
  <cp:revision>2</cp:revision>
  <dcterms:modified xsi:type="dcterms:W3CDTF">2025-07-02T06:20:32Z</dcterms:modified>
</cp:coreProperties>
</file>