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9" r:id="rId3"/>
    <p:sldId id="257" r:id="rId4"/>
    <p:sldId id="260" r:id="rId5"/>
    <p:sldId id="270" r:id="rId6"/>
    <p:sldId id="271" r:id="rId7"/>
    <p:sldId id="264" r:id="rId8"/>
    <p:sldId id="272" r:id="rId9"/>
    <p:sldId id="267" r:id="rId10"/>
    <p:sldId id="268" r:id="rId11"/>
    <p:sldId id="269" r:id="rId1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hasCustomPrompt="1"/>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hasCustomPrompt="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Body Level One</a:t>
            </a:r>
          </a:p>
          <a:p>
            <a:pPr lvl="1"/>
            <a:endParaRPr/>
          </a:p>
          <a:p>
            <a:pPr lvl="2"/>
            <a:endParaRPr/>
          </a:p>
          <a:p>
            <a:pPr lvl="3"/>
            <a:endParaRPr/>
          </a:p>
          <a:p>
            <a:pPr lvl="4"/>
            <a:endParaRP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prstGeom prst="rect">
            <a:avLst/>
          </a:prstGeom>
        </p:spPr>
        <p:txBody>
          <a:bodyPr/>
          <a:lstStyle/>
          <a:p>
            <a:r>
              <a:t>Title Text</a:t>
            </a:r>
          </a:p>
        </p:txBody>
      </p:sp>
      <p:sp>
        <p:nvSpPr>
          <p:cNvPr id="21" name="Body Level One…"/>
          <p:cNvSpPr txBox="1">
            <a:spLocks noGrp="1"/>
          </p:cNvSpPr>
          <p:nvPr>
            <p:ph type="body" idx="1" hasCustomPrompt="1"/>
          </p:nvPr>
        </p:nvSpPr>
        <p:spPr>
          <a:prstGeom prst="rect">
            <a:avLst/>
          </a:prstGeom>
        </p:spPr>
        <p:txBody>
          <a:bodyPr/>
          <a:lstStyle/>
          <a:p>
            <a:r>
              <a:t>Body Level One</a:t>
            </a:r>
          </a:p>
          <a:p>
            <a:pPr lvl="1"/>
            <a:endParaRPr/>
          </a:p>
          <a:p>
            <a:pPr lvl="2"/>
            <a:endParaRPr/>
          </a:p>
          <a:p>
            <a:pPr lvl="3"/>
            <a:endParaRPr/>
          </a:p>
          <a:p>
            <a:pPr lvl="4"/>
            <a:endParaRP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hasCustomPrompt="1"/>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hasCustomPrompt="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endParaRPr/>
          </a:p>
          <a:p>
            <a:pPr lvl="2"/>
            <a:endParaRPr/>
          </a:p>
          <a:p>
            <a:pPr lvl="3"/>
            <a:endParaRPr/>
          </a:p>
          <a:p>
            <a:pPr lvl="4"/>
            <a:endParaRP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hasCustomPrompt="1"/>
          </p:nvPr>
        </p:nvSpPr>
        <p:spPr>
          <a:prstGeom prst="rect">
            <a:avLst/>
          </a:prstGeom>
        </p:spPr>
        <p:txBody>
          <a:bodyPr/>
          <a:lstStyle/>
          <a:p>
            <a:r>
              <a:t>Title Text</a:t>
            </a:r>
          </a:p>
        </p:txBody>
      </p:sp>
      <p:sp>
        <p:nvSpPr>
          <p:cNvPr id="48" name="Body Level One…"/>
          <p:cNvSpPr txBox="1">
            <a:spLocks noGrp="1"/>
          </p:cNvSpPr>
          <p:nvPr>
            <p:ph type="body" sz="quarter" idx="1" hasCustomPrompt="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endParaRPr/>
          </a:p>
          <a:p>
            <a:pPr lvl="2"/>
            <a:endParaRPr/>
          </a:p>
          <a:p>
            <a:pPr lvl="3"/>
            <a:endParaRPr/>
          </a:p>
          <a:p>
            <a:pPr lvl="4"/>
            <a:endParaRPr/>
          </a:p>
        </p:txBody>
      </p:sp>
      <p:sp>
        <p:nvSpPr>
          <p:cNvPr id="49" name="Text Placeholder 4"/>
          <p:cNvSpPr>
            <a:spLocks noGrp="1"/>
          </p:cNvSpPr>
          <p:nvPr>
            <p:ph type="body" sz="quarter" idx="21"/>
          </p:nvPr>
        </p:nvSpPr>
        <p:spPr>
          <a:xfrm>
            <a:off x="4645025" y="1535112"/>
            <a:ext cx="4041775" cy="639764"/>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hasCustomPrompt="1"/>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hasCustomPrompt="1"/>
          </p:nvPr>
        </p:nvSpPr>
        <p:spPr>
          <a:xfrm>
            <a:off x="457200" y="273050"/>
            <a:ext cx="3008315"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hasCustomPrompt="1"/>
          </p:nvPr>
        </p:nvSpPr>
        <p:spPr>
          <a:xfrm>
            <a:off x="3575050" y="273050"/>
            <a:ext cx="5111750" cy="5853113"/>
          </a:xfrm>
          <a:prstGeom prst="rect">
            <a:avLst/>
          </a:prstGeom>
        </p:spPr>
        <p:txBody>
          <a:bodyPr/>
          <a:lstStyle/>
          <a:p>
            <a:r>
              <a:t>Body Level One</a:t>
            </a:r>
          </a:p>
          <a:p>
            <a:pPr lvl="1"/>
            <a:endParaRPr/>
          </a:p>
          <a:p>
            <a:pPr lvl="2"/>
            <a:endParaRPr/>
          </a:p>
          <a:p>
            <a:pPr lvl="3"/>
            <a:endParaRPr/>
          </a:p>
          <a:p>
            <a:pPr lvl="4"/>
            <a:endParaRPr/>
          </a:p>
        </p:txBody>
      </p:sp>
      <p:sp>
        <p:nvSpPr>
          <p:cNvPr id="74" name="Text Placeholder 3"/>
          <p:cNvSpPr>
            <a:spLocks noGrp="1"/>
          </p:cNvSpPr>
          <p:nvPr>
            <p:ph type="body" sz="half" idx="21"/>
          </p:nvPr>
        </p:nvSpPr>
        <p:spPr>
          <a:xfrm>
            <a:off x="457198" y="1435100"/>
            <a:ext cx="3008317" cy="4691063"/>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hasCustomPrompt="1"/>
          </p:nvPr>
        </p:nvSpPr>
        <p:spPr>
          <a:xfrm>
            <a:off x="1792288" y="4800600"/>
            <a:ext cx="5486402"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2" cy="4114800"/>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hasCustomPrompt="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Body Level One</a:t>
            </a:r>
          </a:p>
          <a:p>
            <a:pPr lvl="1"/>
            <a:endParaRPr/>
          </a:p>
          <a:p>
            <a:pPr lvl="2"/>
            <a:endParaRPr/>
          </a:p>
          <a:p>
            <a:pPr lvl="3"/>
            <a:endParaRPr/>
          </a:p>
          <a:p>
            <a:pPr lvl="4"/>
            <a:endParaRP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hasCustomPrompt="1"/>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hasCustomPrompt="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8422821" y="6404293"/>
            <a:ext cx="263980"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1pPr>
      <a:lvl2pPr marL="783590" marR="0" indent="-32639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7pPr>
      <a:lvl8pPr marL="3566159"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xfrm>
            <a:off x="214282" y="1732267"/>
            <a:ext cx="8643998" cy="1143011"/>
          </a:xfrm>
          <a:prstGeom prst="rect">
            <a:avLst/>
          </a:prstGeom>
        </p:spPr>
        <p:txBody>
          <a:bodyPr/>
          <a:lstStyle/>
          <a:p>
            <a:pPr>
              <a:defRPr sz="2200" b="1">
                <a:latin typeface="Times New Roman"/>
                <a:ea typeface="Times New Roman"/>
                <a:cs typeface="Times New Roman"/>
                <a:sym typeface="Times New Roman"/>
              </a:defRPr>
            </a:pPr>
            <a:r>
              <a:t>DEPARTMENT OF COMPUTER SCIENCE &amp; ENGINEERING</a:t>
            </a:r>
            <a:br/>
            <a:endParaRPr/>
          </a:p>
        </p:txBody>
      </p:sp>
      <p:sp>
        <p:nvSpPr>
          <p:cNvPr id="95" name="Subtitle 2"/>
          <p:cNvSpPr txBox="1">
            <a:spLocks noGrp="1"/>
          </p:cNvSpPr>
          <p:nvPr>
            <p:ph type="subTitle" sz="quarter" idx="1"/>
          </p:nvPr>
        </p:nvSpPr>
        <p:spPr>
          <a:xfrm>
            <a:off x="1371600" y="2543486"/>
            <a:ext cx="6400800" cy="1000135"/>
          </a:xfrm>
          <a:prstGeom prst="rect">
            <a:avLst/>
          </a:prstGeom>
        </p:spPr>
        <p:txBody>
          <a:bodyPr/>
          <a:lstStyle/>
          <a:p>
            <a:pPr>
              <a:spcBef>
                <a:spcPts val="400"/>
              </a:spcBef>
              <a:defRPr sz="1800" b="1">
                <a:solidFill>
                  <a:srgbClr val="000000"/>
                </a:solidFill>
                <a:latin typeface="Times New Roman"/>
                <a:ea typeface="Times New Roman"/>
                <a:cs typeface="Times New Roman"/>
                <a:sym typeface="Times New Roman"/>
              </a:defRPr>
            </a:pPr>
            <a:r>
              <a:t>Synopsis Presentation on Final Year Project</a:t>
            </a:r>
            <a:endParaRPr sz="2000"/>
          </a:p>
          <a:p>
            <a:pPr>
              <a:spcBef>
                <a:spcPts val="500"/>
              </a:spcBef>
              <a:defRPr sz="2200" b="1" cap="all">
                <a:solidFill>
                  <a:srgbClr val="000000"/>
                </a:solidFill>
                <a:latin typeface="Times New Roman"/>
                <a:ea typeface="Times New Roman"/>
                <a:cs typeface="Times New Roman"/>
                <a:sym typeface="Times New Roman"/>
              </a:defRPr>
            </a:pPr>
            <a:r>
              <a:t>“malicious web content detection”</a:t>
            </a:r>
          </a:p>
        </p:txBody>
      </p:sp>
      <p:sp>
        <p:nvSpPr>
          <p:cNvPr id="96" name="Rectangle 1"/>
          <p:cNvSpPr txBox="1"/>
          <p:nvPr/>
        </p:nvSpPr>
        <p:spPr>
          <a:xfrm>
            <a:off x="769430" y="1127245"/>
            <a:ext cx="7890827" cy="605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nchor="ctr">
            <a:spAutoFit/>
          </a:bodyPr>
          <a:lstStyle>
            <a:lvl1pPr algn="ctr">
              <a:defRPr sz="3600" b="1">
                <a:latin typeface="Times New Roman"/>
                <a:ea typeface="Times New Roman"/>
                <a:cs typeface="Times New Roman"/>
                <a:sym typeface="Times New Roman"/>
              </a:defRPr>
            </a:lvl1pPr>
          </a:lstStyle>
          <a:p>
            <a:r>
              <a:t>SDM INSTITUTE OF TECHNOLOGY</a:t>
            </a:r>
          </a:p>
        </p:txBody>
      </p:sp>
      <p:pic>
        <p:nvPicPr>
          <p:cNvPr id="97" name="Picture 6" descr="Picture 6"/>
          <p:cNvPicPr>
            <a:picLocks noChangeAspect="1"/>
          </p:cNvPicPr>
          <p:nvPr/>
        </p:nvPicPr>
        <p:blipFill>
          <a:blip r:embed="rId2"/>
          <a:stretch>
            <a:fillRect/>
          </a:stretch>
        </p:blipFill>
        <p:spPr>
          <a:xfrm>
            <a:off x="4005891" y="142850"/>
            <a:ext cx="1061087" cy="974751"/>
          </a:xfrm>
          <a:prstGeom prst="rect">
            <a:avLst/>
          </a:prstGeom>
          <a:ln w="12700">
            <a:miter lim="400000"/>
          </a:ln>
        </p:spPr>
      </p:pic>
      <p:sp>
        <p:nvSpPr>
          <p:cNvPr id="98" name="TextBox 7"/>
          <p:cNvSpPr txBox="1"/>
          <p:nvPr/>
        </p:nvSpPr>
        <p:spPr>
          <a:xfrm>
            <a:off x="402878" y="5214950"/>
            <a:ext cx="8377230" cy="1541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2000">
                <a:latin typeface="Times New Roman"/>
                <a:ea typeface="Times New Roman"/>
                <a:cs typeface="Times New Roman"/>
                <a:sym typeface="Times New Roman"/>
              </a:defRPr>
            </a:pPr>
            <a:r>
              <a:t>Presented By</a:t>
            </a:r>
          </a:p>
          <a:p>
            <a:pPr algn="r">
              <a:defRPr sz="2000" b="1">
                <a:latin typeface="Times New Roman"/>
                <a:ea typeface="Times New Roman"/>
                <a:cs typeface="Times New Roman"/>
                <a:sym typeface="Times New Roman"/>
              </a:defRPr>
            </a:pPr>
            <a:r>
              <a:t>1.POOJARI BRIJESH R, 4SU17CS059</a:t>
            </a:r>
          </a:p>
          <a:p>
            <a:pPr algn="r">
              <a:defRPr sz="2000" b="1">
                <a:latin typeface="Times New Roman"/>
                <a:ea typeface="Times New Roman"/>
                <a:cs typeface="Times New Roman"/>
                <a:sym typeface="Times New Roman"/>
              </a:defRPr>
            </a:pPr>
            <a:r>
              <a:t>2.MAHAMMAD SHAMEER, 4SU17CS038</a:t>
            </a:r>
          </a:p>
          <a:p>
            <a:pPr algn="r">
              <a:defRPr sz="2000" b="1">
                <a:latin typeface="Times New Roman"/>
                <a:ea typeface="Times New Roman"/>
                <a:cs typeface="Times New Roman"/>
                <a:sym typeface="Times New Roman"/>
              </a:defRPr>
            </a:pPr>
            <a:r>
              <a:t>3.NISHANTH BS, 4SU17CS052</a:t>
            </a:r>
          </a:p>
          <a:p>
            <a:pPr algn="r">
              <a:defRPr sz="2000" b="1">
                <a:latin typeface="Times New Roman"/>
                <a:ea typeface="Times New Roman"/>
                <a:cs typeface="Times New Roman"/>
                <a:sym typeface="Times New Roman"/>
              </a:defRPr>
            </a:pPr>
            <a:r>
              <a:t>4.NIPUN HEGDE,4SU17CS049</a:t>
            </a:r>
          </a:p>
        </p:txBody>
      </p:sp>
      <p:sp>
        <p:nvSpPr>
          <p:cNvPr id="99" name="TextBox 10"/>
          <p:cNvSpPr txBox="1"/>
          <p:nvPr/>
        </p:nvSpPr>
        <p:spPr>
          <a:xfrm>
            <a:off x="2188828" y="3414715"/>
            <a:ext cx="4766346" cy="14660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2000" b="1">
                <a:latin typeface="Times New Roman"/>
                <a:ea typeface="Times New Roman"/>
                <a:cs typeface="Times New Roman"/>
                <a:sym typeface="Times New Roman"/>
              </a:defRPr>
            </a:pPr>
            <a:r>
              <a:t>Under the guidance of  </a:t>
            </a:r>
          </a:p>
          <a:p>
            <a:pPr algn="ctr">
              <a:defRPr sz="2000" b="1">
                <a:latin typeface="Times New Roman"/>
                <a:ea typeface="Times New Roman"/>
                <a:cs typeface="Times New Roman"/>
                <a:sym typeface="Times New Roman"/>
              </a:defRPr>
            </a:pPr>
            <a:r>
              <a:t>Mr. Chintesh R</a:t>
            </a:r>
          </a:p>
          <a:p>
            <a:pPr algn="ctr">
              <a:defRPr b="1">
                <a:latin typeface="Times New Roman"/>
                <a:ea typeface="Times New Roman"/>
                <a:cs typeface="Times New Roman"/>
                <a:sym typeface="Times New Roman"/>
              </a:defRPr>
            </a:pPr>
            <a:r>
              <a:t>Asst.Professor</a:t>
            </a:r>
          </a:p>
          <a:p>
            <a:pPr algn="ctr">
              <a:defRPr b="1">
                <a:latin typeface="Times New Roman"/>
                <a:ea typeface="Times New Roman"/>
                <a:cs typeface="Times New Roman"/>
                <a:sym typeface="Times New Roman"/>
              </a:defRPr>
            </a:pPr>
            <a:r>
              <a:t>Department of CSE</a:t>
            </a:r>
          </a:p>
          <a:p>
            <a:pPr algn="ctr">
              <a:defRPr b="1">
                <a:latin typeface="Times New Roman"/>
                <a:ea typeface="Times New Roman"/>
                <a:cs typeface="Times New Roman"/>
                <a:sym typeface="Times New Roman"/>
              </a:defRPr>
            </a:pPr>
            <a:r>
              <a:t>SDMIT, Ujire</a:t>
            </a:r>
          </a:p>
        </p:txBody>
      </p:sp>
      <p:sp>
        <p:nvSpPr>
          <p:cNvPr id="100" name="TextBox 8"/>
          <p:cNvSpPr txBox="1"/>
          <p:nvPr/>
        </p:nvSpPr>
        <p:spPr>
          <a:xfrm>
            <a:off x="402877" y="5500702"/>
            <a:ext cx="2899269" cy="3484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b="1">
                <a:latin typeface="Times New Roman"/>
                <a:ea typeface="Times New Roman"/>
                <a:cs typeface="Times New Roman"/>
                <a:sym typeface="Times New Roman"/>
              </a:defRPr>
            </a:lvl1pPr>
          </a:lstStyle>
          <a:p>
            <a:r>
              <a:t>TEAM ID: 2021CSEP02</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txBox="1">
            <a:spLocks noGrp="1"/>
          </p:cNvSpPr>
          <p:nvPr>
            <p:ph type="title"/>
          </p:nvPr>
        </p:nvSpPr>
        <p:spPr>
          <a:xfrm>
            <a:off x="457200" y="274638"/>
            <a:ext cx="8229600" cy="1143002"/>
          </a:xfrm>
          <a:prstGeom prst="rect">
            <a:avLst/>
          </a:prstGeom>
        </p:spPr>
        <p:txBody>
          <a:bodyPr/>
          <a:lstStyle>
            <a:lvl1pPr>
              <a:defRPr>
                <a:latin typeface="Times New Roman"/>
                <a:ea typeface="Times New Roman"/>
                <a:cs typeface="Times New Roman"/>
                <a:sym typeface="Times New Roman"/>
              </a:defRPr>
            </a:lvl1pPr>
          </a:lstStyle>
          <a:p>
            <a:r>
              <a:t>References</a:t>
            </a:r>
          </a:p>
        </p:txBody>
      </p:sp>
      <p:sp>
        <p:nvSpPr>
          <p:cNvPr id="140" name="Text Placeholder 2"/>
          <p:cNvSpPr txBox="1">
            <a:spLocks noGrp="1"/>
          </p:cNvSpPr>
          <p:nvPr>
            <p:ph type="body" idx="1"/>
          </p:nvPr>
        </p:nvSpPr>
        <p:spPr>
          <a:xfrm>
            <a:off x="457200" y="1600200"/>
            <a:ext cx="8229600" cy="4525963"/>
          </a:xfrm>
          <a:prstGeom prst="rect">
            <a:avLst/>
          </a:prstGeom>
        </p:spPr>
        <p:txBody>
          <a:bodyPr/>
          <a:lstStyle/>
          <a:p>
            <a:pPr marL="342899" indent="-342899" algn="just">
              <a:defRPr sz="1900">
                <a:latin typeface="Times New Roman"/>
                <a:ea typeface="Times New Roman"/>
                <a:cs typeface="Times New Roman"/>
                <a:sym typeface="Times New Roman"/>
              </a:defRPr>
            </a:pPr>
            <a:r>
              <a:t>Anand Desai, Janvi Jatakia, Rohit Naik and Natasha Raul                          “Malicious Web Pages Detection Technique using Identifying Vulnerable Websites by Analysis of Common Strings in Phishing URLs</a:t>
            </a:r>
            <a:endParaRPr sz="7600"/>
          </a:p>
          <a:p>
            <a:pPr marL="342899" indent="-342899" algn="just">
              <a:defRPr sz="1900">
                <a:latin typeface="Times New Roman"/>
                <a:ea typeface="Times New Roman"/>
                <a:cs typeface="Times New Roman"/>
                <a:sym typeface="Times New Roman"/>
              </a:defRPr>
            </a:pPr>
            <a:r>
              <a:t>B. Wardman, G. Shukla and G. Warner, ;”Identifying vulnerable web_x0002_sites by analysis of common strings in phishing URLs,”; 2009 eCrime Researchers Summit, Tacoma, WA, 2009, pp. 1-13. </a:t>
            </a:r>
            <a:endParaRPr sz="7600"/>
          </a:p>
          <a:p>
            <a:pPr marL="342899" indent="-342899" algn="just">
              <a:defRPr sz="1900">
                <a:latin typeface="Times New Roman"/>
                <a:ea typeface="Times New Roman"/>
                <a:cs typeface="Times New Roman"/>
                <a:sym typeface="Times New Roman"/>
              </a:defRPr>
            </a:pPr>
            <a:r>
              <a:t> A. B. Sayambar, A. M. Dixit, “On URL Classification, International Journal of Computer Trends and Technology” 2014. </a:t>
            </a:r>
            <a:endParaRPr sz="7600"/>
          </a:p>
          <a:p>
            <a:pPr marL="342899" indent="-342899" algn="just">
              <a:defRPr sz="1900">
                <a:latin typeface="Times New Roman"/>
                <a:ea typeface="Times New Roman"/>
                <a:cs typeface="Times New Roman"/>
                <a:sym typeface="Times New Roman"/>
              </a:defRPr>
            </a:pPr>
            <a:r>
              <a:t> Xiang et al., “A Feature-Rich Machine Learning Framework for Detecting Phishing WebSites, ACM Transactions on Information and System Security “2011. </a:t>
            </a:r>
            <a:endParaRPr sz="7600"/>
          </a:p>
          <a:p>
            <a:pPr marL="342899" indent="-342899" algn="just">
              <a:defRPr sz="1900">
                <a:latin typeface="Times New Roman"/>
                <a:ea typeface="Times New Roman"/>
                <a:cs typeface="Times New Roman"/>
                <a:sym typeface="Times New Roman"/>
              </a:defRPr>
            </a:pPr>
            <a:r>
              <a:t> Hou et al., “Malicious Web Content Detection by Machine learning, Expert Systems with Applications”, International Journal 2010.</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 Placeholder 2"/>
          <p:cNvSpPr txBox="1">
            <a:spLocks noGrp="1"/>
          </p:cNvSpPr>
          <p:nvPr>
            <p:ph type="body" idx="1"/>
          </p:nvPr>
        </p:nvSpPr>
        <p:spPr>
          <a:xfrm>
            <a:off x="457200" y="528319"/>
            <a:ext cx="8229600" cy="5598162"/>
          </a:xfrm>
          <a:prstGeom prst="rect">
            <a:avLst/>
          </a:prstGeom>
        </p:spPr>
        <p:txBody>
          <a:bodyPr/>
          <a:lstStyle/>
          <a:p>
            <a:pPr marL="342899" indent="-342899" algn="just">
              <a:defRPr sz="1900">
                <a:latin typeface="Times New Roman"/>
                <a:ea typeface="Times New Roman"/>
                <a:cs typeface="Times New Roman"/>
                <a:sym typeface="Times New Roman"/>
              </a:defRPr>
            </a:pPr>
            <a:r>
              <a:t>James, Joby, L. Sandhya, and Ciza Thomas, ”Detection of phishing URLs using machine learning techniques,” Control Communication and Computing (ICCC), 2013 International Conference on. IEEE, 2013. </a:t>
            </a:r>
          </a:p>
          <a:p>
            <a:pPr marL="342899" indent="-342899" algn="just">
              <a:defRPr sz="1900">
                <a:latin typeface="Times New Roman"/>
                <a:ea typeface="Times New Roman"/>
                <a:cs typeface="Times New Roman"/>
                <a:sym typeface="Times New Roman"/>
              </a:defRPr>
            </a:pPr>
            <a:r>
              <a:t>Khamis et al, “Characterizing A Malicious Web Page”, Australian Journal of Basic and Applied Sciences 2014. </a:t>
            </a:r>
          </a:p>
          <a:p>
            <a:pPr marL="342899" indent="-342899" algn="just">
              <a:defRPr sz="1900">
                <a:latin typeface="Times New Roman"/>
                <a:ea typeface="Times New Roman"/>
                <a:cs typeface="Times New Roman"/>
                <a:sym typeface="Times New Roman"/>
              </a:defRPr>
            </a:pPr>
            <a:r>
              <a:t> Curtsinger et al., “Zozzle: Fast and Precise In-Browser JavaScript Mal_x0002_ware Detection”, SEC’11 Proceedings of the 20th USENIX conference on Security 2011.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pPr algn="l"/>
            <a:r>
              <a:rPr lang="en-US" b="1" dirty="0">
                <a:latin typeface="Times New Roman" pitchFamily="18" charset="0"/>
                <a:cs typeface="Times New Roman" pitchFamily="18" charset="0"/>
              </a:rPr>
              <a:t>Contents</a:t>
            </a:r>
            <a:endParaRPr lang="en-IN" dirty="0"/>
          </a:p>
        </p:txBody>
      </p:sp>
      <p:sp>
        <p:nvSpPr>
          <p:cNvPr id="3" name="Content Placeholder 2"/>
          <p:cNvSpPr>
            <a:spLocks noGrp="1"/>
          </p:cNvSpPr>
          <p:nvPr>
            <p:ph idx="1"/>
          </p:nvPr>
        </p:nvSpPr>
        <p:spPr>
          <a:xfrm>
            <a:off x="457200" y="1000108"/>
            <a:ext cx="8229600" cy="5500726"/>
          </a:xfrm>
        </p:spPr>
        <p:txBody>
          <a:bodyPr/>
          <a:lstStyle/>
          <a:p>
            <a:pPr marL="514350" indent="-514350">
              <a:buFont typeface="+mj-lt"/>
              <a:buAutoNum type="arabicParenR"/>
            </a:pPr>
            <a:r>
              <a:rPr lang="en-GB" sz="2800" dirty="0">
                <a:latin typeface="Times New Roman" pitchFamily="18" charset="0"/>
                <a:cs typeface="Times New Roman" pitchFamily="18" charset="0"/>
              </a:rPr>
              <a:t>Introduction </a:t>
            </a:r>
          </a:p>
          <a:p>
            <a:pPr marL="514350" indent="-514350">
              <a:buFont typeface="+mj-lt"/>
              <a:buAutoNum type="arabicParenR"/>
            </a:pPr>
            <a:r>
              <a:rPr lang="en-GB" sz="2800" dirty="0">
                <a:latin typeface="Times New Roman" pitchFamily="18" charset="0"/>
                <a:cs typeface="Times New Roman" pitchFamily="18" charset="0"/>
              </a:rPr>
              <a:t>Problem Statement </a:t>
            </a:r>
          </a:p>
          <a:p>
            <a:pPr marL="514350" indent="-514350">
              <a:buFont typeface="+mj-lt"/>
              <a:buAutoNum type="arabicParenR"/>
            </a:pPr>
            <a:r>
              <a:rPr lang="en-GB" sz="2800" dirty="0">
                <a:latin typeface="Times New Roman" pitchFamily="18" charset="0"/>
                <a:cs typeface="Times New Roman" pitchFamily="18" charset="0"/>
              </a:rPr>
              <a:t>Objectives </a:t>
            </a:r>
          </a:p>
          <a:p>
            <a:pPr marL="514350" indent="-514350">
              <a:buFont typeface="+mj-lt"/>
              <a:buAutoNum type="arabicParenR"/>
            </a:pPr>
            <a:r>
              <a:rPr lang="en-GB" sz="2800" dirty="0">
                <a:latin typeface="Times New Roman" pitchFamily="18" charset="0"/>
                <a:cs typeface="Times New Roman" pitchFamily="18" charset="0"/>
              </a:rPr>
              <a:t>Methodology </a:t>
            </a:r>
          </a:p>
          <a:p>
            <a:pPr marL="514350" indent="-514350">
              <a:buFont typeface="+mj-lt"/>
              <a:buAutoNum type="arabicParenR"/>
            </a:pPr>
            <a:r>
              <a:rPr lang="en-US" sz="2800" dirty="0">
                <a:latin typeface="Times New Roman" pitchFamily="18" charset="0"/>
                <a:cs typeface="Times New Roman" pitchFamily="18" charset="0"/>
              </a:rPr>
              <a:t>Result Analysis </a:t>
            </a:r>
          </a:p>
          <a:p>
            <a:pPr marL="514350" indent="-514350">
              <a:buFont typeface="+mj-lt"/>
              <a:buAutoNum type="arabicParenR"/>
            </a:pPr>
            <a:r>
              <a:rPr lang="en-US" sz="2800" dirty="0">
                <a:latin typeface="Times New Roman" pitchFamily="18" charset="0"/>
                <a:cs typeface="Times New Roman" pitchFamily="18" charset="0"/>
              </a:rPr>
              <a:t>Conclusion </a:t>
            </a:r>
          </a:p>
          <a:p>
            <a:pPr marL="514350" indent="-514350">
              <a:buFont typeface="+mj-lt"/>
              <a:buAutoNum type="arabicParenR"/>
            </a:pPr>
            <a:r>
              <a:rPr lang="en-US" sz="2800" dirty="0">
                <a:latin typeface="Times New Roman" pitchFamily="18" charset="0"/>
                <a:cs typeface="Times New Roman" pitchFamily="18" charset="0"/>
              </a:rPr>
              <a:t>References</a:t>
            </a:r>
            <a:endParaRPr lang="en-IN" sz="2800" dirty="0">
              <a:latin typeface="Times New Roman" pitchFamily="18" charset="0"/>
              <a:cs typeface="Times New Roman" pitchFamily="18" charset="0"/>
            </a:endParaRPr>
          </a:p>
          <a:p>
            <a:pPr>
              <a:buNone/>
            </a:pPr>
            <a:endParaRPr lang="en-IN"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a:spLocks noGrp="1"/>
          </p:cNvSpPr>
          <p:nvPr>
            <p:ph type="ctrTitle"/>
          </p:nvPr>
        </p:nvSpPr>
        <p:spPr>
          <a:xfrm>
            <a:off x="764540" y="0"/>
            <a:ext cx="7772401" cy="1470025"/>
          </a:xfrm>
          <a:prstGeom prst="rect">
            <a:avLst/>
          </a:prstGeom>
        </p:spPr>
        <p:txBody>
          <a:bodyPr/>
          <a:lstStyle>
            <a:lvl1pPr>
              <a:defRPr>
                <a:latin typeface="Times New Roman"/>
                <a:ea typeface="Times New Roman"/>
                <a:cs typeface="Times New Roman"/>
                <a:sym typeface="Times New Roman"/>
              </a:defRPr>
            </a:lvl1pPr>
          </a:lstStyle>
          <a:p>
            <a:r>
              <a:rPr dirty="0"/>
              <a:t>Introduction</a:t>
            </a:r>
          </a:p>
        </p:txBody>
      </p:sp>
      <p:sp>
        <p:nvSpPr>
          <p:cNvPr id="103" name="Subtitle 1"/>
          <p:cNvSpPr txBox="1">
            <a:spLocks noGrp="1"/>
          </p:cNvSpPr>
          <p:nvPr>
            <p:ph type="subTitle" idx="1"/>
          </p:nvPr>
        </p:nvSpPr>
        <p:spPr>
          <a:xfrm>
            <a:off x="764540" y="1443353"/>
            <a:ext cx="7614919" cy="4866644"/>
          </a:xfrm>
          <a:prstGeom prst="rect">
            <a:avLst/>
          </a:prstGeom>
        </p:spPr>
        <p:txBody>
          <a:bodyPr/>
          <a:lstStyle/>
          <a:p>
            <a:pPr marL="342899" indent="-342899" algn="just">
              <a:spcBef>
                <a:spcPts val="400"/>
              </a:spcBef>
              <a:buSzPct val="100000"/>
              <a:buFont typeface="Arial"/>
              <a:buChar char="•"/>
              <a:defRPr sz="1900">
                <a:solidFill>
                  <a:srgbClr val="000000"/>
                </a:solidFill>
                <a:latin typeface="Times New Roman"/>
                <a:ea typeface="Times New Roman"/>
                <a:cs typeface="Times New Roman"/>
                <a:sym typeface="Times New Roman"/>
              </a:defRPr>
            </a:pPr>
            <a:r>
              <a:rPr dirty="0"/>
              <a:t>The web attacks are the challenging issues of the web community. When the user visits the malicious web site the attack is initiated through various features (lexical, domain, path, web content and hyperlink </a:t>
            </a:r>
            <a:r>
              <a:rPr dirty="0" err="1"/>
              <a:t>etc</a:t>
            </a:r>
            <a:r>
              <a:rPr dirty="0"/>
              <a:t>). To prevent the user against accessing the malicious websites, several automated analysis and detection methods have been proposed .</a:t>
            </a:r>
          </a:p>
          <a:p>
            <a:pPr marL="342899" indent="-342899" algn="just">
              <a:spcBef>
                <a:spcPts val="400"/>
              </a:spcBef>
              <a:buSzPct val="100000"/>
              <a:buFont typeface="Arial"/>
              <a:buChar char="•"/>
              <a:defRPr sz="1900">
                <a:solidFill>
                  <a:srgbClr val="000000"/>
                </a:solidFill>
                <a:latin typeface="Times New Roman"/>
                <a:ea typeface="Times New Roman"/>
                <a:cs typeface="Times New Roman"/>
                <a:sym typeface="Times New Roman"/>
              </a:defRPr>
            </a:pPr>
            <a:r>
              <a:rPr dirty="0"/>
              <a:t>The attackers lure the visitor to access malicious web sites and they steal crucial information from the client machine or install the spyware for further exploits. Dynamic HTML gives attackers a new and powerful technique to compromise the security of computer systems.</a:t>
            </a:r>
          </a:p>
          <a:p>
            <a:pPr marL="342899" indent="-342899" algn="just">
              <a:spcBef>
                <a:spcPts val="400"/>
              </a:spcBef>
              <a:buSzPct val="100000"/>
              <a:buFont typeface="Arial"/>
              <a:buChar char="•"/>
              <a:defRPr sz="1900">
                <a:solidFill>
                  <a:srgbClr val="000000"/>
                </a:solidFill>
                <a:latin typeface="Times New Roman"/>
                <a:ea typeface="Times New Roman"/>
                <a:cs typeface="Times New Roman"/>
                <a:sym typeface="Times New Roman"/>
              </a:defRPr>
            </a:pPr>
            <a:r>
              <a:rPr dirty="0"/>
              <a:t>A malicious dynamic HTML code is usually embedded in a normal webpage. The malicious webpage infects the victim when a user browses it. Furthermore, such DHTML code can disguise itself easily through transformation, which makes the detection even harder.</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a:spLocks noGrp="1"/>
          </p:cNvSpPr>
          <p:nvPr>
            <p:ph type="title"/>
          </p:nvPr>
        </p:nvSpPr>
        <p:spPr>
          <a:xfrm>
            <a:off x="553521" y="438028"/>
            <a:ext cx="8229601" cy="1143002"/>
          </a:xfrm>
          <a:prstGeom prst="rect">
            <a:avLst/>
          </a:prstGeom>
        </p:spPr>
        <p:txBody>
          <a:bodyPr/>
          <a:lstStyle>
            <a:lvl1pPr>
              <a:defRPr>
                <a:latin typeface="Times New Roman"/>
                <a:ea typeface="Times New Roman"/>
                <a:cs typeface="Times New Roman"/>
                <a:sym typeface="Times New Roman"/>
              </a:defRPr>
            </a:lvl1pPr>
          </a:lstStyle>
          <a:p>
            <a:r>
              <a:rPr dirty="0"/>
              <a:t>PROBLEM STATEMENT</a:t>
            </a:r>
          </a:p>
        </p:txBody>
      </p:sp>
      <p:sp>
        <p:nvSpPr>
          <p:cNvPr id="111" name="Content Placeholder 2"/>
          <p:cNvSpPr txBox="1">
            <a:spLocks noGrp="1"/>
          </p:cNvSpPr>
          <p:nvPr>
            <p:ph type="body" idx="1"/>
          </p:nvPr>
        </p:nvSpPr>
        <p:spPr>
          <a:xfrm>
            <a:off x="457200" y="2029460"/>
            <a:ext cx="8229600" cy="3848102"/>
          </a:xfrm>
          <a:prstGeom prst="rect">
            <a:avLst/>
          </a:prstGeom>
        </p:spPr>
        <p:txBody>
          <a:bodyPr/>
          <a:lstStyle/>
          <a:p>
            <a:pPr marL="342899" indent="-342899" algn="just">
              <a:spcBef>
                <a:spcPts val="400"/>
              </a:spcBef>
              <a:defRPr sz="1900">
                <a:latin typeface="Times New Roman"/>
                <a:ea typeface="Times New Roman"/>
                <a:cs typeface="Times New Roman"/>
                <a:sym typeface="Times New Roman"/>
              </a:defRPr>
            </a:pPr>
            <a:r>
              <a:rPr dirty="0"/>
              <a:t>All kinds of malicious web pages seriously threat the users’ computer security. To avoid attacks from malicious web pages, it is required an efficient malicious webpage detection systems to detect a webpage before user browses it. It is required an efficient malicious webpage detection systems to detect a webpage before user browses it, and stop opening malicious webpage using machine learning.</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BFAC-A621-4B4A-888A-DDF3FA0C6E4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Text Placeholder 2">
            <a:extLst>
              <a:ext uri="{FF2B5EF4-FFF2-40B4-BE49-F238E27FC236}">
                <a16:creationId xmlns:a16="http://schemas.microsoft.com/office/drawing/2014/main" id="{C7184A9B-FAA0-4E20-A955-DE859C8FFA2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287972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E26E-D4F0-49DC-BCB3-7E8A3E8E0DF3}"/>
              </a:ext>
            </a:extLst>
          </p:cNvPr>
          <p:cNvSpPr>
            <a:spLocks noGrp="1"/>
          </p:cNvSpPr>
          <p:nvPr>
            <p:ph type="title"/>
          </p:nvPr>
        </p:nvSpPr>
        <p:spPr/>
        <p:txBody>
          <a:bodyPr/>
          <a:lstStyle/>
          <a:p>
            <a:r>
              <a:rPr lang="en-GB" sz="4400" dirty="0">
                <a:latin typeface="Times New Roman" pitchFamily="18" charset="0"/>
                <a:cs typeface="Times New Roman" pitchFamily="18" charset="0"/>
              </a:rPr>
              <a:t>Methodology</a:t>
            </a:r>
            <a:endParaRPr lang="en-IN" dirty="0"/>
          </a:p>
        </p:txBody>
      </p:sp>
      <p:sp>
        <p:nvSpPr>
          <p:cNvPr id="3" name="Text Placeholder 2">
            <a:extLst>
              <a:ext uri="{FF2B5EF4-FFF2-40B4-BE49-F238E27FC236}">
                <a16:creationId xmlns:a16="http://schemas.microsoft.com/office/drawing/2014/main" id="{15F0F833-A67F-46F8-922A-470CFB465CC8}"/>
              </a:ext>
            </a:extLst>
          </p:cNvPr>
          <p:cNvSpPr>
            <a:spLocks noGrp="1"/>
          </p:cNvSpPr>
          <p:nvPr>
            <p:ph type="body" idx="1"/>
          </p:nvPr>
        </p:nvSpPr>
        <p:spPr/>
        <p:txBody>
          <a:bodyPr/>
          <a:lstStyle/>
          <a:p>
            <a:pPr marL="342899" indent="-342899" algn="just">
              <a:spcBef>
                <a:spcPts val="500"/>
              </a:spcBef>
              <a:defRPr sz="1900">
                <a:latin typeface="Times New Roman"/>
                <a:ea typeface="Times New Roman"/>
                <a:cs typeface="Times New Roman"/>
                <a:sym typeface="Times New Roman"/>
              </a:defRPr>
            </a:pPr>
            <a:r>
              <a:rPr lang="en-IN" dirty="0"/>
              <a:t>The Malicious Web Content Detection consists of four main steps: Obtaining Dataset, Feature Selection, Choosing Classification Algorithm and Google Chrome Extension. </a:t>
            </a:r>
          </a:p>
          <a:p>
            <a:pPr marL="342899" indent="-342899" algn="just">
              <a:spcBef>
                <a:spcPts val="500"/>
              </a:spcBef>
              <a:defRPr sz="1900">
                <a:latin typeface="Times New Roman"/>
                <a:ea typeface="Times New Roman"/>
                <a:cs typeface="Times New Roman"/>
                <a:sym typeface="Times New Roman"/>
              </a:defRPr>
            </a:pPr>
            <a:r>
              <a:rPr lang="en-IN" dirty="0"/>
              <a:t>In general, the system works as follows: The dataset was obtained from the UCI - Machine Learning Repository.</a:t>
            </a:r>
          </a:p>
          <a:p>
            <a:pPr marL="342899" indent="-342899" algn="just">
              <a:spcBef>
                <a:spcPts val="500"/>
              </a:spcBef>
              <a:defRPr sz="1900">
                <a:latin typeface="Times New Roman"/>
                <a:ea typeface="Times New Roman"/>
                <a:cs typeface="Times New Roman"/>
                <a:sym typeface="Times New Roman"/>
              </a:defRPr>
            </a:pPr>
            <a:r>
              <a:rPr lang="en-IN" dirty="0"/>
              <a:t> Next, From the dataset, out of the 30 features present, it was infeasible to extract all the </a:t>
            </a:r>
            <a:r>
              <a:rPr lang="en-IN" dirty="0" err="1"/>
              <a:t>features.Some</a:t>
            </a:r>
            <a:r>
              <a:rPr lang="en-IN" dirty="0"/>
              <a:t> of them URL Length, Google Index. </a:t>
            </a:r>
          </a:p>
          <a:p>
            <a:pPr marL="342899" indent="-342899" algn="just">
              <a:spcBef>
                <a:spcPts val="500"/>
              </a:spcBef>
              <a:defRPr sz="1900">
                <a:latin typeface="Times New Roman"/>
                <a:ea typeface="Times New Roman"/>
                <a:cs typeface="Times New Roman"/>
                <a:sym typeface="Times New Roman"/>
              </a:defRPr>
            </a:pPr>
            <a:r>
              <a:rPr lang="en-IN" dirty="0"/>
              <a:t>After that, For classifying the URL entered, as either safe or malicious, we considered the following three algorithms: K-Nearest Neighbours (KNN), Support Vector Machine (SVM) Random Forest .</a:t>
            </a:r>
          </a:p>
          <a:p>
            <a:pPr marL="342899" indent="-342899" algn="just">
              <a:spcBef>
                <a:spcPts val="500"/>
              </a:spcBef>
              <a:defRPr sz="1900">
                <a:latin typeface="Times New Roman"/>
                <a:ea typeface="Times New Roman"/>
                <a:cs typeface="Times New Roman"/>
                <a:sym typeface="Times New Roman"/>
              </a:defRPr>
            </a:pPr>
            <a:r>
              <a:rPr lang="en-IN" dirty="0"/>
              <a:t>Finally Chrome Extensions are add-ons to the browser which help in adding more features and making browser usage easier for the user.</a:t>
            </a:r>
          </a:p>
          <a:p>
            <a:pPr marL="0" indent="0">
              <a:buNone/>
            </a:pPr>
            <a:endParaRPr lang="en-IN" dirty="0"/>
          </a:p>
        </p:txBody>
      </p:sp>
    </p:spTree>
    <p:extLst>
      <p:ext uri="{BB962C8B-B14F-4D97-AF65-F5344CB8AC3E}">
        <p14:creationId xmlns:p14="http://schemas.microsoft.com/office/powerpoint/2010/main" val="57142311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 Placeholder 2"/>
          <p:cNvSpPr txBox="1">
            <a:spLocks noGrp="1"/>
          </p:cNvSpPr>
          <p:nvPr>
            <p:ph type="body" idx="1"/>
          </p:nvPr>
        </p:nvSpPr>
        <p:spPr>
          <a:xfrm>
            <a:off x="457200" y="200659"/>
            <a:ext cx="8229600" cy="5925822"/>
          </a:xfrm>
          <a:prstGeom prst="rect">
            <a:avLst/>
          </a:prstGeom>
        </p:spPr>
        <p:txBody>
          <a:bodyPr/>
          <a:lstStyle/>
          <a:p>
            <a:pPr marL="0" indent="0" algn="ctr">
              <a:spcBef>
                <a:spcPts val="500"/>
              </a:spcBef>
              <a:buNone/>
              <a:defRPr sz="1900">
                <a:latin typeface="Times New Roman"/>
                <a:ea typeface="Times New Roman"/>
                <a:cs typeface="Times New Roman"/>
                <a:sym typeface="Times New Roman"/>
              </a:defRPr>
            </a:pPr>
            <a:r>
              <a:rPr lang="en-IN" sz="3600" dirty="0"/>
              <a:t>Architecture of proposed approach</a:t>
            </a:r>
          </a:p>
          <a:p>
            <a:pPr marL="342899" indent="-342899" algn="just">
              <a:spcBef>
                <a:spcPts val="500"/>
              </a:spcBef>
              <a:defRPr sz="1900">
                <a:latin typeface="Times New Roman"/>
                <a:ea typeface="Times New Roman"/>
                <a:cs typeface="Times New Roman"/>
                <a:sym typeface="Times New Roman"/>
              </a:defRPr>
            </a:pPr>
            <a:r>
              <a:rPr dirty="0"/>
              <a:t>A Classiﬁer is used to distinguish malicious pages from beginning ones. We collected web pages from the Internet to be the training data for the Classiﬁer. The data are processed through a feature extraction engine to get the features for the Classiﬁer. The framework is shown in Fig. 1</a:t>
            </a:r>
          </a:p>
        </p:txBody>
      </p:sp>
      <p:sp>
        <p:nvSpPr>
          <p:cNvPr id="123" name="Image Gallery"/>
          <p:cNvSpPr/>
          <p:nvPr/>
        </p:nvSpPr>
        <p:spPr>
          <a:xfrm>
            <a:off x="457200" y="6061783"/>
            <a:ext cx="810831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defRPr sz="1900">
                <a:latin typeface="Times New Roman"/>
                <a:ea typeface="Times New Roman"/>
                <a:cs typeface="Times New Roman"/>
                <a:sym typeface="Times New Roman"/>
              </a:defRPr>
            </a:pPr>
            <a:r>
              <a:rPr dirty="0"/>
              <a:t>Fig 1. A general processing framework for malicious URL Detection Using ML</a:t>
            </a:r>
          </a:p>
          <a:p>
            <a:pPr>
              <a:defRPr>
                <a:latin typeface="Calibri"/>
                <a:ea typeface="Calibri"/>
                <a:cs typeface="Calibri"/>
                <a:sym typeface="Calibri"/>
              </a:defRPr>
            </a:pPr>
            <a:r>
              <a:rPr dirty="0"/>
              <a:t> </a:t>
            </a:r>
          </a:p>
        </p:txBody>
      </p:sp>
      <p:pic>
        <p:nvPicPr>
          <p:cNvPr id="124" name="Picture 6" descr="Picture 6"/>
          <p:cNvPicPr>
            <a:picLocks noChangeAspect="1"/>
          </p:cNvPicPr>
          <p:nvPr/>
        </p:nvPicPr>
        <p:blipFill>
          <a:blip r:embed="rId2"/>
          <a:stretch>
            <a:fillRect/>
          </a:stretch>
        </p:blipFill>
        <p:spPr>
          <a:xfrm>
            <a:off x="2356918" y="2382320"/>
            <a:ext cx="4430163" cy="3455527"/>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2FD0-C53F-419A-A272-EE16C68500CF}"/>
              </a:ext>
            </a:extLst>
          </p:cNvPr>
          <p:cNvSpPr>
            <a:spLocks noGrp="1"/>
          </p:cNvSpPr>
          <p:nvPr>
            <p:ph type="title"/>
          </p:nvPr>
        </p:nvSpPr>
        <p:spPr/>
        <p:txBody>
          <a:bodyPr/>
          <a:lstStyle/>
          <a:p>
            <a:r>
              <a:rPr lang="en-US" sz="4400" dirty="0">
                <a:latin typeface="Times New Roman" pitchFamily="18" charset="0"/>
                <a:cs typeface="Times New Roman" pitchFamily="18" charset="0"/>
              </a:rPr>
              <a:t>Result Analysis</a:t>
            </a:r>
            <a:endParaRPr lang="en-IN" dirty="0"/>
          </a:p>
        </p:txBody>
      </p:sp>
      <p:sp>
        <p:nvSpPr>
          <p:cNvPr id="3" name="Text Placeholder 2">
            <a:extLst>
              <a:ext uri="{FF2B5EF4-FFF2-40B4-BE49-F238E27FC236}">
                <a16:creationId xmlns:a16="http://schemas.microsoft.com/office/drawing/2014/main" id="{07199180-FE92-4FF5-82A3-BBC58889B73A}"/>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278288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title"/>
          </p:nvPr>
        </p:nvSpPr>
        <p:spPr>
          <a:xfrm>
            <a:off x="457200" y="274638"/>
            <a:ext cx="8229600" cy="1143002"/>
          </a:xfrm>
          <a:prstGeom prst="rect">
            <a:avLst/>
          </a:prstGeom>
        </p:spPr>
        <p:txBody>
          <a:bodyPr/>
          <a:lstStyle>
            <a:lvl1pPr>
              <a:defRPr>
                <a:latin typeface="Times New Roman"/>
                <a:ea typeface="Times New Roman"/>
                <a:cs typeface="Times New Roman"/>
                <a:sym typeface="Times New Roman"/>
              </a:defRPr>
            </a:lvl1pPr>
          </a:lstStyle>
          <a:p>
            <a:r>
              <a:rPr dirty="0"/>
              <a:t>Conclusion</a:t>
            </a:r>
          </a:p>
        </p:txBody>
      </p:sp>
      <p:sp>
        <p:nvSpPr>
          <p:cNvPr id="137" name="Text Placeholder 2"/>
          <p:cNvSpPr txBox="1">
            <a:spLocks noGrp="1"/>
          </p:cNvSpPr>
          <p:nvPr>
            <p:ph type="body" idx="1"/>
          </p:nvPr>
        </p:nvSpPr>
        <p:spPr>
          <a:xfrm>
            <a:off x="457200" y="1777481"/>
            <a:ext cx="8229600" cy="3718249"/>
          </a:xfrm>
          <a:prstGeom prst="rect">
            <a:avLst/>
          </a:prstGeom>
        </p:spPr>
        <p:txBody>
          <a:bodyPr>
            <a:normAutofit/>
          </a:bodyPr>
          <a:lstStyle/>
          <a:p>
            <a:pPr algn="just"/>
            <a:r>
              <a:rPr lang="en-US" sz="1900" dirty="0">
                <a:latin typeface="Times New Roman" panose="02020603050405020304" pitchFamily="18" charset="0"/>
                <a:cs typeface="Times New Roman" panose="02020603050405020304" pitchFamily="18" charset="0"/>
              </a:rPr>
              <a:t>The project displays the safety component of a website to keep the user safe. Otherwise, the user might end up giving his credentials to the attackers which can lead to huge losses</a:t>
            </a:r>
          </a:p>
          <a:p>
            <a:pPr algn="just"/>
            <a:r>
              <a:rPr lang="en-US" sz="1900" dirty="0">
                <a:latin typeface="Times New Roman" panose="02020603050405020304" pitchFamily="18" charset="0"/>
                <a:cs typeface="Times New Roman" panose="02020603050405020304" pitchFamily="18" charset="0"/>
              </a:rPr>
              <a:t>This project proposes the development of a chrome Extension for identifying malicious websites.</a:t>
            </a:r>
          </a:p>
          <a:p>
            <a:pPr algn="just"/>
            <a:r>
              <a:rPr lang="en-US" sz="1900" dirty="0">
                <a:latin typeface="Times New Roman" panose="02020603050405020304" pitchFamily="18" charset="0"/>
                <a:cs typeface="Times New Roman" panose="02020603050405020304" pitchFamily="18" charset="0"/>
              </a:rPr>
              <a:t>The future scope of this idea is very broad. Some websites only have a few components , one can block this malicious part and display the complete safe webpage to the users.</a:t>
            </a:r>
          </a:p>
          <a:p>
            <a:pPr algn="just"/>
            <a:r>
              <a:rPr lang="en-US" sz="1900" dirty="0">
                <a:latin typeface="Times New Roman" panose="02020603050405020304" pitchFamily="18" charset="0"/>
                <a:cs typeface="Times New Roman" panose="02020603050405020304" pitchFamily="18" charset="0"/>
              </a:rPr>
              <a:t> This can be implemented in a similar as to that of AdBlock Extension which blocks a particular part of the webpage and displays the rest.</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TotalTime>
  <Words>861</Words>
  <Application>Microsoft Office PowerPoint</Application>
  <PresentationFormat>On-screen Show (4:3)</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DEPARTMENT OF COMPUTER SCIENCE &amp; ENGINEERING </vt:lpstr>
      <vt:lpstr>Contents</vt:lpstr>
      <vt:lpstr>Introduction</vt:lpstr>
      <vt:lpstr>PROBLEM STATEMENT</vt:lpstr>
      <vt:lpstr>Objectives</vt:lpstr>
      <vt:lpstr>Methodology</vt:lpstr>
      <vt:lpstr>PowerPoint Presentation</vt:lpstr>
      <vt:lpstr>Result Analysis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dc:title>
  <dc:creator>BRIJESH POOJARI</dc:creator>
  <cp:lastModifiedBy>BRIJESH POOJARI</cp:lastModifiedBy>
  <cp:revision>12</cp:revision>
  <dcterms:modified xsi:type="dcterms:W3CDTF">2021-07-11T03:50:48Z</dcterms:modified>
</cp:coreProperties>
</file>