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74" r:id="rId3"/>
    <p:sldId id="288" r:id="rId4"/>
    <p:sldId id="265" r:id="rId5"/>
    <p:sldId id="259" r:id="rId6"/>
    <p:sldId id="260" r:id="rId7"/>
    <p:sldId id="266" r:id="rId8"/>
    <p:sldId id="275" r:id="rId9"/>
    <p:sldId id="276" r:id="rId10"/>
    <p:sldId id="279" r:id="rId11"/>
    <p:sldId id="277" r:id="rId12"/>
    <p:sldId id="282" r:id="rId13"/>
    <p:sldId id="281" r:id="rId14"/>
    <p:sldId id="280" r:id="rId15"/>
    <p:sldId id="284" r:id="rId16"/>
    <p:sldId id="285"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26" autoAdjust="0"/>
  </p:normalViewPr>
  <p:slideViewPr>
    <p:cSldViewPr snapToGrid="0">
      <p:cViewPr varScale="1">
        <p:scale>
          <a:sx n="77" d="100"/>
          <a:sy n="77" d="100"/>
        </p:scale>
        <p:origin x="869"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366EE-EF47-4877-B342-C487E72715FB}"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EACA4-0E4B-45F4-B6A0-04FBE8F0702F}" type="slidenum">
              <a:rPr lang="en-IN" smtClean="0"/>
              <a:t>‹#›</a:t>
            </a:fld>
            <a:endParaRPr lang="en-IN"/>
          </a:p>
        </p:txBody>
      </p:sp>
    </p:spTree>
    <p:extLst>
      <p:ext uri="{BB962C8B-B14F-4D97-AF65-F5344CB8AC3E}">
        <p14:creationId xmlns:p14="http://schemas.microsoft.com/office/powerpoint/2010/main" val="236192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EACA4-0E4B-45F4-B6A0-04FBE8F0702F}" type="slidenum">
              <a:rPr lang="en-IN" smtClean="0"/>
              <a:t>13</a:t>
            </a:fld>
            <a:endParaRPr lang="en-IN"/>
          </a:p>
        </p:txBody>
      </p:sp>
    </p:spTree>
    <p:extLst>
      <p:ext uri="{BB962C8B-B14F-4D97-AF65-F5344CB8AC3E}">
        <p14:creationId xmlns:p14="http://schemas.microsoft.com/office/powerpoint/2010/main" val="235983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9513-3EF3-016F-29F2-A27DA4095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701003-7E9F-7E7A-4443-E8BA48FE4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3DB8DD-FC47-29A1-EE81-995B7A0E1C5F}"/>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5" name="Footer Placeholder 4">
            <a:extLst>
              <a:ext uri="{FF2B5EF4-FFF2-40B4-BE49-F238E27FC236}">
                <a16:creationId xmlns:a16="http://schemas.microsoft.com/office/drawing/2014/main" id="{5F95342D-9B8B-8EE8-BFD9-5F8B61007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0AB07-F717-C4F4-1F45-B3B587C79A80}"/>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235882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2221-285D-05BA-12FB-C4A3B0FF98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3893B-3CD5-2B14-1B86-452DA3771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94C9B-034B-A484-8FCA-7025EBF5A749}"/>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5" name="Footer Placeholder 4">
            <a:extLst>
              <a:ext uri="{FF2B5EF4-FFF2-40B4-BE49-F238E27FC236}">
                <a16:creationId xmlns:a16="http://schemas.microsoft.com/office/drawing/2014/main" id="{ED2C9F49-AB85-0EBA-9604-BF51BCE94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DFB17-83E9-ACF2-BC95-681F277E79BD}"/>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144606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4381B-1CB5-7515-810B-D27BA472DE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960C4E-ADEB-187D-30AF-01DA16932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C9F9C-54F7-69C1-1916-85ECC485254A}"/>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5" name="Footer Placeholder 4">
            <a:extLst>
              <a:ext uri="{FF2B5EF4-FFF2-40B4-BE49-F238E27FC236}">
                <a16:creationId xmlns:a16="http://schemas.microsoft.com/office/drawing/2014/main" id="{02246061-6107-1902-9C69-CA8188F24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F8635A-DB9E-CEE2-4B46-377942F5144A}"/>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6237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770F-60BB-9635-9EB0-7B8DC6DAB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8A5E4-1943-0262-8A5E-44E355EE0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FC6A-C790-BBF4-8446-2B12024A9ABE}"/>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5" name="Footer Placeholder 4">
            <a:extLst>
              <a:ext uri="{FF2B5EF4-FFF2-40B4-BE49-F238E27FC236}">
                <a16:creationId xmlns:a16="http://schemas.microsoft.com/office/drawing/2014/main" id="{AFF5E61A-0FA8-E57C-7504-0DBFF50C4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A2D8F-C5A0-5C1B-C5EE-79DD66FDA6BE}"/>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24639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C814-9862-0875-A882-6EF8D0FBA8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E199BF-CB5C-BD65-19F9-D088501CAC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904D4-7307-DEEE-03C1-2A48F88FA587}"/>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5" name="Footer Placeholder 4">
            <a:extLst>
              <a:ext uri="{FF2B5EF4-FFF2-40B4-BE49-F238E27FC236}">
                <a16:creationId xmlns:a16="http://schemas.microsoft.com/office/drawing/2014/main" id="{B0356B9C-C1E9-7166-737F-737DC1D69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D693C-C4BD-FED9-5060-AB69BD89726E}"/>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32158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4007-901A-7ED0-772B-5387CF1B61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DC884D-B7FB-8189-43DD-44F9AF18A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09BAAD-04D6-C17F-F6FD-7F552DF97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F97BC8-A144-9F93-E7AA-D9CC60080E93}"/>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6" name="Footer Placeholder 5">
            <a:extLst>
              <a:ext uri="{FF2B5EF4-FFF2-40B4-BE49-F238E27FC236}">
                <a16:creationId xmlns:a16="http://schemas.microsoft.com/office/drawing/2014/main" id="{22B62637-CB9C-4944-3E7B-6E602DB5C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EB8E1-7A2D-31BA-1BE1-9129F8B9DB94}"/>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408988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F392-0873-3272-4939-19093AA2C2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096FEE-AA03-4DEB-D41B-45749CDDB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DF4CE5-8724-8A57-FB05-4518B1E520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7FBA56-6212-7E8C-F7F1-6CAB06C6C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D7445-C544-D576-B09D-39DC63A75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B8032C-ED20-520A-A586-4747BB437608}"/>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8" name="Footer Placeholder 7">
            <a:extLst>
              <a:ext uri="{FF2B5EF4-FFF2-40B4-BE49-F238E27FC236}">
                <a16:creationId xmlns:a16="http://schemas.microsoft.com/office/drawing/2014/main" id="{2C66E8A2-D95B-2076-8EFC-B50DA04823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695C69-A42D-F2EA-8169-C8C14F4E34F1}"/>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381944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ABFA-FEA8-E230-D3E8-A8265E12AB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E5C406-AB15-82DB-387B-0753EDB7E8D3}"/>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4" name="Footer Placeholder 3">
            <a:extLst>
              <a:ext uri="{FF2B5EF4-FFF2-40B4-BE49-F238E27FC236}">
                <a16:creationId xmlns:a16="http://schemas.microsoft.com/office/drawing/2014/main" id="{D471F1C6-C477-2083-4878-8DB93CA23D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1C4821-7A05-CDF8-5A9F-EE9A7DDD814C}"/>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425407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19196-1277-602F-7AB6-5C4F0CF0CA2F}"/>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3" name="Footer Placeholder 2">
            <a:extLst>
              <a:ext uri="{FF2B5EF4-FFF2-40B4-BE49-F238E27FC236}">
                <a16:creationId xmlns:a16="http://schemas.microsoft.com/office/drawing/2014/main" id="{AD3A8B9B-7373-3317-555E-7C748933A1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13CB9A-B746-4CCA-A1EE-22CA20D4D6DF}"/>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290143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03D0-422B-7E62-6F54-3B3352B6A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9EB688-9AA1-4CB3-D816-812AB04E5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87E52D-6577-A477-4F3A-FAB6603A1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46BDA-485B-DF03-6A81-57445E1B21BF}"/>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6" name="Footer Placeholder 5">
            <a:extLst>
              <a:ext uri="{FF2B5EF4-FFF2-40B4-BE49-F238E27FC236}">
                <a16:creationId xmlns:a16="http://schemas.microsoft.com/office/drawing/2014/main" id="{C6595AC6-88D9-9D34-D9C9-C02EF571E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DB9BF-A7C6-5101-941B-6F10BE6A5EAF}"/>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134925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3E38-988F-99F0-5225-95ADA22AC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297E37-244E-818B-CD5E-264904C47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B911E7-9245-8E13-E1B8-2E13A1F26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FCF1B-EA7C-7D92-51E4-2EE1C95BC33C}"/>
              </a:ext>
            </a:extLst>
          </p:cNvPr>
          <p:cNvSpPr>
            <a:spLocks noGrp="1"/>
          </p:cNvSpPr>
          <p:nvPr>
            <p:ph type="dt" sz="half" idx="10"/>
          </p:nvPr>
        </p:nvSpPr>
        <p:spPr/>
        <p:txBody>
          <a:bodyPr/>
          <a:lstStyle/>
          <a:p>
            <a:fld id="{3004FE50-500C-4B43-97C9-C2EA1D8E0CC4}" type="datetimeFigureOut">
              <a:rPr lang="en-IN" smtClean="0"/>
              <a:t>27-08-2024</a:t>
            </a:fld>
            <a:endParaRPr lang="en-IN"/>
          </a:p>
        </p:txBody>
      </p:sp>
      <p:sp>
        <p:nvSpPr>
          <p:cNvPr id="6" name="Footer Placeholder 5">
            <a:extLst>
              <a:ext uri="{FF2B5EF4-FFF2-40B4-BE49-F238E27FC236}">
                <a16:creationId xmlns:a16="http://schemas.microsoft.com/office/drawing/2014/main" id="{9E14FB01-0B83-F05D-E6EB-BD204FA2C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71A5C-9509-DD39-D359-AFD412C65FE1}"/>
              </a:ext>
            </a:extLst>
          </p:cNvPr>
          <p:cNvSpPr>
            <a:spLocks noGrp="1"/>
          </p:cNvSpPr>
          <p:nvPr>
            <p:ph type="sldNum" sz="quarter" idx="12"/>
          </p:nvPr>
        </p:nvSpPr>
        <p:spPr/>
        <p:txBody>
          <a:bodyPr/>
          <a:lstStyle/>
          <a:p>
            <a:fld id="{188A08A4-0BBA-4014-81D6-E0C33BCBB586}" type="slidenum">
              <a:rPr lang="en-IN" smtClean="0"/>
              <a:t>‹#›</a:t>
            </a:fld>
            <a:endParaRPr lang="en-IN"/>
          </a:p>
        </p:txBody>
      </p:sp>
    </p:spTree>
    <p:extLst>
      <p:ext uri="{BB962C8B-B14F-4D97-AF65-F5344CB8AC3E}">
        <p14:creationId xmlns:p14="http://schemas.microsoft.com/office/powerpoint/2010/main" val="35399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0235E6-B643-2528-1F59-F6C0ECEC3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71186-3FA6-7046-70FA-8F210B2AA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04428-D3F5-4588-8F35-2461631F20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04FE50-500C-4B43-97C9-C2EA1D8E0CC4}" type="datetimeFigureOut">
              <a:rPr lang="en-IN" smtClean="0"/>
              <a:t>27-08-2024</a:t>
            </a:fld>
            <a:endParaRPr lang="en-IN"/>
          </a:p>
        </p:txBody>
      </p:sp>
      <p:sp>
        <p:nvSpPr>
          <p:cNvPr id="5" name="Footer Placeholder 4">
            <a:extLst>
              <a:ext uri="{FF2B5EF4-FFF2-40B4-BE49-F238E27FC236}">
                <a16:creationId xmlns:a16="http://schemas.microsoft.com/office/drawing/2014/main" id="{9B2BEA4A-6A43-5787-76C4-C333BB8EF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1DE7603-DBDD-9C69-0F66-CDEC7FCA5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8A08A4-0BBA-4014-81D6-E0C33BCBB586}" type="slidenum">
              <a:rPr lang="en-IN" smtClean="0"/>
              <a:t>‹#›</a:t>
            </a:fld>
            <a:endParaRPr lang="en-IN"/>
          </a:p>
        </p:txBody>
      </p:sp>
    </p:spTree>
    <p:extLst>
      <p:ext uri="{BB962C8B-B14F-4D97-AF65-F5344CB8AC3E}">
        <p14:creationId xmlns:p14="http://schemas.microsoft.com/office/powerpoint/2010/main" val="265709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D35B-2A5F-36BC-AF28-BE4294E85EE9}"/>
              </a:ext>
            </a:extLst>
          </p:cNvPr>
          <p:cNvSpPr>
            <a:spLocks noGrp="1"/>
          </p:cNvSpPr>
          <p:nvPr>
            <p:ph type="ctrTitle"/>
          </p:nvPr>
        </p:nvSpPr>
        <p:spPr/>
        <p:txBody>
          <a:bodyPr/>
          <a:lstStyle/>
          <a:p>
            <a:r>
              <a:rPr lang="en-IN" dirty="0"/>
              <a:t>EDA CREDIT ANALYSIS</a:t>
            </a:r>
          </a:p>
        </p:txBody>
      </p:sp>
      <p:sp>
        <p:nvSpPr>
          <p:cNvPr id="3" name="Subtitle 2">
            <a:extLst>
              <a:ext uri="{FF2B5EF4-FFF2-40B4-BE49-F238E27FC236}">
                <a16:creationId xmlns:a16="http://schemas.microsoft.com/office/drawing/2014/main" id="{57528FB6-8650-8721-4E1C-6A1E69442AEE}"/>
              </a:ext>
            </a:extLst>
          </p:cNvPr>
          <p:cNvSpPr>
            <a:spLocks noGrp="1"/>
          </p:cNvSpPr>
          <p:nvPr>
            <p:ph type="subTitle" idx="1"/>
          </p:nvPr>
        </p:nvSpPr>
        <p:spPr/>
        <p:txBody>
          <a:bodyPr/>
          <a:lstStyle/>
          <a:p>
            <a:r>
              <a:rPr lang="en-IN" dirty="0"/>
              <a:t>NISHANTH FIONA</a:t>
            </a:r>
          </a:p>
        </p:txBody>
      </p:sp>
    </p:spTree>
    <p:extLst>
      <p:ext uri="{BB962C8B-B14F-4D97-AF65-F5344CB8AC3E}">
        <p14:creationId xmlns:p14="http://schemas.microsoft.com/office/powerpoint/2010/main" val="402855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7C857251-6484-740A-D63E-5B8CFE712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6451"/>
            <a:ext cx="11277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B78422-ADB3-077F-1974-3C8EC58A67F7}"/>
              </a:ext>
            </a:extLst>
          </p:cNvPr>
          <p:cNvSpPr txBox="1"/>
          <p:nvPr/>
        </p:nvSpPr>
        <p:spPr>
          <a:xfrm>
            <a:off x="1117766" y="5945586"/>
            <a:ext cx="6118776" cy="369332"/>
          </a:xfrm>
          <a:prstGeom prst="rect">
            <a:avLst/>
          </a:prstGeom>
          <a:noFill/>
        </p:spPr>
        <p:txBody>
          <a:bodyPr wrap="square" rtlCol="0">
            <a:spAutoFit/>
          </a:bodyPr>
          <a:lstStyle/>
          <a:p>
            <a:r>
              <a:rPr lang="en-IN" dirty="0"/>
              <a:t>Clients earning less than 3 lakhs are more likely to default.</a:t>
            </a:r>
          </a:p>
        </p:txBody>
      </p:sp>
    </p:spTree>
    <p:extLst>
      <p:ext uri="{BB962C8B-B14F-4D97-AF65-F5344CB8AC3E}">
        <p14:creationId xmlns:p14="http://schemas.microsoft.com/office/powerpoint/2010/main" val="329437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C4A08EA8-58A5-E083-8263-CBC46A91B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3810"/>
            <a:ext cx="11277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E7364A-FD8C-6EC2-BDC5-2DF88295CF90}"/>
              </a:ext>
            </a:extLst>
          </p:cNvPr>
          <p:cNvSpPr txBox="1"/>
          <p:nvPr/>
        </p:nvSpPr>
        <p:spPr>
          <a:xfrm>
            <a:off x="1150374" y="5766410"/>
            <a:ext cx="10500852" cy="369332"/>
          </a:xfrm>
          <a:prstGeom prst="rect">
            <a:avLst/>
          </a:prstGeom>
          <a:noFill/>
        </p:spPr>
        <p:txBody>
          <a:bodyPr wrap="square" rtlCol="0">
            <a:spAutoFit/>
          </a:bodyPr>
          <a:lstStyle/>
          <a:p>
            <a:r>
              <a:rPr lang="en-IN" dirty="0"/>
              <a:t>Bank can provide loan of less than 1lakh and higher than 20lakhs which are less likely to default.</a:t>
            </a:r>
          </a:p>
        </p:txBody>
      </p:sp>
    </p:spTree>
    <p:extLst>
      <p:ext uri="{BB962C8B-B14F-4D97-AF65-F5344CB8AC3E}">
        <p14:creationId xmlns:p14="http://schemas.microsoft.com/office/powerpoint/2010/main" val="218037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a:extLst>
              <a:ext uri="{FF2B5EF4-FFF2-40B4-BE49-F238E27FC236}">
                <a16:creationId xmlns:a16="http://schemas.microsoft.com/office/drawing/2014/main" id="{C5CCF9CB-7534-5FD9-3372-173B002CE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683" y="288485"/>
            <a:ext cx="8609396" cy="5195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F235B0-1B7D-A865-5CD4-63B3F7ABE148}"/>
              </a:ext>
            </a:extLst>
          </p:cNvPr>
          <p:cNvSpPr txBox="1"/>
          <p:nvPr/>
        </p:nvSpPr>
        <p:spPr>
          <a:xfrm>
            <a:off x="1578077" y="5529813"/>
            <a:ext cx="9035846" cy="923330"/>
          </a:xfrm>
          <a:prstGeom prst="rect">
            <a:avLst/>
          </a:prstGeom>
          <a:noFill/>
        </p:spPr>
        <p:txBody>
          <a:bodyPr wrap="square" rtlCol="0">
            <a:spAutoFit/>
          </a:bodyPr>
          <a:lstStyle/>
          <a:p>
            <a:r>
              <a:rPr lang="en-IN" dirty="0"/>
              <a:t>Despite the presence of defaulters in revolving loans in previous applications, the current data shows no defaulters in this category. This significant reduction suggests that the bank has effectively managed or mitigated the risk associated with revolving loans over time.</a:t>
            </a:r>
          </a:p>
        </p:txBody>
      </p:sp>
    </p:spTree>
    <p:extLst>
      <p:ext uri="{BB962C8B-B14F-4D97-AF65-F5344CB8AC3E}">
        <p14:creationId xmlns:p14="http://schemas.microsoft.com/office/powerpoint/2010/main" val="3228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2E3044-682A-B24A-1172-CD8BA11861F0}"/>
              </a:ext>
            </a:extLst>
          </p:cNvPr>
          <p:cNvSpPr txBox="1"/>
          <p:nvPr/>
        </p:nvSpPr>
        <p:spPr>
          <a:xfrm>
            <a:off x="1425678" y="5978222"/>
            <a:ext cx="9556955" cy="367019"/>
          </a:xfrm>
          <a:prstGeom prst="rect">
            <a:avLst/>
          </a:prstGeom>
          <a:noFill/>
        </p:spPr>
        <p:txBody>
          <a:bodyPr wrap="square" rtlCol="0">
            <a:spAutoFit/>
          </a:bodyPr>
          <a:lstStyle/>
          <a:p>
            <a:r>
              <a:rPr lang="en-IN" dirty="0"/>
              <a:t>Working and Commercial associate are likely to be Defaulter</a:t>
            </a:r>
          </a:p>
        </p:txBody>
      </p:sp>
      <p:pic>
        <p:nvPicPr>
          <p:cNvPr id="16392" name="Picture 8">
            <a:extLst>
              <a:ext uri="{FF2B5EF4-FFF2-40B4-BE49-F238E27FC236}">
                <a16:creationId xmlns:a16="http://schemas.microsoft.com/office/drawing/2014/main" id="{D63D9D17-DF9A-1ED1-BEFE-BC75B4916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327" y="140141"/>
            <a:ext cx="8097530" cy="548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45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a:extLst>
              <a:ext uri="{FF2B5EF4-FFF2-40B4-BE49-F238E27FC236}">
                <a16:creationId xmlns:a16="http://schemas.microsoft.com/office/drawing/2014/main" id="{B3B57D70-8EFA-EC03-CCA5-E4E51F08C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24" y="359782"/>
            <a:ext cx="8523723" cy="53763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7734FF-3D08-303D-D26B-F25C88FC7195}"/>
              </a:ext>
            </a:extLst>
          </p:cNvPr>
          <p:cNvSpPr txBox="1"/>
          <p:nvPr/>
        </p:nvSpPr>
        <p:spPr>
          <a:xfrm>
            <a:off x="1524024" y="5862575"/>
            <a:ext cx="8996492" cy="369332"/>
          </a:xfrm>
          <a:prstGeom prst="rect">
            <a:avLst/>
          </a:prstGeom>
          <a:noFill/>
        </p:spPr>
        <p:txBody>
          <a:bodyPr wrap="square" rtlCol="0">
            <a:spAutoFit/>
          </a:bodyPr>
          <a:lstStyle/>
          <a:p>
            <a:r>
              <a:rPr lang="en-IN" dirty="0"/>
              <a:t>Repeated customer are likely to be defaulter.</a:t>
            </a:r>
          </a:p>
        </p:txBody>
      </p:sp>
    </p:spTree>
    <p:extLst>
      <p:ext uri="{BB962C8B-B14F-4D97-AF65-F5344CB8AC3E}">
        <p14:creationId xmlns:p14="http://schemas.microsoft.com/office/powerpoint/2010/main" val="283783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a:extLst>
              <a:ext uri="{FF2B5EF4-FFF2-40B4-BE49-F238E27FC236}">
                <a16:creationId xmlns:a16="http://schemas.microsoft.com/office/drawing/2014/main" id="{37F2364E-38A0-AED0-DCF8-B093E3CDF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659" y="215081"/>
            <a:ext cx="8162453" cy="48878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A9CE8B-7B11-3089-449F-FC8CBEB62100}"/>
              </a:ext>
            </a:extLst>
          </p:cNvPr>
          <p:cNvSpPr txBox="1"/>
          <p:nvPr/>
        </p:nvSpPr>
        <p:spPr>
          <a:xfrm>
            <a:off x="1573161" y="5358581"/>
            <a:ext cx="7216878" cy="369332"/>
          </a:xfrm>
          <a:prstGeom prst="rect">
            <a:avLst/>
          </a:prstGeom>
          <a:noFill/>
        </p:spPr>
        <p:txBody>
          <a:bodyPr wrap="square" rtlCol="0">
            <a:spAutoFit/>
          </a:bodyPr>
          <a:lstStyle/>
          <a:p>
            <a:r>
              <a:rPr lang="en-IN" dirty="0"/>
              <a:t>Client without any children or 1 - 2 Children are likely to be defaulter</a:t>
            </a:r>
          </a:p>
        </p:txBody>
      </p:sp>
    </p:spTree>
    <p:extLst>
      <p:ext uri="{BB962C8B-B14F-4D97-AF65-F5344CB8AC3E}">
        <p14:creationId xmlns:p14="http://schemas.microsoft.com/office/powerpoint/2010/main" val="266902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a:extLst>
              <a:ext uri="{FF2B5EF4-FFF2-40B4-BE49-F238E27FC236}">
                <a16:creationId xmlns:a16="http://schemas.microsoft.com/office/drawing/2014/main" id="{8E7B1D0C-B9E5-D235-A584-DB284F790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836" y="384530"/>
            <a:ext cx="8936753" cy="5719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459FE5-7E78-656D-7A01-9DBC88AB00BF}"/>
              </a:ext>
            </a:extLst>
          </p:cNvPr>
          <p:cNvSpPr txBox="1"/>
          <p:nvPr/>
        </p:nvSpPr>
        <p:spPr>
          <a:xfrm>
            <a:off x="1636669" y="6115501"/>
            <a:ext cx="9252168" cy="367019"/>
          </a:xfrm>
          <a:prstGeom prst="rect">
            <a:avLst/>
          </a:prstGeom>
          <a:noFill/>
        </p:spPr>
        <p:txBody>
          <a:bodyPr wrap="square" rtlCol="0">
            <a:spAutoFit/>
          </a:bodyPr>
          <a:lstStyle/>
          <a:p>
            <a:r>
              <a:rPr lang="en-IN" dirty="0"/>
              <a:t>Client who loan approved, Refused are likely to default</a:t>
            </a:r>
          </a:p>
        </p:txBody>
      </p:sp>
    </p:spTree>
    <p:extLst>
      <p:ext uri="{BB962C8B-B14F-4D97-AF65-F5344CB8AC3E}">
        <p14:creationId xmlns:p14="http://schemas.microsoft.com/office/powerpoint/2010/main" val="384973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a:extLst>
              <a:ext uri="{FF2B5EF4-FFF2-40B4-BE49-F238E27FC236}">
                <a16:creationId xmlns:a16="http://schemas.microsoft.com/office/drawing/2014/main" id="{5AC7DE13-264E-36C8-1015-A4B7C3574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526" y="533190"/>
            <a:ext cx="8346204" cy="50491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3FB091-1C8A-65C4-87AB-D54594F7157D}"/>
              </a:ext>
            </a:extLst>
          </p:cNvPr>
          <p:cNvSpPr txBox="1"/>
          <p:nvPr/>
        </p:nvSpPr>
        <p:spPr>
          <a:xfrm>
            <a:off x="1885013" y="5909187"/>
            <a:ext cx="8271710" cy="369332"/>
          </a:xfrm>
          <a:prstGeom prst="rect">
            <a:avLst/>
          </a:prstGeom>
          <a:noFill/>
        </p:spPr>
        <p:txBody>
          <a:bodyPr wrap="square" rtlCol="0">
            <a:spAutoFit/>
          </a:bodyPr>
          <a:lstStyle/>
          <a:p>
            <a:r>
              <a:rPr lang="en-IN" dirty="0"/>
              <a:t>New Clients whose Contract type is Cancelled are likely to be defaulter.</a:t>
            </a:r>
          </a:p>
        </p:txBody>
      </p:sp>
    </p:spTree>
    <p:extLst>
      <p:ext uri="{BB962C8B-B14F-4D97-AF65-F5344CB8AC3E}">
        <p14:creationId xmlns:p14="http://schemas.microsoft.com/office/powerpoint/2010/main" val="237342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2FAFA0-3BF1-1CAE-51C3-E03422EB52DD}"/>
              </a:ext>
            </a:extLst>
          </p:cNvPr>
          <p:cNvSpPr txBox="1"/>
          <p:nvPr/>
        </p:nvSpPr>
        <p:spPr>
          <a:xfrm>
            <a:off x="1017240" y="375012"/>
            <a:ext cx="10416780" cy="5909310"/>
          </a:xfrm>
          <a:prstGeom prst="rect">
            <a:avLst/>
          </a:prstGeom>
          <a:noFill/>
        </p:spPr>
        <p:txBody>
          <a:bodyPr wrap="square" rtlCol="0">
            <a:spAutoFit/>
          </a:bodyPr>
          <a:lstStyle/>
          <a:p>
            <a:r>
              <a:rPr lang="en-IN" b="1" u="sng" dirty="0"/>
              <a:t>Suggestions for Bank:</a:t>
            </a:r>
          </a:p>
          <a:p>
            <a:pPr marL="285750" indent="-285750">
              <a:buFont typeface="Arial" panose="020B0604020202020204" pitchFamily="34" charset="0"/>
              <a:buChar char="•"/>
            </a:pPr>
            <a:r>
              <a:rPr lang="en-IN" dirty="0"/>
              <a:t>The data reveals that, on average, 1 out of every 12 customers is a defaulter, translating to a defaulter rate of approximately 8.33%. This ratio is crucial for understanding the bank's risk exposure and can inform strategies for risk management and customer support.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Bank should collect more record about defaulters since current dataset is biased.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Bank should consider lending loan to Businessman since defaulting is 0% in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Bank should consider collecting more information of expense patter for clients who has salary of 0-3lakhs before lending loan.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Bank should consider before providing loan to working class people.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Bank should consider before </a:t>
            </a:r>
            <a:r>
              <a:rPr lang="en-IN" dirty="0" err="1"/>
              <a:t>probiding</a:t>
            </a:r>
            <a:r>
              <a:rPr lang="en-IN" dirty="0"/>
              <a:t> loan to Sales Staff, Drivers, Labourers and Retired occupation type.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Clients who works in Business Entity are likely to default.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Repeated clients has a pattern of likely to default.</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B01B4CF-68CA-9E74-918D-1B8E7ADF343E}"/>
              </a:ext>
            </a:extLst>
          </p:cNvPr>
          <p:cNvSpPr txBox="1"/>
          <p:nvPr/>
        </p:nvSpPr>
        <p:spPr>
          <a:xfrm>
            <a:off x="4587921" y="6388413"/>
            <a:ext cx="2625213" cy="369332"/>
          </a:xfrm>
          <a:prstGeom prst="rect">
            <a:avLst/>
          </a:prstGeom>
          <a:noFill/>
        </p:spPr>
        <p:txBody>
          <a:bodyPr wrap="square" rtlCol="0">
            <a:spAutoFit/>
          </a:bodyPr>
          <a:lstStyle/>
          <a:p>
            <a:r>
              <a:rPr lang="en-IN" dirty="0"/>
              <a:t>--------- Thank You --------</a:t>
            </a:r>
          </a:p>
        </p:txBody>
      </p:sp>
    </p:spTree>
    <p:extLst>
      <p:ext uri="{BB962C8B-B14F-4D97-AF65-F5344CB8AC3E}">
        <p14:creationId xmlns:p14="http://schemas.microsoft.com/office/powerpoint/2010/main" val="212116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3DC8382-271D-FED2-BAC8-036BE90F8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7" y="998876"/>
            <a:ext cx="5948517" cy="37758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9C7177-751F-9D89-A732-9680B58064A0}"/>
              </a:ext>
            </a:extLst>
          </p:cNvPr>
          <p:cNvSpPr txBox="1"/>
          <p:nvPr/>
        </p:nvSpPr>
        <p:spPr>
          <a:xfrm>
            <a:off x="6096000" y="363794"/>
            <a:ext cx="5761703" cy="5355312"/>
          </a:xfrm>
          <a:prstGeom prst="rect">
            <a:avLst/>
          </a:prstGeom>
          <a:noFill/>
        </p:spPr>
        <p:txBody>
          <a:bodyPr wrap="square" rtlCol="0">
            <a:spAutoFit/>
          </a:bodyPr>
          <a:lstStyle/>
          <a:p>
            <a:pPr marL="285750" indent="-285750">
              <a:buFont typeface="Arial" panose="020B0604020202020204" pitchFamily="34" charset="0"/>
              <a:buChar char="•"/>
            </a:pPr>
            <a:r>
              <a:rPr lang="en-IN" dirty="0"/>
              <a:t>Due to the significantly higher number of non-defaulter records compared to defaulters, there is a risk that insights derived from this dataset may be biased towards non-defaulters. This imbalance might cause to overlook critical patterns and characteristics unique to defaulters.</a:t>
            </a:r>
          </a:p>
          <a:p>
            <a:pPr marL="285750" indent="-285750">
              <a:buFont typeface="Arial" panose="020B0604020202020204" pitchFamily="34" charset="0"/>
              <a:buChar char="•"/>
            </a:pPr>
            <a:r>
              <a:rPr lang="en-IN" dirty="0"/>
              <a:t>If this dataset represents the entire bank's customer base, it indicates a strong prevalence of non-defaulters over defaulters. This insight suggests that the majority of the bank's customers are managing their repayments effectively. This also implies that our current methods and processes may be effective for the majority of our clients.</a:t>
            </a:r>
          </a:p>
          <a:p>
            <a:pPr marL="285750" indent="-285750">
              <a:buFont typeface="Arial" panose="020B0604020202020204" pitchFamily="34" charset="0"/>
              <a:buChar char="•"/>
            </a:pPr>
            <a:r>
              <a:rPr lang="en-IN" dirty="0"/>
              <a:t>The data reveals that, on average, 1 out of every 12 customers is a defaulter, translating to a defaulter rate of approximately 8.33%. This ratio is crucial for understanding the bank's risk exposure and can inform strategies for risk management and customer support.</a:t>
            </a:r>
          </a:p>
        </p:txBody>
      </p:sp>
    </p:spTree>
    <p:extLst>
      <p:ext uri="{BB962C8B-B14F-4D97-AF65-F5344CB8AC3E}">
        <p14:creationId xmlns:p14="http://schemas.microsoft.com/office/powerpoint/2010/main" val="93060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63EFDC3-085D-CD99-24FF-3C5963056F8F}"/>
              </a:ext>
            </a:extLst>
          </p:cNvPr>
          <p:cNvSpPr txBox="1"/>
          <p:nvPr/>
        </p:nvSpPr>
        <p:spPr>
          <a:xfrm>
            <a:off x="1029700" y="657093"/>
            <a:ext cx="9628468" cy="4801314"/>
          </a:xfrm>
          <a:prstGeom prst="rect">
            <a:avLst/>
          </a:prstGeom>
          <a:noFill/>
        </p:spPr>
        <p:txBody>
          <a:bodyPr wrap="square" rtlCol="0">
            <a:spAutoFit/>
          </a:bodyPr>
          <a:lstStyle/>
          <a:p>
            <a:r>
              <a:rPr lang="en-IN" dirty="0"/>
              <a:t>Assumptions Made:</a:t>
            </a:r>
          </a:p>
          <a:p>
            <a:endParaRPr lang="en-IN" dirty="0"/>
          </a:p>
          <a:p>
            <a:pPr marL="342900" indent="-342900">
              <a:buAutoNum type="arabicPeriod"/>
            </a:pPr>
            <a:r>
              <a:rPr lang="en-IN" dirty="0"/>
              <a:t>Some outliers in both numerical and categorical columns were retained to </a:t>
            </a:r>
            <a:r>
              <a:rPr lang="en-IN" dirty="0" err="1"/>
              <a:t>analyze</a:t>
            </a:r>
            <a:r>
              <a:rPr lang="en-IN" dirty="0"/>
              <a:t> defaulter patterns.</a:t>
            </a:r>
          </a:p>
          <a:p>
            <a:endParaRPr lang="en-IN" dirty="0"/>
          </a:p>
          <a:p>
            <a:r>
              <a:rPr lang="en-IN" dirty="0"/>
              <a:t>2. For the Occupation Type column, which had a high percentage of missing values, the Income Type column was used to impute values. Specifically, for clients with an income type of "pensioner," "Retired" was introduced in the `Occupation` column.</a:t>
            </a:r>
          </a:p>
          <a:p>
            <a:endParaRPr lang="en-IN" dirty="0"/>
          </a:p>
          <a:p>
            <a:r>
              <a:rPr lang="en-IN" dirty="0"/>
              <a:t>3. Median imputation for missing values in EXT_SOURCE_3 resulted in numerous outliers below the lower fence of the boxplot, which were not removed and were considered valid.</a:t>
            </a:r>
          </a:p>
          <a:p>
            <a:endParaRPr lang="en-IN" dirty="0"/>
          </a:p>
          <a:p>
            <a:r>
              <a:rPr lang="en-IN" dirty="0"/>
              <a:t>4. Despite the bank dataset being biased towards non-defaulters, the assumption is that the proportion of defaulters in the sample is sufficiently high to provide meaningful insights.</a:t>
            </a:r>
          </a:p>
          <a:p>
            <a:endParaRPr lang="en-IN" dirty="0"/>
          </a:p>
          <a:p>
            <a:r>
              <a:rPr lang="en-IN" dirty="0"/>
              <a:t>5. High correlation was observed between Goods Price, Credit Amount, and Credit Annuity, which was assumed to reflect the bank's operational structure for loan provision.</a:t>
            </a:r>
          </a:p>
        </p:txBody>
      </p:sp>
    </p:spTree>
    <p:extLst>
      <p:ext uri="{BB962C8B-B14F-4D97-AF65-F5344CB8AC3E}">
        <p14:creationId xmlns:p14="http://schemas.microsoft.com/office/powerpoint/2010/main" val="16465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5CA3FC-FEAC-7B96-C287-B55BE6B615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8665" y="410458"/>
            <a:ext cx="10378494" cy="511140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F0FA7D-3FB9-1A6B-2FD3-867DCCF4A8F4}"/>
              </a:ext>
            </a:extLst>
          </p:cNvPr>
          <p:cNvSpPr txBox="1"/>
          <p:nvPr/>
        </p:nvSpPr>
        <p:spPr>
          <a:xfrm>
            <a:off x="1214325" y="5820601"/>
            <a:ext cx="10433957" cy="369332"/>
          </a:xfrm>
          <a:prstGeom prst="rect">
            <a:avLst/>
          </a:prstGeom>
          <a:noFill/>
        </p:spPr>
        <p:txBody>
          <a:bodyPr wrap="square" rtlCol="0">
            <a:spAutoFit/>
          </a:bodyPr>
          <a:lstStyle/>
          <a:p>
            <a:r>
              <a:rPr lang="en-IN" dirty="0"/>
              <a:t>Customers who apply for revolving loans are more likely to repay their loans reliably.</a:t>
            </a:r>
          </a:p>
        </p:txBody>
      </p:sp>
    </p:spTree>
    <p:extLst>
      <p:ext uri="{BB962C8B-B14F-4D97-AF65-F5344CB8AC3E}">
        <p14:creationId xmlns:p14="http://schemas.microsoft.com/office/powerpoint/2010/main" val="401857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Freeform: Shape 205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Freeform: Shape 206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7" name="Isosceles Triangle 206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6846A54F-E5FE-777D-1FBD-33867D0BBB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4023" y="288485"/>
            <a:ext cx="10009312" cy="492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9" name="Isosceles Triangle 206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55A6A9-80E5-82BA-2068-F5D27B056D7D}"/>
              </a:ext>
            </a:extLst>
          </p:cNvPr>
          <p:cNvSpPr txBox="1"/>
          <p:nvPr/>
        </p:nvSpPr>
        <p:spPr>
          <a:xfrm>
            <a:off x="963561" y="5456903"/>
            <a:ext cx="10048568" cy="923330"/>
          </a:xfrm>
          <a:prstGeom prst="rect">
            <a:avLst/>
          </a:prstGeom>
          <a:noFill/>
        </p:spPr>
        <p:txBody>
          <a:bodyPr wrap="square" rtlCol="0">
            <a:spAutoFit/>
          </a:bodyPr>
          <a:lstStyle/>
          <a:p>
            <a:pPr marL="285750" indent="-285750">
              <a:buFont typeface="Arial" panose="020B0604020202020204" pitchFamily="34" charset="0"/>
              <a:buChar char="•"/>
            </a:pPr>
            <a:r>
              <a:rPr lang="en-IN" dirty="0"/>
              <a:t>Approximately 10% of individuals with a working income type are at risk of defaulting. </a:t>
            </a:r>
          </a:p>
          <a:p>
            <a:pPr marL="285750" indent="-285750">
              <a:buFont typeface="Arial" panose="020B0604020202020204" pitchFamily="34" charset="0"/>
              <a:buChar char="•"/>
            </a:pPr>
            <a:r>
              <a:rPr lang="en-IN" dirty="0"/>
              <a:t>The bank should consider targeting businesspeople more aggressively, as there is no observed default risk among clients with a business income type.</a:t>
            </a:r>
          </a:p>
        </p:txBody>
      </p:sp>
    </p:spTree>
    <p:extLst>
      <p:ext uri="{BB962C8B-B14F-4D97-AF65-F5344CB8AC3E}">
        <p14:creationId xmlns:p14="http://schemas.microsoft.com/office/powerpoint/2010/main" val="17289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56F1B4F-CEA2-1278-3C32-979FD6EFCB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2391" y="562529"/>
            <a:ext cx="9867217" cy="485960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A4B563A-2F1B-EEE7-2966-8825D0A77658}"/>
              </a:ext>
            </a:extLst>
          </p:cNvPr>
          <p:cNvSpPr txBox="1"/>
          <p:nvPr/>
        </p:nvSpPr>
        <p:spPr>
          <a:xfrm>
            <a:off x="1214325" y="5550620"/>
            <a:ext cx="9399639" cy="646331"/>
          </a:xfrm>
          <a:prstGeom prst="rect">
            <a:avLst/>
          </a:prstGeom>
          <a:noFill/>
        </p:spPr>
        <p:txBody>
          <a:bodyPr wrap="square" rtlCol="0">
            <a:spAutoFit/>
          </a:bodyPr>
          <a:lstStyle/>
          <a:p>
            <a:r>
              <a:rPr lang="en-IN" dirty="0"/>
              <a:t>Married, single, and civil marriage clients show a higher number of defaulters compared to those who are widowed or separated</a:t>
            </a:r>
          </a:p>
        </p:txBody>
      </p:sp>
    </p:spTree>
    <p:extLst>
      <p:ext uri="{BB962C8B-B14F-4D97-AF65-F5344CB8AC3E}">
        <p14:creationId xmlns:p14="http://schemas.microsoft.com/office/powerpoint/2010/main" val="413627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2DA0C8A6-E77F-599F-DED2-192F6C4D76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7912" y="525602"/>
            <a:ext cx="10004720" cy="490717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DE9D2A-FF32-1C84-F209-AAAA06D32BFD}"/>
              </a:ext>
            </a:extLst>
          </p:cNvPr>
          <p:cNvSpPr txBox="1"/>
          <p:nvPr/>
        </p:nvSpPr>
        <p:spPr>
          <a:xfrm>
            <a:off x="977912" y="5686066"/>
            <a:ext cx="10466836" cy="646331"/>
          </a:xfrm>
          <a:prstGeom prst="rect">
            <a:avLst/>
          </a:prstGeom>
          <a:noFill/>
        </p:spPr>
        <p:txBody>
          <a:bodyPr wrap="square" rtlCol="0">
            <a:spAutoFit/>
          </a:bodyPr>
          <a:lstStyle/>
          <a:p>
            <a:r>
              <a:rPr lang="en-IN" dirty="0"/>
              <a:t>Clients who live in their own house or apartment, as well as those staying with their parents, are more likely to default.</a:t>
            </a:r>
          </a:p>
        </p:txBody>
      </p:sp>
    </p:spTree>
    <p:extLst>
      <p:ext uri="{BB962C8B-B14F-4D97-AF65-F5344CB8AC3E}">
        <p14:creationId xmlns:p14="http://schemas.microsoft.com/office/powerpoint/2010/main" val="320824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D169E9DA-753F-812F-7FA2-637DDD75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42" y="384080"/>
            <a:ext cx="11277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5F0BE1-896B-EB5B-2959-39A87EA9D1D4}"/>
              </a:ext>
            </a:extLst>
          </p:cNvPr>
          <p:cNvSpPr txBox="1"/>
          <p:nvPr/>
        </p:nvSpPr>
        <p:spPr>
          <a:xfrm>
            <a:off x="809605" y="5975909"/>
            <a:ext cx="10572789" cy="369332"/>
          </a:xfrm>
          <a:prstGeom prst="rect">
            <a:avLst/>
          </a:prstGeom>
          <a:noFill/>
        </p:spPr>
        <p:txBody>
          <a:bodyPr wrap="square" rtlCol="0">
            <a:spAutoFit/>
          </a:bodyPr>
          <a:lstStyle/>
          <a:p>
            <a:r>
              <a:rPr lang="en-IN" dirty="0"/>
              <a:t>Retirees, </a:t>
            </a:r>
            <a:r>
              <a:rPr lang="en-IN" dirty="0" err="1"/>
              <a:t>laborers</a:t>
            </a:r>
            <a:r>
              <a:rPr lang="en-IN" dirty="0"/>
              <a:t>, sales staff, drivers, and core staff have a higher likelihood of defaulting.</a:t>
            </a:r>
          </a:p>
        </p:txBody>
      </p:sp>
    </p:spTree>
    <p:extLst>
      <p:ext uri="{BB962C8B-B14F-4D97-AF65-F5344CB8AC3E}">
        <p14:creationId xmlns:p14="http://schemas.microsoft.com/office/powerpoint/2010/main" val="359492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8AABA86B-295F-DB4D-7822-A7CD34E41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3810"/>
            <a:ext cx="11277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3D11CE-D8EA-7CE6-FE1A-E3634C7B3574}"/>
              </a:ext>
            </a:extLst>
          </p:cNvPr>
          <p:cNvSpPr txBox="1"/>
          <p:nvPr/>
        </p:nvSpPr>
        <p:spPr>
          <a:xfrm>
            <a:off x="678426" y="5869858"/>
            <a:ext cx="10835148" cy="923330"/>
          </a:xfrm>
          <a:prstGeom prst="rect">
            <a:avLst/>
          </a:prstGeom>
          <a:noFill/>
        </p:spPr>
        <p:txBody>
          <a:bodyPr wrap="square" rtlCol="0">
            <a:spAutoFit/>
          </a:bodyPr>
          <a:lstStyle/>
          <a:p>
            <a:pPr marL="285750" indent="-285750">
              <a:buFont typeface="Arial" panose="020B0604020202020204" pitchFamily="34" charset="0"/>
              <a:buChar char="•"/>
            </a:pPr>
            <a:r>
              <a:rPr lang="en-IN" dirty="0"/>
              <a:t>Clients working in business entities or as self-employed individuals are more likely to default.</a:t>
            </a:r>
          </a:p>
          <a:p>
            <a:pPr marL="285750" indent="-285750">
              <a:buFont typeface="Arial" panose="020B0604020202020204" pitchFamily="34" charset="0"/>
              <a:buChar char="•"/>
            </a:pPr>
            <a:r>
              <a:rPr lang="en-IN" dirty="0"/>
              <a:t>The bank should enhance data collection accuracy regarding the type of organization where clients are employed</a:t>
            </a:r>
          </a:p>
        </p:txBody>
      </p:sp>
    </p:spTree>
    <p:extLst>
      <p:ext uri="{BB962C8B-B14F-4D97-AF65-F5344CB8AC3E}">
        <p14:creationId xmlns:p14="http://schemas.microsoft.com/office/powerpoint/2010/main" val="104570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749</Words>
  <Application>Microsoft Office PowerPoint</Application>
  <PresentationFormat>Widescreen</PresentationFormat>
  <Paragraphs>50</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EDA CREDIT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Nishanth Fiona</dc:creator>
  <cp:lastModifiedBy>Nishanth Fiona</cp:lastModifiedBy>
  <cp:revision>2</cp:revision>
  <dcterms:created xsi:type="dcterms:W3CDTF">2024-07-30T14:52:56Z</dcterms:created>
  <dcterms:modified xsi:type="dcterms:W3CDTF">2024-08-27T12:50:36Z</dcterms:modified>
</cp:coreProperties>
</file>