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89" r:id="rId18"/>
    <p:sldId id="275"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ableStyles" Target="tableStyle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25-05-2025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18</a:t>
            </a:fld>
            <a:endParaRPr lang="en-IN"/>
          </a:p>
        </p:txBody>
      </p:sp>
    </p:spTree>
    <p:extLst>
      <p:ext uri="{BB962C8B-B14F-4D97-AF65-F5344CB8AC3E}">
        <p14:creationId xmlns:p14="http://schemas.microsoft.com/office/powerpoint/2010/main" val="106216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25-May-25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25-May-25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25-May-25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25-May-25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25-May-25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25-May-25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25-May-25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25-May-25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25-May-25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25-May-25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25-May-25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25-May-25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25-May-25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25-May-25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25-May-25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25-May-25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25-May-25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25-May-25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25-May-25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25-May-25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7.xml" /><Relationship Id="rId4" Type="http://schemas.openxmlformats.org/officeDocument/2006/relationships/image" Target="../media/image4.jpg" /></Relationships>
</file>

<file path=ppt/slides/_rels/slide10.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7.png" /></Relationships>
</file>

<file path=ppt/slides/_rels/slide1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image" Target="../media/image10.png" /><Relationship Id="rId4" Type="http://schemas.openxmlformats.org/officeDocument/2006/relationships/image" Target="../media/image9.png" /></Relationships>
</file>

<file path=ppt/slides/_rels/slide1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19.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13.xml" /><Relationship Id="rId4" Type="http://schemas.openxmlformats.org/officeDocument/2006/relationships/image" Target="../media/image11.png"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1200329"/>
          </a:xfrm>
          <a:prstGeom prst="rect">
            <a:avLst/>
          </a:prstGeom>
          <a:noFill/>
        </p:spPr>
        <p:txBody>
          <a:bodyPr wrap="square" rtlCol="0">
            <a:spAutoFit/>
          </a:bodyPr>
          <a:lstStyle/>
          <a:p>
            <a:pPr algn="ctr"/>
            <a:r>
              <a:rPr lang="en-US" sz="3600" b="1" dirty="0">
                <a:latin typeface="Arial Narrow" panose="020B0606020202030204" pitchFamily="34" charset="0"/>
                <a:cs typeface="Times New Roman" pitchFamily="18" charset="0"/>
              </a:rPr>
              <a:t>COMPREHENSIVE DROWSINESS DETECTION SYSTEM</a:t>
            </a: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a:latin typeface="Arial Narrow" panose="020B0606020202030204" pitchFamily="34" charset="0"/>
                <a:cs typeface="Arial" panose="020B0604020202020204" pitchFamily="34" charset="0"/>
              </a:rPr>
              <a:t>Mr. A. Malarmannan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209288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Monisha V(811722104093)</a:t>
            </a:r>
          </a:p>
          <a:p>
            <a:r>
              <a:rPr lang="en-IN" sz="2600" dirty="0">
                <a:latin typeface="Arial Narrow" panose="020B0606020202030204" pitchFamily="34" charset="0"/>
                <a:cs typeface="Arial" panose="020B0604020202020204" pitchFamily="34" charset="0"/>
              </a:rPr>
              <a:t>Nishanthi V (811722104103)</a:t>
            </a:r>
          </a:p>
          <a:p>
            <a:r>
              <a:rPr lang="en-IN" sz="2600" dirty="0">
                <a:latin typeface="Arial Narrow" panose="020B0606020202030204" pitchFamily="34" charset="0"/>
                <a:cs typeface="Arial" panose="020B0604020202020204" pitchFamily="34" charset="0"/>
              </a:rPr>
              <a:t>Pooja P (811722104108)</a:t>
            </a:r>
          </a:p>
          <a:p>
            <a:endParaRPr lang="en-IN" sz="2600" dirty="0">
              <a:latin typeface="Arial Narrow" panose="020B06060202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Image Acquisition</a:t>
            </a: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6" name="Rectangle 1">
            <a:extLst>
              <a:ext uri="{FF2B5EF4-FFF2-40B4-BE49-F238E27FC236}">
                <a16:creationId xmlns:a16="http://schemas.microsoft.com/office/drawing/2014/main" id="{CD83F880-13B4-0CA4-3C18-8D75055C5358}"/>
              </a:ext>
            </a:extLst>
          </p:cNvPr>
          <p:cNvSpPr>
            <a:spLocks noChangeArrowheads="1"/>
          </p:cNvSpPr>
          <p:nvPr/>
        </p:nvSpPr>
        <p:spPr bwMode="auto">
          <a:xfrm>
            <a:off x="993058" y="3941943"/>
            <a:ext cx="8219768" cy="207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7B0B81B-F377-A1F7-A4F8-846A47A9CD76}"/>
              </a:ext>
            </a:extLst>
          </p:cNvPr>
          <p:cNvSpPr txBox="1"/>
          <p:nvPr/>
        </p:nvSpPr>
        <p:spPr>
          <a:xfrm>
            <a:off x="871405" y="2222558"/>
            <a:ext cx="8577395" cy="2031325"/>
          </a:xfrm>
          <a:prstGeom prst="rect">
            <a:avLst/>
          </a:prstGeom>
          <a:noFill/>
        </p:spPr>
        <p:txBody>
          <a:bodyPr wrap="square">
            <a:spAutoFit/>
          </a:bodyPr>
          <a:lstStyle/>
          <a:p>
            <a:pPr>
              <a:buFont typeface="+mj-lt"/>
              <a:buAutoNum type="arabicPeriod"/>
            </a:pPr>
            <a:r>
              <a:rPr lang="en-US" dirty="0">
                <a:latin typeface="Times New Roman" panose="02020603050405020304" pitchFamily="18" charset="0"/>
                <a:cs typeface="Times New Roman" panose="02020603050405020304" pitchFamily="18" charset="0"/>
              </a:rPr>
              <a:t>Captures real-time video input using a webcam or camera.</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Converts video frames into images for further processing.</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Ensures consistent frame rate and image resolution.</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Acts as the first step in the drowsiness detection pipeline.</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 </a:t>
            </a:r>
            <a:r>
              <a:rPr lang="en-IN" sz="4000" b="1" dirty="0">
                <a:latin typeface="Arial Narrow"/>
                <a:ea typeface="Arial Narrow"/>
                <a:cs typeface="Arial Narrow"/>
                <a:sym typeface="Arial Narrow"/>
              </a:rPr>
              <a:t>Face and Eye Detection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3" name="Content Placeholder 2">
            <a:extLst>
              <a:ext uri="{FF2B5EF4-FFF2-40B4-BE49-F238E27FC236}">
                <a16:creationId xmlns:a16="http://schemas.microsoft.com/office/drawing/2014/main" id="{D800F1C5-A79B-1D0C-2E36-BE57603415FB}"/>
              </a:ext>
            </a:extLst>
          </p:cNvPr>
          <p:cNvSpPr>
            <a:spLocks noGrp="1"/>
          </p:cNvSpPr>
          <p:nvPr>
            <p:ph idx="1"/>
          </p:nvPr>
        </p:nvSpPr>
        <p:spPr>
          <a:xfrm>
            <a:off x="1097280" y="2143432"/>
            <a:ext cx="10058400" cy="3725662"/>
          </a:xfrm>
        </p:spPr>
        <p:txBody>
          <a:bodyPr/>
          <a:lstStyle/>
          <a:p>
            <a:pPr marL="0" indent="0">
              <a:buNone/>
            </a:pPr>
            <a:r>
              <a:rPr lang="en-US" sz="1800" dirty="0">
                <a:latin typeface="Times New Roman" panose="02020603050405020304" pitchFamily="18" charset="0"/>
                <a:cs typeface="Times New Roman" panose="02020603050405020304" pitchFamily="18" charset="0"/>
              </a:rPr>
              <a:t>1.Uses Haar Cascade or deep learning models to detect face and eye regions.</a:t>
            </a:r>
          </a:p>
          <a:p>
            <a:pPr marL="0" indent="0">
              <a:buNone/>
            </a:pPr>
            <a:r>
              <a:rPr lang="en-US" sz="1800" dirty="0">
                <a:latin typeface="Times New Roman" panose="02020603050405020304" pitchFamily="18" charset="0"/>
                <a:cs typeface="Times New Roman" panose="02020603050405020304" pitchFamily="18" charset="0"/>
              </a:rPr>
              <a:t>2.Crops and isolates eyes from the detected face for precision.</a:t>
            </a:r>
          </a:p>
          <a:p>
            <a:pPr marL="0" indent="0">
              <a:buNone/>
            </a:pPr>
            <a:r>
              <a:rPr lang="en-US" sz="1800" dirty="0">
                <a:latin typeface="Times New Roman" panose="02020603050405020304" pitchFamily="18" charset="0"/>
                <a:cs typeface="Times New Roman" panose="02020603050405020304" pitchFamily="18" charset="0"/>
              </a:rPr>
              <a:t>3.Filters out irrelevant areas to reduce computation.</a:t>
            </a:r>
          </a:p>
          <a:p>
            <a:pPr marL="0" indent="0">
              <a:buNone/>
            </a:pPr>
            <a:r>
              <a:rPr lang="en-US" sz="1800" dirty="0">
                <a:latin typeface="Times New Roman" panose="02020603050405020304" pitchFamily="18" charset="0"/>
                <a:cs typeface="Times New Roman" panose="02020603050405020304" pitchFamily="18" charset="0"/>
              </a:rPr>
              <a:t>4.Supports real-time detection with high accuracy.</a:t>
            </a:r>
          </a:p>
          <a:p>
            <a:endParaRPr lang="en-IN" dirty="0"/>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IN" sz="4000" b="1" dirty="0">
                <a:latin typeface="Arial Narrow"/>
                <a:ea typeface="Arial Narrow"/>
                <a:cs typeface="Arial Narrow"/>
                <a:sym typeface="Arial Narrow"/>
              </a:rPr>
              <a:t>Eye Aspect Ratio Calculation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723146" y="2809097"/>
            <a:ext cx="10058400" cy="113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rtl="0">
              <a:lnSpc>
                <a:spcPct val="90000"/>
              </a:lnSpc>
              <a:spcBef>
                <a:spcPts val="0"/>
              </a:spcBef>
              <a:spcAft>
                <a:spcPts val="0"/>
              </a:spcAft>
              <a:buClr>
                <a:schemeClr val="dk1"/>
              </a:buClr>
              <a:buSzPts val="2800"/>
              <a:buNone/>
            </a:pPr>
            <a:endParaRPr lang="en-US" sz="1800" dirty="0">
              <a:latin typeface="Times New Roman" panose="02020603050405020304" pitchFamily="18" charset="0"/>
              <a:cs typeface="Times New Roman" panose="02020603050405020304" pitchFamily="18" charset="0"/>
            </a:endParaRPr>
          </a:p>
          <a:p>
            <a:pPr marL="0" indent="0" algn="just">
              <a:buClr>
                <a:schemeClr val="tx1"/>
              </a:buClr>
              <a:buNone/>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4">
            <a:extLst>
              <a:ext uri="{FF2B5EF4-FFF2-40B4-BE49-F238E27FC236}">
                <a16:creationId xmlns:a16="http://schemas.microsoft.com/office/drawing/2014/main" id="{14BFCE0C-411E-52C4-4B26-EB9869DEB9CF}"/>
              </a:ext>
            </a:extLst>
          </p:cNvPr>
          <p:cNvSpPr>
            <a:spLocks noChangeArrowheads="1"/>
          </p:cNvSpPr>
          <p:nvPr/>
        </p:nvSpPr>
        <p:spPr bwMode="auto">
          <a:xfrm rot="10800000" flipV="1">
            <a:off x="1002889" y="2162269"/>
            <a:ext cx="95535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Calculates the EAR using landmarks around the eyes.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Determines eye openness based on vertical and horizontal distances.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 is low when eyes are closed and high when open.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Outputs a continuous EAR value for each frame.</a:t>
            </a: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 </a:t>
            </a:r>
            <a:r>
              <a:rPr lang="en-IN" sz="4000" b="1" dirty="0">
                <a:latin typeface="Arial Narrow"/>
                <a:ea typeface="Arial Narrow"/>
                <a:cs typeface="Arial Narrow"/>
                <a:sym typeface="Arial Narrow"/>
              </a:rPr>
              <a:t>Drowsiness Detection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896926" y="2094129"/>
            <a:ext cx="10258754" cy="201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latin typeface="Times New Roman" panose="02020603050405020304" pitchFamily="18" charset="0"/>
                <a:cs typeface="Times New Roman" panose="02020603050405020304" pitchFamily="18" charset="0"/>
              </a:rPr>
              <a:t>1.Analyzes EAR trends over a sequence of frames.</a:t>
            </a:r>
          </a:p>
          <a:p>
            <a:pPr marL="0" indent="0">
              <a:buNone/>
            </a:pPr>
            <a:r>
              <a:rPr lang="en-US" sz="1800" dirty="0">
                <a:latin typeface="Times New Roman" panose="02020603050405020304" pitchFamily="18" charset="0"/>
                <a:cs typeface="Times New Roman" panose="02020603050405020304" pitchFamily="18" charset="0"/>
              </a:rPr>
              <a:t>2.Detects prolonged eye closure based on a threshold EAR value.</a:t>
            </a:r>
          </a:p>
          <a:p>
            <a:pPr marL="0" indent="0">
              <a:buNone/>
            </a:pPr>
            <a:r>
              <a:rPr lang="en-US" sz="1800" dirty="0">
                <a:latin typeface="Times New Roman" panose="02020603050405020304" pitchFamily="18" charset="0"/>
                <a:cs typeface="Times New Roman" panose="02020603050405020304" pitchFamily="18" charset="0"/>
              </a:rPr>
              <a:t>3.Sets a time window to confirm drowsiness (e.g., eyes closed &gt; 2 seconds).</a:t>
            </a:r>
          </a:p>
          <a:p>
            <a:pPr marL="0" indent="0">
              <a:buNone/>
            </a:pPr>
            <a:r>
              <a:rPr lang="en-US" sz="1800" dirty="0">
                <a:latin typeface="Times New Roman" panose="02020603050405020304" pitchFamily="18" charset="0"/>
                <a:cs typeface="Times New Roman" panose="02020603050405020304" pitchFamily="18" charset="0"/>
              </a:rPr>
              <a:t>4.Triggers alert conditions when drowsiness is confirmed.</a:t>
            </a:r>
          </a:p>
          <a:p>
            <a:pPr marL="0" indent="0" algn="just" eaLnBrk="0" fontAlgn="base" hangingPunct="0">
              <a:lnSpc>
                <a:spcPct val="150000"/>
              </a:lnSpc>
              <a:spcBef>
                <a:spcPct val="0"/>
              </a:spcBef>
              <a:spcAft>
                <a:spcPct val="0"/>
              </a:spcAft>
              <a:buClr>
                <a:schemeClr val="tx1"/>
              </a:buClr>
              <a:buSzTx/>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a:t>
            </a:r>
            <a:r>
              <a:rPr lang="en-IN" sz="4000" b="1" dirty="0">
                <a:latin typeface="Arial Narrow"/>
                <a:ea typeface="Arial Narrow"/>
                <a:cs typeface="Arial Narrow"/>
                <a:sym typeface="Arial Narrow"/>
              </a:rPr>
              <a:t>Alert Generation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1">
            <a:extLst>
              <a:ext uri="{FF2B5EF4-FFF2-40B4-BE49-F238E27FC236}">
                <a16:creationId xmlns:a16="http://schemas.microsoft.com/office/drawing/2014/main" id="{2CC24291-39E2-161F-069F-FC6849952F53}"/>
              </a:ext>
            </a:extLst>
          </p:cNvPr>
          <p:cNvSpPr>
            <a:spLocks noGrp="1" noChangeArrowheads="1"/>
          </p:cNvSpPr>
          <p:nvPr>
            <p:ph idx="1"/>
          </p:nvPr>
        </p:nvSpPr>
        <p:spPr bwMode="auto">
          <a:xfrm>
            <a:off x="983226" y="2081808"/>
            <a:ext cx="778153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Activates audio or visual alerts when drowsiness is detected.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the event for future analysis.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interface with vehicle systems for safety measures (e.g., slow down car).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Resets alert when eyes are open for a consistent period.</a:t>
            </a: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descr="Screenshot 2024-12-05 093954">
            <a:extLst>
              <a:ext uri="{FF2B5EF4-FFF2-40B4-BE49-F238E27FC236}">
                <a16:creationId xmlns:a16="http://schemas.microsoft.com/office/drawing/2014/main" id="{82D473B5-BABB-98B7-EDED-70403DA0A58D}"/>
              </a:ext>
            </a:extLst>
          </p:cNvPr>
          <p:cNvPicPr>
            <a:picLocks noGrp="1" noChangeAspect="1"/>
          </p:cNvPicPr>
          <p:nvPr>
            <p:ph idx="1"/>
          </p:nvPr>
        </p:nvPicPr>
        <p:blipFill>
          <a:blip r:embed="rId4"/>
          <a:stretch>
            <a:fillRect/>
          </a:stretch>
        </p:blipFill>
        <p:spPr>
          <a:xfrm>
            <a:off x="1060800" y="2411957"/>
            <a:ext cx="4602904" cy="2588084"/>
          </a:xfrm>
          <a:prstGeom prst="rect">
            <a:avLst/>
          </a:prstGeom>
        </p:spPr>
      </p:pic>
      <p:pic>
        <p:nvPicPr>
          <p:cNvPr id="9" name="Picture 8" descr="Screenshot 2024-12-05 094004">
            <a:extLst>
              <a:ext uri="{FF2B5EF4-FFF2-40B4-BE49-F238E27FC236}">
                <a16:creationId xmlns:a16="http://schemas.microsoft.com/office/drawing/2014/main" id="{FCF71477-6776-D3A8-F4E9-C85CD9524AFB}"/>
              </a:ext>
            </a:extLst>
          </p:cNvPr>
          <p:cNvPicPr>
            <a:picLocks noChangeAspect="1"/>
          </p:cNvPicPr>
          <p:nvPr/>
        </p:nvPicPr>
        <p:blipFill>
          <a:blip r:embed="rId5"/>
          <a:stretch>
            <a:fillRect/>
          </a:stretch>
        </p:blipFill>
        <p:spPr>
          <a:xfrm>
            <a:off x="6419057" y="2411957"/>
            <a:ext cx="4602800" cy="2588083"/>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descr="Screenshot 2024-12-05 095110">
            <a:extLst>
              <a:ext uri="{FF2B5EF4-FFF2-40B4-BE49-F238E27FC236}">
                <a16:creationId xmlns:a16="http://schemas.microsoft.com/office/drawing/2014/main" id="{8E69939A-F21B-D4CB-9046-4DDFC16145E7}"/>
              </a:ext>
            </a:extLst>
          </p:cNvPr>
          <p:cNvPicPr>
            <a:picLocks noGrp="1" noChangeAspect="1"/>
          </p:cNvPicPr>
          <p:nvPr>
            <p:ph idx="1"/>
          </p:nvPr>
        </p:nvPicPr>
        <p:blipFill>
          <a:blip r:embed="rId4"/>
          <a:stretch>
            <a:fillRect/>
          </a:stretch>
        </p:blipFill>
        <p:spPr>
          <a:xfrm>
            <a:off x="940574" y="2446031"/>
            <a:ext cx="4846746" cy="2470098"/>
          </a:xfrm>
          <a:prstGeom prst="rect">
            <a:avLst/>
          </a:prstGeom>
        </p:spPr>
      </p:pic>
      <p:pic>
        <p:nvPicPr>
          <p:cNvPr id="9" name="Picture 8" descr="Screenshot 2024-12-05 095213">
            <a:extLst>
              <a:ext uri="{FF2B5EF4-FFF2-40B4-BE49-F238E27FC236}">
                <a16:creationId xmlns:a16="http://schemas.microsoft.com/office/drawing/2014/main" id="{B89EAB29-18EA-84F6-D11E-F083C036DBB2}"/>
              </a:ext>
            </a:extLst>
          </p:cNvPr>
          <p:cNvPicPr>
            <a:picLocks noChangeAspect="1"/>
          </p:cNvPicPr>
          <p:nvPr/>
        </p:nvPicPr>
        <p:blipFill>
          <a:blip r:embed="rId5"/>
          <a:stretch>
            <a:fillRect/>
          </a:stretch>
        </p:blipFill>
        <p:spPr>
          <a:xfrm>
            <a:off x="6332805" y="2446031"/>
            <a:ext cx="5207664" cy="2470098"/>
          </a:xfrm>
          <a:prstGeom prst="rect">
            <a:avLst/>
          </a:prstGeom>
        </p:spPr>
      </p:pic>
    </p:spTree>
    <p:extLst>
      <p:ext uri="{BB962C8B-B14F-4D97-AF65-F5344CB8AC3E}">
        <p14:creationId xmlns:p14="http://schemas.microsoft.com/office/powerpoint/2010/main" val="34409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419100" y="663907"/>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521110" y="2159233"/>
            <a:ext cx="11184149"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
                <a:schemeClr val="tx1"/>
              </a:buClr>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effectively detects drowsiness using real-time facial cues and alerts the driver, enhancing road safety.</a:t>
            </a:r>
          </a:p>
          <a:p>
            <a:pPr algn="just" eaLnBrk="0" fontAlgn="base" hangingPunct="0">
              <a:lnSpc>
                <a:spcPct val="150000"/>
              </a:lnSpc>
              <a:spcBef>
                <a:spcPct val="0"/>
              </a:spcBef>
              <a:spcAft>
                <a:spcPct val="0"/>
              </a:spcAft>
              <a:buClr>
                <a:schemeClr val="tx1"/>
              </a:buClr>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multi-sensor data (e.g., heart rate, steering behavior) can further improve accuracy and reduce false positives.</a:t>
            </a:r>
          </a:p>
          <a:p>
            <a:pPr algn="just" eaLnBrk="0" fontAlgn="base" hangingPunct="0">
              <a:lnSpc>
                <a:spcPct val="150000"/>
              </a:lnSpc>
              <a:spcBef>
                <a:spcPct val="0"/>
              </a:spcBef>
              <a:spcAft>
                <a:spcPct val="0"/>
              </a:spcAft>
              <a:buClr>
                <a:schemeClr val="tx1"/>
              </a:buClr>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data logging and analytics can help monitor long-term driver behavior and fatigue patterns.</a:t>
            </a:r>
          </a:p>
          <a:p>
            <a:pPr algn="just" eaLnBrk="0" fontAlgn="base" hangingPunct="0">
              <a:lnSpc>
                <a:spcPct val="150000"/>
              </a:lnSpc>
              <a:spcBef>
                <a:spcPct val="0"/>
              </a:spcBef>
              <a:spcAft>
                <a:spcPct val="0"/>
              </a:spcAft>
              <a:buClr>
                <a:schemeClr val="tx1"/>
              </a:buClr>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versions may incorporate AI-driven adaptive alert mechanisms personalized to individual driver profiles.</a:t>
            </a:r>
          </a:p>
          <a:p>
            <a:pPr algn="just" eaLnBrk="0" fontAlgn="base" hangingPunct="0">
              <a:lnSpc>
                <a:spcPct val="150000"/>
              </a:lnSpc>
              <a:spcBef>
                <a:spcPct val="0"/>
              </a:spcBef>
              <a:spcAft>
                <a:spcPct val="0"/>
              </a:spcAft>
              <a:buClr>
                <a:schemeClr val="tx1"/>
              </a:buClr>
              <a:buSzTx/>
              <a:buFont typeface="Arial" panose="020B0604020202020204" pitchFamily="34" charset="0"/>
              <a:buChar char="•"/>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8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216310" y="1880661"/>
            <a:ext cx="11975690" cy="4225172"/>
          </a:xfrm>
        </p:spPr>
        <p:txBody>
          <a:bodyPr>
            <a:noAutofit/>
          </a:bodyPr>
          <a:lstStyle/>
          <a:p>
            <a:pPr marL="0" indent="0" algn="just" eaLnBrk="0" fontAlgn="base" hangingPunct="0">
              <a:lnSpc>
                <a:spcPct val="120000"/>
              </a:lnSpc>
              <a:spcBef>
                <a:spcPct val="0"/>
              </a:spcBef>
              <a:spcAft>
                <a:spcPct val="0"/>
              </a:spcAft>
              <a:buClrTx/>
              <a:buSzTx/>
              <a:buNone/>
            </a:pPr>
            <a:endParaRPr lang="en-IN" sz="1800" dirty="0">
              <a:latin typeface="Times New Roman" panose="02020603050405020304" pitchFamily="18" charset="0"/>
              <a:ea typeface="+mn-lt"/>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altLang="zh-CN" sz="1800" dirty="0">
                <a:latin typeface="Times New Roman" panose="02020603050405020304" pitchFamily="18" charset="0"/>
                <a:ea typeface="Times New Roman" panose="02020603050405020304"/>
                <a:cs typeface="Times New Roman" panose="02020603050405020304" pitchFamily="18" charset="0"/>
              </a:rPr>
              <a:t>Use of the Hough Transformation to Detect Lines and Curves in Pictures by R. Duda and P.E. Hart explores the Hough transformation as a method for identifying features like lines and circles in images.</a:t>
            </a:r>
          </a:p>
          <a:p>
            <a:pPr marL="457200" indent="-457200" algn="just" eaLnBrk="0" fontAlgn="base" hangingPunct="0">
              <a:lnSpc>
                <a:spcPct val="120000"/>
              </a:lnSpc>
              <a:spcBef>
                <a:spcPct val="0"/>
              </a:spcBef>
              <a:spcAft>
                <a:spcPct val="0"/>
              </a:spcAft>
              <a:buClrTx/>
              <a:buSzTx/>
              <a:buFont typeface="+mj-lt"/>
              <a:buAutoNum type="arabicPeriod"/>
            </a:pPr>
            <a:r>
              <a:rPr lang="en-US" altLang="zh-CN" sz="1800" dirty="0">
                <a:latin typeface="Times New Roman" panose="02020603050405020304" pitchFamily="18" charset="0"/>
                <a:ea typeface="Times New Roman" panose="02020603050405020304"/>
                <a:cs typeface="Times New Roman" panose="02020603050405020304" pitchFamily="18" charset="0"/>
              </a:rPr>
              <a:t>Face Detection in Color Images by R.L. Hsu, M. Abdel-</a:t>
            </a:r>
            <a:r>
              <a:rPr lang="en-US" altLang="zh-CN" sz="1800" dirty="0" err="1">
                <a:latin typeface="Times New Roman" panose="02020603050405020304" pitchFamily="18" charset="0"/>
                <a:ea typeface="Times New Roman" panose="02020603050405020304"/>
                <a:cs typeface="Times New Roman" panose="02020603050405020304" pitchFamily="18" charset="0"/>
              </a:rPr>
              <a:t>Mottaleb</a:t>
            </a:r>
            <a:r>
              <a:rPr lang="en-US" altLang="zh-CN" sz="1800" dirty="0">
                <a:latin typeface="Times New Roman" panose="02020603050405020304" pitchFamily="18" charset="0"/>
                <a:ea typeface="Times New Roman" panose="02020603050405020304"/>
                <a:cs typeface="Times New Roman" panose="02020603050405020304" pitchFamily="18" charset="0"/>
              </a:rPr>
              <a:t>, and A.K. Jain highlights techniques for face detection under varying conditions using color-based segmentation.</a:t>
            </a:r>
          </a:p>
          <a:p>
            <a:pPr marL="457200" indent="-457200" algn="just" eaLnBrk="0" fontAlgn="base" hangingPunct="0">
              <a:lnSpc>
                <a:spcPct val="120000"/>
              </a:lnSpc>
              <a:spcBef>
                <a:spcPct val="0"/>
              </a:spcBef>
              <a:spcAft>
                <a:spcPct val="0"/>
              </a:spcAft>
              <a:buClrTx/>
              <a:buSzTx/>
              <a:buFont typeface="+mj-lt"/>
              <a:buAutoNum type="arabicPeriod"/>
            </a:pPr>
            <a:r>
              <a:rPr lang="en-US" altLang="zh-CN" sz="1800" dirty="0">
                <a:latin typeface="Times New Roman" panose="02020603050405020304" pitchFamily="18" charset="0"/>
                <a:ea typeface="Times New Roman" panose="02020603050405020304"/>
                <a:cs typeface="Times New Roman" panose="02020603050405020304" pitchFamily="18" charset="0"/>
              </a:rPr>
              <a:t>Open/Closed Eye Analysis for Drowsiness Detection by P.R. Tabrizi and R.A. </a:t>
            </a:r>
            <a:r>
              <a:rPr lang="en-US" altLang="zh-CN" sz="1800" dirty="0" err="1">
                <a:latin typeface="Times New Roman" panose="02020603050405020304" pitchFamily="18" charset="0"/>
                <a:ea typeface="Times New Roman" panose="02020603050405020304"/>
                <a:cs typeface="Times New Roman" panose="02020603050405020304" pitchFamily="18" charset="0"/>
              </a:rPr>
              <a:t>Zoroofi</a:t>
            </a:r>
            <a:r>
              <a:rPr lang="en-US" altLang="zh-CN" sz="1800" dirty="0">
                <a:latin typeface="Times New Roman" panose="02020603050405020304" pitchFamily="18" charset="0"/>
                <a:ea typeface="Times New Roman" panose="02020603050405020304"/>
                <a:cs typeface="Times New Roman" panose="02020603050405020304" pitchFamily="18" charset="0"/>
              </a:rPr>
              <a:t> investigates real-time detection of eye states to predict drowsiness</a:t>
            </a:r>
            <a:endParaRPr lang="en-IN" altLang="zh-CN" sz="1800" dirty="0">
              <a:latin typeface="Times New Roman" panose="02020603050405020304" pitchFamily="18" charset="0"/>
              <a:ea typeface="+mn-lt"/>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altLang="zh-CN" sz="1800" dirty="0">
                <a:latin typeface="Times New Roman" panose="02020603050405020304" pitchFamily="18" charset="0"/>
                <a:ea typeface="Times New Roman" panose="02020603050405020304"/>
                <a:cs typeface="Times New Roman" panose="02020603050405020304" pitchFamily="18" charset="0"/>
              </a:rPr>
              <a:t>Driver Drowsiness Detection Using Neural Networks (2023, Suhana </a:t>
            </a:r>
            <a:r>
              <a:rPr lang="en-US" altLang="zh-CN" sz="1800" dirty="0" err="1">
                <a:latin typeface="Times New Roman" panose="02020603050405020304" pitchFamily="18" charset="0"/>
                <a:ea typeface="Times New Roman" panose="02020603050405020304"/>
                <a:cs typeface="Times New Roman" panose="02020603050405020304" pitchFamily="18" charset="0"/>
              </a:rPr>
              <a:t>Nafais</a:t>
            </a:r>
            <a:r>
              <a:rPr lang="en-US" altLang="zh-CN" sz="1800" dirty="0">
                <a:latin typeface="Times New Roman" panose="02020603050405020304" pitchFamily="18" charset="0"/>
                <a:ea typeface="Times New Roman" panose="02020603050405020304"/>
                <a:cs typeface="Times New Roman" panose="02020603050405020304" pitchFamily="18" charset="0"/>
              </a:rPr>
              <a:t> A) utilizes YOLOv3 CNN and LSTM networks for real-time detection of driver fatigue through facial landmarks and temporal features.</a:t>
            </a:r>
          </a:p>
          <a:p>
            <a:pPr marL="0" indent="0" algn="just" eaLnBrk="0" fontAlgn="base" hangingPunct="0">
              <a:lnSpc>
                <a:spcPct val="120000"/>
              </a:lnSpc>
              <a:spcBef>
                <a:spcPct val="0"/>
              </a:spcBef>
              <a:spcAft>
                <a:spcPct val="0"/>
              </a:spcAft>
              <a:buClrTx/>
              <a:buSzTx/>
              <a:buNone/>
            </a:pPr>
            <a:endParaRPr lang="en-IN" sz="1800" dirty="0">
              <a:latin typeface="Times New Roman" panose="02020603050405020304" pitchFamily="18" charset="0"/>
              <a:ea typeface="+mn-lt"/>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3"/>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79754" y="1929361"/>
            <a:ext cx="10289829" cy="45140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altLang="en-US" dirty="0">
                <a:latin typeface="Times New Roman" panose="02020603050405020304" charset="0"/>
                <a:cs typeface="Times New Roman" panose="02020603050405020304" charset="0"/>
              </a:rPr>
              <a:t>The "</a:t>
            </a:r>
            <a:r>
              <a:rPr lang="en-GB" altLang="en-US" b="1" dirty="0">
                <a:latin typeface="Times New Roman" panose="02020603050405020304" charset="0"/>
                <a:cs typeface="Times New Roman" panose="02020603050405020304" charset="0"/>
              </a:rPr>
              <a:t>Comprehensive Drowsiness Detection and Alert Solution for Automotive Safety</a:t>
            </a:r>
            <a:r>
              <a:rPr lang="en-GB" altLang="en-US" dirty="0">
                <a:latin typeface="Times New Roman" panose="02020603050405020304" charset="0"/>
                <a:cs typeface="Times New Roman" panose="02020603050405020304" charset="0"/>
              </a:rPr>
              <a:t>" addresses the growing concern of road accidents caused by driver fatigue, a factor contributing to approximately 20% of accidents globally. Ensuring driver alertness is crucial for mitigating risks and safeguarding lives. </a:t>
            </a:r>
          </a:p>
          <a:p>
            <a:pPr marL="285750" indent="-285750" algn="just">
              <a:lnSpc>
                <a:spcPct val="150000"/>
              </a:lnSpc>
              <a:buFont typeface="Arial" panose="020B0604020202020204" pitchFamily="34" charset="0"/>
              <a:buChar char="•"/>
            </a:pPr>
            <a:r>
              <a:rPr lang="en-GB" altLang="en-US" dirty="0">
                <a:latin typeface="Times New Roman" panose="02020603050405020304" charset="0"/>
                <a:cs typeface="Times New Roman" panose="02020603050405020304" charset="0"/>
              </a:rPr>
              <a:t>This project proposes a robust, real-time monitoring system that combines computer vision and deep learning techniques to detect early signs of drowsiness and prevent accidents. </a:t>
            </a:r>
          </a:p>
          <a:p>
            <a:pPr marL="285750" indent="-285750" algn="just">
              <a:lnSpc>
                <a:spcPct val="150000"/>
              </a:lnSpc>
              <a:buFont typeface="Arial" panose="020B0604020202020204" pitchFamily="34" charset="0"/>
              <a:buChar char="•"/>
            </a:pPr>
            <a:r>
              <a:rPr lang="en-GB" altLang="en-US" dirty="0">
                <a:latin typeface="Times New Roman" panose="02020603050405020304" charset="0"/>
                <a:cs typeface="Times New Roman" panose="02020603050405020304" charset="0"/>
              </a:rPr>
              <a:t> The system uses a live camera feed to capture the driver's facial features, focusing on eye movement and blink patterns. </a:t>
            </a:r>
          </a:p>
          <a:p>
            <a:pPr marL="285750" indent="-285750" algn="just">
              <a:lnSpc>
                <a:spcPct val="150000"/>
              </a:lnSpc>
              <a:buFont typeface="Arial" panose="020B0604020202020204" pitchFamily="34" charset="0"/>
              <a:buChar char="•"/>
            </a:pPr>
            <a:r>
              <a:rPr lang="en-GB" altLang="en-US" dirty="0">
                <a:latin typeface="Times New Roman" panose="02020603050405020304" charset="0"/>
                <a:cs typeface="Times New Roman" panose="02020603050405020304" charset="0"/>
              </a:rPr>
              <a:t> Upon detecting drowsiness, the system triggers an audible alarm to immediately alert the </a:t>
            </a:r>
            <a:r>
              <a:rPr lang="en-GB" altLang="en-US" dirty="0" err="1">
                <a:latin typeface="Times New Roman" panose="02020603050405020304" charset="0"/>
                <a:cs typeface="Times New Roman" panose="02020603050405020304" charset="0"/>
              </a:rPr>
              <a:t>driver.This</a:t>
            </a:r>
            <a:r>
              <a:rPr lang="en-GB" altLang="en-US" dirty="0">
                <a:latin typeface="Times New Roman" panose="02020603050405020304" charset="0"/>
                <a:cs typeface="Times New Roman" panose="02020603050405020304" charset="0"/>
              </a:rPr>
              <a:t> non-intrusive approach ensures continuous monitoring without causing discomfort or distractions.  </a:t>
            </a:r>
          </a:p>
          <a:p>
            <a:pPr marL="457200" indent="-457200" algn="just">
              <a:spcAft>
                <a:spcPts val="1000"/>
              </a:spcAft>
              <a:buFont typeface="Wingdings" panose="05000000000000000000" pitchFamily="2" charset="2"/>
              <a:buChar char="Ø"/>
            </a:pPr>
            <a:endParaRPr lang="en-IN"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9" name="TextBox 8">
            <a:extLst>
              <a:ext uri="{FF2B5EF4-FFF2-40B4-BE49-F238E27FC236}">
                <a16:creationId xmlns:a16="http://schemas.microsoft.com/office/drawing/2014/main" id="{98E3C57D-B7AA-E112-B5B3-54866DBEDA53}"/>
              </a:ext>
            </a:extLst>
          </p:cNvPr>
          <p:cNvSpPr txBox="1"/>
          <p:nvPr/>
        </p:nvSpPr>
        <p:spPr>
          <a:xfrm>
            <a:off x="1268361" y="2113934"/>
            <a:ext cx="8495071" cy="923330"/>
          </a:xfrm>
          <a:prstGeom prst="rect">
            <a:avLst/>
          </a:prstGeom>
          <a:noFill/>
        </p:spPr>
        <p:txBody>
          <a:bodyPr wrap="square">
            <a:spAutoFit/>
          </a:bodyPr>
          <a:lstStyle/>
          <a:p>
            <a:pPr marL="457200" indent="-457200">
              <a:buFont typeface="+mj-lt"/>
              <a:buAutoNum type="arabicPeriod"/>
            </a:pPr>
            <a:r>
              <a:rPr lang="en-IN" dirty="0">
                <a:latin typeface="Times New Roman" panose="02020603050405020304" pitchFamily="18" charset="0"/>
                <a:ea typeface="Calibri"/>
                <a:cs typeface="Times New Roman" panose="02020603050405020304" pitchFamily="18" charset="0"/>
              </a:rPr>
              <a:t>Real-Time Drowsiness Detection</a:t>
            </a:r>
          </a:p>
          <a:p>
            <a:pPr marL="457200" indent="-457200">
              <a:buFont typeface="+mj-lt"/>
              <a:buAutoNum type="arabicPeriod"/>
            </a:pPr>
            <a:r>
              <a:rPr lang="en-IN" dirty="0">
                <a:latin typeface="Times New Roman" panose="02020603050405020304" pitchFamily="18" charset="0"/>
                <a:ea typeface="Calibri"/>
                <a:cs typeface="Times New Roman" panose="02020603050405020304" pitchFamily="18" charset="0"/>
              </a:rPr>
              <a:t>Automated alert mechanism</a:t>
            </a:r>
          </a:p>
          <a:p>
            <a:pPr marL="457200" indent="-457200">
              <a:buFont typeface="+mj-lt"/>
              <a:buAutoNum type="arabicPeriod"/>
            </a:pPr>
            <a:r>
              <a:rPr lang="en-IN" dirty="0">
                <a:latin typeface="Times New Roman" panose="02020603050405020304" pitchFamily="18" charset="0"/>
                <a:ea typeface="Calibri"/>
                <a:cs typeface="Times New Roman" panose="02020603050405020304" pitchFamily="18" charset="0"/>
              </a:rPr>
              <a:t>Scalable and cost effective solution</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1700645593"/>
              </p:ext>
            </p:extLst>
          </p:nvPr>
        </p:nvGraphicFramePr>
        <p:xfrm>
          <a:off x="885865" y="2020173"/>
          <a:ext cx="10668826" cy="3950269"/>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Real-Time Driver Drowsiness Detection System Using Eye Aspect Ratio and Yawning</a:t>
                      </a:r>
                    </a:p>
                    <a:p>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2020</a:t>
                      </a:r>
                    </a:p>
                  </a:txBody>
                  <a:tcPr anchor="ctr"/>
                </a:tc>
                <a:tc>
                  <a:txBody>
                    <a:bodyPr/>
                    <a:lstStyle/>
                    <a:p>
                      <a:r>
                        <a:rPr lang="en-US" dirty="0">
                          <a:latin typeface="Times New Roman" panose="02020603050405020304" pitchFamily="18" charset="0"/>
                          <a:cs typeface="Times New Roman" panose="02020603050405020304" pitchFamily="18" charset="0"/>
                        </a:rPr>
                        <a:t>Uses OpenCV and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to monitor eye closure and yawning; lightweight and real-time capable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29073945"/>
                  </a:ext>
                </a:extLst>
              </a:tr>
              <a:tr h="1124218">
                <a:tc>
                  <a:txBody>
                    <a:bodyPr/>
                    <a:lstStyle/>
                    <a:p>
                      <a:pPr algn="ctr"/>
                      <a:r>
                        <a:rPr lang="en-IN" sz="2300" b="0" dirty="0">
                          <a:latin typeface="Arial Narrow" panose="020B0606020202030204" pitchFamily="34" charset="0"/>
                        </a:rPr>
                        <a:t>2</a:t>
                      </a: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Driver Drowsiness Detection System Based on Multi-Feature Fusion and Classification</a:t>
                      </a:r>
                    </a:p>
                  </a:txBody>
                  <a:tcPr anchor="ctr"/>
                </a:tc>
                <a:tc>
                  <a:txBody>
                    <a:bodyPr/>
                    <a:lstStyle/>
                    <a:p>
                      <a:r>
                        <a:rPr lang="en-IN">
                          <a:latin typeface="Times New Roman" panose="02020603050405020304" pitchFamily="18" charset="0"/>
                          <a:cs typeface="Times New Roman" panose="02020603050405020304" pitchFamily="18" charset="0"/>
                        </a:rPr>
                        <a:t>2021</a:t>
                      </a:r>
                    </a:p>
                  </a:txBody>
                  <a:tcPr anchor="ctr"/>
                </a:tc>
                <a:tc>
                  <a:txBody>
                    <a:bodyPr/>
                    <a:lstStyle/>
                    <a:p>
                      <a:r>
                        <a:rPr lang="en-US" dirty="0">
                          <a:latin typeface="Times New Roman" panose="02020603050405020304" pitchFamily="18" charset="0"/>
                          <a:cs typeface="Times New Roman" panose="02020603050405020304" pitchFamily="18" charset="0"/>
                        </a:rPr>
                        <a:t>Combines EEG, eye blinking, and yawning features; uses machine learning for higher accuracy.</a:t>
                      </a:r>
                    </a:p>
                  </a:txBody>
                  <a:tcPr anchor="ctr"/>
                </a:tc>
                <a:extLst>
                  <a:ext uri="{0D108BD9-81ED-4DB2-BD59-A6C34878D82A}">
                    <a16:rowId xmlns:a16="http://schemas.microsoft.com/office/drawing/2014/main" val="4217045999"/>
                  </a:ext>
                </a:extLst>
              </a:tr>
              <a:tr h="1257233">
                <a:tc>
                  <a:txBody>
                    <a:bodyPr/>
                    <a:lstStyle/>
                    <a:p>
                      <a:pPr algn="ctr"/>
                      <a:r>
                        <a:rPr lang="en-IN" sz="2300" b="0" dirty="0">
                          <a:latin typeface="Arial Narrow" panose="020B0606020202030204" pitchFamily="34" charset="0"/>
                        </a:rPr>
                        <a:t>3</a:t>
                      </a: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Driver Fatigue Detection Based on Eye State Analysis and Head Movement</a:t>
                      </a:r>
                    </a:p>
                  </a:txBody>
                  <a:tcPr anchor="ctr"/>
                </a:tc>
                <a:tc>
                  <a:txBody>
                    <a:bodyPr/>
                    <a:lstStyle/>
                    <a:p>
                      <a:r>
                        <a:rPr lang="en-IN" dirty="0">
                          <a:latin typeface="Times New Roman" panose="02020603050405020304" pitchFamily="18" charset="0"/>
                          <a:cs typeface="Times New Roman" panose="02020603050405020304" pitchFamily="18" charset="0"/>
                        </a:rPr>
                        <a:t>2019</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Integrates head pose and eye status for improved robustness in natural driving conditions.</a:t>
                      </a: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217178740"/>
              </p:ext>
            </p:extLst>
          </p:nvPr>
        </p:nvGraphicFramePr>
        <p:xfrm>
          <a:off x="1096962" y="1846262"/>
          <a:ext cx="10488900" cy="3927505"/>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28762">
                  <a:extLst>
                    <a:ext uri="{9D8B030D-6E8A-4147-A177-3AD203B41FA5}">
                      <a16:colId xmlns:a16="http://schemas.microsoft.com/office/drawing/2014/main" val="3361487560"/>
                    </a:ext>
                  </a:extLst>
                </a:gridCol>
                <a:gridCol w="1043185">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Deep Learning-Based Driver Drowsiness Detection System Using VGG16 Architecture</a:t>
                      </a:r>
                    </a:p>
                  </a:txBody>
                  <a:tcPr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US" dirty="0">
                          <a:latin typeface="Times New Roman" panose="02020603050405020304" pitchFamily="18" charset="0"/>
                          <a:cs typeface="Times New Roman" panose="02020603050405020304" pitchFamily="18" charset="0"/>
                        </a:rPr>
                        <a:t>Employs CNN-based model (VGG16) for facial feature extraction; achieves high accuracy.</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EEG-Based Drowsiness Detection System Using Deep Neural Networks</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2020</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fontAlgn="base"/>
                      <a:r>
                        <a:rPr lang="en-US" dirty="0">
                          <a:effectLst/>
                          <a:latin typeface="Times New Roman" panose="02020603050405020304" pitchFamily="18" charset="0"/>
                          <a:cs typeface="Times New Roman" panose="02020603050405020304" pitchFamily="18" charset="0"/>
                        </a:rPr>
                        <a:t>Uses EEG signals processed through deep learning; suitable for clinical or lab settings.</a:t>
                      </a:r>
                    </a:p>
                  </a:txBody>
                  <a:tcPr anchor="ctr"/>
                </a:tc>
                <a:extLst>
                  <a:ext uri="{0D108BD9-81ED-4DB2-BD59-A6C34878D82A}">
                    <a16:rowId xmlns:a16="http://schemas.microsoft.com/office/drawing/2014/main" val="481305326"/>
                  </a:ext>
                </a:extLst>
              </a:tr>
              <a:tr h="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A Hybrid Drowsiness Detection System Using Computer Vision and Physiological Signals</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2021</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fontAlgn="base"/>
                      <a:r>
                        <a:rPr lang="en-US" dirty="0">
                          <a:effectLst/>
                          <a:latin typeface="Times New Roman" panose="02020603050405020304" pitchFamily="18" charset="0"/>
                          <a:cs typeface="Times New Roman" panose="02020603050405020304" pitchFamily="18" charset="0"/>
                        </a:rPr>
                        <a:t>Fuses camera-based and physiological data (e.g., heart rate); achieves improved reliability.</a:t>
                      </a:r>
                    </a:p>
                  </a:txBody>
                  <a:tcPr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1795206551"/>
              </p:ext>
            </p:extLst>
          </p:nvPr>
        </p:nvGraphicFramePr>
        <p:xfrm>
          <a:off x="860048" y="1923364"/>
          <a:ext cx="10652172" cy="2729054"/>
        </p:xfrm>
        <a:graphic>
          <a:graphicData uri="http://schemas.openxmlformats.org/drawingml/2006/table">
            <a:tbl>
              <a:tblPr>
                <a:tableStyleId>{69CF1AB2-1976-4502-BF36-3FF5EA218861}</a:tableStyleId>
              </a:tblPr>
              <a:tblGrid>
                <a:gridCol w="963576">
                  <a:extLst>
                    <a:ext uri="{9D8B030D-6E8A-4147-A177-3AD203B41FA5}">
                      <a16:colId xmlns:a16="http://schemas.microsoft.com/office/drawing/2014/main" val="3935179958"/>
                    </a:ext>
                  </a:extLst>
                </a:gridCol>
                <a:gridCol w="3844338">
                  <a:extLst>
                    <a:ext uri="{9D8B030D-6E8A-4147-A177-3AD203B41FA5}">
                      <a16:colId xmlns:a16="http://schemas.microsoft.com/office/drawing/2014/main" val="2141184044"/>
                    </a:ext>
                  </a:extLst>
                </a:gridCol>
                <a:gridCol w="1371435">
                  <a:extLst>
                    <a:ext uri="{9D8B030D-6E8A-4147-A177-3AD203B41FA5}">
                      <a16:colId xmlns:a16="http://schemas.microsoft.com/office/drawing/2014/main" val="818863892"/>
                    </a:ext>
                  </a:extLst>
                </a:gridCol>
                <a:gridCol w="4472823">
                  <a:extLst>
                    <a:ext uri="{9D8B030D-6E8A-4147-A177-3AD203B41FA5}">
                      <a16:colId xmlns:a16="http://schemas.microsoft.com/office/drawing/2014/main" val="3634380579"/>
                    </a:ext>
                  </a:extLst>
                </a:gridCol>
              </a:tblGrid>
              <a:tr h="0">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58433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Smartphone-Based Drowsiness Detection Using Accelerometer and Camera</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Leverages smartphone sensors; cost-effective and portable, ideal for consumer applications.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extLst>
                  <a:ext uri="{0D108BD9-81ED-4DB2-BD59-A6C34878D82A}">
                    <a16:rowId xmlns:a16="http://schemas.microsoft.com/office/drawing/2014/main" val="3506190329"/>
                  </a:ext>
                </a:extLst>
              </a:tr>
              <a:tr h="719178">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An IoT-Based Real-Time Drowsiness Detection System Using Deep Learning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2023</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Cloud-integrated solution with alert system; suitable for connected vehicle environments.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extLst>
                  <a:ext uri="{0D108BD9-81ED-4DB2-BD59-A6C34878D82A}">
                    <a16:rowId xmlns:a16="http://schemas.microsoft.com/office/drawing/2014/main" val="3867443997"/>
                  </a:ext>
                </a:extLst>
              </a:tr>
              <a:tr h="58433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Vision-Based Drowsiness Detection System for Autonomous Vehicles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IN" sz="1800" dirty="0">
                          <a:latin typeface="Times New Roman" panose="02020603050405020304" pitchFamily="18" charset="0"/>
                          <a:cs typeface="Times New Roman" panose="02020603050405020304" pitchFamily="18" charset="0"/>
                        </a:rPr>
                        <a:t>       2022</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Focuses on application in autonomous driving; integrated with vehicle safety systems.</a:t>
                      </a:r>
                    </a:p>
                  </a:txBody>
                  <a:tcPr marB="182880"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9" name="Rectangle 1">
            <a:extLst>
              <a:ext uri="{FF2B5EF4-FFF2-40B4-BE49-F238E27FC236}">
                <a16:creationId xmlns:a16="http://schemas.microsoft.com/office/drawing/2014/main" id="{6C13DA8E-32AD-79CA-E3E1-94BA5BE8EE36}"/>
              </a:ext>
            </a:extLst>
          </p:cNvPr>
          <p:cNvSpPr>
            <a:spLocks noGrp="1" noChangeArrowheads="1"/>
          </p:cNvSpPr>
          <p:nvPr>
            <p:ph idx="1"/>
          </p:nvPr>
        </p:nvSpPr>
        <p:spPr bwMode="auto">
          <a:xfrm>
            <a:off x="324465" y="1892799"/>
            <a:ext cx="12241161" cy="547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800" b="1" dirty="0">
                <a:latin typeface="Times New Roman" panose="02020603050405020304" pitchFamily="18" charset="0"/>
                <a:cs typeface="Times New Roman" panose="02020603050405020304" pitchFamily="18" charset="0"/>
              </a:rPr>
              <a:t>1.Optalert Fatigue Monitoring System</a:t>
            </a:r>
          </a:p>
          <a:p>
            <a:pP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Optalert</a:t>
            </a:r>
            <a:r>
              <a:rPr lang="en-US" sz="1800" dirty="0">
                <a:latin typeface="Times New Roman" panose="02020603050405020304" pitchFamily="18" charset="0"/>
                <a:cs typeface="Times New Roman" panose="02020603050405020304" pitchFamily="18" charset="0"/>
              </a:rPr>
              <a:t> employs infrared light to monitor eye movements and eyelid behavior, providing real-time, objective assessments of driver alertness. The system includes specialized glasses Bosch's system analyzes steering behavior and driving patterns, assessing fatigue levels by evaluating steering movements, trip duration, and turn signal usage. It provides visual alerts, such as a flashing coffee cup icon, to warn drivers of drowsiness and recommends taking a break. </a:t>
            </a:r>
          </a:p>
          <a:p>
            <a:pPr>
              <a:buNone/>
            </a:pPr>
            <a:r>
              <a:rPr lang="en-US" sz="1800" b="1" dirty="0">
                <a:latin typeface="Times New Roman" panose="02020603050405020304" pitchFamily="18" charset="0"/>
                <a:cs typeface="Times New Roman" panose="02020603050405020304" pitchFamily="18" charset="0"/>
              </a:rPr>
              <a:t>2. Smart Eye Driver Monitoring System</a:t>
            </a:r>
          </a:p>
          <a:p>
            <a:pPr>
              <a:buNone/>
            </a:pPr>
            <a:r>
              <a:rPr lang="en-US" sz="1800" dirty="0">
                <a:latin typeface="Times New Roman" panose="02020603050405020304" pitchFamily="18" charset="0"/>
                <a:cs typeface="Times New Roman" panose="02020603050405020304" pitchFamily="18" charset="0"/>
              </a:rPr>
              <a:t> Smart Eye's AI-based software analyzes eye gaze, head movement, body posture, and activities using in-car cameras to determine dangerous driving behaviors like distraction and drowsiness. The system is hardware-agnostic and does not store video footage, ensuring driver privacy. </a:t>
            </a:r>
          </a:p>
          <a:p>
            <a:pPr>
              <a:buNone/>
            </a:pPr>
            <a:r>
              <a:rPr lang="en-US" sz="1800" b="1" dirty="0">
                <a:latin typeface="Times New Roman" panose="02020603050405020304" pitchFamily="18" charset="0"/>
                <a:cs typeface="Times New Roman" panose="02020603050405020304" pitchFamily="18" charset="0"/>
              </a:rPr>
              <a:t>3. </a:t>
            </a:r>
            <a:r>
              <a:rPr lang="en-US" sz="1800" b="1" dirty="0" err="1">
                <a:latin typeface="Times New Roman" panose="02020603050405020304" pitchFamily="18" charset="0"/>
                <a:cs typeface="Times New Roman" panose="02020603050405020304" pitchFamily="18" charset="0"/>
              </a:rPr>
              <a:t>VigilEye</a:t>
            </a:r>
            <a:r>
              <a:rPr lang="en-US" sz="1800" b="1" dirty="0">
                <a:latin typeface="Times New Roman" panose="02020603050405020304" pitchFamily="18" charset="0"/>
                <a:cs typeface="Times New Roman" panose="02020603050405020304" pitchFamily="18" charset="0"/>
              </a:rPr>
              <a:t> AI-Based Drowsiness Detection</a:t>
            </a:r>
          </a:p>
          <a:p>
            <a:pP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VigilEye</a:t>
            </a:r>
            <a:r>
              <a:rPr lang="en-US" sz="1800" dirty="0">
                <a:latin typeface="Times New Roman" panose="02020603050405020304" pitchFamily="18" charset="0"/>
                <a:cs typeface="Times New Roman" panose="02020603050405020304" pitchFamily="18" charset="0"/>
              </a:rPr>
              <a:t> combines deep learning techniques with the OpenCV framework to process facial landmarks extracted from the driver's face. The system demonstrates high accuracy, sensitivity, and specificity in detecting drowsiness, making it suitable for real-time implementation. </a:t>
            </a:r>
          </a:p>
          <a:p>
            <a:pPr>
              <a:buNone/>
            </a:pPr>
            <a:endParaRPr lang="en-US" sz="1800" dirty="0">
              <a:latin typeface="Times New Roman" panose="02020603050405020304" pitchFamily="18" charset="0"/>
              <a:cs typeface="Times New Roman" panose="02020603050405020304" pitchFamily="18" charset="0"/>
            </a:endParaRPr>
          </a:p>
          <a:p>
            <a:pPr>
              <a:buNone/>
            </a:pPr>
            <a:endParaRPr lang="en-US" sz="18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Content Placeholder 12" descr="A diagram of a data processing process&#10;&#10;AI-generated content may be incorrect.">
            <a:extLst>
              <a:ext uri="{FF2B5EF4-FFF2-40B4-BE49-F238E27FC236}">
                <a16:creationId xmlns:a16="http://schemas.microsoft.com/office/drawing/2014/main" id="{890B9B96-6ADA-BB3F-AEED-1BFC5D8263DD}"/>
              </a:ext>
            </a:extLst>
          </p:cNvPr>
          <p:cNvPicPr>
            <a:picLocks noGrp="1" noChangeAspect="1"/>
          </p:cNvPicPr>
          <p:nvPr>
            <p:ph idx="1"/>
          </p:nvPr>
        </p:nvPicPr>
        <p:blipFill>
          <a:blip r:embed="rId4"/>
          <a:stretch>
            <a:fillRect/>
          </a:stretch>
        </p:blipFill>
        <p:spPr>
          <a:xfrm>
            <a:off x="3756492" y="1913091"/>
            <a:ext cx="5036330" cy="4135718"/>
          </a:xfrm>
        </p:spPr>
      </p:pic>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Content Placeholder 6" descr="A diagram of a person driving a car&#10;&#10;AI-generated content may be incorrect.">
            <a:extLst>
              <a:ext uri="{FF2B5EF4-FFF2-40B4-BE49-F238E27FC236}">
                <a16:creationId xmlns:a16="http://schemas.microsoft.com/office/drawing/2014/main" id="{54921AC1-286D-E16A-9638-03D59D4A037D}"/>
              </a:ext>
            </a:extLst>
          </p:cNvPr>
          <p:cNvPicPr>
            <a:picLocks noGrp="1" noChangeAspect="1"/>
          </p:cNvPicPr>
          <p:nvPr>
            <p:ph idx="1"/>
          </p:nvPr>
        </p:nvPicPr>
        <p:blipFill>
          <a:blip r:embed="rId4"/>
          <a:stretch>
            <a:fillRect/>
          </a:stretch>
        </p:blipFill>
        <p:spPr>
          <a:xfrm>
            <a:off x="1908485" y="1842838"/>
            <a:ext cx="7473863" cy="4214885"/>
          </a:xfrm>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489</TotalTime>
  <Words>1302</Words>
  <Application>Microsoft Office PowerPoint</Application>
  <PresentationFormat>Widescreen</PresentationFormat>
  <Paragraphs>183</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Image Acquisition</vt:lpstr>
      <vt:lpstr>MODULE 2 : Face and Eye Detection Module</vt:lpstr>
      <vt:lpstr>MODULE 3 : Eye Aspect Ratio Calculation </vt:lpstr>
      <vt:lpstr>MODULE 4 : Drowsiness Detection Module</vt:lpstr>
      <vt:lpstr>MODULE 5 : Alert Generation </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deivanaipandian03@gmail.com</cp:lastModifiedBy>
  <cp:revision>13</cp:revision>
  <dcterms:created xsi:type="dcterms:W3CDTF">2025-05-09T08:00:13Z</dcterms:created>
  <dcterms:modified xsi:type="dcterms:W3CDTF">2025-05-25T16:03:18Z</dcterms:modified>
</cp:coreProperties>
</file>