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87" d="100"/>
          <a:sy n="87" d="100"/>
        </p:scale>
        <p:origin x="422"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243.0</c:v>
                </c:pt>
                <c:pt idx="1">
                  <c:v>249.0</c:v>
                </c:pt>
                <c:pt idx="2">
                  <c:v>245.0</c:v>
                </c:pt>
                <c:pt idx="3">
                  <c:v>239.0</c:v>
                </c:pt>
                <c:pt idx="4">
                  <c:v>246.0</c:v>
                </c:pt>
                <c:pt idx="5">
                  <c:v>246.0</c:v>
                </c:pt>
                <c:pt idx="6">
                  <c:v>250.0</c:v>
                </c:pt>
                <c:pt idx="7">
                  <c:v>246.0</c:v>
                </c:pt>
                <c:pt idx="8">
                  <c:v>242.0</c:v>
                </c:pt>
                <c:pt idx="9">
                  <c:v>252.0</c:v>
                </c:pt>
              </c:numCache>
            </c:numRef>
          </c:val>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6.0</c:v>
                </c:pt>
                <c:pt idx="1">
                  <c:v>12.0</c:v>
                </c:pt>
                <c:pt idx="2">
                  <c:v>5.0</c:v>
                </c:pt>
                <c:pt idx="3">
                  <c:v>4.0</c:v>
                </c:pt>
                <c:pt idx="4">
                  <c:v>6.0</c:v>
                </c:pt>
                <c:pt idx="5">
                  <c:v>9.0</c:v>
                </c:pt>
                <c:pt idx="6">
                  <c:v>7.0</c:v>
                </c:pt>
                <c:pt idx="7">
                  <c:v>11.0</c:v>
                </c:pt>
                <c:pt idx="8">
                  <c:v>3.0</c:v>
                </c:pt>
                <c:pt idx="9">
                  <c:v>6.0</c:v>
                </c:pt>
              </c:numCache>
            </c:numRef>
          </c:val>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9.0</c:v>
                </c:pt>
                <c:pt idx="1">
                  <c:v>4.0</c:v>
                </c:pt>
                <c:pt idx="2">
                  <c:v>15.0</c:v>
                </c:pt>
                <c:pt idx="3">
                  <c:v>10.0</c:v>
                </c:pt>
                <c:pt idx="4">
                  <c:v>7.0</c:v>
                </c:pt>
                <c:pt idx="5">
                  <c:v>9.0</c:v>
                </c:pt>
                <c:pt idx="6">
                  <c:v>7.0</c:v>
                </c:pt>
                <c:pt idx="7">
                  <c:v>12.0</c:v>
                </c:pt>
                <c:pt idx="8">
                  <c:v>11.0</c:v>
                </c:pt>
                <c:pt idx="9">
                  <c:v>2.0</c:v>
                </c:pt>
              </c:numCache>
            </c:numRef>
          </c:val>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13.0</c:v>
                </c:pt>
                <c:pt idx="1">
                  <c:v>6.0</c:v>
                </c:pt>
                <c:pt idx="2">
                  <c:v>4.0</c:v>
                </c:pt>
                <c:pt idx="3">
                  <c:v>11.0</c:v>
                </c:pt>
                <c:pt idx="4">
                  <c:v>7.0</c:v>
                </c:pt>
                <c:pt idx="5">
                  <c:v>9.0</c:v>
                </c:pt>
                <c:pt idx="6">
                  <c:v>6.0</c:v>
                </c:pt>
                <c:pt idx="7">
                  <c:v>2.0</c:v>
                </c:pt>
                <c:pt idx="8">
                  <c:v>4.0</c:v>
                </c:pt>
                <c:pt idx="9">
                  <c:v>4.0</c:v>
                </c:pt>
              </c:numCache>
            </c:numRef>
          </c:val>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32.0</c:v>
                </c:pt>
                <c:pt idx="1">
                  <c:v>29.0</c:v>
                </c:pt>
                <c:pt idx="2">
                  <c:v>33.0</c:v>
                </c:pt>
                <c:pt idx="3">
                  <c:v>32.0</c:v>
                </c:pt>
                <c:pt idx="4">
                  <c:v>38.0</c:v>
                </c:pt>
                <c:pt idx="5">
                  <c:v>28.0</c:v>
                </c:pt>
                <c:pt idx="6">
                  <c:v>29.0</c:v>
                </c:pt>
                <c:pt idx="7">
                  <c:v>33.0</c:v>
                </c:pt>
                <c:pt idx="8">
                  <c:v>37.0</c:v>
                </c:pt>
                <c:pt idx="9">
                  <c:v>30.0</c:v>
                </c:pt>
              </c:numCache>
            </c:numRef>
          </c:val>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0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0" name="Holder 3"/>
          <p:cNvSpPr>
            <a:spLocks noGrp="1"/>
          </p:cNvSpPr>
          <p:nvPr>
            <p:ph type="body" idx="1"/>
          </p:nvPr>
        </p:nvSpPr>
        <p:spPr/>
        <p:txBody>
          <a:bodyPr bIns="0" lIns="0" rIns="0" tIns="0"/>
          <a:p/>
        </p:txBody>
      </p:sp>
      <p:sp>
        <p:nvSpPr>
          <p:cNvPr id="104869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3.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114425" y="2774900"/>
            <a:ext cx="8610600" cy="1615440"/>
          </a:xfrm>
          <a:prstGeom prst="rect"/>
        </p:spPr>
        <p:style>
          <a:lnRef idx="2">
            <a:schemeClr val="dk1"/>
          </a:lnRef>
          <a:fillRef idx="1">
            <a:schemeClr val="lt1"/>
          </a:fillRef>
          <a:effectRef idx="0">
            <a:schemeClr val="dk1"/>
          </a:effectRef>
          <a:fontRef idx="minor">
            <a:schemeClr val="dk1"/>
          </a:fontRef>
        </p:style>
        <p:txBody>
          <a:bodyPr rtlCol="0" wrap="square">
            <a:spAutoFit/>
          </a:bodyPr>
          <a:p>
            <a:r>
              <a:rPr dirty="0" sz="2400" lang="en-US"/>
              <a:t>STUDENT NAME</a:t>
            </a:r>
            <a:r>
              <a:rPr dirty="0" sz="2400" lang="en-US"/>
              <a:t> </a:t>
            </a:r>
            <a:r>
              <a:rPr dirty="0" sz="2400" lang="en-US"/>
              <a:t>:</a:t>
            </a:r>
            <a:r>
              <a:rPr dirty="0" sz="2400" lang="en-US"/>
              <a:t> </a:t>
            </a:r>
            <a:r>
              <a:rPr dirty="0" sz="2400" lang="en-US"/>
              <a:t>G</a:t>
            </a:r>
            <a:r>
              <a:rPr dirty="0" sz="2400" lang="en-US"/>
              <a:t>.</a:t>
            </a:r>
            <a:r>
              <a:rPr dirty="0" sz="2400" lang="en-US"/>
              <a:t>N</a:t>
            </a:r>
            <a:r>
              <a:rPr dirty="0" sz="2400" lang="en-US"/>
              <a:t>i</a:t>
            </a:r>
            <a:r>
              <a:rPr dirty="0" sz="2400" lang="en-US"/>
              <a:t>s</a:t>
            </a:r>
            <a:r>
              <a:rPr dirty="0" sz="2400" lang="en-US"/>
              <a:t>h</a:t>
            </a:r>
            <a:r>
              <a:rPr dirty="0" sz="2400" lang="en-US"/>
              <a:t>a</a:t>
            </a:r>
            <a:r>
              <a:rPr dirty="0" sz="2400" lang="en-US"/>
              <a:t>n</a:t>
            </a:r>
            <a:r>
              <a:rPr dirty="0" sz="2400" lang="en-US"/>
              <a:t>t</a:t>
            </a:r>
            <a:r>
              <a:rPr dirty="0" sz="2400" lang="en-US"/>
              <a:t>h</a:t>
            </a:r>
            <a:r>
              <a:rPr dirty="0" sz="2400" lang="en-US"/>
              <a:t>i</a:t>
            </a:r>
            <a:endParaRPr altLang="en-US" lang="zh-CN"/>
          </a:p>
          <a:p>
            <a:r>
              <a:rPr dirty="0" sz="2400" lang="en-US"/>
              <a:t>REGISTER NO.    : </a:t>
            </a:r>
            <a:r>
              <a:rPr dirty="0" sz="2400" lang="en-US"/>
              <a:t>3</a:t>
            </a:r>
            <a:r>
              <a:rPr dirty="0" sz="2400" lang="en-US"/>
              <a:t>1</a:t>
            </a:r>
            <a:r>
              <a:rPr dirty="0" sz="2400" lang="en-US"/>
              <a:t>2</a:t>
            </a:r>
            <a:r>
              <a:rPr dirty="0" sz="2400" lang="en-US"/>
              <a:t>2</a:t>
            </a:r>
            <a:r>
              <a:rPr dirty="0" sz="2400" lang="en-US"/>
              <a:t>0</a:t>
            </a:r>
            <a:r>
              <a:rPr dirty="0" sz="2400" lang="en-US"/>
              <a:t>0</a:t>
            </a:r>
            <a:r>
              <a:rPr dirty="0" sz="2400" lang="en-US"/>
              <a:t>1</a:t>
            </a:r>
            <a:r>
              <a:rPr dirty="0" sz="2400" lang="en-US"/>
              <a:t>8</a:t>
            </a:r>
            <a:r>
              <a:rPr dirty="0" sz="2400" lang="en-US"/>
              <a:t>8</a:t>
            </a:r>
            <a:endParaRPr altLang="en-US" lang="zh-CN"/>
          </a:p>
          <a:p>
            <a:r>
              <a:rPr dirty="0" sz="2400" lang="en-US"/>
              <a:t>DEPARTMENT</a:t>
            </a:r>
            <a:r>
              <a:rPr dirty="0" sz="2400" lang="en-US"/>
              <a:t>    : Commerce </a:t>
            </a:r>
            <a:endParaRPr altLang="en-US" lang="zh-CN"/>
          </a:p>
          <a:p>
            <a:r>
              <a:rPr dirty="0" sz="2400" lang="en-US"/>
              <a:t>COLLEGE           : South Indian </a:t>
            </a:r>
            <a:r>
              <a:rPr dirty="0" sz="2400" lang="en-US" err="1"/>
              <a:t>Vaniar</a:t>
            </a:r>
            <a:r>
              <a:rPr dirty="0" sz="2400" lang="en-US"/>
              <a:t> Educational Trust college </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5" name="object 9"/>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6" name="object 8"/>
          <p:cNvSpPr txBox="1"/>
          <p:nvPr/>
        </p:nvSpPr>
        <p:spPr>
          <a:xfrm>
            <a:off x="739775" y="291147"/>
            <a:ext cx="3303904" cy="6102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7" name="TextBox 3"/>
          <p:cNvSpPr txBox="1"/>
          <p:nvPr/>
        </p:nvSpPr>
        <p:spPr>
          <a:xfrm>
            <a:off x="1219200" y="1371600"/>
            <a:ext cx="6019800" cy="447040"/>
          </a:xfrm>
          <a:prstGeom prst="rect"/>
          <a:noFill/>
        </p:spPr>
        <p:txBody>
          <a:bodyPr rtlCol="0" wrap="square">
            <a:spAutoFit/>
          </a:bodyPr>
          <a:p>
            <a:r>
              <a:rPr b="1" dirty="0" sz="2800" lang="en-IN">
                <a:latin typeface="Perpetua Titling MT" panose="02020502060505020804" pitchFamily="18" charset="0"/>
              </a:rPr>
              <a:t>Data collection :                                                                                        </a:t>
            </a:r>
            <a:endParaRPr b="1" dirty="0" sz="2000" lang="en-IN">
              <a:latin typeface="Perpetua Titling MT" panose="02020502060505020804" pitchFamily="18" charset="0"/>
            </a:endParaRPr>
          </a:p>
        </p:txBody>
      </p:sp>
      <p:sp>
        <p:nvSpPr>
          <p:cNvPr id="1048678" name="TextBox 6"/>
          <p:cNvSpPr txBox="1"/>
          <p:nvPr/>
        </p:nvSpPr>
        <p:spPr>
          <a:xfrm>
            <a:off x="1751867" y="1771710"/>
            <a:ext cx="4429125" cy="1310640"/>
          </a:xfrm>
          <a:prstGeom prst="rect"/>
          <a:noFill/>
        </p:spPr>
        <p:txBody>
          <a:bodyPr rtlCol="0" wrap="square">
            <a:spAutoFit/>
          </a:bodyPr>
          <a:p>
            <a:r>
              <a:rPr b="0" dirty="0" sz="2400" lang="en-IN">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endParaRPr b="0" dirty="0" sz="2400" lang="en-IN">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048679" name="TextBox 10"/>
          <p:cNvSpPr txBox="1"/>
          <p:nvPr/>
        </p:nvSpPr>
        <p:spPr>
          <a:xfrm>
            <a:off x="1219200" y="3197164"/>
            <a:ext cx="2590800" cy="396239"/>
          </a:xfrm>
          <a:prstGeom prst="rect"/>
          <a:noFill/>
        </p:spPr>
        <p:txBody>
          <a:bodyPr rtlCol="0" wrap="square">
            <a:spAutoFit/>
          </a:bodyPr>
          <a:p>
            <a:r>
              <a:rPr b="1" dirty="0" sz="2000" lang="en-IN">
                <a:latin typeface="Perpetua" panose="02020502060401020303" pitchFamily="18" charset="0"/>
              </a:rPr>
              <a:t> </a:t>
            </a:r>
            <a:r>
              <a:rPr b="1" dirty="0" sz="2400" lang="en-IN">
                <a:latin typeface="Perpetua Titling MT" panose="02020502060505020804" pitchFamily="18" charset="0"/>
              </a:rPr>
              <a:t>DATA CLEANING : </a:t>
            </a:r>
            <a:r>
              <a:rPr b="1" dirty="0" sz="2000" lang="en-IN">
                <a:latin typeface="Perpetua" panose="02020502060401020303" pitchFamily="18" charset="0"/>
              </a:rPr>
              <a:t> </a:t>
            </a:r>
            <a:endParaRPr b="1" dirty="0" lang="en-IN">
              <a:latin typeface="Perpetua" panose="02020502060401020303" pitchFamily="18" charset="0"/>
            </a:endParaRPr>
          </a:p>
        </p:txBody>
      </p:sp>
      <p:sp>
        <p:nvSpPr>
          <p:cNvPr id="1048680" name="TextBox 12"/>
          <p:cNvSpPr txBox="1"/>
          <p:nvPr/>
        </p:nvSpPr>
        <p:spPr>
          <a:xfrm>
            <a:off x="1751867" y="3699289"/>
            <a:ext cx="2438400" cy="701039"/>
          </a:xfrm>
          <a:prstGeom prst="rect"/>
          <a:noFill/>
        </p:spPr>
        <p:txBody>
          <a:bodyPr rtlCol="0" wrap="square">
            <a:spAutoFit/>
          </a:bodyPr>
          <a:p>
            <a:r>
              <a:rPr b="0" dirty="0" sz="2400" lang="en-IN">
                <a:latin typeface="Calibri Light" panose="020F0302020204030204" pitchFamily="34" charset="0"/>
                <a:ea typeface="Calibri Light" panose="020F0302020204030204" pitchFamily="34" charset="0"/>
                <a:cs typeface="Calibri Light" panose="020F0302020204030204" pitchFamily="34" charset="0"/>
              </a:rPr>
              <a:t>1). Start date                     2). End date</a:t>
            </a:r>
            <a:endParaRPr b="0" dirty="0" sz="2000" lang="en-IN">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048681" name="TextBox 14"/>
          <p:cNvSpPr txBox="1"/>
          <p:nvPr/>
        </p:nvSpPr>
        <p:spPr>
          <a:xfrm>
            <a:off x="1222131" y="4509190"/>
            <a:ext cx="3505200" cy="396239"/>
          </a:xfrm>
          <a:prstGeom prst="rect"/>
          <a:noFill/>
        </p:spPr>
        <p:txBody>
          <a:bodyPr rtlCol="0" wrap="square">
            <a:spAutoFit/>
          </a:bodyPr>
          <a:p>
            <a:r>
              <a:rPr b="1" dirty="0" sz="2400" lang="en-IN">
                <a:latin typeface="Perpetua Titling MT" panose="02020502060505020804" pitchFamily="18" charset="0"/>
              </a:rPr>
              <a:t>PERFORMANCE LEVEL : </a:t>
            </a:r>
            <a:endParaRPr b="1" dirty="0" sz="2000" lang="en-IN">
              <a:latin typeface="Perpetua Titling MT" panose="02020502060505020804" pitchFamily="18" charset="0"/>
            </a:endParaRPr>
          </a:p>
        </p:txBody>
      </p:sp>
      <p:sp>
        <p:nvSpPr>
          <p:cNvPr id="1048682" name="TextBox 15"/>
          <p:cNvSpPr txBox="1"/>
          <p:nvPr/>
        </p:nvSpPr>
        <p:spPr>
          <a:xfrm>
            <a:off x="1751867" y="4999902"/>
            <a:ext cx="2669931" cy="1310640"/>
          </a:xfrm>
          <a:prstGeom prst="rect"/>
          <a:noFill/>
        </p:spPr>
        <p:txBody>
          <a:bodyPr rtlCol="0" wrap="square">
            <a:spAutoFit/>
          </a:bodyPr>
          <a:p>
            <a:r>
              <a:rPr b="0" dirty="0" sz="2400" lang="en-IN">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endParaRPr b="0" dirty="0" sz="2000" lang="en-IN">
              <a:latin typeface="Calibri Light" panose="020F0302020204030204" pitchFamily="34" charset="0"/>
              <a:ea typeface="Calibri Light" panose="020F0302020204030204" pitchFamily="34" charset="0"/>
              <a:cs typeface="Calibri Light" panose="020F030202020403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5" name="object 7"/>
          <p:cNvSpPr txBox="1">
            <a:spLocks noGrp="1"/>
          </p:cNvSpPr>
          <p:nvPr>
            <p:ph type="title"/>
          </p:nvPr>
        </p:nvSpPr>
        <p:spPr>
          <a:xfrm>
            <a:off x="755332" y="385444"/>
            <a:ext cx="2437130" cy="610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6" name="object 9"/>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838200" y="1295400"/>
          <a:ext cx="8993607" cy="466366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Title 1"/>
          <p:cNvSpPr>
            <a:spLocks noGrp="1"/>
          </p:cNvSpPr>
          <p:nvPr>
            <p:ph type="title"/>
          </p:nvPr>
        </p:nvSpPr>
        <p:spPr>
          <a:xfrm>
            <a:off x="755332" y="385444"/>
            <a:ext cx="10681335" cy="596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8" name="TextBox 4"/>
          <p:cNvSpPr txBox="1"/>
          <p:nvPr/>
        </p:nvSpPr>
        <p:spPr>
          <a:xfrm>
            <a:off x="1827259" y="1307458"/>
            <a:ext cx="6557218" cy="4968240"/>
          </a:xfrm>
          <a:prstGeom prst="rect"/>
          <a:noFill/>
        </p:spPr>
        <p:txBody>
          <a:bodyPr wrap="square">
            <a:spAutoFit/>
          </a:bodyPr>
          <a:p>
            <a:r>
              <a:rPr dirty="0" sz="2400" lang="en-US"/>
              <a:t>In summary, creating an effective employee performance analysis model in Excel involves several key steps to ensure you can track , analyze and visualize data efficiently. </a:t>
            </a:r>
            <a:endParaRPr sz="2800"/>
          </a:p>
          <a:p>
            <a:endParaRPr dirty="0" sz="2400" lang="en-US"/>
          </a:p>
          <a:p>
            <a:r>
              <a:rPr dirty="0" sz="2400" lang="en-US"/>
              <a:t>•</a:t>
            </a:r>
            <a:r>
              <a:rPr b="1" dirty="0" sz="2400" lang="en-US"/>
              <a:t>Data Organization: </a:t>
            </a:r>
            <a:r>
              <a:rPr dirty="0" sz="2400" lang="en-US"/>
              <a:t>Start by structuring your data in a well - organized table, including essential fields such as employee ID, Name , Gender, Department, Project ID , Performance Metrics and Ratings.</a:t>
            </a:r>
            <a:endParaRPr sz="2800"/>
          </a:p>
          <a:p>
            <a:endParaRPr dirty="0" sz="2400" lang="en-US"/>
          </a:p>
          <a:p>
            <a:r>
              <a:rPr dirty="0" sz="2400" lang="en-US"/>
              <a:t>•</a:t>
            </a:r>
            <a:r>
              <a:rPr b="1" dirty="0" sz="2400" lang="en-US"/>
              <a:t>Summary Table:</a:t>
            </a:r>
            <a:r>
              <a:rPr dirty="0" sz="2400" lang="en-US"/>
              <a:t>  Develop summary tables to aggregate data by projects and departments. </a:t>
            </a:r>
            <a:endParaRPr sz="2800"/>
          </a:p>
          <a:p>
            <a:endParaRPr dirty="0" sz="2400" lang="en-US"/>
          </a:p>
          <a:p>
            <a:r>
              <a:rPr dirty="0" sz="2400" lang="en-US"/>
              <a:t>•</a:t>
            </a:r>
            <a:r>
              <a:rPr b="1" dirty="0" sz="2400" lang="en-US"/>
              <a:t>Visualization</a:t>
            </a:r>
            <a:r>
              <a:rPr dirty="0" sz="2400" lang="en-US"/>
              <a:t>: Utilize charts and graphs to visually represent performance data. Bar charts , pie charts and line graphs can provide clear insights into how employees are performing across different projects and departments.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5372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1" y="2123271"/>
            <a:ext cx="6557393" cy="1183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6102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3647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5372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lang="en-US" spc="2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
          <p:cNvSpPr txBox="1"/>
          <p:nvPr/>
        </p:nvSpPr>
        <p:spPr>
          <a:xfrm>
            <a:off x="676274" y="1515108"/>
            <a:ext cx="6981003" cy="4561841"/>
          </a:xfrm>
          <a:prstGeom prst="rect"/>
        </p:spPr>
        <p:txBody>
          <a:bodyPr rtlCol="0" wrap="square">
            <a:spAutoFit/>
          </a:bodyPr>
          <a:p>
            <a:r>
              <a:rPr sz="3200" lang="en-US">
                <a:solidFill>
                  <a:srgbClr val="000000"/>
                </a:solidFill>
              </a:rPr>
              <a:t>Employee performance analysis is the systematic process of evaluating and understanding the work contributions of employees to an organization. This process involves the use of qualitative and quantitative data to assess individual and team performance against set goals and key performance indicators (KPIs). The objective is to identify high performers, recognize areas where employees may need additional support or training. and highlight potential factors that affect productivity such as motivation, workload, or external conditions.</a:t>
            </a:r>
            <a:endParaRPr sz="2800" lang="en-GB">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5372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a:t>
            </a:r>
            <a:r>
              <a:rPr dirty="0" sz="4250" lang="en-US" spc="5"/>
              <a: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
          <p:cNvSpPr txBox="1"/>
          <p:nvPr/>
        </p:nvSpPr>
        <p:spPr>
          <a:xfrm>
            <a:off x="739774" y="1617979"/>
            <a:ext cx="8260404" cy="4536440"/>
          </a:xfrm>
          <a:prstGeom prst="rect"/>
        </p:spPr>
        <p:txBody>
          <a:bodyPr rtlCol="0" wrap="square">
            <a:spAutoFit/>
          </a:bodyPr>
          <a:p>
            <a:r>
              <a:rPr b="0" sz="3600" lang="en-US">
                <a:solidFill>
                  <a:srgbClr val="000000"/>
                </a:solidFill>
              </a:rPr>
              <a:t>structured assessment designed to evaluate the contributions and effectiveness of individual employees within a project. By examining various performance metrics such as task completion. quality of work, productivity, collaboration, and adherence to deadlines, this analysis provides valuable insights into both individual and team dynamics.</a:t>
            </a:r>
            <a:r>
              <a:rPr b="0" sz="3600" lang="en-US">
                <a:solidFill>
                  <a:srgbClr val="000000"/>
                </a:solidFill>
              </a:rPr>
              <a:t>The goal is to identify strengths, areas for improvement, and opportunities for growth. ensuring that employees are aligned with the project's objectives and overall success</a:t>
            </a:r>
            <a:endParaRPr b="0" sz="2800" lang="en-GB">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4229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8" name="AutoShape 2"/>
          <p:cNvSpPr>
            <a:spLocks noChangeAspect="1" noChangeArrowheads="1"/>
          </p:cNvSpPr>
          <p:nvPr/>
        </p:nvSpPr>
        <p:spPr bwMode="auto">
          <a:xfrm>
            <a:off x="5943600" y="3276600"/>
            <a:ext cx="304800" cy="304800"/>
          </a:xfrm>
          <a:prstGeom prst="rect"/>
          <a:noFill/>
        </p:spPr>
        <p:txBody>
          <a:bodyPr anchor="t" anchorCtr="0" bIns="45720" compatLnSpc="1" lIns="91440" numCol="1" rIns="91440" tIns="45720" vert="horz" wrap="square">
            <a:prstTxWarp prst="textNoShape"/>
          </a:bodyPr>
          <a:p>
            <a:endParaRPr lang="en-IN"/>
          </a:p>
        </p:txBody>
      </p:sp>
      <p:sp>
        <p:nvSpPr>
          <p:cNvPr id="1048659" name="TextBox 8"/>
          <p:cNvSpPr txBox="1"/>
          <p:nvPr/>
        </p:nvSpPr>
        <p:spPr>
          <a:xfrm>
            <a:off x="1277470" y="1859287"/>
            <a:ext cx="6104964" cy="1869440"/>
          </a:xfrm>
          <a:prstGeom prst="rect"/>
          <a:noFill/>
        </p:spPr>
        <p:txBody>
          <a:bodyPr wrap="square">
            <a:spAutoFit/>
          </a:bodyPr>
          <a:p>
            <a:r>
              <a:rPr b="0" dirty="0" sz="3600" lang="en-US"/>
              <a:t>•Employee </a:t>
            </a:r>
            <a:endParaRPr b="0" sz="4000"/>
          </a:p>
          <a:p>
            <a:r>
              <a:rPr b="0" dirty="0" sz="3600" lang="en-US"/>
              <a:t>•Employer </a:t>
            </a:r>
            <a:endParaRPr b="0" sz="4000"/>
          </a:p>
          <a:p>
            <a:r>
              <a:rPr b="0" dirty="0" sz="3600" lang="en-US"/>
              <a:t>•Organization </a:t>
            </a:r>
            <a:endParaRPr b="0" sz="4000"/>
          </a:p>
          <a:p>
            <a:r>
              <a:rPr b="0" dirty="0" sz="3600" lang="en-US"/>
              <a:t>•Firm</a:t>
            </a:r>
            <a:endParaRPr b="0" dirty="0" sz="3200" lang="en-US"/>
          </a:p>
        </p:txBody>
      </p:sp>
      <p:pic>
        <p:nvPicPr>
          <p:cNvPr id="2097163" name=""/>
          <p:cNvPicPr>
            <a:picLocks/>
          </p:cNvPicPr>
          <p:nvPr/>
        </p:nvPicPr>
        <p:blipFill>
          <a:blip xmlns:r="http://schemas.openxmlformats.org/officeDocument/2006/relationships" r:embed="rId2"/>
          <a:stretch>
            <a:fillRect/>
          </a:stretch>
        </p:blipFill>
        <p:spPr>
          <a:xfrm rot="0">
            <a:off x="4802037" y="795843"/>
            <a:ext cx="2587924" cy="2480756"/>
          </a:xfrm>
          <a:prstGeom prst="rect"/>
        </p:spPr>
      </p:pic>
      <p:pic>
        <p:nvPicPr>
          <p:cNvPr id="2097164" name=""/>
          <p:cNvPicPr>
            <a:picLocks/>
          </p:cNvPicPr>
          <p:nvPr/>
        </p:nvPicPr>
        <p:blipFill>
          <a:blip xmlns:r="http://schemas.openxmlformats.org/officeDocument/2006/relationships" r:embed="rId3"/>
          <a:stretch>
            <a:fillRect/>
          </a:stretch>
        </p:blipFill>
        <p:spPr>
          <a:xfrm rot="0">
            <a:off x="4954437" y="3992581"/>
            <a:ext cx="2587924" cy="2480756"/>
          </a:xfrm>
          <a:prstGeom prst="rect"/>
        </p:spPr>
      </p:pic>
      <p:pic>
        <p:nvPicPr>
          <p:cNvPr id="2097165" name=""/>
          <p:cNvPicPr>
            <a:picLocks/>
          </p:cNvPicPr>
          <p:nvPr/>
        </p:nvPicPr>
        <p:blipFill>
          <a:blip xmlns:r="http://schemas.openxmlformats.org/officeDocument/2006/relationships" r:embed="rId4"/>
          <a:stretch>
            <a:fillRect/>
          </a:stretch>
        </p:blipFill>
        <p:spPr>
          <a:xfrm rot="21523052">
            <a:off x="7694717" y="2164852"/>
            <a:ext cx="3215543" cy="2915819"/>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762000" y="1981200"/>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2" name="object 6"/>
          <p:cNvSpPr txBox="1">
            <a:spLocks noGrp="1"/>
          </p:cNvSpPr>
          <p:nvPr>
            <p:ph type="title"/>
          </p:nvPr>
        </p:nvSpPr>
        <p:spPr>
          <a:xfrm>
            <a:off x="558165" y="857885"/>
            <a:ext cx="9763125" cy="4578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3" name="object 9"/>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4" name="TextBox 9"/>
          <p:cNvSpPr txBox="1"/>
          <p:nvPr/>
        </p:nvSpPr>
        <p:spPr>
          <a:xfrm>
            <a:off x="3477185" y="1753236"/>
            <a:ext cx="7596608" cy="4561841"/>
          </a:xfrm>
          <a:prstGeom prst="rect"/>
          <a:noFill/>
        </p:spPr>
        <p:txBody>
          <a:bodyPr wrap="square">
            <a:spAutoFit/>
          </a:bodyPr>
          <a:p>
            <a:r>
              <a:rPr b="0" dirty="0" sz="3200" lang="en-US"/>
              <a:t>•</a:t>
            </a:r>
            <a:r>
              <a:rPr b="0" dirty="0" sz="3200" lang="en-US"/>
              <a:t>Filtering</a:t>
            </a:r>
            <a:r>
              <a:rPr b="0" dirty="0" sz="3200" lang="en-US"/>
              <a:t> in Excel allows you to selectively display and analyze specific subsets of data based on criteria, enabling focused insights and streamlined data management.</a:t>
            </a:r>
            <a:endParaRPr b="0" sz="3600"/>
          </a:p>
          <a:p>
            <a:endParaRPr b="0" dirty="0" sz="3200" lang="en-US"/>
          </a:p>
          <a:p>
            <a:r>
              <a:rPr b="0" dirty="0" sz="3200" lang="en-US"/>
              <a:t>•</a:t>
            </a:r>
            <a:r>
              <a:rPr b="0" dirty="0" sz="3200" lang="en-US"/>
              <a:t>Groups</a:t>
            </a:r>
            <a:r>
              <a:rPr b="0" dirty="0" sz="3200" lang="en-US"/>
              <a:t> in Excel help organize and manage data by allowing users to collapse or expand sections of related rows or columns. </a:t>
            </a:r>
            <a:endParaRPr b="0" sz="3600"/>
          </a:p>
          <a:p>
            <a:endParaRPr b="0" dirty="0" sz="3200" lang="en-US"/>
          </a:p>
          <a:p>
            <a:r>
              <a:rPr b="0" dirty="0" sz="3200" lang="en-US"/>
              <a:t>•A </a:t>
            </a:r>
            <a:r>
              <a:rPr b="0" dirty="0" sz="3200" lang="en-US"/>
              <a:t>Pivot</a:t>
            </a:r>
            <a:r>
              <a:rPr b="0" dirty="0" sz="3200" lang="en-US"/>
              <a:t> </a:t>
            </a:r>
            <a:r>
              <a:rPr b="0" dirty="0" sz="3200" lang="en-US"/>
              <a:t>Table</a:t>
            </a:r>
            <a:r>
              <a:rPr b="0" dirty="0" sz="3200" lang="en-US"/>
              <a:t> in Excel is a powerful tool that summarizes, analyzes and presents large datasets by organizing data into rows , columns and values for interactive reporting.</a:t>
            </a:r>
            <a:endParaRPr b="0" dirty="0" sz="280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5" name="Title 1"/>
          <p:cNvSpPr>
            <a:spLocks noGrp="1"/>
          </p:cNvSpPr>
          <p:nvPr>
            <p:ph type="title"/>
          </p:nvPr>
        </p:nvSpPr>
        <p:spPr>
          <a:xfrm>
            <a:off x="755332" y="385444"/>
            <a:ext cx="10681335" cy="596901"/>
          </a:xfrm>
        </p:spPr>
        <p:txBody>
          <a:bodyPr/>
          <a:p>
            <a:r>
              <a:rPr dirty="0" lang="en-IN"/>
              <a:t>Dataset Description</a:t>
            </a:r>
          </a:p>
        </p:txBody>
      </p:sp>
      <p:sp>
        <p:nvSpPr>
          <p:cNvPr id="1048666" name="TextBox 5"/>
          <p:cNvSpPr txBox="1"/>
          <p:nvPr/>
        </p:nvSpPr>
        <p:spPr>
          <a:xfrm>
            <a:off x="755332" y="1828800"/>
            <a:ext cx="10843846" cy="3063240"/>
          </a:xfrm>
          <a:prstGeom prst="rect"/>
          <a:noFill/>
        </p:spPr>
        <p:txBody>
          <a:bodyPr rtlCol="0" wrap="square">
            <a:spAutoFit/>
          </a:bodyPr>
          <a:p>
            <a:r>
              <a:rPr b="0" dirty="0" sz="4000" lang="en-IN">
                <a:latin typeface="Cambria Math" panose="02040503050406030204" pitchFamily="18" charset="0"/>
                <a:ea typeface="Cambria Math" panose="02040503050406030204" pitchFamily="18" charset="0"/>
              </a:rPr>
              <a:t>Employee dataset – Kaggle 26 Features      </a:t>
            </a:r>
            <a:endParaRPr b="0" dirty="0" sz="4400" lang="en-IN">
              <a:latin typeface="Cambria Math" panose="02040503050406030204" pitchFamily="18" charset="0"/>
              <a:ea typeface="Cambria Math" panose="02040503050406030204" pitchFamily="18" charset="0"/>
            </a:endParaRPr>
          </a:p>
          <a:p>
            <a:r>
              <a:rPr b="0" dirty="0" sz="4000" lang="en-IN">
                <a:latin typeface="Cambria Math" panose="02040503050406030204" pitchFamily="18" charset="0"/>
                <a:ea typeface="Cambria Math" panose="02040503050406030204" pitchFamily="18" charset="0"/>
              </a:rPr>
              <a:t>Employee ID - </a:t>
            </a:r>
            <a:r>
              <a:rPr b="0" dirty="0" sz="3200" lang="en-IN">
                <a:latin typeface="Cambria Math" panose="02040503050406030204" pitchFamily="18" charset="0"/>
                <a:ea typeface="Cambria Math" panose="02040503050406030204" pitchFamily="18" charset="0"/>
              </a:rPr>
              <a:t>DE5B5E0E981696191474813EBC226A7F</a:t>
            </a:r>
            <a:r>
              <a:rPr b="0" dirty="0" sz="4000" lang="en-IN">
                <a:latin typeface="Cambria Math" panose="02040503050406030204" pitchFamily="18" charset="0"/>
                <a:ea typeface="Cambria Math" panose="02040503050406030204" pitchFamily="18" charset="0"/>
              </a:rPr>
              <a:t>                  </a:t>
            </a:r>
            <a:endParaRPr altLang="en-US" b="0" sz="4400" lang="zh-CN"/>
          </a:p>
          <a:p>
            <a:r>
              <a:rPr b="0" dirty="0" sz="4000" lang="en-IN">
                <a:latin typeface="Cambria Math" panose="02040503050406030204" pitchFamily="18" charset="0"/>
                <a:ea typeface="Cambria Math" panose="02040503050406030204" pitchFamily="18" charset="0"/>
              </a:rPr>
              <a:t>Name – Text                                                                                           Performance Level – Very High , High , Medium , Low      </a:t>
            </a:r>
            <a:endParaRPr altLang="en-US" b="0" sz="4400" lang="zh-CN"/>
          </a:p>
          <a:p>
            <a:r>
              <a:rPr b="0" dirty="0" sz="4000" lang="en-IN">
                <a:latin typeface="Cambria Math" panose="02040503050406030204" pitchFamily="18" charset="0"/>
                <a:ea typeface="Cambria Math" panose="02040503050406030204" pitchFamily="18" charset="0"/>
              </a:rPr>
              <a:t>Gender – Male , Female                       </a:t>
            </a:r>
            <a:endParaRPr altLang="en-US" b="0" sz="4400" lang="zh-CN"/>
          </a:p>
          <a:p>
            <a:r>
              <a:rPr b="0" dirty="0" sz="4000" lang="en-IN">
                <a:latin typeface="Cambria Math" panose="02040503050406030204" pitchFamily="18" charset="0"/>
                <a:ea typeface="Cambria Math" panose="02040503050406030204" pitchFamily="18" charset="0"/>
              </a:rPr>
              <a:t>Employee Ratings </a:t>
            </a:r>
            <a:endParaRPr altLang="en-US" b="0" 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7"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0" name="object 7"/>
          <p:cNvSpPr txBox="1">
            <a:spLocks noGrp="1"/>
          </p:cNvSpPr>
          <p:nvPr>
            <p:ph type="title"/>
          </p:nvPr>
        </p:nvSpPr>
        <p:spPr>
          <a:xfrm>
            <a:off x="739775" y="654938"/>
            <a:ext cx="8480425" cy="5372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1" name="object 8"/>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2" name="TextBox 8"/>
          <p:cNvSpPr txBox="1"/>
          <p:nvPr/>
        </p:nvSpPr>
        <p:spPr>
          <a:xfrm>
            <a:off x="2743200" y="2354703"/>
            <a:ext cx="8534018" cy="802640"/>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3" name="TextBox 9"/>
          <p:cNvSpPr txBox="1"/>
          <p:nvPr/>
        </p:nvSpPr>
        <p:spPr>
          <a:xfrm>
            <a:off x="990600" y="1717928"/>
            <a:ext cx="9525000" cy="1424940"/>
          </a:xfrm>
          <a:prstGeom prst="rect"/>
          <a:noFill/>
        </p:spPr>
        <p:txBody>
          <a:bodyPr rtlCol="0" wrap="square">
            <a:spAutoFit/>
          </a:bodyPr>
          <a:p>
            <a:r>
              <a:rPr b="1" dirty="0" sz="3600" lang="en-US">
                <a:latin typeface="Eras Medium ITC" panose="020B0602030504020804" pitchFamily="34" charset="0"/>
              </a:rPr>
              <a:t>Performance level </a:t>
            </a:r>
            <a:r>
              <a:rPr b="1" dirty="0" sz="3600" lang="en-US">
                <a:latin typeface="Eras Medium ITC" panose="020B0602030504020804" pitchFamily="34" charset="0"/>
              </a:rPr>
              <a:t>:</a:t>
            </a:r>
            <a:endParaRPr b="1" dirty="0" sz="4000" lang="en-IN">
              <a:latin typeface="Eras Medium ITC" panose="020B0602030504020804" pitchFamily="34" charset="0"/>
            </a:endParaRPr>
          </a:p>
          <a:p>
            <a:endParaRPr b="0" dirty="0" sz="3600" lang="en-IN">
              <a:latin typeface="Eras Medium ITC" panose="020B0602030504020804" pitchFamily="34" charset="0"/>
            </a:endParaRPr>
          </a:p>
          <a:p>
            <a:r>
              <a:rPr b="0" dirty="0" sz="3600" lang="en-US">
                <a:latin typeface="Eras Medium ITC" panose="020B0602030504020804" pitchFamily="34" charset="0"/>
              </a:rPr>
              <a:t>        IFS(Z8-5,"VERY HIGH" </a:t>
            </a:r>
            <a:r>
              <a:rPr b="0" dirty="0" sz="3600" lang="en-US">
                <a:latin typeface="Eras Medium ITC" panose="020B0602030504020804" pitchFamily="34" charset="0"/>
              </a:rPr>
              <a:t>Z</a:t>
            </a:r>
            <a:r>
              <a:rPr b="0" dirty="0" sz="3600" lang="en-US">
                <a:latin typeface="Eras Medium ITC" panose="020B0602030504020804" pitchFamily="34" charset="0"/>
              </a:rPr>
              <a:t>8 -4,"HIGH",</a:t>
            </a:r>
            <a:r>
              <a:rPr b="0" dirty="0" sz="3600" lang="en-US">
                <a:latin typeface="Eras Medium ITC" panose="020B0602030504020804" pitchFamily="34" charset="0"/>
              </a:rPr>
              <a:t>Z</a:t>
            </a:r>
            <a:r>
              <a:rPr b="0" dirty="0" sz="3600" lang="en-US">
                <a:latin typeface="Eras Medium ITC" panose="020B0602030504020804" pitchFamily="34" charset="0"/>
              </a:rPr>
              <a:t>8&gt;-3,"MED", TRUE, "LOW")</a:t>
            </a:r>
            <a:endParaRPr b="0" dirty="0" sz="3200" lang="en-IN">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monimonika182005@gmail.com</cp:lastModifiedBy>
  <dcterms:created xsi:type="dcterms:W3CDTF">2024-03-28T06:07:22Z</dcterms:created>
  <dcterms:modified xsi:type="dcterms:W3CDTF">2024-08-31T05:35:27Z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cdf118ee551a4673ab24874baaae15dc</vt:lpwstr>
  </property>
</Properties>
</file>