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86" r:id="rId6"/>
    <p:sldId id="279" r:id="rId7"/>
    <p:sldId id="287" r:id="rId8"/>
    <p:sldId id="285" r:id="rId9"/>
    <p:sldId id="288" r:id="rId10"/>
    <p:sldId id="281" r:id="rId11"/>
    <p:sldId id="289" r:id="rId12"/>
    <p:sldId id="290" r:id="rId13"/>
    <p:sldId id="284" r:id="rId14"/>
    <p:sldId id="283" r:id="rId15"/>
    <p:sldId id="282" r:id="rId16"/>
    <p:sldId id="278" r:id="rId17"/>
    <p:sldId id="292"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6" d="100"/>
          <a:sy n="46" d="100"/>
        </p:scale>
        <p:origin x="72"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E3C01B-085F-4565-814D-CA7D98BB43F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0D0FB13-9C21-40C8-9E4B-BDEE27815C93}" type="datetimeFigureOut">
              <a:rPr lang="en-IN" smtClean="0"/>
              <a:pPr/>
              <a:t>29-06-2023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1"/>
            <a:ext cx="812800" cy="365125"/>
          </a:xfrm>
        </p:spPr>
        <p:txBody>
          <a:bodyPr/>
          <a:lstStyle/>
          <a:p>
            <a:fld id="{B0E3C01B-085F-4565-814D-CA7D98BB43FC}"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0D0FB13-9C21-40C8-9E4B-BDEE27815C93}" type="datetimeFigureOut">
              <a:rPr lang="en-IN" smtClean="0"/>
              <a:pPr/>
              <a:t>29-06-2023</a:t>
            </a:fld>
            <a:endParaRPr lang="en-IN"/>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0E3C01B-085F-4565-814D-CA7D98BB43FC}"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77F5-D509-BDC3-8D0A-D1C5D254F8E4}"/>
              </a:ext>
            </a:extLst>
          </p:cNvPr>
          <p:cNvSpPr>
            <a:spLocks noGrp="1"/>
          </p:cNvSpPr>
          <p:nvPr>
            <p:ph type="ctrTitle"/>
          </p:nvPr>
        </p:nvSpPr>
        <p:spPr>
          <a:xfrm>
            <a:off x="1057394" y="576655"/>
            <a:ext cx="10473178" cy="2961489"/>
          </a:xfrm>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Capstone project</a:t>
            </a:r>
            <a:br>
              <a:rPr lang="en-IN" b="1" dirty="0"/>
            </a:br>
            <a:br>
              <a:rPr lang="en-IN" dirty="0"/>
            </a:br>
            <a:r>
              <a:rPr lang="en-IN" dirty="0">
                <a:solidFill>
                  <a:schemeClr val="tx1"/>
                </a:solidFill>
                <a:latin typeface="Times New Roman" panose="02020603050405020304" pitchFamily="18" charset="0"/>
                <a:cs typeface="Times New Roman" panose="02020603050405020304" pitchFamily="18" charset="0"/>
              </a:rPr>
              <a:t>Movie Rental Data Analysis</a:t>
            </a:r>
          </a:p>
        </p:txBody>
      </p:sp>
      <p:sp>
        <p:nvSpPr>
          <p:cNvPr id="3" name="Subtitle 2">
            <a:extLst>
              <a:ext uri="{FF2B5EF4-FFF2-40B4-BE49-F238E27FC236}">
                <a16:creationId xmlns:a16="http://schemas.microsoft.com/office/drawing/2014/main" id="{E0CBC837-D043-C082-2DDD-F4355F8AE6FE}"/>
              </a:ext>
            </a:extLst>
          </p:cNvPr>
          <p:cNvSpPr>
            <a:spLocks noGrp="1"/>
          </p:cNvSpPr>
          <p:nvPr>
            <p:ph type="subTitle" idx="1"/>
          </p:nvPr>
        </p:nvSpPr>
        <p:spPr>
          <a:xfrm>
            <a:off x="4815840" y="4861560"/>
            <a:ext cx="6959184" cy="1280160"/>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Name: </a:t>
            </a:r>
            <a:r>
              <a:rPr lang="en-IN" b="1" dirty="0" err="1">
                <a:latin typeface="Times New Roman" panose="02020603050405020304" pitchFamily="18" charset="0"/>
                <a:cs typeface="Times New Roman" panose="02020603050405020304" pitchFamily="18" charset="0"/>
              </a:rPr>
              <a:t>Nishanthi</a:t>
            </a:r>
            <a:r>
              <a:rPr lang="en-IN" b="1" dirty="0">
                <a:latin typeface="Times New Roman" panose="02020603050405020304" pitchFamily="18" charset="0"/>
                <a:cs typeface="Times New Roman" panose="02020603050405020304" pitchFamily="18" charset="0"/>
              </a:rPr>
              <a:t>. A</a:t>
            </a:r>
          </a:p>
          <a:p>
            <a:r>
              <a:rPr lang="en-US" b="1" dirty="0">
                <a:latin typeface="Times New Roman" panose="02020603050405020304" pitchFamily="18" charset="0"/>
                <a:cs typeface="Times New Roman" panose="02020603050405020304" pitchFamily="18" charset="0"/>
              </a:rPr>
              <a:t>Mentor: Jaya Pandey</a:t>
            </a:r>
          </a:p>
          <a:p>
            <a:r>
              <a:rPr lang="en-US" b="1" dirty="0">
                <a:latin typeface="Times New Roman" panose="02020603050405020304" pitchFamily="18" charset="0"/>
                <a:cs typeface="Times New Roman" panose="02020603050405020304" pitchFamily="18" charset="0"/>
              </a:rPr>
              <a:t>Batch: DA22S2</a:t>
            </a:r>
          </a:p>
        </p:txBody>
      </p:sp>
    </p:spTree>
    <p:extLst>
      <p:ext uri="{BB962C8B-B14F-4D97-AF65-F5344CB8AC3E}">
        <p14:creationId xmlns:p14="http://schemas.microsoft.com/office/powerpoint/2010/main" val="303918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770947"/>
            <a:ext cx="10972800" cy="872116"/>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Task7: </a:t>
            </a:r>
            <a:r>
              <a:rPr lang="en-IN" sz="2800" dirty="0">
                <a:solidFill>
                  <a:schemeClr val="tx1"/>
                </a:solidFill>
                <a:latin typeface="Times New Roman" panose="02020603050405020304" pitchFamily="18" charset="0"/>
                <a:cs typeface="Times New Roman" panose="02020603050405020304" pitchFamily="18" charset="0"/>
              </a:rPr>
              <a:t>Display the titles of movies starting with the letters ‘K’ and ‘Q’</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609600" y="1285876"/>
            <a:ext cx="10972800" cy="5757862"/>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Output</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Technique </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857250" y="2714625"/>
            <a:ext cx="2471738" cy="17430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Where,</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Like</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1377484" y="5722742"/>
            <a:ext cx="9195268" cy="8721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There are 12 movies starting with the letter ‘K’ .</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There are 3 movies starting with the letter ‘Q’</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2D40115-C10D-E81A-3153-0F6622524B66}"/>
              </a:ext>
            </a:extLst>
          </p:cNvPr>
          <p:cNvPicPr>
            <a:picLocks noChangeAspect="1"/>
          </p:cNvPicPr>
          <p:nvPr/>
        </p:nvPicPr>
        <p:blipFill rotWithShape="1">
          <a:blip r:embed="rId2">
            <a:extLst>
              <a:ext uri="{28A0092B-C50C-407E-A947-70E740481C1C}">
                <a14:useLocalDpi xmlns:a14="http://schemas.microsoft.com/office/drawing/2010/main" val="0"/>
              </a:ext>
            </a:extLst>
          </a:blip>
          <a:srcRect l="17656" t="38632" r="73203" b="39216"/>
          <a:stretch/>
        </p:blipFill>
        <p:spPr>
          <a:xfrm>
            <a:off x="4214812" y="2007028"/>
            <a:ext cx="3762375" cy="3043236"/>
          </a:xfrm>
          <a:prstGeom prst="rect">
            <a:avLst/>
          </a:prstGeom>
        </p:spPr>
      </p:pic>
      <p:pic>
        <p:nvPicPr>
          <p:cNvPr id="3" name="Picture 2">
            <a:extLst>
              <a:ext uri="{FF2B5EF4-FFF2-40B4-BE49-F238E27FC236}">
                <a16:creationId xmlns:a16="http://schemas.microsoft.com/office/drawing/2014/main" id="{F62D4BE3-35B4-4C1A-EF1D-83C23FC9D507}"/>
              </a:ext>
            </a:extLst>
          </p:cNvPr>
          <p:cNvPicPr>
            <a:picLocks noChangeAspect="1"/>
          </p:cNvPicPr>
          <p:nvPr/>
        </p:nvPicPr>
        <p:blipFill rotWithShape="1">
          <a:blip r:embed="rId3">
            <a:extLst>
              <a:ext uri="{28A0092B-C50C-407E-A947-70E740481C1C}">
                <a14:useLocalDpi xmlns:a14="http://schemas.microsoft.com/office/drawing/2010/main" val="0"/>
              </a:ext>
            </a:extLst>
          </a:blip>
          <a:srcRect l="17769" t="55648" r="73900" b="39136"/>
          <a:stretch/>
        </p:blipFill>
        <p:spPr>
          <a:xfrm>
            <a:off x="8311682" y="2502098"/>
            <a:ext cx="2783822" cy="1398390"/>
          </a:xfrm>
          <a:prstGeom prst="rect">
            <a:avLst/>
          </a:prstGeom>
        </p:spPr>
      </p:pic>
    </p:spTree>
    <p:extLst>
      <p:ext uri="{BB962C8B-B14F-4D97-AF65-F5344CB8AC3E}">
        <p14:creationId xmlns:p14="http://schemas.microsoft.com/office/powerpoint/2010/main" val="43266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770947"/>
            <a:ext cx="10972800" cy="872116"/>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Task8: </a:t>
            </a:r>
            <a:r>
              <a:rPr lang="en-IN" sz="2800" dirty="0">
                <a:solidFill>
                  <a:schemeClr val="tx1"/>
                </a:solidFill>
                <a:latin typeface="Times New Roman" panose="02020603050405020304" pitchFamily="18" charset="0"/>
                <a:cs typeface="Times New Roman" panose="02020603050405020304" pitchFamily="18" charset="0"/>
              </a:rPr>
              <a:t>Display the names of all actors where the movie name is ‘Agent Truman’</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609600" y="1285876"/>
            <a:ext cx="10972800" cy="5757862"/>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Output</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Technique </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905994" y="2314575"/>
            <a:ext cx="2965919" cy="15105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Select,Concat</a:t>
            </a: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n w="0"/>
                <a:solidFill>
                  <a:srgbClr val="0F6FC6"/>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Join,</a:t>
            </a: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Where</a:t>
            </a: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905995" y="5147681"/>
            <a:ext cx="10423993" cy="151050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I have joined the </a:t>
            </a:r>
            <a:r>
              <a:rPr kumimoji="0" lang="en-US" sz="2400" b="0" i="0" u="none" strike="noStrike" kern="1200" cap="none" spc="0" normalizeH="0" baseline="0" noProof="0" dirty="0" err="1">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film,film_actor,actor</a:t>
            </a: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 tables using </a:t>
            </a:r>
            <a:r>
              <a:rPr kumimoji="0" lang="en-US" sz="2400" b="0" i="0" u="none" strike="noStrike" kern="1200" cap="none" spc="0" normalizeH="0" baseline="0" noProof="0" dirty="0" err="1">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film_id</a:t>
            </a: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 and </a:t>
            </a:r>
            <a:r>
              <a:rPr kumimoji="0" lang="en-US" sz="2400" b="0" i="0" u="none" strike="noStrike" kern="1200" cap="none" spc="0" normalizeH="0" baseline="0" noProof="0" dirty="0" err="1">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actor_id.There</a:t>
            </a: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 were 7 actors in the movie called ‘Agent Truman’ and full name of the actors has displayed by using </a:t>
            </a:r>
            <a:r>
              <a:rPr kumimoji="0" lang="en-US" sz="2400" b="0" i="0" u="none" strike="noStrike" kern="1200" cap="none" spc="0" normalizeH="0" baseline="0" noProof="0" dirty="0" err="1">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concat</a:t>
            </a: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 function.</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335EEB7-003C-0709-2B9F-0FBE4D4CB319}"/>
              </a:ext>
            </a:extLst>
          </p:cNvPr>
          <p:cNvPicPr>
            <a:picLocks noChangeAspect="1"/>
          </p:cNvPicPr>
          <p:nvPr/>
        </p:nvPicPr>
        <p:blipFill rotWithShape="1">
          <a:blip r:embed="rId2">
            <a:extLst>
              <a:ext uri="{28A0092B-C50C-407E-A947-70E740481C1C}">
                <a14:useLocalDpi xmlns:a14="http://schemas.microsoft.com/office/drawing/2010/main" val="0"/>
              </a:ext>
            </a:extLst>
          </a:blip>
          <a:srcRect l="18603" t="37983" r="74202" b="48142"/>
          <a:stretch/>
        </p:blipFill>
        <p:spPr>
          <a:xfrm>
            <a:off x="6406124" y="1950830"/>
            <a:ext cx="3827929" cy="2732222"/>
          </a:xfrm>
          <a:prstGeom prst="rect">
            <a:avLst/>
          </a:prstGeom>
        </p:spPr>
      </p:pic>
    </p:spTree>
    <p:extLst>
      <p:ext uri="{BB962C8B-B14F-4D97-AF65-F5344CB8AC3E}">
        <p14:creationId xmlns:p14="http://schemas.microsoft.com/office/powerpoint/2010/main" val="34535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770947"/>
            <a:ext cx="10972800" cy="872116"/>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latin typeface="Times New Roman" panose="02020603050405020304" pitchFamily="18" charset="0"/>
                <a:cs typeface="Times New Roman" panose="02020603050405020304" pitchFamily="18" charset="0"/>
              </a:rPr>
              <a:t>Task9: </a:t>
            </a:r>
            <a:r>
              <a:rPr kumimoji="0" lang="en-IN" sz="2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Identify all the movies categorized as family films.</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609600" y="1285876"/>
            <a:ext cx="10972800" cy="5757862"/>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Output</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Technique </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905995" y="2586037"/>
            <a:ext cx="2314575" cy="16859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Select,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Join,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Where</a:t>
            </a: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1277471" y="5661061"/>
            <a:ext cx="9017934" cy="8721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 have joined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film,film_category,category</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tables.There</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are total 69 movies belongs to family category.</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FFB124F-12DA-9585-1A19-37604E662BE3}"/>
              </a:ext>
            </a:extLst>
          </p:cNvPr>
          <p:cNvPicPr>
            <a:picLocks noChangeAspect="1"/>
          </p:cNvPicPr>
          <p:nvPr/>
        </p:nvPicPr>
        <p:blipFill rotWithShape="1">
          <a:blip r:embed="rId2">
            <a:extLst>
              <a:ext uri="{28A0092B-C50C-407E-A947-70E740481C1C}">
                <a14:useLocalDpi xmlns:a14="http://schemas.microsoft.com/office/drawing/2010/main" val="0"/>
              </a:ext>
            </a:extLst>
          </a:blip>
          <a:srcRect l="17578" t="37549" r="69855" b="41407"/>
          <a:stretch/>
        </p:blipFill>
        <p:spPr>
          <a:xfrm>
            <a:off x="6096000" y="2028825"/>
            <a:ext cx="3675529" cy="2871788"/>
          </a:xfrm>
          <a:prstGeom prst="rect">
            <a:avLst/>
          </a:prstGeom>
        </p:spPr>
      </p:pic>
    </p:spTree>
    <p:extLst>
      <p:ext uri="{BB962C8B-B14F-4D97-AF65-F5344CB8AC3E}">
        <p14:creationId xmlns:p14="http://schemas.microsoft.com/office/powerpoint/2010/main" val="307998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581584" y="705265"/>
            <a:ext cx="10972800" cy="1401123"/>
          </a:xfrm>
        </p:spPr>
        <p:txBody>
          <a:bodyPr>
            <a:normAutofit fontScale="90000"/>
          </a:bodyPr>
          <a:lstStyle/>
          <a:p>
            <a:pPr marR="0" lvl="0" algn="l" defTabSz="914400" rtl="0" eaLnBrk="1" fontAlgn="auto" latinLnBrk="0" hangingPunct="1">
              <a:lnSpc>
                <a:spcPct val="100000"/>
              </a:lnSpc>
              <a:spcBef>
                <a:spcPts val="0"/>
              </a:spcBef>
              <a:spcAft>
                <a:spcPts val="0"/>
              </a:spcAft>
              <a:buClrTx/>
              <a:buSzTx/>
              <a:tabLst/>
              <a:defRPr/>
            </a:pPr>
            <a:r>
              <a:rPr lang="en-US" sz="2800" b="1" dirty="0">
                <a:solidFill>
                  <a:schemeClr val="tx1"/>
                </a:solidFill>
                <a:latin typeface="Times New Roman" panose="02020603050405020304" pitchFamily="18" charset="0"/>
                <a:cs typeface="Times New Roman" panose="02020603050405020304" pitchFamily="18" charset="0"/>
              </a:rPr>
              <a:t>Task10</a:t>
            </a:r>
            <a:r>
              <a:rPr lang="en-US" sz="2800"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2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a:t>
            </a:r>
            <a:r>
              <a:rPr lang="en-US" sz="22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Display the  maximum, minimum and average rental rates of movies based on their ratings.</a:t>
            </a:r>
            <a:b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output must be in descending order of the average rental rates </a:t>
            </a:r>
            <a:b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(ii)Display the movie in descending order  of their rental  frequencies, so the management can</a:t>
            </a:r>
            <a:b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maintain more copies of those movies</a:t>
            </a:r>
            <a:b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609600" y="1285875"/>
            <a:ext cx="10972800" cy="5681522"/>
          </a:xfrm>
        </p:spPr>
        <p:txBody>
          <a:bodyPr/>
          <a:lstStyle/>
          <a:p>
            <a:pPr marL="0" indent="0">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Technique                                            Output</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742950" y="2449357"/>
            <a:ext cx="1885950" cy="207978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Select,max</a:t>
            </a:r>
            <a:r>
              <a:rPr kumimoji="0" lang="en-US" sz="20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(),min(),avg() Join,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Group by,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w="0"/>
                <a:solidFill>
                  <a:srgbClr val="0F6FC6"/>
                </a:solidFill>
                <a:effectLst>
                  <a:outerShdw blurRad="38100" dist="25400" dir="5400000" algn="ctr" rotWithShape="0">
                    <a:srgbClr val="6E747A">
                      <a:alpha val="43000"/>
                    </a:srgbClr>
                  </a:outerShdw>
                </a:effectLst>
                <a:uLnTx/>
                <a:uFillTx/>
                <a:latin typeface="Times New Roman" panose="02020603050405020304" pitchFamily="18" charset="0"/>
                <a:ea typeface="+mn-ea"/>
                <a:cs typeface="Times New Roman" panose="02020603050405020304" pitchFamily="18" charset="0"/>
              </a:rPr>
              <a:t>Order by</a:t>
            </a:r>
            <a:endParaRPr lang="en-IN"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581584" y="5109749"/>
            <a:ext cx="10972800" cy="16911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 have joined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film,inventory,rental</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tables.The</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average rental rate is highest in ‘PG’ rating with 3.051 and maximum rental rate is 4.99 and minimum rental rate is 0.99.</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most frequently rented movie is ‘Bucket Brotherhood’ and it has rented 34 times .</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DCB2986-4C8E-7D83-F8CE-E078F3BBEF50}"/>
              </a:ext>
            </a:extLst>
          </p:cNvPr>
          <p:cNvPicPr>
            <a:picLocks noChangeAspect="1"/>
          </p:cNvPicPr>
          <p:nvPr/>
        </p:nvPicPr>
        <p:blipFill rotWithShape="1">
          <a:blip r:embed="rId2">
            <a:extLst>
              <a:ext uri="{28A0092B-C50C-407E-A947-70E740481C1C}">
                <a14:useLocalDpi xmlns:a14="http://schemas.microsoft.com/office/drawing/2010/main" val="0"/>
              </a:ext>
            </a:extLst>
          </a:blip>
          <a:srcRect l="19044" t="37826" r="62887" b="50886"/>
          <a:stretch/>
        </p:blipFill>
        <p:spPr>
          <a:xfrm>
            <a:off x="3240663" y="2357792"/>
            <a:ext cx="3519845" cy="2262909"/>
          </a:xfrm>
          <a:prstGeom prst="rect">
            <a:avLst/>
          </a:prstGeom>
        </p:spPr>
      </p:pic>
      <p:pic>
        <p:nvPicPr>
          <p:cNvPr id="9" name="Picture 8">
            <a:extLst>
              <a:ext uri="{FF2B5EF4-FFF2-40B4-BE49-F238E27FC236}">
                <a16:creationId xmlns:a16="http://schemas.microsoft.com/office/drawing/2014/main" id="{3F678459-48C7-2295-3B20-6856CBFDB2E2}"/>
              </a:ext>
            </a:extLst>
          </p:cNvPr>
          <p:cNvPicPr>
            <a:picLocks noChangeAspect="1"/>
          </p:cNvPicPr>
          <p:nvPr/>
        </p:nvPicPr>
        <p:blipFill rotWithShape="1">
          <a:blip r:embed="rId3">
            <a:extLst>
              <a:ext uri="{28A0092B-C50C-407E-A947-70E740481C1C}">
                <a14:useLocalDpi xmlns:a14="http://schemas.microsoft.com/office/drawing/2010/main" val="0"/>
              </a:ext>
            </a:extLst>
          </a:blip>
          <a:srcRect l="17893" t="37321" r="70672" b="41408"/>
          <a:stretch/>
        </p:blipFill>
        <p:spPr>
          <a:xfrm>
            <a:off x="7372271" y="2258019"/>
            <a:ext cx="3132088" cy="2427109"/>
          </a:xfrm>
          <a:prstGeom prst="rect">
            <a:avLst/>
          </a:prstGeom>
        </p:spPr>
      </p:pic>
    </p:spTree>
    <p:extLst>
      <p:ext uri="{BB962C8B-B14F-4D97-AF65-F5344CB8AC3E}">
        <p14:creationId xmlns:p14="http://schemas.microsoft.com/office/powerpoint/2010/main" val="177636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646521"/>
            <a:ext cx="10972800" cy="2079121"/>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latin typeface="Times New Roman" panose="02020603050405020304" pitchFamily="18" charset="0"/>
                <a:cs typeface="Times New Roman" panose="02020603050405020304" pitchFamily="18" charset="0"/>
              </a:rPr>
              <a:t>Task11: </a:t>
            </a:r>
            <a:r>
              <a:rPr lang="en-US" sz="2200" dirty="0">
                <a:solidFill>
                  <a:schemeClr val="tx1"/>
                </a:solidFill>
                <a:latin typeface="Times New Roman" panose="02020603050405020304" pitchFamily="18" charset="0"/>
                <a:cs typeface="Times New Roman" panose="02020603050405020304" pitchFamily="18" charset="0"/>
              </a:rPr>
              <a:t>(</a:t>
            </a:r>
            <a:r>
              <a:rPr lang="en-US" sz="2200" dirty="0" err="1">
                <a:solidFill>
                  <a:schemeClr val="tx1"/>
                </a:solidFill>
                <a:latin typeface="Times New Roman" panose="02020603050405020304" pitchFamily="18" charset="0"/>
                <a:cs typeface="Times New Roman" panose="02020603050405020304" pitchFamily="18" charset="0"/>
              </a:rPr>
              <a:t>i</a:t>
            </a:r>
            <a:r>
              <a:rPr lang="en-US" sz="2200" dirty="0">
                <a:solidFill>
                  <a:schemeClr val="tx1"/>
                </a:solidFill>
                <a:latin typeface="Times New Roman" panose="02020603050405020304" pitchFamily="18" charset="0"/>
                <a:cs typeface="Times New Roman" panose="02020603050405020304" pitchFamily="18" charset="0"/>
              </a:rPr>
              <a:t>) </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how many film categories, the difference between the average film replacement cost ((disc-  DVD/Blue Ray ) and  film rental rate is greater than $15.</a:t>
            </a:r>
            <a:b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(ii) Display the list of all film categories identified above ,along  with the corresponding average film replacement cost and average film rental rate. </a:t>
            </a:r>
            <a:br>
              <a:rPr kumimoji="0" lang="en-IN" sz="1800" b="0" i="0" u="none" strike="noStrike" kern="1200" cap="none" spc="0" normalizeH="0" baseline="0" noProof="0" dirty="0">
                <a:ln>
                  <a:noFill/>
                </a:ln>
                <a:solidFill>
                  <a:prstClr val="black"/>
                </a:solidFill>
                <a:effectLst/>
                <a:uLnTx/>
                <a:uFillTx/>
                <a:latin typeface="Constantia"/>
                <a:ea typeface="+mn-ea"/>
                <a:cs typeface="+mn-cs"/>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457200" y="1500188"/>
            <a:ext cx="11125200" cy="5943755"/>
          </a:xfrm>
        </p:spPr>
        <p:txBody>
          <a:body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Technique </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Output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857250" y="2725643"/>
            <a:ext cx="1928813" cy="19739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 Join,</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Group by, Having,</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Order by</a:t>
            </a:r>
            <a:endParaRPr lang="en-IN"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609600" y="5357812"/>
            <a:ext cx="10323979" cy="12858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Here,I</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have joined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film,film_category</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and category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tables.Therfore,Sports</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category has maximum number of movies with total count of 74 and their cost difference is 17.27 and second highest count of movies is foreign category. </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D1B418-D4D1-DD6E-67D7-B075317D578B}"/>
              </a:ext>
            </a:extLst>
          </p:cNvPr>
          <p:cNvPicPr>
            <a:picLocks noChangeAspect="1"/>
          </p:cNvPicPr>
          <p:nvPr/>
        </p:nvPicPr>
        <p:blipFill>
          <a:blip r:embed="rId2"/>
          <a:stretch>
            <a:fillRect/>
          </a:stretch>
        </p:blipFill>
        <p:spPr>
          <a:xfrm>
            <a:off x="5114925" y="2532093"/>
            <a:ext cx="5818654" cy="2552700"/>
          </a:xfrm>
          <a:prstGeom prst="rect">
            <a:avLst/>
          </a:prstGeom>
        </p:spPr>
      </p:pic>
    </p:spTree>
    <p:extLst>
      <p:ext uri="{BB962C8B-B14F-4D97-AF65-F5344CB8AC3E}">
        <p14:creationId xmlns:p14="http://schemas.microsoft.com/office/powerpoint/2010/main" val="599257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814389"/>
            <a:ext cx="10972800" cy="1185862"/>
          </a:xfrm>
        </p:spPr>
        <p:txBody>
          <a:bodyPr>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latin typeface="Times New Roman" panose="02020603050405020304" pitchFamily="18" charset="0"/>
                <a:cs typeface="Times New Roman" panose="02020603050405020304" pitchFamily="18" charset="0"/>
              </a:rPr>
              <a:t>Task12: </a:t>
            </a:r>
            <a:r>
              <a:rPr kumimoji="0" lang="en-IN" sz="27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Display the film categories in which the number of movies is greater than 70 </a:t>
            </a:r>
            <a:br>
              <a:rPr kumimoji="0" lang="en-IN" sz="1800" b="0" i="0" u="none" strike="noStrike" kern="1200" cap="none" spc="0" normalizeH="0" baseline="0" noProof="0" dirty="0">
                <a:ln>
                  <a:noFill/>
                </a:ln>
                <a:solidFill>
                  <a:prstClr val="black"/>
                </a:solidFill>
                <a:effectLst/>
                <a:uLnTx/>
                <a:uFillTx/>
                <a:latin typeface="Constantia"/>
                <a:ea typeface="+mn-ea"/>
                <a:cs typeface="+mn-cs"/>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609600" y="1371601"/>
            <a:ext cx="10972800" cy="5757862"/>
          </a:xfrm>
        </p:spPr>
        <p:txBody>
          <a:bodyPr/>
          <a:lstStyle/>
          <a:p>
            <a:pPr marL="0" indent="0">
              <a:buNone/>
            </a:pPr>
            <a:r>
              <a:rPr lang="en-US"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Technique                                                   Output </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1196508" y="2471742"/>
            <a:ext cx="2143125" cy="19358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Join,</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Group by,</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Having</a:t>
            </a:r>
            <a:endParaRPr lang="en-IN"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934010" y="5460065"/>
            <a:ext cx="10323979" cy="8721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Here,I</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have joined the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film,film_category</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and category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tables.The</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film category foreign and sports are having the number of movies greater than 70. </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9708A2-017A-08CF-B5A2-EAAA8C7507BD}"/>
              </a:ext>
            </a:extLst>
          </p:cNvPr>
          <p:cNvPicPr>
            <a:picLocks noChangeAspect="1"/>
          </p:cNvPicPr>
          <p:nvPr/>
        </p:nvPicPr>
        <p:blipFill>
          <a:blip r:embed="rId2"/>
          <a:stretch>
            <a:fillRect/>
          </a:stretch>
        </p:blipFill>
        <p:spPr>
          <a:xfrm>
            <a:off x="5673956" y="2425239"/>
            <a:ext cx="5143501" cy="2143124"/>
          </a:xfrm>
          <a:prstGeom prst="rect">
            <a:avLst/>
          </a:prstGeom>
        </p:spPr>
      </p:pic>
    </p:spTree>
    <p:extLst>
      <p:ext uri="{BB962C8B-B14F-4D97-AF65-F5344CB8AC3E}">
        <p14:creationId xmlns:p14="http://schemas.microsoft.com/office/powerpoint/2010/main" val="131904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711C-F09A-552C-0068-6450CC8AF859}"/>
              </a:ext>
            </a:extLst>
          </p:cNvPr>
          <p:cNvSpPr>
            <a:spLocks noGrp="1"/>
          </p:cNvSpPr>
          <p:nvPr>
            <p:ph type="title"/>
          </p:nvPr>
        </p:nvSpPr>
        <p:spPr>
          <a:xfrm>
            <a:off x="609600" y="443345"/>
            <a:ext cx="10972800" cy="753237"/>
          </a:xfrm>
        </p:spPr>
        <p:txBody>
          <a:bodyPr>
            <a:normAutofit fontScale="90000"/>
          </a:bodyPr>
          <a:lstStyle/>
          <a:p>
            <a:br>
              <a:rPr lang="en-US" dirty="0"/>
            </a:br>
            <a:r>
              <a:rPr lang="en-IN" dirty="0">
                <a:solidFill>
                  <a:schemeClr val="tx1"/>
                </a:solidFill>
              </a:rPr>
              <a:t>Conclusion:</a:t>
            </a:r>
          </a:p>
        </p:txBody>
      </p:sp>
      <p:sp>
        <p:nvSpPr>
          <p:cNvPr id="3" name="Content Placeholder 2">
            <a:extLst>
              <a:ext uri="{FF2B5EF4-FFF2-40B4-BE49-F238E27FC236}">
                <a16:creationId xmlns:a16="http://schemas.microsoft.com/office/drawing/2014/main" id="{E71F8BE7-79ED-3844-5FD0-7309CA7170EE}"/>
              </a:ext>
            </a:extLst>
          </p:cNvPr>
          <p:cNvSpPr>
            <a:spLocks noGrp="1"/>
          </p:cNvSpPr>
          <p:nvPr>
            <p:ph idx="1"/>
          </p:nvPr>
        </p:nvSpPr>
        <p:spPr>
          <a:xfrm>
            <a:off x="609600" y="1549007"/>
            <a:ext cx="10972800" cy="4752975"/>
          </a:xfrm>
        </p:spPr>
        <p:txBody>
          <a:bodyPr>
            <a:normAutofi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In this database, there are 16 category, 1000 movies and 200 actors.</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Most of the movies got ‘PG-13’(30%) rating and the average rental rate for the movies having ‘PG-13’ rating are 3.03</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73% of the movies are having the replacement cost between $11 and $25.</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‘Lambs </a:t>
            </a:r>
            <a:r>
              <a:rPr lang="en-IN" sz="2000" dirty="0" err="1">
                <a:latin typeface="Times New Roman" panose="02020603050405020304" pitchFamily="18" charset="0"/>
                <a:cs typeface="Times New Roman" panose="02020603050405020304" pitchFamily="18" charset="0"/>
              </a:rPr>
              <a:t>Cincinatti</a:t>
            </a:r>
            <a:r>
              <a:rPr lang="en-IN" sz="2000" dirty="0">
                <a:latin typeface="Times New Roman" panose="02020603050405020304" pitchFamily="18" charset="0"/>
                <a:cs typeface="Times New Roman" panose="02020603050405020304" pitchFamily="18" charset="0"/>
              </a:rPr>
              <a:t>’ have a maximum number of actors(15) followed by ‘Crazy Home’ and ‘Random Go’(13 actors).</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movie ‘Agent Truman’ got a great </a:t>
            </a:r>
            <a:r>
              <a:rPr lang="en-IN" sz="2000" dirty="0" err="1">
                <a:latin typeface="Times New Roman" panose="02020603050405020304" pitchFamily="18" charset="0"/>
                <a:cs typeface="Times New Roman" panose="02020603050405020304" pitchFamily="18" charset="0"/>
              </a:rPr>
              <a:t>success,it</a:t>
            </a:r>
            <a:r>
              <a:rPr lang="en-IN" sz="2000" dirty="0">
                <a:latin typeface="Times New Roman" panose="02020603050405020304" pitchFamily="18" charset="0"/>
                <a:cs typeface="Times New Roman" panose="02020603050405020304" pitchFamily="18" charset="0"/>
              </a:rPr>
              <a:t> has 7 actors and belongs to foreign genre and it has rental rate=2.99, replacement cost=17.99 and rating=‘PG-13’.</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movie ‘Bucket Brotherhood’ has frequently rented movie, it has rented around 34 times belongs to travel genre and having the ‘PG’ rating.</a:t>
            </a:r>
          </a:p>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‘Sports’ genre has maximum number of movies around 74 movies foreign genre has 73 movies, family genre has 64 movies and children genre has 60 movies.</a:t>
            </a:r>
          </a:p>
          <a:p>
            <a:pPr>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268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DD3284-4AF7-A1F4-67A0-C9290669F245}"/>
              </a:ext>
            </a:extLst>
          </p:cNvPr>
          <p:cNvSpPr>
            <a:spLocks noGrp="1"/>
          </p:cNvSpPr>
          <p:nvPr>
            <p:ph idx="1"/>
          </p:nvPr>
        </p:nvSpPr>
        <p:spPr>
          <a:xfrm>
            <a:off x="609600" y="1080654"/>
            <a:ext cx="10972800" cy="5243945"/>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Through my analysis, I would suggest to the movie rental store which category of movie that may contribute most profitable</a:t>
            </a:r>
          </a:p>
          <a:p>
            <a:pPr marL="0" indent="0">
              <a:buNone/>
            </a:pPr>
            <a:endParaRPr lang="en-I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Rating=‘PG’ and ‘PG-13’</a:t>
            </a:r>
          </a:p>
          <a:p>
            <a:pP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Replacement cost between 15 to 25</a:t>
            </a:r>
          </a:p>
          <a:p>
            <a:pP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Number of actors should be 6 to 10</a:t>
            </a:r>
          </a:p>
          <a:p>
            <a:pP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Genre =Family, Children, Foreign, Travel and sports.</a:t>
            </a:r>
          </a:p>
          <a:p>
            <a:pP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Rental rate between 2.5 to 3.5</a:t>
            </a:r>
          </a:p>
          <a:p>
            <a:pP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The average length should be 110 to 125</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9091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D5DD8-B471-A60B-4D7B-E1864E4C08C6}"/>
              </a:ext>
            </a:extLst>
          </p:cNvPr>
          <p:cNvSpPr>
            <a:spLocks noGrp="1"/>
          </p:cNvSpPr>
          <p:nvPr>
            <p:ph type="title"/>
          </p:nvPr>
        </p:nvSpPr>
        <p:spPr>
          <a:xfrm>
            <a:off x="3800474" y="2171700"/>
            <a:ext cx="6029325" cy="1428750"/>
          </a:xfrm>
        </p:spPr>
        <p:txBody>
          <a:bodyPr>
            <a:noAutofit/>
          </a:bodyPr>
          <a:lstStyle/>
          <a:p>
            <a:r>
              <a:rPr lang="en-US" sz="8000" dirty="0"/>
              <a:t>Thank You</a:t>
            </a:r>
            <a:endParaRPr lang="en-IN" sz="8000" dirty="0"/>
          </a:p>
        </p:txBody>
      </p:sp>
    </p:spTree>
    <p:extLst>
      <p:ext uri="{BB962C8B-B14F-4D97-AF65-F5344CB8AC3E}">
        <p14:creationId xmlns:p14="http://schemas.microsoft.com/office/powerpoint/2010/main" val="283782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DDEC-29F3-EB29-2D41-5EBDD5EB5C19}"/>
              </a:ext>
            </a:extLst>
          </p:cNvPr>
          <p:cNvSpPr>
            <a:spLocks noGrp="1"/>
          </p:cNvSpPr>
          <p:nvPr>
            <p:ph type="title"/>
          </p:nvPr>
        </p:nvSpPr>
        <p:spPr>
          <a:xfrm>
            <a:off x="609600" y="579120"/>
            <a:ext cx="10972800" cy="548640"/>
          </a:xfrm>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OBJECTIVE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FDA9C06-1E5F-54DE-9E74-4E70186F904B}"/>
              </a:ext>
            </a:extLst>
          </p:cNvPr>
          <p:cNvSpPr>
            <a:spLocks noGrp="1"/>
          </p:cNvSpPr>
          <p:nvPr>
            <p:ph idx="1"/>
          </p:nvPr>
        </p:nvSpPr>
        <p:spPr>
          <a:xfrm>
            <a:off x="396240" y="1234440"/>
            <a:ext cx="11628120" cy="5090160"/>
          </a:xfrm>
        </p:spPr>
        <p:txBody>
          <a:bodyPr>
            <a:normAutofit lnSpcReduction="10000"/>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aim of this project is to provide the management of movie on rent with actionable insights and data-driven recommendations for stocking their inventory.</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By understanding the most frequently rental </a:t>
            </a:r>
            <a:r>
              <a:rPr lang="en-US" dirty="0" err="1">
                <a:latin typeface="Times New Roman" panose="02020603050405020304" pitchFamily="18" charset="0"/>
                <a:cs typeface="Times New Roman" panose="02020603050405020304" pitchFamily="18" charset="0"/>
              </a:rPr>
              <a:t>movies,popular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genres,actors</a:t>
            </a:r>
            <a:r>
              <a:rPr lang="en-US" dirty="0">
                <a:latin typeface="Times New Roman" panose="02020603050405020304" pitchFamily="18" charset="0"/>
                <a:cs typeface="Times New Roman" panose="02020603050405020304" pitchFamily="18" charset="0"/>
              </a:rPr>
              <a:t> in demand ,and the management can make informed decisions about which movies to stock in their stores.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This,in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turn,aims</a:t>
            </a:r>
            <a:r>
              <a:rPr lang="en-US" dirty="0">
                <a:latin typeface="Times New Roman" panose="02020603050405020304" pitchFamily="18" charset="0"/>
                <a:cs typeface="Times New Roman" panose="02020603050405020304" pitchFamily="18" charset="0"/>
              </a:rPr>
              <a:t> to improve the customer satisfaction by offering a wide selection of movies that align with customer preferences.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Also,enhance</a:t>
            </a:r>
            <a:r>
              <a:rPr lang="en-US" dirty="0">
                <a:latin typeface="Times New Roman" panose="02020603050405020304" pitchFamily="18" charset="0"/>
                <a:cs typeface="Times New Roman" panose="02020603050405020304" pitchFamily="18" charset="0"/>
              </a:rPr>
              <a:t> business profitability by optimizing inventory management and increasing movie rentals</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25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466A4-84D2-4538-E8AC-A34D973598AA}"/>
              </a:ext>
            </a:extLst>
          </p:cNvPr>
          <p:cNvSpPr txBox="1"/>
          <p:nvPr/>
        </p:nvSpPr>
        <p:spPr>
          <a:xfrm>
            <a:off x="3665445" y="316707"/>
            <a:ext cx="4231341" cy="892552"/>
          </a:xfrm>
          <a:prstGeom prst="rect">
            <a:avLst/>
          </a:prstGeom>
          <a:noFill/>
        </p:spPr>
        <p:txBody>
          <a:bodyPr wrap="square" rtlCol="0">
            <a:spAutoFit/>
          </a:bodyPr>
          <a:lstStyle/>
          <a:p>
            <a:pPr algn="ctr"/>
            <a:r>
              <a:rPr lang="en-IN" sz="2000" dirty="0"/>
              <a:t>                                                 </a:t>
            </a:r>
            <a:r>
              <a:rPr lang="en-IN" sz="2800" b="1" dirty="0">
                <a:latin typeface="Times New Roman" panose="02020603050405020304" pitchFamily="18" charset="0"/>
                <a:ea typeface="Segoe UI Emoji" panose="020B0502040204020203" pitchFamily="34" charset="0"/>
                <a:cs typeface="Times New Roman" panose="02020603050405020304" pitchFamily="18" charset="0"/>
              </a:rPr>
              <a:t>DESCRIPTION</a:t>
            </a:r>
            <a:r>
              <a:rPr lang="en-IN" sz="3200" b="1"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12CB14CF-2BE3-E026-21B3-E6B8D929B5F3}"/>
              </a:ext>
            </a:extLst>
          </p:cNvPr>
          <p:cNvSpPr txBox="1"/>
          <p:nvPr/>
        </p:nvSpPr>
        <p:spPr>
          <a:xfrm>
            <a:off x="409014" y="1278314"/>
            <a:ext cx="11449611" cy="4893647"/>
          </a:xfrm>
          <a:prstGeom prst="rect">
            <a:avLst/>
          </a:prstGeom>
          <a:noFill/>
        </p:spPr>
        <p:txBody>
          <a:bodyPr wrap="square" rtlCol="0">
            <a:spAutoFit/>
          </a:bodyPr>
          <a:lstStyle/>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Schema-</a:t>
            </a:r>
            <a:r>
              <a:rPr lang="en-IN" sz="2400" dirty="0" err="1">
                <a:latin typeface="Times New Roman" panose="02020603050405020304" pitchFamily="18" charset="0"/>
                <a:cs typeface="Times New Roman" panose="02020603050405020304" pitchFamily="18" charset="0"/>
              </a:rPr>
              <a:t>Sakila</a:t>
            </a:r>
            <a:r>
              <a:rPr lang="en-IN" sz="2400" dirty="0">
                <a:latin typeface="Times New Roman" panose="02020603050405020304" pitchFamily="18" charset="0"/>
                <a:cs typeface="Times New Roman" panose="02020603050405020304" pitchFamily="18" charset="0"/>
              </a:rPr>
              <a:t> Database.</a:t>
            </a:r>
          </a:p>
          <a:p>
            <a:pPr marL="285750" indent="-28575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In this dataset, we have 18 tables.</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For my </a:t>
            </a:r>
            <a:r>
              <a:rPr lang="en-IN" sz="2400" dirty="0" err="1">
                <a:latin typeface="Times New Roman" panose="02020603050405020304" pitchFamily="18" charset="0"/>
                <a:cs typeface="Times New Roman" panose="02020603050405020304" pitchFamily="18" charset="0"/>
              </a:rPr>
              <a:t>analysis,I</a:t>
            </a:r>
            <a:r>
              <a:rPr lang="en-IN" sz="2400" dirty="0">
                <a:latin typeface="Times New Roman" panose="02020603050405020304" pitchFamily="18" charset="0"/>
                <a:cs typeface="Times New Roman" panose="02020603050405020304" pitchFamily="18" charset="0"/>
              </a:rPr>
              <a:t> have considered the tables actor, film, category, film category, film actor, rental, inventory.</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Actor table contains </a:t>
            </a:r>
            <a:r>
              <a:rPr lang="en-IN" sz="2400" dirty="0" err="1">
                <a:latin typeface="Times New Roman" panose="02020603050405020304" pitchFamily="18" charset="0"/>
                <a:cs typeface="Times New Roman" panose="02020603050405020304" pitchFamily="18" charset="0"/>
              </a:rPr>
              <a:t>actor_id</a:t>
            </a:r>
            <a:r>
              <a:rPr lang="en-IN" sz="2400" dirty="0">
                <a:latin typeface="Times New Roman" panose="02020603050405020304" pitchFamily="18" charset="0"/>
                <a:cs typeface="Times New Roman" panose="02020603050405020304" pitchFamily="18" charset="0"/>
              </a:rPr>
              <a:t> and name of the actors.</a:t>
            </a:r>
          </a:p>
          <a:p>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Film table contains </a:t>
            </a:r>
            <a:r>
              <a:rPr lang="en-IN" sz="2400" dirty="0" err="1">
                <a:latin typeface="Times New Roman" panose="02020603050405020304" pitchFamily="18" charset="0"/>
                <a:cs typeface="Times New Roman" panose="02020603050405020304" pitchFamily="18" charset="0"/>
              </a:rPr>
              <a:t>film_id</a:t>
            </a:r>
            <a:r>
              <a:rPr lang="en-IN" sz="2400" dirty="0">
                <a:latin typeface="Times New Roman" panose="02020603050405020304" pitchFamily="18" charset="0"/>
                <a:cs typeface="Times New Roman" panose="02020603050405020304" pitchFamily="18" charset="0"/>
              </a:rPr>
              <a:t>, title, </a:t>
            </a:r>
            <a:r>
              <a:rPr lang="en-US" sz="2400" dirty="0" err="1">
                <a:latin typeface="Times New Roman" panose="02020603050405020304" pitchFamily="18" charset="0"/>
                <a:cs typeface="Times New Roman" panose="02020603050405020304" pitchFamily="18" charset="0"/>
              </a:rPr>
              <a:t>rental_rate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replacement_cost</a:t>
            </a:r>
            <a:r>
              <a:rPr lang="en-US" sz="2400" dirty="0">
                <a:latin typeface="Times New Roman" panose="02020603050405020304" pitchFamily="18" charset="0"/>
                <a:cs typeface="Times New Roman" panose="02020603050405020304" pitchFamily="18" charset="0"/>
              </a:rPr>
              <a:t>, rating, </a:t>
            </a:r>
            <a:r>
              <a:rPr lang="en-US" sz="2400" dirty="0" err="1">
                <a:latin typeface="Times New Roman" panose="02020603050405020304" pitchFamily="18" charset="0"/>
                <a:cs typeface="Times New Roman" panose="02020603050405020304" pitchFamily="18" charset="0"/>
              </a:rPr>
              <a:t>duration_length</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Category name contains </a:t>
            </a:r>
            <a:r>
              <a:rPr lang="en-US" sz="2400" dirty="0" err="1">
                <a:latin typeface="Times New Roman" panose="02020603050405020304" pitchFamily="18" charset="0"/>
                <a:cs typeface="Times New Roman" panose="02020603050405020304" pitchFamily="18" charset="0"/>
              </a:rPr>
              <a:t>category_id,category</a:t>
            </a:r>
            <a:r>
              <a:rPr lang="en-US" sz="2400" dirty="0">
                <a:latin typeface="Times New Roman" panose="02020603050405020304" pitchFamily="18" charset="0"/>
                <a:cs typeface="Times New Roman" panose="02020603050405020304" pitchFamily="18" charset="0"/>
              </a:rPr>
              <a:t> name in which the movie belongs and last updated columns.</a:t>
            </a:r>
          </a:p>
        </p:txBody>
      </p:sp>
    </p:spTree>
    <p:extLst>
      <p:ext uri="{BB962C8B-B14F-4D97-AF65-F5344CB8AC3E}">
        <p14:creationId xmlns:p14="http://schemas.microsoft.com/office/powerpoint/2010/main" val="91672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770947"/>
            <a:ext cx="10972800" cy="872116"/>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Task1: </a:t>
            </a:r>
            <a:r>
              <a:rPr lang="en-IN" sz="2800" dirty="0">
                <a:solidFill>
                  <a:schemeClr val="tx1"/>
                </a:solidFill>
                <a:latin typeface="Times New Roman" panose="02020603050405020304" pitchFamily="18" charset="0"/>
                <a:cs typeface="Times New Roman" panose="02020603050405020304" pitchFamily="18" charset="0"/>
              </a:rPr>
              <a:t>Display the full names of the actors available in the database.</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609600" y="1285876"/>
            <a:ext cx="10972800" cy="5757862"/>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Output</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Technique </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1243503" y="2836068"/>
            <a:ext cx="2353936" cy="11858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a:t>
            </a:r>
          </a:p>
          <a:p>
            <a:pPr algn="ct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Concat</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905995" y="5786070"/>
            <a:ext cx="10323979" cy="8721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There are around 200 actors in the dataset and full name has displayed using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concat</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function. </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2361ECF0-2258-94FE-481B-0F2DF696D565}"/>
              </a:ext>
            </a:extLst>
          </p:cNvPr>
          <p:cNvPicPr>
            <a:picLocks noChangeAspect="1"/>
          </p:cNvPicPr>
          <p:nvPr/>
        </p:nvPicPr>
        <p:blipFill>
          <a:blip r:embed="rId2"/>
          <a:stretch>
            <a:fillRect/>
          </a:stretch>
        </p:blipFill>
        <p:spPr>
          <a:xfrm>
            <a:off x="6325859" y="1995347"/>
            <a:ext cx="4224338" cy="3261718"/>
          </a:xfrm>
          <a:prstGeom prst="rect">
            <a:avLst/>
          </a:prstGeom>
        </p:spPr>
      </p:pic>
    </p:spTree>
    <p:extLst>
      <p:ext uri="{BB962C8B-B14F-4D97-AF65-F5344CB8AC3E}">
        <p14:creationId xmlns:p14="http://schemas.microsoft.com/office/powerpoint/2010/main" val="8054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1160087" y="1061518"/>
            <a:ext cx="9815793" cy="992548"/>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Task2:</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a:t>
            </a:r>
            <a:r>
              <a:rPr lang="en-US"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dirty="0">
                <a:solidFill>
                  <a:schemeClr val="tx1"/>
                </a:solidFill>
                <a:latin typeface="Times New Roman" panose="02020603050405020304" pitchFamily="18" charset="0"/>
                <a:cs typeface="Times New Roman" panose="02020603050405020304" pitchFamily="18" charset="0"/>
              </a:rPr>
              <a:t> Display the number of times each first name appears in the database.</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(ii)What is the count of actors that have unique first name I the database?</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             Display the first name of all these actors.</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328613" y="1271588"/>
            <a:ext cx="11253787" cy="5772149"/>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a:p>
            <a:pPr marL="0" indent="0">
              <a:buNone/>
            </a:pPr>
            <a:r>
              <a:rPr lang="en-IN" b="1" dirty="0">
                <a:latin typeface="Times New Roman" panose="02020603050405020304" pitchFamily="18" charset="0"/>
                <a:cs typeface="Times New Roman" panose="02020603050405020304" pitchFamily="18" charset="0"/>
              </a:rPr>
              <a:t>    Technique                              Output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609601" y="2604185"/>
            <a:ext cx="2419350" cy="18472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Distinct,</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Group by,</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Order by</a:t>
            </a:r>
          </a:p>
          <a:p>
            <a:pPr algn="ctr"/>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ctr"/>
            <a:endParaRPr lang="en-US"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905995" y="5698274"/>
            <a:ext cx="10323979" cy="95991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first name Penelope, Julia, Kenneth has appeared around 4 times.</a:t>
            </a:r>
          </a:p>
          <a:p>
            <a:pPr algn="ctr"/>
            <a:r>
              <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There are total 128 who have unique first names in the database.</a:t>
            </a:r>
          </a:p>
        </p:txBody>
      </p:sp>
      <p:pic>
        <p:nvPicPr>
          <p:cNvPr id="7" name="Picture 6">
            <a:extLst>
              <a:ext uri="{FF2B5EF4-FFF2-40B4-BE49-F238E27FC236}">
                <a16:creationId xmlns:a16="http://schemas.microsoft.com/office/drawing/2014/main" id="{277D8E08-E16E-B2D3-E382-9172551BFC81}"/>
              </a:ext>
            </a:extLst>
          </p:cNvPr>
          <p:cNvPicPr>
            <a:picLocks noChangeAspect="1"/>
          </p:cNvPicPr>
          <p:nvPr/>
        </p:nvPicPr>
        <p:blipFill>
          <a:blip r:embed="rId2"/>
          <a:stretch>
            <a:fillRect/>
          </a:stretch>
        </p:blipFill>
        <p:spPr>
          <a:xfrm>
            <a:off x="6854004" y="2957513"/>
            <a:ext cx="2231375" cy="1390136"/>
          </a:xfrm>
          <a:prstGeom prst="rect">
            <a:avLst/>
          </a:prstGeom>
        </p:spPr>
      </p:pic>
      <p:pic>
        <p:nvPicPr>
          <p:cNvPr id="9" name="Picture 8">
            <a:extLst>
              <a:ext uri="{FF2B5EF4-FFF2-40B4-BE49-F238E27FC236}">
                <a16:creationId xmlns:a16="http://schemas.microsoft.com/office/drawing/2014/main" id="{935161FF-D6AC-1D9E-6309-C4CE87689666}"/>
              </a:ext>
            </a:extLst>
          </p:cNvPr>
          <p:cNvPicPr>
            <a:picLocks noChangeAspect="1"/>
          </p:cNvPicPr>
          <p:nvPr/>
        </p:nvPicPr>
        <p:blipFill>
          <a:blip r:embed="rId3"/>
          <a:stretch>
            <a:fillRect/>
          </a:stretch>
        </p:blipFill>
        <p:spPr>
          <a:xfrm>
            <a:off x="9351024" y="2355139"/>
            <a:ext cx="2231375" cy="2510732"/>
          </a:xfrm>
          <a:prstGeom prst="rect">
            <a:avLst/>
          </a:prstGeom>
        </p:spPr>
      </p:pic>
      <p:pic>
        <p:nvPicPr>
          <p:cNvPr id="13" name="Picture 12">
            <a:extLst>
              <a:ext uri="{FF2B5EF4-FFF2-40B4-BE49-F238E27FC236}">
                <a16:creationId xmlns:a16="http://schemas.microsoft.com/office/drawing/2014/main" id="{A692486A-0540-DDB9-F193-881B0D607FBF}"/>
              </a:ext>
            </a:extLst>
          </p:cNvPr>
          <p:cNvPicPr>
            <a:picLocks noChangeAspect="1"/>
          </p:cNvPicPr>
          <p:nvPr/>
        </p:nvPicPr>
        <p:blipFill>
          <a:blip r:embed="rId4"/>
          <a:stretch>
            <a:fillRect/>
          </a:stretch>
        </p:blipFill>
        <p:spPr>
          <a:xfrm>
            <a:off x="3819171" y="2349862"/>
            <a:ext cx="2752725" cy="2636475"/>
          </a:xfrm>
          <a:prstGeom prst="rect">
            <a:avLst/>
          </a:prstGeom>
        </p:spPr>
      </p:pic>
    </p:spTree>
    <p:extLst>
      <p:ext uri="{BB962C8B-B14F-4D97-AF65-F5344CB8AC3E}">
        <p14:creationId xmlns:p14="http://schemas.microsoft.com/office/powerpoint/2010/main" val="288539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609644"/>
            <a:ext cx="10972800" cy="1185863"/>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Task3</a:t>
            </a:r>
            <a:r>
              <a:rPr lang="en-US" sz="3200" b="1" dirty="0">
                <a:solidFill>
                  <a:schemeClr val="tx1"/>
                </a:solidFill>
                <a:latin typeface="Times New Roman" panose="02020603050405020304" pitchFamily="18" charset="0"/>
                <a:cs typeface="Times New Roman" panose="02020603050405020304" pitchFamily="18" charset="0"/>
              </a:rPr>
              <a:t>:</a:t>
            </a:r>
            <a:r>
              <a:rPr lang="en-US" sz="2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err="1">
                <a:solidFill>
                  <a:schemeClr val="tx1"/>
                </a:solidFill>
                <a:latin typeface="Times New Roman" panose="02020603050405020304" pitchFamily="18" charset="0"/>
                <a:cs typeface="Times New Roman" panose="02020603050405020304" pitchFamily="18" charset="0"/>
                <a:sym typeface="Wingdings" panose="05000000000000000000" pitchFamily="2" charset="2"/>
              </a:rPr>
              <a:t>i</a:t>
            </a:r>
            <a:r>
              <a:rPr lang="en-US" sz="28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r>
              <a:rPr lang="en-US" sz="2800" dirty="0">
                <a:solidFill>
                  <a:schemeClr val="tx1"/>
                </a:solidFill>
                <a:latin typeface="Times New Roman" panose="02020603050405020304" pitchFamily="18" charset="0"/>
                <a:cs typeface="Times New Roman" panose="02020603050405020304" pitchFamily="18" charset="0"/>
              </a:rPr>
              <a:t> Display the number of times each last name appears in the database.</a:t>
            </a:r>
            <a:br>
              <a:rPr lang="en-US" sz="2800" dirty="0">
                <a:solidFill>
                  <a:schemeClr val="tx1"/>
                </a:solidFill>
                <a:latin typeface="Times New Roman" panose="02020603050405020304" pitchFamily="18" charset="0"/>
                <a:cs typeface="Times New Roman" panose="02020603050405020304" pitchFamily="18" charset="0"/>
              </a:rPr>
            </a:br>
            <a:r>
              <a:rPr lang="en-US" sz="2800" dirty="0">
                <a:solidFill>
                  <a:schemeClr val="tx1"/>
                </a:solidFill>
                <a:latin typeface="Times New Roman" panose="02020603050405020304" pitchFamily="18" charset="0"/>
                <a:cs typeface="Times New Roman" panose="02020603050405020304" pitchFamily="18" charset="0"/>
              </a:rPr>
              <a:t>           (ii) Display the last name of all these actors.</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342900" y="1485900"/>
            <a:ext cx="11239500" cy="5557838"/>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Output</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Technique </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860752" y="2514600"/>
            <a:ext cx="2168198" cy="21717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Distinct,</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Group by,</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Order by</a:t>
            </a:r>
          </a:p>
          <a:p>
            <a:pPr algn="ctr"/>
            <a:endParaRPr lang="en-IN"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905996" y="5786070"/>
            <a:ext cx="9523880" cy="8721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last name Akroyd, Allen has appeared around 3 times.</a:t>
            </a:r>
          </a:p>
          <a:p>
            <a:pPr algn="ctr"/>
            <a:r>
              <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There are total 128 who have unique last names in the database</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AF7BD58-C4F1-ABAA-C251-B5E21F8A9B80}"/>
              </a:ext>
            </a:extLst>
          </p:cNvPr>
          <p:cNvPicPr>
            <a:picLocks noChangeAspect="1"/>
          </p:cNvPicPr>
          <p:nvPr/>
        </p:nvPicPr>
        <p:blipFill rotWithShape="1">
          <a:blip r:embed="rId2">
            <a:extLst>
              <a:ext uri="{28A0092B-C50C-407E-A947-70E740481C1C}">
                <a14:useLocalDpi xmlns:a14="http://schemas.microsoft.com/office/drawing/2010/main" val="0"/>
              </a:ext>
            </a:extLst>
          </a:blip>
          <a:srcRect l="-20941" t="2041" r="49778" b="-2041"/>
          <a:stretch/>
        </p:blipFill>
        <p:spPr>
          <a:xfrm>
            <a:off x="7655162" y="2254937"/>
            <a:ext cx="3214686" cy="2691025"/>
          </a:xfrm>
          <a:prstGeom prst="rect">
            <a:avLst/>
          </a:prstGeom>
        </p:spPr>
      </p:pic>
      <p:pic>
        <p:nvPicPr>
          <p:cNvPr id="7" name="Picture 6">
            <a:extLst>
              <a:ext uri="{FF2B5EF4-FFF2-40B4-BE49-F238E27FC236}">
                <a16:creationId xmlns:a16="http://schemas.microsoft.com/office/drawing/2014/main" id="{19648CF2-C0AA-84FB-D489-086D47280D0E}"/>
              </a:ext>
            </a:extLst>
          </p:cNvPr>
          <p:cNvPicPr>
            <a:picLocks noChangeAspect="1"/>
          </p:cNvPicPr>
          <p:nvPr/>
        </p:nvPicPr>
        <p:blipFill>
          <a:blip r:embed="rId3"/>
          <a:stretch>
            <a:fillRect/>
          </a:stretch>
        </p:blipFill>
        <p:spPr>
          <a:xfrm>
            <a:off x="4281489" y="2281237"/>
            <a:ext cx="3214686" cy="2691025"/>
          </a:xfrm>
          <a:prstGeom prst="rect">
            <a:avLst/>
          </a:prstGeom>
        </p:spPr>
      </p:pic>
    </p:spTree>
    <p:extLst>
      <p:ext uri="{BB962C8B-B14F-4D97-AF65-F5344CB8AC3E}">
        <p14:creationId xmlns:p14="http://schemas.microsoft.com/office/powerpoint/2010/main" val="21322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770947"/>
            <a:ext cx="10972800" cy="872116"/>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Task4: </a:t>
            </a:r>
            <a:r>
              <a:rPr lang="en-US" sz="2200" dirty="0">
                <a:solidFill>
                  <a:schemeClr val="tx1"/>
                </a:solidFill>
                <a:latin typeface="Times New Roman" panose="02020603050405020304" pitchFamily="18" charset="0"/>
                <a:cs typeface="Times New Roman" panose="02020603050405020304" pitchFamily="18" charset="0"/>
              </a:rPr>
              <a:t>(</a:t>
            </a:r>
            <a:r>
              <a:rPr lang="en-US" sz="2200" dirty="0" err="1">
                <a:solidFill>
                  <a:schemeClr val="tx1"/>
                </a:solidFill>
                <a:latin typeface="Times New Roman" panose="02020603050405020304" pitchFamily="18" charset="0"/>
                <a:cs typeface="Times New Roman" panose="02020603050405020304" pitchFamily="18" charset="0"/>
              </a:rPr>
              <a:t>i</a:t>
            </a:r>
            <a:r>
              <a:rPr lang="en-US" sz="2200" dirty="0">
                <a:solidFill>
                  <a:schemeClr val="tx1"/>
                </a:solidFill>
                <a:latin typeface="Times New Roman" panose="02020603050405020304" pitchFamily="18" charset="0"/>
                <a:cs typeface="Times New Roman" panose="02020603050405020304" pitchFamily="18" charset="0"/>
              </a:rPr>
              <a:t>)</a:t>
            </a:r>
            <a:r>
              <a:rPr lang="en-IN" sz="2200" dirty="0">
                <a:solidFill>
                  <a:schemeClr val="tx1"/>
                </a:solidFill>
                <a:latin typeface="Times New Roman" panose="02020603050405020304" pitchFamily="18" charset="0"/>
                <a:cs typeface="Times New Roman" panose="02020603050405020304" pitchFamily="18" charset="0"/>
              </a:rPr>
              <a:t>Display the list of records for the movies with the rating ‘R’ </a:t>
            </a:r>
            <a:br>
              <a:rPr lang="en-IN" sz="2200" dirty="0">
                <a:solidFill>
                  <a:schemeClr val="tx1"/>
                </a:solidFill>
                <a:latin typeface="Times New Roman" panose="02020603050405020304" pitchFamily="18" charset="0"/>
                <a:cs typeface="Times New Roman" panose="02020603050405020304" pitchFamily="18" charset="0"/>
              </a:rPr>
            </a:br>
            <a:r>
              <a:rPr lang="en-IN" sz="2200" dirty="0">
                <a:solidFill>
                  <a:schemeClr val="tx1"/>
                </a:solidFill>
                <a:latin typeface="Times New Roman" panose="02020603050405020304" pitchFamily="18" charset="0"/>
                <a:cs typeface="Times New Roman" panose="02020603050405020304" pitchFamily="18" charset="0"/>
              </a:rPr>
              <a:t>               (ii)</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Display the list of records for the movies that are not rated ‘R’ </a:t>
            </a:r>
            <a:b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(iii) Display the list of records for the movies that are suitable for audience below 13 years of age.</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609600" y="1285876"/>
            <a:ext cx="10972800" cy="5757862"/>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Output</a:t>
            </a: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Technique </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857250" y="2414587"/>
            <a:ext cx="1563221" cy="19288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Where</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471488" y="5359996"/>
            <a:ext cx="11487150" cy="12319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1.There are total 195 movies having rating ‘R’ and 805 movies that are not rated ‘R’.</a:t>
            </a:r>
          </a:p>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2.I have considered the rating ‘G’,’PG’ and ‘PG-13’ for below 13 years of age and there are total 595 movies.</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8303D46-A363-4677-3C6C-48FCA65970BA}"/>
              </a:ext>
            </a:extLst>
          </p:cNvPr>
          <p:cNvPicPr>
            <a:picLocks noChangeAspect="1"/>
          </p:cNvPicPr>
          <p:nvPr/>
        </p:nvPicPr>
        <p:blipFill>
          <a:blip r:embed="rId2"/>
          <a:stretch>
            <a:fillRect/>
          </a:stretch>
        </p:blipFill>
        <p:spPr>
          <a:xfrm>
            <a:off x="3026708" y="1786520"/>
            <a:ext cx="2645708" cy="2742618"/>
          </a:xfrm>
          <a:prstGeom prst="rect">
            <a:avLst/>
          </a:prstGeom>
        </p:spPr>
      </p:pic>
      <p:pic>
        <p:nvPicPr>
          <p:cNvPr id="5" name="Picture 4">
            <a:extLst>
              <a:ext uri="{FF2B5EF4-FFF2-40B4-BE49-F238E27FC236}">
                <a16:creationId xmlns:a16="http://schemas.microsoft.com/office/drawing/2014/main" id="{0C9FFB7E-279C-571B-5A8D-6CA636F2B6E2}"/>
              </a:ext>
            </a:extLst>
          </p:cNvPr>
          <p:cNvPicPr>
            <a:picLocks noChangeAspect="1"/>
          </p:cNvPicPr>
          <p:nvPr/>
        </p:nvPicPr>
        <p:blipFill>
          <a:blip r:embed="rId3"/>
          <a:stretch>
            <a:fillRect/>
          </a:stretch>
        </p:blipFill>
        <p:spPr>
          <a:xfrm>
            <a:off x="5857875" y="1803333"/>
            <a:ext cx="2645707" cy="2708991"/>
          </a:xfrm>
          <a:prstGeom prst="rect">
            <a:avLst/>
          </a:prstGeom>
        </p:spPr>
      </p:pic>
      <p:pic>
        <p:nvPicPr>
          <p:cNvPr id="7" name="Picture 6">
            <a:extLst>
              <a:ext uri="{FF2B5EF4-FFF2-40B4-BE49-F238E27FC236}">
                <a16:creationId xmlns:a16="http://schemas.microsoft.com/office/drawing/2014/main" id="{A713B33E-950F-9874-3312-5BE31F530798}"/>
              </a:ext>
            </a:extLst>
          </p:cNvPr>
          <p:cNvPicPr>
            <a:picLocks noChangeAspect="1"/>
          </p:cNvPicPr>
          <p:nvPr/>
        </p:nvPicPr>
        <p:blipFill>
          <a:blip r:embed="rId4"/>
          <a:stretch>
            <a:fillRect/>
          </a:stretch>
        </p:blipFill>
        <p:spPr>
          <a:xfrm>
            <a:off x="8755434" y="1797594"/>
            <a:ext cx="2677645" cy="2742618"/>
          </a:xfrm>
          <a:prstGeom prst="rect">
            <a:avLst/>
          </a:prstGeom>
        </p:spPr>
      </p:pic>
    </p:spTree>
    <p:extLst>
      <p:ext uri="{BB962C8B-B14F-4D97-AF65-F5344CB8AC3E}">
        <p14:creationId xmlns:p14="http://schemas.microsoft.com/office/powerpoint/2010/main" val="64303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1204554"/>
            <a:ext cx="10972800" cy="872116"/>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Task5: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t>
            </a:r>
            <a:r>
              <a:rPr kumimoji="0" lang="en-US" sz="2200" b="0"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i</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Display the list of records for the movies where the replacement cost is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upto</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$11.</a:t>
            </a:r>
            <a:b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b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(ii)</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Display the list of records for the movies where the replacement cost is between $11 and $20.</a:t>
            </a:r>
            <a:br>
              <a:rPr kumimoji="0" lang="en-IN" sz="2800" b="0" i="0" u="none" strike="noStrike" kern="1200" cap="none" spc="0" normalizeH="0" baseline="0" noProof="0" dirty="0">
                <a:ln>
                  <a:noFill/>
                </a:ln>
                <a:solidFill>
                  <a:srgbClr val="04617B"/>
                </a:solidFill>
                <a:effectLst/>
                <a:uLnTx/>
                <a:uFillTx/>
                <a:latin typeface="Times New Roman" panose="02020603050405020304" pitchFamily="18" charset="0"/>
                <a:ea typeface="+mj-ea"/>
                <a:cs typeface="Times New Roman" panose="02020603050405020304" pitchFamily="18" charset="0"/>
              </a:rPr>
            </a:br>
            <a:r>
              <a:rPr kumimoji="0" lang="en-IN" sz="2800" b="0" i="0" u="none" strike="noStrike" kern="1200" cap="none" spc="0" normalizeH="0" baseline="0" noProof="0" dirty="0">
                <a:ln>
                  <a:noFill/>
                </a:ln>
                <a:solidFill>
                  <a:srgbClr val="04617B"/>
                </a:solidFill>
                <a:effectLst/>
                <a:uLnTx/>
                <a:uFillTx/>
                <a:latin typeface="Times New Roman" panose="02020603050405020304" pitchFamily="18" charset="0"/>
                <a:ea typeface="+mj-ea"/>
                <a:cs typeface="Times New Roman" panose="02020603050405020304" pitchFamily="18" charset="0"/>
              </a:rPr>
              <a:t>            </a:t>
            </a: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(iii)</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Display the list of records for all the movies in </a:t>
            </a:r>
            <a:r>
              <a:rPr kumimoji="0" lang="en-IN" sz="2200" b="0"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decending</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order of their replacement costs.</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157163" y="1743074"/>
            <a:ext cx="11701462" cy="5300663"/>
          </a:xfrm>
        </p:spPr>
        <p:txBody>
          <a:bodyPr/>
          <a:lstStyle/>
          <a:p>
            <a:pPr marL="0" indent="0">
              <a:buNone/>
            </a:pPr>
            <a:r>
              <a:rPr lang="en-US" dirty="0">
                <a:latin typeface="Times New Roman" panose="02020603050405020304" pitchFamily="18" charset="0"/>
                <a:cs typeface="Times New Roman" panose="02020603050405020304" pitchFamily="18" charset="0"/>
              </a:rPr>
              <a:t>          </a:t>
            </a:r>
            <a:r>
              <a:rPr kumimoji="0" lang="en-IN" sz="26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Technique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Output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a:t>
            </a:r>
          </a:p>
          <a:p>
            <a:pPr marL="0" indent="0">
              <a:buNone/>
            </a:pPr>
            <a:r>
              <a:rPr lang="en-IN" b="1" dirty="0">
                <a:latin typeface="Times New Roman" panose="02020603050405020304" pitchFamily="18" charset="0"/>
                <a:cs typeface="Times New Roman" panose="02020603050405020304" pitchFamily="18" charset="0"/>
              </a:rPr>
              <a:t>     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905995" y="2559554"/>
            <a:ext cx="2014538" cy="167163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Where,</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Between,</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Order by</a:t>
            </a: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609600" y="5669113"/>
            <a:ext cx="10177463" cy="9672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There are 90 movies having the replacement cost is less than $11.</a:t>
            </a:r>
          </a:p>
          <a:p>
            <a:pPr algn="ctr"/>
            <a:r>
              <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There are 424 movies having the replacement cost between $11 and $20.</a:t>
            </a:r>
          </a:p>
        </p:txBody>
      </p:sp>
      <p:pic>
        <p:nvPicPr>
          <p:cNvPr id="2" name="Picture 1">
            <a:extLst>
              <a:ext uri="{FF2B5EF4-FFF2-40B4-BE49-F238E27FC236}">
                <a16:creationId xmlns:a16="http://schemas.microsoft.com/office/drawing/2014/main" id="{374E14DB-7C04-9399-1C2A-C2B2DBF1E6B0}"/>
              </a:ext>
            </a:extLst>
          </p:cNvPr>
          <p:cNvPicPr>
            <a:picLocks noChangeAspect="1"/>
          </p:cNvPicPr>
          <p:nvPr/>
        </p:nvPicPr>
        <p:blipFill rotWithShape="1">
          <a:blip r:embed="rId2">
            <a:extLst>
              <a:ext uri="{28A0092B-C50C-407E-A947-70E740481C1C}">
                <a14:useLocalDpi xmlns:a14="http://schemas.microsoft.com/office/drawing/2010/main" val="0"/>
              </a:ext>
            </a:extLst>
          </a:blip>
          <a:srcRect l="17881" t="39243" r="67071" b="39244"/>
          <a:stretch/>
        </p:blipFill>
        <p:spPr>
          <a:xfrm>
            <a:off x="3072934" y="2346382"/>
            <a:ext cx="2769420" cy="2541490"/>
          </a:xfrm>
          <a:prstGeom prst="rect">
            <a:avLst/>
          </a:prstGeom>
        </p:spPr>
      </p:pic>
      <p:pic>
        <p:nvPicPr>
          <p:cNvPr id="3" name="Picture 2">
            <a:extLst>
              <a:ext uri="{FF2B5EF4-FFF2-40B4-BE49-F238E27FC236}">
                <a16:creationId xmlns:a16="http://schemas.microsoft.com/office/drawing/2014/main" id="{ED7138FB-0DA1-EA51-A838-A96CD28991B2}"/>
              </a:ext>
            </a:extLst>
          </p:cNvPr>
          <p:cNvPicPr>
            <a:picLocks noChangeAspect="1"/>
          </p:cNvPicPr>
          <p:nvPr/>
        </p:nvPicPr>
        <p:blipFill rotWithShape="1">
          <a:blip r:embed="rId3">
            <a:extLst>
              <a:ext uri="{28A0092B-C50C-407E-A947-70E740481C1C}">
                <a14:useLocalDpi xmlns:a14="http://schemas.microsoft.com/office/drawing/2010/main" val="0"/>
              </a:ext>
            </a:extLst>
          </a:blip>
          <a:srcRect l="17187" t="39244" r="68612" b="39243"/>
          <a:stretch/>
        </p:blipFill>
        <p:spPr>
          <a:xfrm>
            <a:off x="6085354" y="2319741"/>
            <a:ext cx="2830046" cy="2504730"/>
          </a:xfrm>
          <a:prstGeom prst="rect">
            <a:avLst/>
          </a:prstGeom>
        </p:spPr>
      </p:pic>
      <p:pic>
        <p:nvPicPr>
          <p:cNvPr id="4" name="Picture 3">
            <a:extLst>
              <a:ext uri="{FF2B5EF4-FFF2-40B4-BE49-F238E27FC236}">
                <a16:creationId xmlns:a16="http://schemas.microsoft.com/office/drawing/2014/main" id="{8C2AE809-479B-29A2-1FE4-9E86D3F7F59C}"/>
              </a:ext>
            </a:extLst>
          </p:cNvPr>
          <p:cNvPicPr>
            <a:picLocks noChangeAspect="1"/>
          </p:cNvPicPr>
          <p:nvPr/>
        </p:nvPicPr>
        <p:blipFill rotWithShape="1">
          <a:blip r:embed="rId4">
            <a:extLst>
              <a:ext uri="{28A0092B-C50C-407E-A947-70E740481C1C}">
                <a14:useLocalDpi xmlns:a14="http://schemas.microsoft.com/office/drawing/2010/main" val="0"/>
              </a:ext>
            </a:extLst>
          </a:blip>
          <a:srcRect l="17882" t="38342" r="66406" b="39244"/>
          <a:stretch/>
        </p:blipFill>
        <p:spPr>
          <a:xfrm>
            <a:off x="8996400" y="2267861"/>
            <a:ext cx="2943225" cy="2608489"/>
          </a:xfrm>
          <a:prstGeom prst="rect">
            <a:avLst/>
          </a:prstGeom>
        </p:spPr>
      </p:pic>
    </p:spTree>
    <p:extLst>
      <p:ext uri="{BB962C8B-B14F-4D97-AF65-F5344CB8AC3E}">
        <p14:creationId xmlns:p14="http://schemas.microsoft.com/office/powerpoint/2010/main" val="101699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598D1DF-E6C8-A2D3-DBDF-D80EC7025A6F}"/>
              </a:ext>
            </a:extLst>
          </p:cNvPr>
          <p:cNvSpPr txBox="1"/>
          <p:nvPr/>
        </p:nvSpPr>
        <p:spPr>
          <a:xfrm>
            <a:off x="7333129" y="31645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E7ABC1-FA11-5A97-BFF4-1890F4B814A1}"/>
              </a:ext>
            </a:extLst>
          </p:cNvPr>
          <p:cNvSpPr txBox="1"/>
          <p:nvPr/>
        </p:nvSpPr>
        <p:spPr>
          <a:xfrm>
            <a:off x="7485529" y="3316941"/>
            <a:ext cx="24384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18" name="Title 17">
            <a:extLst>
              <a:ext uri="{FF2B5EF4-FFF2-40B4-BE49-F238E27FC236}">
                <a16:creationId xmlns:a16="http://schemas.microsoft.com/office/drawing/2014/main" id="{09AAD033-4199-9C91-897D-3A6DF61D5147}"/>
              </a:ext>
            </a:extLst>
          </p:cNvPr>
          <p:cNvSpPr>
            <a:spLocks noGrp="1"/>
          </p:cNvSpPr>
          <p:nvPr>
            <p:ph type="title"/>
          </p:nvPr>
        </p:nvSpPr>
        <p:spPr>
          <a:xfrm rot="10800000" flipV="1">
            <a:off x="609600" y="770947"/>
            <a:ext cx="10972800" cy="872116"/>
          </a:xfrm>
        </p:spPr>
        <p:txBody>
          <a:bodyPr>
            <a:normAutofit fontScale="90000"/>
          </a:bodyPr>
          <a:lstStyle/>
          <a:p>
            <a:r>
              <a:rPr lang="en-US" sz="2800" b="1" dirty="0">
                <a:solidFill>
                  <a:schemeClr val="tx1"/>
                </a:solidFill>
                <a:latin typeface="Times New Roman" panose="02020603050405020304" pitchFamily="18" charset="0"/>
                <a:cs typeface="Times New Roman" panose="02020603050405020304" pitchFamily="18" charset="0"/>
              </a:rPr>
              <a:t>Task6: </a:t>
            </a:r>
            <a:r>
              <a:rPr lang="en-IN" sz="2800" dirty="0">
                <a:solidFill>
                  <a:schemeClr val="tx1"/>
                </a:solidFill>
                <a:latin typeface="Times New Roman" panose="02020603050405020304" pitchFamily="18" charset="0"/>
                <a:cs typeface="Times New Roman" panose="02020603050405020304" pitchFamily="18" charset="0"/>
              </a:rPr>
              <a:t>Display the names of the top 3 movies with the greatest number of actors.</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19" name="Content Placeholder 18">
            <a:extLst>
              <a:ext uri="{FF2B5EF4-FFF2-40B4-BE49-F238E27FC236}">
                <a16:creationId xmlns:a16="http://schemas.microsoft.com/office/drawing/2014/main" id="{19D4D11F-E3AC-B4AD-4BB9-3A25FB44D108}"/>
              </a:ext>
            </a:extLst>
          </p:cNvPr>
          <p:cNvSpPr>
            <a:spLocks noGrp="1"/>
          </p:cNvSpPr>
          <p:nvPr>
            <p:ph idx="1"/>
          </p:nvPr>
        </p:nvSpPr>
        <p:spPr>
          <a:xfrm>
            <a:off x="609600" y="1464470"/>
            <a:ext cx="10972800" cy="5757862"/>
          </a:xfrm>
        </p:spPr>
        <p:txBody>
          <a:body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          Technique                                               Output</a:t>
            </a: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Interpretation</a:t>
            </a:r>
          </a:p>
          <a:p>
            <a:pPr marL="0" indent="0">
              <a:buNone/>
            </a:pPr>
            <a:endParaRPr lang="en-IN" dirty="0">
              <a:latin typeface="Times New Roman" panose="02020603050405020304" pitchFamily="18" charset="0"/>
              <a:cs typeface="Times New Roman" panose="02020603050405020304" pitchFamily="18" charset="0"/>
            </a:endParaRPr>
          </a:p>
        </p:txBody>
      </p:sp>
      <p:sp>
        <p:nvSpPr>
          <p:cNvPr id="20" name="Rectangle: Rounded Corners 19">
            <a:extLst>
              <a:ext uri="{FF2B5EF4-FFF2-40B4-BE49-F238E27FC236}">
                <a16:creationId xmlns:a16="http://schemas.microsoft.com/office/drawing/2014/main" id="{1780D262-D865-A49F-2830-C013E241A737}"/>
              </a:ext>
            </a:extLst>
          </p:cNvPr>
          <p:cNvSpPr/>
          <p:nvPr/>
        </p:nvSpPr>
        <p:spPr>
          <a:xfrm>
            <a:off x="857250" y="2714625"/>
            <a:ext cx="2814638" cy="17441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Select, Join,</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Group by,</a:t>
            </a:r>
          </a:p>
          <a:p>
            <a:pPr algn="ctr"/>
            <a:r>
              <a:rPr lang="en-US"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Order by, Limit</a:t>
            </a:r>
            <a:endParaRPr lang="en-IN" sz="2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CC7F8F81-ACB0-AA93-022B-FDA65A29BBED}"/>
              </a:ext>
            </a:extLst>
          </p:cNvPr>
          <p:cNvSpPr/>
          <p:nvPr/>
        </p:nvSpPr>
        <p:spPr>
          <a:xfrm>
            <a:off x="857250" y="5478966"/>
            <a:ext cx="10323979" cy="11858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 have joined the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film,film_actor,actor</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tables using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film_id</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and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actor_id.Here</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Lambs </a:t>
            </a:r>
            <a:r>
              <a:rPr lang="en-US" sz="2400" dirty="0" err="1">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cincinatti</a:t>
            </a:r>
            <a:r>
              <a:rPr lang="en-US"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have a maximum count of actors.</a:t>
            </a:r>
            <a:endParaRPr lang="en-IN" sz="24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8E6E6E-4DC2-B702-1936-B59038311821}"/>
              </a:ext>
            </a:extLst>
          </p:cNvPr>
          <p:cNvPicPr>
            <a:picLocks noChangeAspect="1"/>
          </p:cNvPicPr>
          <p:nvPr/>
        </p:nvPicPr>
        <p:blipFill>
          <a:blip r:embed="rId2"/>
          <a:stretch>
            <a:fillRect/>
          </a:stretch>
        </p:blipFill>
        <p:spPr>
          <a:xfrm>
            <a:off x="5819775" y="2663263"/>
            <a:ext cx="4410076" cy="1744142"/>
          </a:xfrm>
          <a:prstGeom prst="rect">
            <a:avLst/>
          </a:prstGeom>
        </p:spPr>
      </p:pic>
    </p:spTree>
    <p:extLst>
      <p:ext uri="{BB962C8B-B14F-4D97-AF65-F5344CB8AC3E}">
        <p14:creationId xmlns:p14="http://schemas.microsoft.com/office/powerpoint/2010/main" val="36725159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709</TotalTime>
  <Words>1476</Words>
  <Application>Microsoft Office PowerPoint</Application>
  <PresentationFormat>Widescreen</PresentationFormat>
  <Paragraphs>210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Constantia</vt:lpstr>
      <vt:lpstr>Times New Roman</vt:lpstr>
      <vt:lpstr>Wingdings</vt:lpstr>
      <vt:lpstr>Wingdings 2</vt:lpstr>
      <vt:lpstr>Flow</vt:lpstr>
      <vt:lpstr>Capstone project  Movie Rental Data Analysis</vt:lpstr>
      <vt:lpstr>                                      OBJECTIVE</vt:lpstr>
      <vt:lpstr>PowerPoint Presentation</vt:lpstr>
      <vt:lpstr>Task1: Display the full names of the actors available in the database. </vt:lpstr>
      <vt:lpstr>Task2:(i) Display the number of times each first name appears in the database.              (ii)What is the count of actors that have unique first name I the database?              Display the first name of all these actors. </vt:lpstr>
      <vt:lpstr>Task3:(i) Display the number of times each last name appears in the database.            (ii) Display the last name of all these actors. </vt:lpstr>
      <vt:lpstr>Task4: (i)Display the list of records for the movies with the rating ‘R’                 (ii) Display the list of records for the movies that are not rated ‘R’                 (iii) Display the list of records for the movies that are suitable for audience below 13 years of age. </vt:lpstr>
      <vt:lpstr>Task5: (i)Display the list of records for the movies where the replacement cost is upto $11.                (ii)Display the list of records for the movies where the replacement cost is between $11 and $20.             (iii)Display the list of records for all the movies in decending order of their replacement costs. </vt:lpstr>
      <vt:lpstr>Task6: Display the names of the top 3 movies with the greatest number of actors. </vt:lpstr>
      <vt:lpstr>Task7: Display the titles of movies starting with the letters ‘K’ and ‘Q’ </vt:lpstr>
      <vt:lpstr>Task8: Display the names of all actors where the movie name is ‘Agent Truman’ </vt:lpstr>
      <vt:lpstr>Task9: Identify all the movies categorized as family films. </vt:lpstr>
      <vt:lpstr>Task10:(i)Display the  maximum, minimum and average rental rates of movies based on their ratings.                      The output must be in descending order of the average rental rates                  (ii)Display the movie in descending order  of their rental  frequencies, so the management can                       maintain more copies of those movies                       </vt:lpstr>
      <vt:lpstr>Task11: (i) In how many film categories, the difference between the average film replacement cost ((disc-  DVD/Blue Ray ) and  film rental rate is greater than $15. (ii) Display the list of all film categories identified above ,along  with the corresponding average film replacement cost and average film rental rate.   </vt:lpstr>
      <vt:lpstr>Task12: Display the film categories in which the number of movies is greater than 70   </vt:lpstr>
      <vt:lpstr> 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movie rental data analysis  using sql</dc:title>
  <dc:creator>dharun kumar</dc:creator>
  <cp:lastModifiedBy>VICKY VICKY</cp:lastModifiedBy>
  <cp:revision>7</cp:revision>
  <dcterms:created xsi:type="dcterms:W3CDTF">2023-06-24T16:06:41Z</dcterms:created>
  <dcterms:modified xsi:type="dcterms:W3CDTF">2023-06-29T21:05:12Z</dcterms:modified>
</cp:coreProperties>
</file>