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60" r:id="rId2"/>
    <p:sldId id="257" r:id="rId3"/>
    <p:sldId id="261" r:id="rId4"/>
    <p:sldId id="276" r:id="rId5"/>
    <p:sldId id="262" r:id="rId6"/>
    <p:sldId id="284" r:id="rId7"/>
    <p:sldId id="283" r:id="rId8"/>
    <p:sldId id="282" r:id="rId9"/>
    <p:sldId id="281" r:id="rId10"/>
    <p:sldId id="280" r:id="rId11"/>
    <p:sldId id="279" r:id="rId12"/>
    <p:sldId id="278" r:id="rId13"/>
    <p:sldId id="285" r:id="rId14"/>
    <p:sldId id="286" r:id="rId15"/>
    <p:sldId id="277" r:id="rId16"/>
    <p:sldId id="269" r:id="rId17"/>
    <p:sldId id="287" r:id="rId18"/>
    <p:sldId id="275"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napToGrid="0">
      <p:cViewPr varScale="1">
        <p:scale>
          <a:sx n="67" d="100"/>
          <a:sy n="67" d="100"/>
        </p:scale>
        <p:origin x="81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C7B2EB9-F6BF-4FE1-ACA6-45820E02E146}" type="datetimeFigureOut">
              <a:rPr lang="en-IN" smtClean="0"/>
              <a:pPr/>
              <a:t>29-06-2023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220256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2470810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1016210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111556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215255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2275853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795069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7B2EB9-F6BF-4FE1-ACA6-45820E02E146}" type="datetimeFigureOut">
              <a:rPr lang="en-IN" smtClean="0"/>
              <a:pPr/>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695133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C7B2EB9-F6BF-4FE1-ACA6-45820E02E146}" type="datetimeFigureOut">
              <a:rPr lang="en-IN" smtClean="0"/>
              <a:pPr/>
              <a:t>29-06-2023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123118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232787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302204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157751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227898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208170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184660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117518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7B2EB9-F6BF-4FE1-ACA6-45820E02E146}" type="datetimeFigureOut">
              <a:rPr lang="en-IN" smtClean="0"/>
              <a:pPr/>
              <a:t>29-06-2023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CA3714-3B82-437B-A0EF-6BCC139259FB}" type="slidenum">
              <a:rPr lang="en-IN" smtClean="0"/>
              <a:pPr/>
              <a:t>‹#›</a:t>
            </a:fld>
            <a:endParaRPr lang="en-IN"/>
          </a:p>
        </p:txBody>
      </p:sp>
    </p:spTree>
    <p:extLst>
      <p:ext uri="{BB962C8B-B14F-4D97-AF65-F5344CB8AC3E}">
        <p14:creationId xmlns:p14="http://schemas.microsoft.com/office/powerpoint/2010/main" val="2660999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C7B2EB9-F6BF-4FE1-ACA6-45820E02E146}" type="datetimeFigureOut">
              <a:rPr lang="en-IN" smtClean="0"/>
              <a:pPr/>
              <a:t>29-06-2023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4CA3714-3B82-437B-A0EF-6BCC139259FB}" type="slidenum">
              <a:rPr lang="en-IN" smtClean="0"/>
              <a:pPr/>
              <a:t>‹#›</a:t>
            </a:fld>
            <a:endParaRPr lang="en-IN"/>
          </a:p>
        </p:txBody>
      </p:sp>
    </p:spTree>
    <p:extLst>
      <p:ext uri="{BB962C8B-B14F-4D97-AF65-F5344CB8AC3E}">
        <p14:creationId xmlns:p14="http://schemas.microsoft.com/office/powerpoint/2010/main" val="226687787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C9A1-4A80-2731-43F0-E6DD67B99A70}"/>
              </a:ext>
            </a:extLst>
          </p:cNvPr>
          <p:cNvSpPr>
            <a:spLocks noGrp="1"/>
          </p:cNvSpPr>
          <p:nvPr>
            <p:ph type="title"/>
          </p:nvPr>
        </p:nvSpPr>
        <p:spPr>
          <a:xfrm>
            <a:off x="1900373" y="360861"/>
            <a:ext cx="11582400" cy="582114"/>
          </a:xfrm>
        </p:spPr>
        <p:txBody>
          <a:bodyPr>
            <a:noAutofit/>
          </a:bodyPr>
          <a:lstStyle/>
          <a:p>
            <a:r>
              <a:rPr lang="en-IN" sz="8000" b="1" dirty="0">
                <a:solidFill>
                  <a:schemeClr val="bg1"/>
                </a:solidFill>
                <a:latin typeface="Times New Roman" panose="02020603050405020304" pitchFamily="18" charset="0"/>
                <a:cs typeface="Times New Roman" panose="02020603050405020304" pitchFamily="18" charset="0"/>
              </a:rPr>
              <a:t>                              Capstone project</a:t>
            </a:r>
            <a:endParaRPr lang="en-IN" sz="80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BA106D-0957-BCC3-0EB5-13CA21B90E1B}"/>
              </a:ext>
            </a:extLst>
          </p:cNvPr>
          <p:cNvSpPr txBox="1"/>
          <p:nvPr/>
        </p:nvSpPr>
        <p:spPr>
          <a:xfrm>
            <a:off x="1900373" y="2905780"/>
            <a:ext cx="8372339" cy="923330"/>
          </a:xfrm>
          <a:prstGeom prst="rect">
            <a:avLst/>
          </a:prstGeom>
          <a:noFill/>
        </p:spPr>
        <p:txBody>
          <a:bodyPr wrap="square" rtlCol="0">
            <a:spAutoFit/>
          </a:bodyPr>
          <a:lstStyle/>
          <a:p>
            <a:pPr algn="ctr"/>
            <a:r>
              <a:rPr lang="en-IN" sz="5400" dirty="0">
                <a:latin typeface="Times New Roman" panose="02020603050405020304" pitchFamily="18" charset="0"/>
                <a:cs typeface="Times New Roman" panose="02020603050405020304" pitchFamily="18" charset="0"/>
              </a:rPr>
              <a:t>TMDB Movie Data Analysis </a:t>
            </a:r>
          </a:p>
        </p:txBody>
      </p:sp>
      <p:sp>
        <p:nvSpPr>
          <p:cNvPr id="5" name="TextBox 4">
            <a:extLst>
              <a:ext uri="{FF2B5EF4-FFF2-40B4-BE49-F238E27FC236}">
                <a16:creationId xmlns:a16="http://schemas.microsoft.com/office/drawing/2014/main" id="{7621B87B-A627-D617-BEB9-832684447238}"/>
              </a:ext>
            </a:extLst>
          </p:cNvPr>
          <p:cNvSpPr txBox="1"/>
          <p:nvPr/>
        </p:nvSpPr>
        <p:spPr>
          <a:xfrm>
            <a:off x="7215189" y="4691130"/>
            <a:ext cx="4339590"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Name: </a:t>
            </a:r>
            <a:r>
              <a:rPr lang="en-US" sz="2400" b="1" dirty="0" err="1">
                <a:latin typeface="Times New Roman" panose="02020603050405020304" pitchFamily="18" charset="0"/>
                <a:cs typeface="Times New Roman" panose="02020603050405020304" pitchFamily="18" charset="0"/>
              </a:rPr>
              <a:t>Nishanthi.A</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Mentor : Jaya Pandey</a:t>
            </a:r>
          </a:p>
          <a:p>
            <a:r>
              <a:rPr lang="en-US" sz="2400" b="1" dirty="0">
                <a:latin typeface="Times New Roman" panose="02020603050405020304" pitchFamily="18" charset="0"/>
                <a:cs typeface="Times New Roman" panose="02020603050405020304" pitchFamily="18" charset="0"/>
              </a:rPr>
              <a:t>         Batch: DA22S2</a:t>
            </a:r>
          </a:p>
          <a:p>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67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502984" y="196475"/>
            <a:ext cx="1050607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rPr>
              <a:t>Task-6(</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rPr>
              <a:t>i</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rPr>
              <a:t>): List the top 10 movies with the highest revenues.</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endParaRPr>
          </a:p>
        </p:txBody>
      </p:sp>
      <p:sp>
        <p:nvSpPr>
          <p:cNvPr id="4" name="Rectangle 3">
            <a:extLst>
              <a:ext uri="{FF2B5EF4-FFF2-40B4-BE49-F238E27FC236}">
                <a16:creationId xmlns:a16="http://schemas.microsoft.com/office/drawing/2014/main" id="{ADD456ED-2AF1-8F5D-C684-1D9DAD76506A}"/>
              </a:ext>
            </a:extLst>
          </p:cNvPr>
          <p:cNvSpPr/>
          <p:nvPr/>
        </p:nvSpPr>
        <p:spPr>
          <a:xfrm>
            <a:off x="681037" y="1586430"/>
            <a:ext cx="4916213" cy="3685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9F0E29CB-0927-8A3A-E53A-DC45A1BB5643}"/>
              </a:ext>
            </a:extLst>
          </p:cNvPr>
          <p:cNvSpPr txBox="1"/>
          <p:nvPr/>
        </p:nvSpPr>
        <p:spPr>
          <a:xfrm>
            <a:off x="685800" y="1023999"/>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Technique:</a:t>
            </a:r>
          </a:p>
        </p:txBody>
      </p:sp>
      <p:sp>
        <p:nvSpPr>
          <p:cNvPr id="6" name="TextBox 5">
            <a:extLst>
              <a:ext uri="{FF2B5EF4-FFF2-40B4-BE49-F238E27FC236}">
                <a16:creationId xmlns:a16="http://schemas.microsoft.com/office/drawing/2014/main" id="{CD6E1E58-852A-DA81-D99F-D60605AF24BC}"/>
              </a:ext>
            </a:extLst>
          </p:cNvPr>
          <p:cNvSpPr txBox="1"/>
          <p:nvPr/>
        </p:nvSpPr>
        <p:spPr>
          <a:xfrm>
            <a:off x="7407377" y="1023999"/>
            <a:ext cx="17097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01A17FEB-0C5A-0A68-810E-E1C706AF9132}"/>
              </a:ext>
            </a:extLst>
          </p:cNvPr>
          <p:cNvSpPr/>
          <p:nvPr/>
        </p:nvSpPr>
        <p:spPr>
          <a:xfrm>
            <a:off x="681037" y="5896747"/>
            <a:ext cx="10963276" cy="813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23" name="TextBox 22">
            <a:extLst>
              <a:ext uri="{FF2B5EF4-FFF2-40B4-BE49-F238E27FC236}">
                <a16:creationId xmlns:a16="http://schemas.microsoft.com/office/drawing/2014/main" id="{F97F804F-587B-180E-74DE-715E7F80A471}"/>
              </a:ext>
            </a:extLst>
          </p:cNvPr>
          <p:cNvSpPr txBox="1"/>
          <p:nvPr/>
        </p:nvSpPr>
        <p:spPr>
          <a:xfrm>
            <a:off x="685800" y="543389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2046A4-B2F4-168E-4990-0D8FEF38E371}"/>
              </a:ext>
            </a:extLst>
          </p:cNvPr>
          <p:cNvSpPr txBox="1"/>
          <p:nvPr/>
        </p:nvSpPr>
        <p:spPr>
          <a:xfrm>
            <a:off x="904101" y="1613712"/>
            <a:ext cx="4693149" cy="960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sort_values</a:t>
            </a:r>
            <a:r>
              <a:rPr lang="en-IN" sz="2000" dirty="0">
                <a:latin typeface="Times New Roman" panose="02020603050405020304" pitchFamily="18" charset="0"/>
                <a:cs typeface="Times New Roman" panose="02020603050405020304" pitchFamily="18" charset="0"/>
              </a:rPr>
              <a:t>(ascending=False)</a:t>
            </a:r>
          </a:p>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df.head</a:t>
            </a:r>
            <a:r>
              <a:rPr lang="en-IN" sz="2000" dirty="0">
                <a:latin typeface="Times New Roman" panose="02020603050405020304" pitchFamily="18" charset="0"/>
                <a:cs typeface="Times New Roman" panose="02020603050405020304" pitchFamily="18" charset="0"/>
              </a:rPr>
              <a:t>(10)</a:t>
            </a:r>
          </a:p>
        </p:txBody>
      </p:sp>
      <p:sp>
        <p:nvSpPr>
          <p:cNvPr id="11" name="Rectangle 10">
            <a:extLst>
              <a:ext uri="{FF2B5EF4-FFF2-40B4-BE49-F238E27FC236}">
                <a16:creationId xmlns:a16="http://schemas.microsoft.com/office/drawing/2014/main" id="{970BB75A-7CF3-680A-87E6-C44671D7A31E}"/>
              </a:ext>
            </a:extLst>
          </p:cNvPr>
          <p:cNvSpPr/>
          <p:nvPr/>
        </p:nvSpPr>
        <p:spPr>
          <a:xfrm>
            <a:off x="6096000" y="1424109"/>
            <a:ext cx="5548313" cy="3847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F54D7D7-90BE-9E1E-417D-9633F945B361}"/>
              </a:ext>
            </a:extLst>
          </p:cNvPr>
          <p:cNvSpPr txBox="1"/>
          <p:nvPr/>
        </p:nvSpPr>
        <p:spPr>
          <a:xfrm>
            <a:off x="681037" y="6002414"/>
            <a:ext cx="10963276"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‘Avatar’ movie has the highest revenue and ‘Captain America: Civil War’ movie has the lowest revenue among these top 10 revenue movies.</a:t>
            </a:r>
          </a:p>
        </p:txBody>
      </p:sp>
      <p:pic>
        <p:nvPicPr>
          <p:cNvPr id="10" name="Picture 9">
            <a:extLst>
              <a:ext uri="{FF2B5EF4-FFF2-40B4-BE49-F238E27FC236}">
                <a16:creationId xmlns:a16="http://schemas.microsoft.com/office/drawing/2014/main" id="{BC520FDF-4AB4-EA05-7A58-8E85F6D83645}"/>
              </a:ext>
            </a:extLst>
          </p:cNvPr>
          <p:cNvPicPr>
            <a:picLocks noChangeAspect="1"/>
          </p:cNvPicPr>
          <p:nvPr/>
        </p:nvPicPr>
        <p:blipFill>
          <a:blip r:embed="rId2"/>
          <a:stretch>
            <a:fillRect/>
          </a:stretch>
        </p:blipFill>
        <p:spPr>
          <a:xfrm>
            <a:off x="6162675" y="1529775"/>
            <a:ext cx="5348288" cy="3741795"/>
          </a:xfrm>
          <a:prstGeom prst="rect">
            <a:avLst/>
          </a:prstGeom>
        </p:spPr>
      </p:pic>
    </p:spTree>
    <p:extLst>
      <p:ext uri="{BB962C8B-B14F-4D97-AF65-F5344CB8AC3E}">
        <p14:creationId xmlns:p14="http://schemas.microsoft.com/office/powerpoint/2010/main" val="423225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502984" y="196475"/>
            <a:ext cx="10506074" cy="400110"/>
          </a:xfrm>
          <a:prstGeom prst="rect">
            <a:avLst/>
          </a:prstGeom>
          <a:noFill/>
        </p:spPr>
        <p:txBody>
          <a:bodyPr wrap="square" rtlCol="0">
            <a:spAutoFit/>
          </a:bodyPr>
          <a:lstStyle/>
          <a:p>
            <a:r>
              <a:rPr lang="en-US" sz="2000" dirty="0">
                <a:latin typeface="Arial Unicode MS" pitchFamily="34" charset="-128"/>
                <a:ea typeface="Arial Unicode MS" pitchFamily="34" charset="-128"/>
                <a:cs typeface="Arial Unicode MS" pitchFamily="34" charset="-128"/>
              </a:rPr>
              <a:t>Task-6(ii): List the top 10 movies with the least budget.</a:t>
            </a:r>
            <a:endParaRPr lang="en-IN" sz="2000" dirty="0">
              <a:latin typeface="Arial Unicode MS" pitchFamily="34" charset="-128"/>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ADD456ED-2AF1-8F5D-C684-1D9DAD76506A}"/>
              </a:ext>
            </a:extLst>
          </p:cNvPr>
          <p:cNvSpPr/>
          <p:nvPr/>
        </p:nvSpPr>
        <p:spPr>
          <a:xfrm>
            <a:off x="681037" y="1586430"/>
            <a:ext cx="4916213" cy="3685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9F0E29CB-0927-8A3A-E53A-DC45A1BB5643}"/>
              </a:ext>
            </a:extLst>
          </p:cNvPr>
          <p:cNvSpPr txBox="1"/>
          <p:nvPr/>
        </p:nvSpPr>
        <p:spPr>
          <a:xfrm>
            <a:off x="685800" y="1023999"/>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Technique:</a:t>
            </a:r>
          </a:p>
        </p:txBody>
      </p:sp>
      <p:sp>
        <p:nvSpPr>
          <p:cNvPr id="6" name="TextBox 5">
            <a:extLst>
              <a:ext uri="{FF2B5EF4-FFF2-40B4-BE49-F238E27FC236}">
                <a16:creationId xmlns:a16="http://schemas.microsoft.com/office/drawing/2014/main" id="{CD6E1E58-852A-DA81-D99F-D60605AF24BC}"/>
              </a:ext>
            </a:extLst>
          </p:cNvPr>
          <p:cNvSpPr txBox="1"/>
          <p:nvPr/>
        </p:nvSpPr>
        <p:spPr>
          <a:xfrm>
            <a:off x="7407377" y="1023999"/>
            <a:ext cx="17097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01A17FEB-0C5A-0A68-810E-E1C706AF9132}"/>
              </a:ext>
            </a:extLst>
          </p:cNvPr>
          <p:cNvSpPr/>
          <p:nvPr/>
        </p:nvSpPr>
        <p:spPr>
          <a:xfrm>
            <a:off x="681037" y="5896747"/>
            <a:ext cx="10963276" cy="813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23" name="TextBox 22">
            <a:extLst>
              <a:ext uri="{FF2B5EF4-FFF2-40B4-BE49-F238E27FC236}">
                <a16:creationId xmlns:a16="http://schemas.microsoft.com/office/drawing/2014/main" id="{F97F804F-587B-180E-74DE-715E7F80A471}"/>
              </a:ext>
            </a:extLst>
          </p:cNvPr>
          <p:cNvSpPr txBox="1"/>
          <p:nvPr/>
        </p:nvSpPr>
        <p:spPr>
          <a:xfrm>
            <a:off x="685800" y="543389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2046A4-B2F4-168E-4990-0D8FEF38E371}"/>
              </a:ext>
            </a:extLst>
          </p:cNvPr>
          <p:cNvSpPr txBox="1"/>
          <p:nvPr/>
        </p:nvSpPr>
        <p:spPr>
          <a:xfrm>
            <a:off x="904101" y="1613712"/>
            <a:ext cx="4220792" cy="960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sort_values</a:t>
            </a:r>
            <a:r>
              <a:rPr lang="en-IN" sz="2000" dirty="0">
                <a:latin typeface="Times New Roman" panose="02020603050405020304" pitchFamily="18" charset="0"/>
                <a:cs typeface="Times New Roman" panose="02020603050405020304" pitchFamily="18" charset="0"/>
              </a:rPr>
              <a:t>(ascending=True)</a:t>
            </a:r>
          </a:p>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df.head</a:t>
            </a:r>
            <a:r>
              <a:rPr lang="en-IN" sz="2000" dirty="0">
                <a:latin typeface="Times New Roman" panose="02020603050405020304" pitchFamily="18" charset="0"/>
                <a:cs typeface="Times New Roman" panose="02020603050405020304" pitchFamily="18" charset="0"/>
              </a:rPr>
              <a:t>(10)</a:t>
            </a:r>
          </a:p>
        </p:txBody>
      </p:sp>
      <p:sp>
        <p:nvSpPr>
          <p:cNvPr id="11" name="Rectangle 10">
            <a:extLst>
              <a:ext uri="{FF2B5EF4-FFF2-40B4-BE49-F238E27FC236}">
                <a16:creationId xmlns:a16="http://schemas.microsoft.com/office/drawing/2014/main" id="{970BB75A-7CF3-680A-87E6-C44671D7A31E}"/>
              </a:ext>
            </a:extLst>
          </p:cNvPr>
          <p:cNvSpPr/>
          <p:nvPr/>
        </p:nvSpPr>
        <p:spPr>
          <a:xfrm>
            <a:off x="6096000" y="1424109"/>
            <a:ext cx="5548313" cy="3847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8F54D7D7-90BE-9E1E-417D-9633F945B361}"/>
              </a:ext>
            </a:extLst>
          </p:cNvPr>
          <p:cNvSpPr txBox="1"/>
          <p:nvPr/>
        </p:nvSpPr>
        <p:spPr>
          <a:xfrm>
            <a:off x="681037" y="5961638"/>
            <a:ext cx="10963276"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‘Modern Times’ movie has the lowest budget with $1 and ‘The 51st State’ movie has the highest budget with $28 among these top 10 least budget movies.</a:t>
            </a:r>
          </a:p>
        </p:txBody>
      </p:sp>
      <p:pic>
        <p:nvPicPr>
          <p:cNvPr id="8" name="Picture 7">
            <a:extLst>
              <a:ext uri="{FF2B5EF4-FFF2-40B4-BE49-F238E27FC236}">
                <a16:creationId xmlns:a16="http://schemas.microsoft.com/office/drawing/2014/main" id="{886CA9EC-AC5A-8F07-E219-0641ABF3FE7C}"/>
              </a:ext>
            </a:extLst>
          </p:cNvPr>
          <p:cNvPicPr>
            <a:picLocks noChangeAspect="1"/>
          </p:cNvPicPr>
          <p:nvPr/>
        </p:nvPicPr>
        <p:blipFill>
          <a:blip r:embed="rId2"/>
          <a:stretch>
            <a:fillRect/>
          </a:stretch>
        </p:blipFill>
        <p:spPr>
          <a:xfrm>
            <a:off x="6162675" y="1529776"/>
            <a:ext cx="5348288" cy="3685140"/>
          </a:xfrm>
          <a:prstGeom prst="rect">
            <a:avLst/>
          </a:prstGeom>
        </p:spPr>
      </p:pic>
    </p:spTree>
    <p:extLst>
      <p:ext uri="{BB962C8B-B14F-4D97-AF65-F5344CB8AC3E}">
        <p14:creationId xmlns:p14="http://schemas.microsoft.com/office/powerpoint/2010/main" val="3945399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502984" y="196475"/>
            <a:ext cx="10506074" cy="707886"/>
          </a:xfrm>
          <a:prstGeom prst="rect">
            <a:avLst/>
          </a:prstGeom>
          <a:noFill/>
        </p:spPr>
        <p:txBody>
          <a:bodyPr wrap="square" rtlCol="0">
            <a:spAutoFit/>
          </a:bodyPr>
          <a:lstStyle/>
          <a:p>
            <a:r>
              <a:rPr lang="en-US" sz="2000" dirty="0">
                <a:latin typeface="Arial Unicode MS" pitchFamily="34" charset="-128"/>
                <a:ea typeface="Arial Unicode MS" pitchFamily="34" charset="-128"/>
                <a:cs typeface="Arial Unicode MS" pitchFamily="34" charset="-128"/>
              </a:rPr>
              <a:t>Task-7: How are popularities of movies related with the movie budgets? Are they correlated or totally uncorrelated with each other? Write the interpretation of your analysis.</a:t>
            </a:r>
            <a:endParaRPr lang="en-IN" sz="2000" dirty="0">
              <a:latin typeface="Arial Unicode MS" pitchFamily="34" charset="-128"/>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ADD456ED-2AF1-8F5D-C684-1D9DAD76506A}"/>
              </a:ext>
            </a:extLst>
          </p:cNvPr>
          <p:cNvSpPr/>
          <p:nvPr/>
        </p:nvSpPr>
        <p:spPr>
          <a:xfrm>
            <a:off x="681037" y="1586430"/>
            <a:ext cx="4916213" cy="3685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9F0E29CB-0927-8A3A-E53A-DC45A1BB5643}"/>
              </a:ext>
            </a:extLst>
          </p:cNvPr>
          <p:cNvSpPr txBox="1"/>
          <p:nvPr/>
        </p:nvSpPr>
        <p:spPr>
          <a:xfrm>
            <a:off x="685800" y="1023999"/>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Technique:</a:t>
            </a:r>
          </a:p>
        </p:txBody>
      </p:sp>
      <p:sp>
        <p:nvSpPr>
          <p:cNvPr id="6" name="TextBox 5">
            <a:extLst>
              <a:ext uri="{FF2B5EF4-FFF2-40B4-BE49-F238E27FC236}">
                <a16:creationId xmlns:a16="http://schemas.microsoft.com/office/drawing/2014/main" id="{CD6E1E58-852A-DA81-D99F-D60605AF24BC}"/>
              </a:ext>
            </a:extLst>
          </p:cNvPr>
          <p:cNvSpPr txBox="1"/>
          <p:nvPr/>
        </p:nvSpPr>
        <p:spPr>
          <a:xfrm>
            <a:off x="7407377" y="1023999"/>
            <a:ext cx="17097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01A17FEB-0C5A-0A68-810E-E1C706AF9132}"/>
              </a:ext>
            </a:extLst>
          </p:cNvPr>
          <p:cNvSpPr/>
          <p:nvPr/>
        </p:nvSpPr>
        <p:spPr>
          <a:xfrm>
            <a:off x="681037" y="5896747"/>
            <a:ext cx="10963276" cy="813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23" name="TextBox 22">
            <a:extLst>
              <a:ext uri="{FF2B5EF4-FFF2-40B4-BE49-F238E27FC236}">
                <a16:creationId xmlns:a16="http://schemas.microsoft.com/office/drawing/2014/main" id="{F97F804F-587B-180E-74DE-715E7F80A471}"/>
              </a:ext>
            </a:extLst>
          </p:cNvPr>
          <p:cNvSpPr txBox="1"/>
          <p:nvPr/>
        </p:nvSpPr>
        <p:spPr>
          <a:xfrm>
            <a:off x="685800" y="543389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2046A4-B2F4-168E-4990-0D8FEF38E371}"/>
              </a:ext>
            </a:extLst>
          </p:cNvPr>
          <p:cNvSpPr txBox="1"/>
          <p:nvPr/>
        </p:nvSpPr>
        <p:spPr>
          <a:xfrm>
            <a:off x="904100" y="1613712"/>
            <a:ext cx="4693149" cy="1421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Filter condition</a:t>
            </a:r>
          </a:p>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[‘budget’].</a:t>
            </a:r>
            <a:r>
              <a:rPr lang="en-IN" sz="2000" dirty="0" err="1">
                <a:latin typeface="Times New Roman" panose="02020603050405020304" pitchFamily="18" charset="0"/>
                <a:cs typeface="Times New Roman" panose="02020603050405020304" pitchFamily="18" charset="0"/>
              </a:rPr>
              <a:t>corr</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[‘popularity’])</a:t>
            </a:r>
          </a:p>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sns.heatmap</a:t>
            </a:r>
            <a:r>
              <a:rPr lang="en-IN" sz="2000" dirty="0">
                <a:latin typeface="Times New Roman" panose="02020603050405020304" pitchFamily="18" charset="0"/>
                <a:cs typeface="Times New Roman" panose="02020603050405020304" pitchFamily="18" charset="0"/>
              </a:rPr>
              <a:t>()</a:t>
            </a:r>
          </a:p>
        </p:txBody>
      </p:sp>
      <p:sp>
        <p:nvSpPr>
          <p:cNvPr id="11" name="Rectangle 10">
            <a:extLst>
              <a:ext uri="{FF2B5EF4-FFF2-40B4-BE49-F238E27FC236}">
                <a16:creationId xmlns:a16="http://schemas.microsoft.com/office/drawing/2014/main" id="{970BB75A-7CF3-680A-87E6-C44671D7A31E}"/>
              </a:ext>
            </a:extLst>
          </p:cNvPr>
          <p:cNvSpPr/>
          <p:nvPr/>
        </p:nvSpPr>
        <p:spPr>
          <a:xfrm>
            <a:off x="6096000" y="1424109"/>
            <a:ext cx="5548313" cy="3847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8F54D7D7-90BE-9E1E-417D-9633F945B361}"/>
              </a:ext>
            </a:extLst>
          </p:cNvPr>
          <p:cNvSpPr txBox="1"/>
          <p:nvPr/>
        </p:nvSpPr>
        <p:spPr>
          <a:xfrm>
            <a:off x="681037" y="6002414"/>
            <a:ext cx="10963276"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Popularity and budget columns having positive correlation with the value 0.43.So, if budget increases then popularity will also increases. </a:t>
            </a:r>
          </a:p>
        </p:txBody>
      </p:sp>
      <p:pic>
        <p:nvPicPr>
          <p:cNvPr id="8" name="Picture 7">
            <a:extLst>
              <a:ext uri="{FF2B5EF4-FFF2-40B4-BE49-F238E27FC236}">
                <a16:creationId xmlns:a16="http://schemas.microsoft.com/office/drawing/2014/main" id="{F2CBD26D-DDDF-D96C-FD27-274FF0E3DDE0}"/>
              </a:ext>
            </a:extLst>
          </p:cNvPr>
          <p:cNvPicPr>
            <a:picLocks noChangeAspect="1"/>
          </p:cNvPicPr>
          <p:nvPr/>
        </p:nvPicPr>
        <p:blipFill>
          <a:blip r:embed="rId2"/>
          <a:stretch>
            <a:fillRect/>
          </a:stretch>
        </p:blipFill>
        <p:spPr>
          <a:xfrm>
            <a:off x="6162676" y="1470344"/>
            <a:ext cx="5481638" cy="3801225"/>
          </a:xfrm>
          <a:prstGeom prst="rect">
            <a:avLst/>
          </a:prstGeom>
        </p:spPr>
      </p:pic>
    </p:spTree>
    <p:extLst>
      <p:ext uri="{BB962C8B-B14F-4D97-AF65-F5344CB8AC3E}">
        <p14:creationId xmlns:p14="http://schemas.microsoft.com/office/powerpoint/2010/main" val="3137243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502984" y="196475"/>
            <a:ext cx="1050607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Unicode MS" pitchFamily="34" charset="-128"/>
                <a:ea typeface="Arial Unicode MS" pitchFamily="34" charset="-128"/>
                <a:cs typeface="Arial Unicode MS" pitchFamily="34" charset="-128"/>
              </a:rPr>
              <a:t>Task-8: Identify and display the names of all production companies along with the number of times they appear in the dataset.</a:t>
            </a:r>
            <a:endParaRPr kumimoji="0" lang="en-IN" sz="1800" b="0" i="0" u="none" strike="noStrike" kern="1200" cap="none" spc="0" normalizeH="0" baseline="0" noProof="0" dirty="0">
              <a:ln>
                <a:noFill/>
              </a:ln>
              <a:solidFill>
                <a:prstClr val="black"/>
              </a:solidFill>
              <a:effectLst/>
              <a:uLnTx/>
              <a:uFillTx/>
              <a:latin typeface="Arial Unicode MS" pitchFamily="34" charset="-128"/>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ADD456ED-2AF1-8F5D-C684-1D9DAD76506A}"/>
              </a:ext>
            </a:extLst>
          </p:cNvPr>
          <p:cNvSpPr/>
          <p:nvPr/>
        </p:nvSpPr>
        <p:spPr>
          <a:xfrm>
            <a:off x="681037" y="1586430"/>
            <a:ext cx="4916213" cy="3685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9F0E29CB-0927-8A3A-E53A-DC45A1BB5643}"/>
              </a:ext>
            </a:extLst>
          </p:cNvPr>
          <p:cNvSpPr txBox="1"/>
          <p:nvPr/>
        </p:nvSpPr>
        <p:spPr>
          <a:xfrm>
            <a:off x="685800" y="1023999"/>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Technique:</a:t>
            </a:r>
          </a:p>
        </p:txBody>
      </p:sp>
      <p:sp>
        <p:nvSpPr>
          <p:cNvPr id="6" name="TextBox 5">
            <a:extLst>
              <a:ext uri="{FF2B5EF4-FFF2-40B4-BE49-F238E27FC236}">
                <a16:creationId xmlns:a16="http://schemas.microsoft.com/office/drawing/2014/main" id="{CD6E1E58-852A-DA81-D99F-D60605AF24BC}"/>
              </a:ext>
            </a:extLst>
          </p:cNvPr>
          <p:cNvSpPr txBox="1"/>
          <p:nvPr/>
        </p:nvSpPr>
        <p:spPr>
          <a:xfrm>
            <a:off x="7407377" y="1023999"/>
            <a:ext cx="17097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01A17FEB-0C5A-0A68-810E-E1C706AF9132}"/>
              </a:ext>
            </a:extLst>
          </p:cNvPr>
          <p:cNvSpPr/>
          <p:nvPr/>
        </p:nvSpPr>
        <p:spPr>
          <a:xfrm>
            <a:off x="681037" y="5896747"/>
            <a:ext cx="10963276" cy="813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23" name="TextBox 22">
            <a:extLst>
              <a:ext uri="{FF2B5EF4-FFF2-40B4-BE49-F238E27FC236}">
                <a16:creationId xmlns:a16="http://schemas.microsoft.com/office/drawing/2014/main" id="{F97F804F-587B-180E-74DE-715E7F80A471}"/>
              </a:ext>
            </a:extLst>
          </p:cNvPr>
          <p:cNvSpPr txBox="1"/>
          <p:nvPr/>
        </p:nvSpPr>
        <p:spPr>
          <a:xfrm>
            <a:off x="685800" y="543389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2046A4-B2F4-168E-4990-0D8FEF38E371}"/>
              </a:ext>
            </a:extLst>
          </p:cNvPr>
          <p:cNvSpPr txBox="1"/>
          <p:nvPr/>
        </p:nvSpPr>
        <p:spPr>
          <a:xfrm>
            <a:off x="904101" y="1613712"/>
            <a:ext cx="3497778" cy="2345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json.loads</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lambda</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.explode()</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value_counts</a:t>
            </a:r>
            <a:r>
              <a:rPr lang="en-IN" sz="2000" dirty="0">
                <a:latin typeface="Times New Roman" panose="02020603050405020304" pitchFamily="18" charset="0"/>
                <a:cs typeface="Times New Roman" panose="02020603050405020304" pitchFamily="18" charset="0"/>
              </a:rPr>
              <a:t>(sort=True)</a:t>
            </a:r>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70BB75A-7CF3-680A-87E6-C44671D7A31E}"/>
              </a:ext>
            </a:extLst>
          </p:cNvPr>
          <p:cNvSpPr/>
          <p:nvPr/>
        </p:nvSpPr>
        <p:spPr>
          <a:xfrm>
            <a:off x="6096000" y="1424109"/>
            <a:ext cx="5548313" cy="3847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8F54D7D7-90BE-9E1E-417D-9633F945B361}"/>
              </a:ext>
            </a:extLst>
          </p:cNvPr>
          <p:cNvSpPr txBox="1"/>
          <p:nvPr/>
        </p:nvSpPr>
        <p:spPr>
          <a:xfrm>
            <a:off x="681037" y="6002414"/>
            <a:ext cx="10963276"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production company ‘Warner Bros’ has appeared 280 times.</a:t>
            </a:r>
          </a:p>
        </p:txBody>
      </p:sp>
      <p:pic>
        <p:nvPicPr>
          <p:cNvPr id="10" name="Picture 9">
            <a:extLst>
              <a:ext uri="{FF2B5EF4-FFF2-40B4-BE49-F238E27FC236}">
                <a16:creationId xmlns:a16="http://schemas.microsoft.com/office/drawing/2014/main" id="{F38C7BE6-344A-94F2-258B-CAAE4EE7AB8D}"/>
              </a:ext>
            </a:extLst>
          </p:cNvPr>
          <p:cNvPicPr>
            <a:picLocks noChangeAspect="1"/>
          </p:cNvPicPr>
          <p:nvPr/>
        </p:nvPicPr>
        <p:blipFill>
          <a:blip r:embed="rId2"/>
          <a:stretch>
            <a:fillRect/>
          </a:stretch>
        </p:blipFill>
        <p:spPr>
          <a:xfrm>
            <a:off x="6186506" y="1505269"/>
            <a:ext cx="5324457" cy="3685140"/>
          </a:xfrm>
          <a:prstGeom prst="rect">
            <a:avLst/>
          </a:prstGeom>
        </p:spPr>
      </p:pic>
    </p:spTree>
    <p:extLst>
      <p:ext uri="{BB962C8B-B14F-4D97-AF65-F5344CB8AC3E}">
        <p14:creationId xmlns:p14="http://schemas.microsoft.com/office/powerpoint/2010/main" val="2203691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502984" y="196475"/>
            <a:ext cx="1050607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Unicode MS" pitchFamily="34" charset="-128"/>
                <a:ea typeface="Arial Unicode MS" pitchFamily="34" charset="-128"/>
                <a:cs typeface="Arial Unicode MS" pitchFamily="34" charset="-128"/>
              </a:rPr>
              <a:t>Task-9: Display the names of the top 25 production companies based on the number of movies they have produced in descending order of the number of movies produced</a:t>
            </a:r>
            <a:endParaRPr kumimoji="0" lang="en-IN" sz="1800" b="0" i="0" u="none" strike="noStrike" kern="1200" cap="none" spc="0" normalizeH="0" baseline="0" noProof="0" dirty="0">
              <a:ln>
                <a:noFill/>
              </a:ln>
              <a:solidFill>
                <a:prstClr val="black"/>
              </a:solidFill>
              <a:effectLst/>
              <a:uLnTx/>
              <a:uFillTx/>
              <a:latin typeface="Arial Unicode MS" pitchFamily="34" charset="-128"/>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ADD456ED-2AF1-8F5D-C684-1D9DAD76506A}"/>
              </a:ext>
            </a:extLst>
          </p:cNvPr>
          <p:cNvSpPr/>
          <p:nvPr/>
        </p:nvSpPr>
        <p:spPr>
          <a:xfrm>
            <a:off x="681037" y="1586430"/>
            <a:ext cx="4916213" cy="3685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9F0E29CB-0927-8A3A-E53A-DC45A1BB5643}"/>
              </a:ext>
            </a:extLst>
          </p:cNvPr>
          <p:cNvSpPr txBox="1"/>
          <p:nvPr/>
        </p:nvSpPr>
        <p:spPr>
          <a:xfrm>
            <a:off x="685800" y="1023999"/>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Technique:</a:t>
            </a:r>
          </a:p>
        </p:txBody>
      </p:sp>
      <p:sp>
        <p:nvSpPr>
          <p:cNvPr id="6" name="TextBox 5">
            <a:extLst>
              <a:ext uri="{FF2B5EF4-FFF2-40B4-BE49-F238E27FC236}">
                <a16:creationId xmlns:a16="http://schemas.microsoft.com/office/drawing/2014/main" id="{CD6E1E58-852A-DA81-D99F-D60605AF24BC}"/>
              </a:ext>
            </a:extLst>
          </p:cNvPr>
          <p:cNvSpPr txBox="1"/>
          <p:nvPr/>
        </p:nvSpPr>
        <p:spPr>
          <a:xfrm>
            <a:off x="7407377" y="1023999"/>
            <a:ext cx="17097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01A17FEB-0C5A-0A68-810E-E1C706AF9132}"/>
              </a:ext>
            </a:extLst>
          </p:cNvPr>
          <p:cNvSpPr/>
          <p:nvPr/>
        </p:nvSpPr>
        <p:spPr>
          <a:xfrm>
            <a:off x="681037" y="5834001"/>
            <a:ext cx="10963276" cy="813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production company ‘Warner Bros’ has appeared 280 times and second highest is ‘Universal Pictures’ appeared 273 times.</a:t>
            </a:r>
          </a:p>
        </p:txBody>
      </p:sp>
      <p:sp>
        <p:nvSpPr>
          <p:cNvPr id="23" name="TextBox 22">
            <a:extLst>
              <a:ext uri="{FF2B5EF4-FFF2-40B4-BE49-F238E27FC236}">
                <a16:creationId xmlns:a16="http://schemas.microsoft.com/office/drawing/2014/main" id="{F97F804F-587B-180E-74DE-715E7F80A471}"/>
              </a:ext>
            </a:extLst>
          </p:cNvPr>
          <p:cNvSpPr txBox="1"/>
          <p:nvPr/>
        </p:nvSpPr>
        <p:spPr>
          <a:xfrm>
            <a:off x="685800" y="543389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2046A4-B2F4-168E-4990-0D8FEF38E371}"/>
              </a:ext>
            </a:extLst>
          </p:cNvPr>
          <p:cNvSpPr txBox="1"/>
          <p:nvPr/>
        </p:nvSpPr>
        <p:spPr>
          <a:xfrm>
            <a:off x="904101" y="1613712"/>
            <a:ext cx="2235042" cy="498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df.head</a:t>
            </a:r>
            <a:r>
              <a:rPr lang="en-IN" sz="2000" dirty="0">
                <a:latin typeface="Times New Roman" panose="02020603050405020304" pitchFamily="18" charset="0"/>
                <a:cs typeface="Times New Roman" panose="02020603050405020304" pitchFamily="18" charset="0"/>
              </a:rPr>
              <a:t>(25)</a:t>
            </a:r>
          </a:p>
        </p:txBody>
      </p:sp>
      <p:sp>
        <p:nvSpPr>
          <p:cNvPr id="11" name="Rectangle 10">
            <a:extLst>
              <a:ext uri="{FF2B5EF4-FFF2-40B4-BE49-F238E27FC236}">
                <a16:creationId xmlns:a16="http://schemas.microsoft.com/office/drawing/2014/main" id="{970BB75A-7CF3-680A-87E6-C44671D7A31E}"/>
              </a:ext>
            </a:extLst>
          </p:cNvPr>
          <p:cNvSpPr/>
          <p:nvPr/>
        </p:nvSpPr>
        <p:spPr>
          <a:xfrm>
            <a:off x="6096000" y="1424109"/>
            <a:ext cx="5548313" cy="3847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77B7DA4-99CF-03A9-502D-E60E48D00DCC}"/>
              </a:ext>
            </a:extLst>
          </p:cNvPr>
          <p:cNvPicPr>
            <a:picLocks noChangeAspect="1"/>
          </p:cNvPicPr>
          <p:nvPr/>
        </p:nvPicPr>
        <p:blipFill>
          <a:blip r:embed="rId2"/>
          <a:stretch>
            <a:fillRect/>
          </a:stretch>
        </p:blipFill>
        <p:spPr>
          <a:xfrm>
            <a:off x="6162675" y="1496197"/>
            <a:ext cx="5481638" cy="3775373"/>
          </a:xfrm>
          <a:prstGeom prst="rect">
            <a:avLst/>
          </a:prstGeom>
        </p:spPr>
      </p:pic>
    </p:spTree>
    <p:extLst>
      <p:ext uri="{BB962C8B-B14F-4D97-AF65-F5344CB8AC3E}">
        <p14:creationId xmlns:p14="http://schemas.microsoft.com/office/powerpoint/2010/main" val="12113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332862" y="90321"/>
            <a:ext cx="10533611" cy="10156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rPr>
              <a:t>Task-10: Sort the data in descending order based on revenue and filter the top 500 movies. Find the measures of central tendency for the following columns using the filtered data: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rPr>
              <a:t>1. budget 2. revenue 3. runtime</a:t>
            </a:r>
          </a:p>
        </p:txBody>
      </p:sp>
      <p:sp>
        <p:nvSpPr>
          <p:cNvPr id="4" name="Rectangle 3">
            <a:extLst>
              <a:ext uri="{FF2B5EF4-FFF2-40B4-BE49-F238E27FC236}">
                <a16:creationId xmlns:a16="http://schemas.microsoft.com/office/drawing/2014/main" id="{ADD456ED-2AF1-8F5D-C684-1D9DAD76506A}"/>
              </a:ext>
            </a:extLst>
          </p:cNvPr>
          <p:cNvSpPr/>
          <p:nvPr/>
        </p:nvSpPr>
        <p:spPr>
          <a:xfrm>
            <a:off x="681037" y="1413761"/>
            <a:ext cx="4677772" cy="38578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9F0E29CB-0927-8A3A-E53A-DC45A1BB5643}"/>
              </a:ext>
            </a:extLst>
          </p:cNvPr>
          <p:cNvSpPr txBox="1"/>
          <p:nvPr/>
        </p:nvSpPr>
        <p:spPr>
          <a:xfrm>
            <a:off x="681037" y="101365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Technique:</a:t>
            </a:r>
          </a:p>
        </p:txBody>
      </p:sp>
      <p:sp>
        <p:nvSpPr>
          <p:cNvPr id="6" name="TextBox 5">
            <a:extLst>
              <a:ext uri="{FF2B5EF4-FFF2-40B4-BE49-F238E27FC236}">
                <a16:creationId xmlns:a16="http://schemas.microsoft.com/office/drawing/2014/main" id="{CD6E1E58-852A-DA81-D99F-D60605AF24BC}"/>
              </a:ext>
            </a:extLst>
          </p:cNvPr>
          <p:cNvSpPr txBox="1"/>
          <p:nvPr/>
        </p:nvSpPr>
        <p:spPr>
          <a:xfrm>
            <a:off x="7407377" y="1023999"/>
            <a:ext cx="17097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01A17FEB-0C5A-0A68-810E-E1C706AF9132}"/>
              </a:ext>
            </a:extLst>
          </p:cNvPr>
          <p:cNvSpPr/>
          <p:nvPr/>
        </p:nvSpPr>
        <p:spPr>
          <a:xfrm>
            <a:off x="681037" y="5896747"/>
            <a:ext cx="10963276" cy="813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23" name="TextBox 22">
            <a:extLst>
              <a:ext uri="{FF2B5EF4-FFF2-40B4-BE49-F238E27FC236}">
                <a16:creationId xmlns:a16="http://schemas.microsoft.com/office/drawing/2014/main" id="{F97F804F-587B-180E-74DE-715E7F80A471}"/>
              </a:ext>
            </a:extLst>
          </p:cNvPr>
          <p:cNvSpPr txBox="1"/>
          <p:nvPr/>
        </p:nvSpPr>
        <p:spPr>
          <a:xfrm>
            <a:off x="685800" y="543389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2046A4-B2F4-168E-4990-0D8FEF38E371}"/>
              </a:ext>
            </a:extLst>
          </p:cNvPr>
          <p:cNvSpPr txBox="1"/>
          <p:nvPr/>
        </p:nvSpPr>
        <p:spPr>
          <a:xfrm>
            <a:off x="784880" y="1424109"/>
            <a:ext cx="4361277" cy="1883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sort_values</a:t>
            </a:r>
            <a:r>
              <a:rPr lang="en-IN" sz="20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.head(500)</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Mean(),Median(),mode()</a:t>
            </a:r>
          </a:p>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sns.boxplot</a:t>
            </a:r>
            <a:endParaRPr lang="en-IN" sz="20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70BB75A-7CF3-680A-87E6-C44671D7A31E}"/>
              </a:ext>
            </a:extLst>
          </p:cNvPr>
          <p:cNvSpPr/>
          <p:nvPr/>
        </p:nvSpPr>
        <p:spPr>
          <a:xfrm>
            <a:off x="5826642" y="1424109"/>
            <a:ext cx="5817671" cy="3847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F54D7D7-90BE-9E1E-417D-9633F945B361}"/>
              </a:ext>
            </a:extLst>
          </p:cNvPr>
          <p:cNvSpPr txBox="1"/>
          <p:nvPr/>
        </p:nvSpPr>
        <p:spPr>
          <a:xfrm>
            <a:off x="681037" y="6002414"/>
            <a:ext cx="10963276"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‘Avatar’ movie generated highest revenue but the budget is lower than revenue.</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Runtime of ‘Avatar’ movie is 162 minutes.</a:t>
            </a:r>
          </a:p>
        </p:txBody>
      </p:sp>
      <p:pic>
        <p:nvPicPr>
          <p:cNvPr id="8" name="Picture 7">
            <a:extLst>
              <a:ext uri="{FF2B5EF4-FFF2-40B4-BE49-F238E27FC236}">
                <a16:creationId xmlns:a16="http://schemas.microsoft.com/office/drawing/2014/main" id="{04C64F9F-4871-07C7-9E3E-68AEF2912E36}"/>
              </a:ext>
            </a:extLst>
          </p:cNvPr>
          <p:cNvPicPr>
            <a:picLocks noChangeAspect="1"/>
          </p:cNvPicPr>
          <p:nvPr/>
        </p:nvPicPr>
        <p:blipFill>
          <a:blip r:embed="rId2"/>
          <a:stretch>
            <a:fillRect/>
          </a:stretch>
        </p:blipFill>
        <p:spPr>
          <a:xfrm>
            <a:off x="5947145" y="1521046"/>
            <a:ext cx="5563818" cy="3750524"/>
          </a:xfrm>
          <a:prstGeom prst="rect">
            <a:avLst/>
          </a:prstGeom>
        </p:spPr>
      </p:pic>
      <p:pic>
        <p:nvPicPr>
          <p:cNvPr id="10" name="Picture 9">
            <a:extLst>
              <a:ext uri="{FF2B5EF4-FFF2-40B4-BE49-F238E27FC236}">
                <a16:creationId xmlns:a16="http://schemas.microsoft.com/office/drawing/2014/main" id="{DB33D561-64AD-8608-9B6E-EB5760C90D02}"/>
              </a:ext>
            </a:extLst>
          </p:cNvPr>
          <p:cNvPicPr>
            <a:picLocks noChangeAspect="1"/>
          </p:cNvPicPr>
          <p:nvPr/>
        </p:nvPicPr>
        <p:blipFill>
          <a:blip r:embed="rId3"/>
          <a:stretch>
            <a:fillRect/>
          </a:stretch>
        </p:blipFill>
        <p:spPr>
          <a:xfrm>
            <a:off x="735170" y="3669450"/>
            <a:ext cx="4597086" cy="1602120"/>
          </a:xfrm>
          <a:prstGeom prst="rect">
            <a:avLst/>
          </a:prstGeom>
          <a:ln>
            <a:solidFill>
              <a:schemeClr val="tx1"/>
            </a:solidFill>
          </a:ln>
        </p:spPr>
      </p:pic>
    </p:spTree>
    <p:extLst>
      <p:ext uri="{BB962C8B-B14F-4D97-AF65-F5344CB8AC3E}">
        <p14:creationId xmlns:p14="http://schemas.microsoft.com/office/powerpoint/2010/main" val="922365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602072" y="207934"/>
            <a:ext cx="10506074" cy="400110"/>
          </a:xfrm>
          <a:prstGeom prst="rect">
            <a:avLst/>
          </a:prstGeom>
          <a:noFill/>
        </p:spPr>
        <p:txBody>
          <a:bodyPr wrap="square" rtlCol="0">
            <a:spAutoFit/>
          </a:bodyPr>
          <a:lstStyle/>
          <a:p>
            <a:r>
              <a:rPr lang="en-US" sz="2000" dirty="0">
                <a:latin typeface="Times New Roman" panose="02020603050405020304" pitchFamily="18" charset="0"/>
                <a:ea typeface="Arial Unicode MS" pitchFamily="34" charset="-128"/>
                <a:cs typeface="Times New Roman" panose="02020603050405020304" pitchFamily="18" charset="0"/>
              </a:rPr>
              <a:t>Perform outlier analysis for the above three columns using box plots.</a:t>
            </a:r>
            <a:endParaRPr lang="en-IN" sz="2000" dirty="0">
              <a:latin typeface="Times New Roman" panose="02020603050405020304" pitchFamily="18" charset="0"/>
              <a:ea typeface="Arial Unicode MS" pitchFamily="34" charset="-128"/>
              <a:cs typeface="Times New Roman" panose="02020603050405020304" pitchFamily="18" charset="0"/>
            </a:endParaRPr>
          </a:p>
        </p:txBody>
      </p:sp>
      <p:pic>
        <p:nvPicPr>
          <p:cNvPr id="8" name="Picture 7">
            <a:extLst>
              <a:ext uri="{FF2B5EF4-FFF2-40B4-BE49-F238E27FC236}">
                <a16:creationId xmlns:a16="http://schemas.microsoft.com/office/drawing/2014/main" id="{3CB79675-4585-3825-4D7C-52BD659DEE6C}"/>
              </a:ext>
            </a:extLst>
          </p:cNvPr>
          <p:cNvPicPr>
            <a:picLocks noChangeAspect="1"/>
          </p:cNvPicPr>
          <p:nvPr/>
        </p:nvPicPr>
        <p:blipFill>
          <a:blip r:embed="rId2"/>
          <a:stretch>
            <a:fillRect/>
          </a:stretch>
        </p:blipFill>
        <p:spPr>
          <a:xfrm>
            <a:off x="488157" y="608044"/>
            <a:ext cx="11215686" cy="2952750"/>
          </a:xfrm>
          <a:prstGeom prst="rect">
            <a:avLst/>
          </a:prstGeom>
          <a:ln>
            <a:solidFill>
              <a:schemeClr val="tx1"/>
            </a:solidFill>
          </a:ln>
        </p:spPr>
      </p:pic>
      <p:pic>
        <p:nvPicPr>
          <p:cNvPr id="10" name="Picture 9">
            <a:extLst>
              <a:ext uri="{FF2B5EF4-FFF2-40B4-BE49-F238E27FC236}">
                <a16:creationId xmlns:a16="http://schemas.microsoft.com/office/drawing/2014/main" id="{0229680C-0636-3452-90EA-3D0161A4488D}"/>
              </a:ext>
            </a:extLst>
          </p:cNvPr>
          <p:cNvPicPr>
            <a:picLocks noChangeAspect="1"/>
          </p:cNvPicPr>
          <p:nvPr/>
        </p:nvPicPr>
        <p:blipFill>
          <a:blip r:embed="rId3"/>
          <a:stretch>
            <a:fillRect/>
          </a:stretch>
        </p:blipFill>
        <p:spPr>
          <a:xfrm>
            <a:off x="488157" y="3657602"/>
            <a:ext cx="11215686" cy="3081336"/>
          </a:xfrm>
          <a:prstGeom prst="rect">
            <a:avLst/>
          </a:prstGeom>
          <a:ln>
            <a:solidFill>
              <a:schemeClr val="tx1"/>
            </a:solidFill>
          </a:ln>
        </p:spPr>
      </p:pic>
    </p:spTree>
    <p:extLst>
      <p:ext uri="{BB962C8B-B14F-4D97-AF65-F5344CB8AC3E}">
        <p14:creationId xmlns:p14="http://schemas.microsoft.com/office/powerpoint/2010/main" val="43341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502984" y="196475"/>
            <a:ext cx="10506074"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rPr>
              <a:t>Task - 11: Identify and display the names of the movies along with their run times for those movies that have above average runtime, using the data from the previous task.</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endParaRPr>
          </a:p>
        </p:txBody>
      </p:sp>
      <p:sp>
        <p:nvSpPr>
          <p:cNvPr id="4" name="Rectangle 3">
            <a:extLst>
              <a:ext uri="{FF2B5EF4-FFF2-40B4-BE49-F238E27FC236}">
                <a16:creationId xmlns:a16="http://schemas.microsoft.com/office/drawing/2014/main" id="{ADD456ED-2AF1-8F5D-C684-1D9DAD76506A}"/>
              </a:ext>
            </a:extLst>
          </p:cNvPr>
          <p:cNvSpPr/>
          <p:nvPr/>
        </p:nvSpPr>
        <p:spPr>
          <a:xfrm>
            <a:off x="681037" y="1586430"/>
            <a:ext cx="4916213" cy="3685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9F0E29CB-0927-8A3A-E53A-DC45A1BB5643}"/>
              </a:ext>
            </a:extLst>
          </p:cNvPr>
          <p:cNvSpPr txBox="1"/>
          <p:nvPr/>
        </p:nvSpPr>
        <p:spPr>
          <a:xfrm>
            <a:off x="685800" y="1023999"/>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Technique:</a:t>
            </a:r>
          </a:p>
        </p:txBody>
      </p:sp>
      <p:sp>
        <p:nvSpPr>
          <p:cNvPr id="6" name="TextBox 5">
            <a:extLst>
              <a:ext uri="{FF2B5EF4-FFF2-40B4-BE49-F238E27FC236}">
                <a16:creationId xmlns:a16="http://schemas.microsoft.com/office/drawing/2014/main" id="{CD6E1E58-852A-DA81-D99F-D60605AF24BC}"/>
              </a:ext>
            </a:extLst>
          </p:cNvPr>
          <p:cNvSpPr txBox="1"/>
          <p:nvPr/>
        </p:nvSpPr>
        <p:spPr>
          <a:xfrm>
            <a:off x="7407377" y="1023999"/>
            <a:ext cx="17097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01A17FEB-0C5A-0A68-810E-E1C706AF9132}"/>
              </a:ext>
            </a:extLst>
          </p:cNvPr>
          <p:cNvSpPr/>
          <p:nvPr/>
        </p:nvSpPr>
        <p:spPr>
          <a:xfrm>
            <a:off x="681037" y="5834001"/>
            <a:ext cx="10963276" cy="813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There are total 292 movies which has runtime greater than the average runtime.</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‘Gone with the wind’  movie has the highest runtime with 238 minutes.</a:t>
            </a:r>
          </a:p>
        </p:txBody>
      </p:sp>
      <p:sp>
        <p:nvSpPr>
          <p:cNvPr id="23" name="TextBox 22">
            <a:extLst>
              <a:ext uri="{FF2B5EF4-FFF2-40B4-BE49-F238E27FC236}">
                <a16:creationId xmlns:a16="http://schemas.microsoft.com/office/drawing/2014/main" id="{F97F804F-587B-180E-74DE-715E7F80A471}"/>
              </a:ext>
            </a:extLst>
          </p:cNvPr>
          <p:cNvSpPr txBox="1"/>
          <p:nvPr/>
        </p:nvSpPr>
        <p:spPr>
          <a:xfrm>
            <a:off x="685800" y="543389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2046A4-B2F4-168E-4990-0D8FEF38E371}"/>
              </a:ext>
            </a:extLst>
          </p:cNvPr>
          <p:cNvSpPr txBox="1"/>
          <p:nvPr/>
        </p:nvSpPr>
        <p:spPr>
          <a:xfrm>
            <a:off x="904101" y="1613712"/>
            <a:ext cx="3540308" cy="960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.mean()</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Filter condition</a:t>
            </a:r>
          </a:p>
        </p:txBody>
      </p:sp>
      <p:sp>
        <p:nvSpPr>
          <p:cNvPr id="11" name="Rectangle 10">
            <a:extLst>
              <a:ext uri="{FF2B5EF4-FFF2-40B4-BE49-F238E27FC236}">
                <a16:creationId xmlns:a16="http://schemas.microsoft.com/office/drawing/2014/main" id="{970BB75A-7CF3-680A-87E6-C44671D7A31E}"/>
              </a:ext>
            </a:extLst>
          </p:cNvPr>
          <p:cNvSpPr/>
          <p:nvPr/>
        </p:nvSpPr>
        <p:spPr>
          <a:xfrm>
            <a:off x="6096000" y="1424109"/>
            <a:ext cx="5548313" cy="3847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1080391-4979-0ED6-7EA1-040C7B2B4254}"/>
              </a:ext>
            </a:extLst>
          </p:cNvPr>
          <p:cNvPicPr>
            <a:picLocks noChangeAspect="1"/>
          </p:cNvPicPr>
          <p:nvPr/>
        </p:nvPicPr>
        <p:blipFill>
          <a:blip r:embed="rId2"/>
          <a:stretch>
            <a:fillRect/>
          </a:stretch>
        </p:blipFill>
        <p:spPr>
          <a:xfrm>
            <a:off x="6225244" y="1471956"/>
            <a:ext cx="4916212" cy="3799614"/>
          </a:xfrm>
          <a:prstGeom prst="rect">
            <a:avLst/>
          </a:prstGeom>
        </p:spPr>
      </p:pic>
    </p:spTree>
    <p:extLst>
      <p:ext uri="{BB962C8B-B14F-4D97-AF65-F5344CB8AC3E}">
        <p14:creationId xmlns:p14="http://schemas.microsoft.com/office/powerpoint/2010/main" val="518186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3769-98CD-2ED3-A5CC-869044F32CF8}"/>
              </a:ext>
            </a:extLst>
          </p:cNvPr>
          <p:cNvSpPr>
            <a:spLocks noGrp="1"/>
          </p:cNvSpPr>
          <p:nvPr>
            <p:ph type="title"/>
          </p:nvPr>
        </p:nvSpPr>
        <p:spPr/>
        <p:txBody>
          <a:bodyPr/>
          <a:lstStyle/>
          <a:p>
            <a:pPr algn="ctr"/>
            <a:r>
              <a:rPr lang="en-IN" sz="4000" b="1" dirty="0">
                <a:solidFill>
                  <a:schemeClr val="bg1"/>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A1FB54D5-5FE4-A0DF-2CAD-FA2EDA999A7D}"/>
              </a:ext>
            </a:extLst>
          </p:cNvPr>
          <p:cNvSpPr txBox="1"/>
          <p:nvPr/>
        </p:nvSpPr>
        <p:spPr>
          <a:xfrm>
            <a:off x="529252" y="2151591"/>
            <a:ext cx="11464274" cy="5115311"/>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000" dirty="0">
                <a:latin typeface="Times New Roman" panose="02020603050405020304" pitchFamily="18" charset="0"/>
                <a:ea typeface="Arial Unicode MS" pitchFamily="34" charset="-128"/>
                <a:cs typeface="Times New Roman" panose="02020603050405020304" pitchFamily="18" charset="0"/>
              </a:rPr>
              <a:t>‘Action, Adventure, Fantasy and Science Fiction’ are the most profitable genres.</a:t>
            </a:r>
          </a:p>
          <a:p>
            <a:pPr marL="342900" indent="-342900">
              <a:lnSpc>
                <a:spcPct val="150000"/>
              </a:lnSpc>
              <a:buFont typeface="Wingdings" panose="05000000000000000000" pitchFamily="2" charset="2"/>
              <a:buChar char="§"/>
            </a:pPr>
            <a:r>
              <a:rPr lang="en-US" sz="2000" dirty="0">
                <a:latin typeface="Times New Roman" panose="02020603050405020304" pitchFamily="18" charset="0"/>
                <a:ea typeface="Arial Unicode MS" pitchFamily="34" charset="-128"/>
                <a:cs typeface="Times New Roman" panose="02020603050405020304" pitchFamily="18" charset="0"/>
              </a:rPr>
              <a:t>‘Drama and Comedy’ a</a:t>
            </a:r>
            <a:r>
              <a:rPr lang="en-IN" sz="2000" dirty="0">
                <a:latin typeface="Times New Roman" panose="02020603050405020304" pitchFamily="18" charset="0"/>
                <a:ea typeface="Arial Unicode MS" pitchFamily="34" charset="-128"/>
                <a:cs typeface="Times New Roman" panose="02020603050405020304" pitchFamily="18" charset="0"/>
              </a:rPr>
              <a:t>re t</a:t>
            </a:r>
            <a:r>
              <a:rPr lang="en-US" sz="2000" dirty="0">
                <a:latin typeface="Times New Roman" panose="02020603050405020304" pitchFamily="18" charset="0"/>
                <a:ea typeface="Arial Unicode MS" pitchFamily="34" charset="-128"/>
                <a:cs typeface="Times New Roman" panose="02020603050405020304" pitchFamily="18" charset="0"/>
              </a:rPr>
              <a:t>he most popular genres.</a:t>
            </a:r>
          </a:p>
          <a:p>
            <a:pPr marL="342900" indent="-342900">
              <a:lnSpc>
                <a:spcPct val="150000"/>
              </a:lnSpc>
              <a:buFont typeface="Wingdings" panose="05000000000000000000" pitchFamily="2" charset="2"/>
              <a:buChar char="§"/>
            </a:pPr>
            <a:r>
              <a:rPr lang="en-US" sz="2000" dirty="0">
                <a:latin typeface="Times New Roman" panose="02020603050405020304" pitchFamily="18" charset="0"/>
                <a:ea typeface="Arial Unicode MS" pitchFamily="34" charset="-128"/>
                <a:cs typeface="Times New Roman" panose="02020603050405020304" pitchFamily="18" charset="0"/>
              </a:rPr>
              <a:t>‘Avatar’ and ‘Titanic’ movies are generated highest revenue and they have less budget than revenue.</a:t>
            </a:r>
          </a:p>
          <a:p>
            <a:pPr marL="342900" indent="-342900">
              <a:lnSpc>
                <a:spcPct val="150000"/>
              </a:lnSpc>
              <a:buFont typeface="Wingdings" panose="05000000000000000000" pitchFamily="2" charset="2"/>
              <a:buChar char="§"/>
            </a:pPr>
            <a:r>
              <a:rPr lang="en-US" sz="2000" dirty="0">
                <a:latin typeface="Times New Roman" panose="02020603050405020304" pitchFamily="18" charset="0"/>
                <a:ea typeface="Arial Unicode MS" pitchFamily="34" charset="-128"/>
                <a:cs typeface="Times New Roman" panose="02020603050405020304" pitchFamily="18" charset="0"/>
              </a:rPr>
              <a:t>‘Modern Times’  is the very least budget movie with $1.</a:t>
            </a:r>
          </a:p>
          <a:p>
            <a:pPr marL="342900" indent="-342900">
              <a:lnSpc>
                <a:spcPct val="150000"/>
              </a:lnSpc>
              <a:buFont typeface="Wingdings" panose="05000000000000000000" pitchFamily="2" charset="2"/>
              <a:buChar char="§"/>
            </a:pPr>
            <a:r>
              <a:rPr lang="en-US" sz="2000" dirty="0">
                <a:latin typeface="Times New Roman" panose="02020603050405020304" pitchFamily="18" charset="0"/>
                <a:ea typeface="Arial Unicode MS" pitchFamily="34" charset="-128"/>
                <a:cs typeface="Times New Roman" panose="02020603050405020304" pitchFamily="18" charset="0"/>
              </a:rPr>
              <a:t>There is positive correlation between ‘budget’ and ‘popularity’ with 0.43</a:t>
            </a:r>
          </a:p>
          <a:p>
            <a:pPr marL="342900" indent="-342900">
              <a:lnSpc>
                <a:spcPct val="150000"/>
              </a:lnSpc>
              <a:buFont typeface="Wingdings" panose="05000000000000000000" pitchFamily="2" charset="2"/>
              <a:buChar char="§"/>
            </a:pPr>
            <a:r>
              <a:rPr lang="en-US" sz="2000" dirty="0">
                <a:latin typeface="Times New Roman" panose="02020603050405020304" pitchFamily="18" charset="0"/>
                <a:ea typeface="Arial Unicode MS" pitchFamily="34" charset="-128"/>
                <a:cs typeface="Times New Roman" panose="02020603050405020304" pitchFamily="18" charset="0"/>
              </a:rPr>
              <a:t>Also </a:t>
            </a:r>
            <a:r>
              <a:rPr lang="en-US" sz="2000" dirty="0" err="1">
                <a:latin typeface="Times New Roman" panose="02020603050405020304" pitchFamily="18" charset="0"/>
                <a:ea typeface="Arial Unicode MS" pitchFamily="34" charset="-128"/>
                <a:cs typeface="Times New Roman" panose="02020603050405020304" pitchFamily="18" charset="0"/>
              </a:rPr>
              <a:t>vote_count</a:t>
            </a:r>
            <a:r>
              <a:rPr lang="en-US" sz="2000" dirty="0">
                <a:latin typeface="Times New Roman" panose="02020603050405020304" pitchFamily="18" charset="0"/>
                <a:ea typeface="Arial Unicode MS" pitchFamily="34" charset="-128"/>
                <a:cs typeface="Times New Roman" panose="02020603050405020304" pitchFamily="18" charset="0"/>
              </a:rPr>
              <a:t> is positively correlated with popularity(0.75) and revenue(0.76)</a:t>
            </a:r>
          </a:p>
          <a:p>
            <a:pPr marL="342900" indent="-342900">
              <a:lnSpc>
                <a:spcPct val="150000"/>
              </a:lnSpc>
              <a:buFont typeface="Wingdings" panose="05000000000000000000" pitchFamily="2" charset="2"/>
              <a:buChar char="§"/>
            </a:pPr>
            <a:r>
              <a:rPr lang="en-US" sz="2000" dirty="0">
                <a:latin typeface="Times New Roman" panose="02020603050405020304" pitchFamily="18" charset="0"/>
                <a:ea typeface="Arial Unicode MS" pitchFamily="34" charset="-128"/>
                <a:cs typeface="Times New Roman" panose="02020603050405020304" pitchFamily="18" charset="0"/>
              </a:rPr>
              <a:t>‘Warner Bros’ and ‘Universal Pictures’ are the very famous production companies because they produced high number of movies.</a:t>
            </a:r>
          </a:p>
          <a:p>
            <a:pPr marL="342900" indent="-342900">
              <a:lnSpc>
                <a:spcPct val="150000"/>
              </a:lnSpc>
              <a:buFont typeface="Wingdings" panose="05000000000000000000" pitchFamily="2" charset="2"/>
              <a:buChar char="§"/>
            </a:pPr>
            <a:r>
              <a:rPr lang="en-US" sz="2000" dirty="0">
                <a:latin typeface="Times New Roman" panose="02020603050405020304" pitchFamily="18" charset="0"/>
                <a:ea typeface="Arial Unicode MS" pitchFamily="34" charset="-128"/>
                <a:cs typeface="Times New Roman" panose="02020603050405020304" pitchFamily="18" charset="0"/>
              </a:rPr>
              <a:t>The average runtime of the movies is 110 </a:t>
            </a:r>
            <a:r>
              <a:rPr lang="en-US" sz="2000" dirty="0" err="1">
                <a:latin typeface="Times New Roman" panose="02020603050405020304" pitchFamily="18" charset="0"/>
                <a:ea typeface="Arial Unicode MS" pitchFamily="34" charset="-128"/>
                <a:cs typeface="Times New Roman" panose="02020603050405020304" pitchFamily="18" charset="0"/>
              </a:rPr>
              <a:t>minutes.There</a:t>
            </a:r>
            <a:r>
              <a:rPr lang="en-US" sz="2000" dirty="0">
                <a:latin typeface="Times New Roman" panose="02020603050405020304" pitchFamily="18" charset="0"/>
                <a:ea typeface="Arial Unicode MS" pitchFamily="34" charset="-128"/>
                <a:cs typeface="Times New Roman" panose="02020603050405020304" pitchFamily="18" charset="0"/>
              </a:rPr>
              <a:t> are 292 movies have runtime greater than average runtime. </a:t>
            </a:r>
          </a:p>
          <a:p>
            <a:pPr marL="342900" indent="-342900">
              <a:lnSpc>
                <a:spcPct val="150000"/>
              </a:lnSpc>
              <a:buFont typeface="Wingdings" panose="05000000000000000000" pitchFamily="2" charset="2"/>
              <a:buChar char="§"/>
            </a:pPr>
            <a:endParaRPr lang="en-US" sz="2000" dirty="0">
              <a:latin typeface="Times New Roman" panose="02020603050405020304" pitchFamily="18" charset="0"/>
              <a:ea typeface="Arial Unicode MS" pitchFamily="34" charset="-128"/>
              <a:cs typeface="Times New Roman" panose="02020603050405020304" pitchFamily="18" charset="0"/>
            </a:endParaRPr>
          </a:p>
        </p:txBody>
      </p:sp>
    </p:spTree>
    <p:extLst>
      <p:ext uri="{BB962C8B-B14F-4D97-AF65-F5344CB8AC3E}">
        <p14:creationId xmlns:p14="http://schemas.microsoft.com/office/powerpoint/2010/main" val="2591203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2392EC-4868-546E-43B1-559FD17EF092}"/>
              </a:ext>
            </a:extLst>
          </p:cNvPr>
          <p:cNvSpPr txBox="1"/>
          <p:nvPr/>
        </p:nvSpPr>
        <p:spPr>
          <a:xfrm>
            <a:off x="3736181" y="2621757"/>
            <a:ext cx="5622132" cy="1323439"/>
          </a:xfrm>
          <a:prstGeom prst="rect">
            <a:avLst/>
          </a:prstGeom>
          <a:noFill/>
        </p:spPr>
        <p:txBody>
          <a:bodyPr wrap="square" rtlCol="0">
            <a:spAutoFit/>
          </a:bodyPr>
          <a:lstStyle/>
          <a:p>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4840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72A3-768F-AEBE-107F-AF5864BAF5BB}"/>
              </a:ext>
            </a:extLst>
          </p:cNvPr>
          <p:cNvSpPr>
            <a:spLocks noGrp="1"/>
          </p:cNvSpPr>
          <p:nvPr>
            <p:ph type="title"/>
          </p:nvPr>
        </p:nvSpPr>
        <p:spPr>
          <a:xfrm>
            <a:off x="957265" y="615420"/>
            <a:ext cx="9601196" cy="1184806"/>
          </a:xfrm>
        </p:spPr>
        <p:txBody>
          <a:bodyPr>
            <a:normAutofit/>
          </a:bodyPr>
          <a:lstStyle/>
          <a:p>
            <a:r>
              <a:rPr lang="en-IN" sz="4000" dirty="0"/>
              <a:t>                       </a:t>
            </a:r>
            <a:r>
              <a:rPr lang="en-IN" sz="4400" b="1" dirty="0">
                <a:solidFill>
                  <a:schemeClr val="bg1"/>
                </a:solidFill>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C784B0C5-11AA-EC49-74EB-1831140692C8}"/>
              </a:ext>
            </a:extLst>
          </p:cNvPr>
          <p:cNvSpPr txBox="1"/>
          <p:nvPr/>
        </p:nvSpPr>
        <p:spPr>
          <a:xfrm>
            <a:off x="433387" y="2362200"/>
            <a:ext cx="11325226" cy="4031873"/>
          </a:xfrm>
          <a:prstGeom prst="rect">
            <a:avLst/>
          </a:prstGeom>
          <a:noFill/>
        </p:spPr>
        <p:txBody>
          <a:bodyPr wrap="square" rtlCol="0">
            <a:spAutoFit/>
          </a:bodyPr>
          <a:lstStyle/>
          <a:p>
            <a:pPr marL="285750" indent="-28575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Analyse the movies that cost over $100 million can still fail.</a:t>
            </a:r>
          </a:p>
          <a:p>
            <a:endParaRPr lang="en-IN"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 production company wants to analyse the movie data to identify what kind of movies well perform in the cinemas and which genres they belongs to.</a:t>
            </a:r>
          </a:p>
          <a:p>
            <a:endParaRPr lang="en-IN"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It will help the company predict if a movie will be in commercial success, if the movie will be highly rated.</a:t>
            </a:r>
          </a:p>
        </p:txBody>
      </p:sp>
    </p:spTree>
    <p:extLst>
      <p:ext uri="{BB962C8B-B14F-4D97-AF65-F5344CB8AC3E}">
        <p14:creationId xmlns:p14="http://schemas.microsoft.com/office/powerpoint/2010/main" val="114867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DFCE-F38D-C446-85EA-EB237BA26CFE}"/>
              </a:ext>
            </a:extLst>
          </p:cNvPr>
          <p:cNvSpPr>
            <a:spLocks noGrp="1"/>
          </p:cNvSpPr>
          <p:nvPr>
            <p:ph type="title"/>
          </p:nvPr>
        </p:nvSpPr>
        <p:spPr>
          <a:xfrm>
            <a:off x="1295402" y="1010707"/>
            <a:ext cx="9601196" cy="665693"/>
          </a:xfrm>
        </p:spPr>
        <p:txBody>
          <a:bodyPr>
            <a:normAutofit fontScale="90000"/>
          </a:bodyPr>
          <a:lstStyle/>
          <a:p>
            <a:r>
              <a:rPr lang="en-IN" sz="4400" b="1" dirty="0"/>
              <a:t>                      </a:t>
            </a:r>
            <a:r>
              <a:rPr lang="en-IN" sz="4400" b="1" dirty="0">
                <a:solidFill>
                  <a:schemeClr val="bg1"/>
                </a:solidFill>
              </a:rPr>
              <a:t>Objective</a:t>
            </a:r>
            <a:endParaRPr lang="en-IN" sz="6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73FC061-5E25-AB97-83DC-4C447A47F9D9}"/>
              </a:ext>
            </a:extLst>
          </p:cNvPr>
          <p:cNvSpPr txBox="1"/>
          <p:nvPr/>
        </p:nvSpPr>
        <p:spPr>
          <a:xfrm>
            <a:off x="419100" y="2514600"/>
            <a:ext cx="11334750" cy="3539430"/>
          </a:xfrm>
          <a:prstGeom prst="rect">
            <a:avLst/>
          </a:prstGeom>
          <a:noFill/>
        </p:spPr>
        <p:txBody>
          <a:bodyPr wrap="square" rtlCol="0">
            <a:spAutoFit/>
          </a:bodyPr>
          <a:lstStyle/>
          <a:p>
            <a:pPr marL="457200" indent="-45720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Analyse a movie data to perform exploratory data analysis.</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Retrieve and explore a movie dataset containing relevant information such as movie title, genres, production companies, budget, revenue and runtime.</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Determine the key factors that contribute to a movie’s success.</a:t>
            </a:r>
            <a:r>
              <a:rPr lang="en-IN" dirty="0"/>
              <a:t> </a:t>
            </a:r>
          </a:p>
        </p:txBody>
      </p:sp>
    </p:spTree>
    <p:extLst>
      <p:ext uri="{BB962C8B-B14F-4D97-AF65-F5344CB8AC3E}">
        <p14:creationId xmlns:p14="http://schemas.microsoft.com/office/powerpoint/2010/main" val="399022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35F716-3C3E-29A0-6A68-97F35076B361}"/>
              </a:ext>
            </a:extLst>
          </p:cNvPr>
          <p:cNvSpPr txBox="1"/>
          <p:nvPr/>
        </p:nvSpPr>
        <p:spPr>
          <a:xfrm>
            <a:off x="1276350" y="164812"/>
            <a:ext cx="11296650" cy="584775"/>
          </a:xfrm>
          <a:prstGeom prst="rect">
            <a:avLst/>
          </a:prstGeom>
          <a:noFill/>
        </p:spPr>
        <p:txBody>
          <a:bodyPr wrap="square" rtlCol="0">
            <a:spAutoFit/>
          </a:bodyPr>
          <a:lstStyle/>
          <a:p>
            <a:r>
              <a:rPr lang="en-IN" dirty="0"/>
              <a:t>                                 </a:t>
            </a:r>
            <a:r>
              <a:rPr lang="en-IN" sz="3200" b="1" dirty="0">
                <a:latin typeface="Times New Roman" panose="02020603050405020304" pitchFamily="18" charset="0"/>
                <a:cs typeface="Times New Roman" panose="02020603050405020304" pitchFamily="18" charset="0"/>
              </a:rPr>
              <a:t>Description of TMDB dataset</a:t>
            </a:r>
          </a:p>
        </p:txBody>
      </p:sp>
      <p:sp>
        <p:nvSpPr>
          <p:cNvPr id="3" name="TextBox 2">
            <a:extLst>
              <a:ext uri="{FF2B5EF4-FFF2-40B4-BE49-F238E27FC236}">
                <a16:creationId xmlns:a16="http://schemas.microsoft.com/office/drawing/2014/main" id="{B2A56246-E25D-C07E-2900-F684A7185A58}"/>
              </a:ext>
            </a:extLst>
          </p:cNvPr>
          <p:cNvSpPr txBox="1"/>
          <p:nvPr/>
        </p:nvSpPr>
        <p:spPr>
          <a:xfrm>
            <a:off x="228600" y="1238250"/>
            <a:ext cx="11753850" cy="4832092"/>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TMDB(Movie Dataset) is provides information and data related to movies, TV shows and entertainment shows.</a:t>
            </a:r>
          </a:p>
          <a:p>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TMDB Movie dataset contains 4803 rows and 20 columns.</a:t>
            </a:r>
          </a:p>
          <a:p>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There are total 13 categorical and 7 numerical columns present in the data.</a:t>
            </a:r>
          </a:p>
          <a:p>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For my analysis, I have considered the columns like genres, budget, title, production companies, revenue and runtime.</a:t>
            </a:r>
          </a:p>
          <a:p>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 used python libraries like pandas, seaborn and matplotlib.</a:t>
            </a:r>
          </a:p>
        </p:txBody>
      </p:sp>
    </p:spTree>
    <p:extLst>
      <p:ext uri="{BB962C8B-B14F-4D97-AF65-F5344CB8AC3E}">
        <p14:creationId xmlns:p14="http://schemas.microsoft.com/office/powerpoint/2010/main" val="389758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502984" y="196475"/>
            <a:ext cx="10506074" cy="707886"/>
          </a:xfrm>
          <a:prstGeom prst="rect">
            <a:avLst/>
          </a:prstGeom>
          <a:noFill/>
        </p:spPr>
        <p:txBody>
          <a:bodyPr wrap="square" rtlCol="0">
            <a:spAutoFit/>
          </a:bodyPr>
          <a:lstStyle/>
          <a:p>
            <a:r>
              <a:rPr lang="en-US" sz="2000" dirty="0">
                <a:latin typeface="Times New Roman" panose="02020603050405020304" pitchFamily="18" charset="0"/>
                <a:ea typeface="Arial Unicode MS" pitchFamily="34" charset="-128"/>
                <a:cs typeface="Times New Roman" panose="02020603050405020304" pitchFamily="18" charset="0"/>
              </a:rPr>
              <a:t>Task-1: Load the movie dataset in the Python notebook. Display the numbers of rows and columns in the dataset. Display the titles and genres of the first 50 movies from the dataset</a:t>
            </a: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4" name="Rectangle 3">
            <a:extLst>
              <a:ext uri="{FF2B5EF4-FFF2-40B4-BE49-F238E27FC236}">
                <a16:creationId xmlns:a16="http://schemas.microsoft.com/office/drawing/2014/main" id="{ADD456ED-2AF1-8F5D-C684-1D9DAD76506A}"/>
              </a:ext>
            </a:extLst>
          </p:cNvPr>
          <p:cNvSpPr/>
          <p:nvPr/>
        </p:nvSpPr>
        <p:spPr>
          <a:xfrm>
            <a:off x="681037" y="1586430"/>
            <a:ext cx="4916213" cy="3685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9F0E29CB-0927-8A3A-E53A-DC45A1BB5643}"/>
              </a:ext>
            </a:extLst>
          </p:cNvPr>
          <p:cNvSpPr txBox="1"/>
          <p:nvPr/>
        </p:nvSpPr>
        <p:spPr>
          <a:xfrm>
            <a:off x="685800" y="1023999"/>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Technique:</a:t>
            </a:r>
          </a:p>
        </p:txBody>
      </p:sp>
      <p:sp>
        <p:nvSpPr>
          <p:cNvPr id="6" name="TextBox 5">
            <a:extLst>
              <a:ext uri="{FF2B5EF4-FFF2-40B4-BE49-F238E27FC236}">
                <a16:creationId xmlns:a16="http://schemas.microsoft.com/office/drawing/2014/main" id="{CD6E1E58-852A-DA81-D99F-D60605AF24BC}"/>
              </a:ext>
            </a:extLst>
          </p:cNvPr>
          <p:cNvSpPr txBox="1"/>
          <p:nvPr/>
        </p:nvSpPr>
        <p:spPr>
          <a:xfrm>
            <a:off x="7407377" y="1023999"/>
            <a:ext cx="17097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01A17FEB-0C5A-0A68-810E-E1C706AF9132}"/>
              </a:ext>
            </a:extLst>
          </p:cNvPr>
          <p:cNvSpPr/>
          <p:nvPr/>
        </p:nvSpPr>
        <p:spPr>
          <a:xfrm>
            <a:off x="681037" y="5896747"/>
            <a:ext cx="10963276" cy="813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23" name="TextBox 22">
            <a:extLst>
              <a:ext uri="{FF2B5EF4-FFF2-40B4-BE49-F238E27FC236}">
                <a16:creationId xmlns:a16="http://schemas.microsoft.com/office/drawing/2014/main" id="{F97F804F-587B-180E-74DE-715E7F80A471}"/>
              </a:ext>
            </a:extLst>
          </p:cNvPr>
          <p:cNvSpPr txBox="1"/>
          <p:nvPr/>
        </p:nvSpPr>
        <p:spPr>
          <a:xfrm>
            <a:off x="685800" y="543389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2046A4-B2F4-168E-4990-0D8FEF38E371}"/>
              </a:ext>
            </a:extLst>
          </p:cNvPr>
          <p:cNvSpPr txBox="1"/>
          <p:nvPr/>
        </p:nvSpPr>
        <p:spPr>
          <a:xfrm>
            <a:off x="904101" y="1613712"/>
            <a:ext cx="2235042" cy="2345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pd.read_csv</a:t>
            </a:r>
            <a:r>
              <a:rPr lang="en-IN" sz="20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df.shape</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json.loads</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lambda</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loc()</a:t>
            </a:r>
          </a:p>
        </p:txBody>
      </p:sp>
      <p:sp>
        <p:nvSpPr>
          <p:cNvPr id="11" name="Rectangle 10">
            <a:extLst>
              <a:ext uri="{FF2B5EF4-FFF2-40B4-BE49-F238E27FC236}">
                <a16:creationId xmlns:a16="http://schemas.microsoft.com/office/drawing/2014/main" id="{970BB75A-7CF3-680A-87E6-C44671D7A31E}"/>
              </a:ext>
            </a:extLst>
          </p:cNvPr>
          <p:cNvSpPr/>
          <p:nvPr/>
        </p:nvSpPr>
        <p:spPr>
          <a:xfrm>
            <a:off x="6096000" y="1424109"/>
            <a:ext cx="5548313" cy="3847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3" name="Picture 12">
            <a:extLst>
              <a:ext uri="{FF2B5EF4-FFF2-40B4-BE49-F238E27FC236}">
                <a16:creationId xmlns:a16="http://schemas.microsoft.com/office/drawing/2014/main" id="{8AC306CB-3A1C-A271-FF59-C180FA8AD3EF}"/>
              </a:ext>
            </a:extLst>
          </p:cNvPr>
          <p:cNvPicPr>
            <a:picLocks noChangeAspect="1"/>
          </p:cNvPicPr>
          <p:nvPr/>
        </p:nvPicPr>
        <p:blipFill rotWithShape="1">
          <a:blip r:embed="rId2"/>
          <a:srcRect b="16202"/>
          <a:stretch/>
        </p:blipFill>
        <p:spPr>
          <a:xfrm>
            <a:off x="6200775" y="1481000"/>
            <a:ext cx="5443538" cy="3733679"/>
          </a:xfrm>
          <a:prstGeom prst="rect">
            <a:avLst/>
          </a:prstGeom>
        </p:spPr>
      </p:pic>
      <p:sp>
        <p:nvSpPr>
          <p:cNvPr id="14" name="TextBox 13">
            <a:extLst>
              <a:ext uri="{FF2B5EF4-FFF2-40B4-BE49-F238E27FC236}">
                <a16:creationId xmlns:a16="http://schemas.microsoft.com/office/drawing/2014/main" id="{8F54D7D7-90BE-9E1E-417D-9633F945B361}"/>
              </a:ext>
            </a:extLst>
          </p:cNvPr>
          <p:cNvSpPr txBox="1"/>
          <p:nvPr/>
        </p:nvSpPr>
        <p:spPr>
          <a:xfrm>
            <a:off x="681037" y="6002414"/>
            <a:ext cx="10963276"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dataset contains 4803 rows and 20 columns.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Using loc() function, I displayed the first 50 rows of title and genres. </a:t>
            </a:r>
          </a:p>
        </p:txBody>
      </p:sp>
    </p:spTree>
    <p:extLst>
      <p:ext uri="{BB962C8B-B14F-4D97-AF65-F5344CB8AC3E}">
        <p14:creationId xmlns:p14="http://schemas.microsoft.com/office/powerpoint/2010/main" val="377010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502984" y="196475"/>
            <a:ext cx="10506074"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rPr>
              <a:t>Task-2: Identify the columns that have null values and perform the null value treatment. (Choose the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rPr>
              <a:t>imputation method based on the type of data in the columns of interest)</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endParaRPr>
          </a:p>
        </p:txBody>
      </p:sp>
      <p:sp>
        <p:nvSpPr>
          <p:cNvPr id="4" name="Rectangle 3">
            <a:extLst>
              <a:ext uri="{FF2B5EF4-FFF2-40B4-BE49-F238E27FC236}">
                <a16:creationId xmlns:a16="http://schemas.microsoft.com/office/drawing/2014/main" id="{ADD456ED-2AF1-8F5D-C684-1D9DAD76506A}"/>
              </a:ext>
            </a:extLst>
          </p:cNvPr>
          <p:cNvSpPr/>
          <p:nvPr/>
        </p:nvSpPr>
        <p:spPr>
          <a:xfrm>
            <a:off x="681037" y="1424109"/>
            <a:ext cx="4916213" cy="3847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9F0E29CB-0927-8A3A-E53A-DC45A1BB5643}"/>
              </a:ext>
            </a:extLst>
          </p:cNvPr>
          <p:cNvSpPr txBox="1"/>
          <p:nvPr/>
        </p:nvSpPr>
        <p:spPr>
          <a:xfrm>
            <a:off x="685800" y="1023999"/>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Technique:</a:t>
            </a:r>
          </a:p>
        </p:txBody>
      </p:sp>
      <p:sp>
        <p:nvSpPr>
          <p:cNvPr id="6" name="TextBox 5">
            <a:extLst>
              <a:ext uri="{FF2B5EF4-FFF2-40B4-BE49-F238E27FC236}">
                <a16:creationId xmlns:a16="http://schemas.microsoft.com/office/drawing/2014/main" id="{CD6E1E58-852A-DA81-D99F-D60605AF24BC}"/>
              </a:ext>
            </a:extLst>
          </p:cNvPr>
          <p:cNvSpPr txBox="1"/>
          <p:nvPr/>
        </p:nvSpPr>
        <p:spPr>
          <a:xfrm>
            <a:off x="8181003" y="995288"/>
            <a:ext cx="17097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01A17FEB-0C5A-0A68-810E-E1C706AF9132}"/>
              </a:ext>
            </a:extLst>
          </p:cNvPr>
          <p:cNvSpPr/>
          <p:nvPr/>
        </p:nvSpPr>
        <p:spPr>
          <a:xfrm>
            <a:off x="681037" y="5896747"/>
            <a:ext cx="10963276" cy="813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23" name="TextBox 22">
            <a:extLst>
              <a:ext uri="{FF2B5EF4-FFF2-40B4-BE49-F238E27FC236}">
                <a16:creationId xmlns:a16="http://schemas.microsoft.com/office/drawing/2014/main" id="{F97F804F-587B-180E-74DE-715E7F80A471}"/>
              </a:ext>
            </a:extLst>
          </p:cNvPr>
          <p:cNvSpPr txBox="1"/>
          <p:nvPr/>
        </p:nvSpPr>
        <p:spPr>
          <a:xfrm>
            <a:off x="685800" y="543389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2046A4-B2F4-168E-4990-0D8FEF38E371}"/>
              </a:ext>
            </a:extLst>
          </p:cNvPr>
          <p:cNvSpPr txBox="1"/>
          <p:nvPr/>
        </p:nvSpPr>
        <p:spPr>
          <a:xfrm>
            <a:off x="904100" y="1613712"/>
            <a:ext cx="4220793" cy="960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df.isnull</a:t>
            </a:r>
            <a:r>
              <a:rPr lang="en-IN" sz="2000" dirty="0">
                <a:latin typeface="Times New Roman" panose="02020603050405020304" pitchFamily="18" charset="0"/>
                <a:cs typeface="Times New Roman" panose="02020603050405020304" pitchFamily="18" charset="0"/>
              </a:rPr>
              <a:t>().sum()</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Imputation method using </a:t>
            </a:r>
            <a:r>
              <a:rPr lang="en-IN" sz="2000" dirty="0" err="1">
                <a:latin typeface="Times New Roman" panose="02020603050405020304" pitchFamily="18" charset="0"/>
                <a:cs typeface="Times New Roman" panose="02020603050405020304" pitchFamily="18" charset="0"/>
              </a:rPr>
              <a:t>fillna</a:t>
            </a:r>
            <a:r>
              <a:rPr lang="en-IN" sz="2000" dirty="0">
                <a:latin typeface="Times New Roman" panose="02020603050405020304" pitchFamily="18" charset="0"/>
                <a:cs typeface="Times New Roman" panose="02020603050405020304" pitchFamily="18" charset="0"/>
              </a:rPr>
              <a:t>()</a:t>
            </a:r>
          </a:p>
        </p:txBody>
      </p:sp>
      <p:sp>
        <p:nvSpPr>
          <p:cNvPr id="11" name="Rectangle 10">
            <a:extLst>
              <a:ext uri="{FF2B5EF4-FFF2-40B4-BE49-F238E27FC236}">
                <a16:creationId xmlns:a16="http://schemas.microsoft.com/office/drawing/2014/main" id="{970BB75A-7CF3-680A-87E6-C44671D7A31E}"/>
              </a:ext>
            </a:extLst>
          </p:cNvPr>
          <p:cNvSpPr/>
          <p:nvPr/>
        </p:nvSpPr>
        <p:spPr>
          <a:xfrm>
            <a:off x="5934590" y="1424109"/>
            <a:ext cx="2584702" cy="3847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F54D7D7-90BE-9E1E-417D-9633F945B361}"/>
              </a:ext>
            </a:extLst>
          </p:cNvPr>
          <p:cNvSpPr txBox="1"/>
          <p:nvPr/>
        </p:nvSpPr>
        <p:spPr>
          <a:xfrm>
            <a:off x="681037" y="6002414"/>
            <a:ext cx="10963276"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dataset contains null values in homepage, overview, release date, runtime and tagline columns.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Categorical columns treated with mode value and numerical columns treated with mean value.</a:t>
            </a:r>
          </a:p>
        </p:txBody>
      </p:sp>
      <p:pic>
        <p:nvPicPr>
          <p:cNvPr id="8" name="Picture 7">
            <a:extLst>
              <a:ext uri="{FF2B5EF4-FFF2-40B4-BE49-F238E27FC236}">
                <a16:creationId xmlns:a16="http://schemas.microsoft.com/office/drawing/2014/main" id="{672A3FBD-20C6-7475-2A1E-81F807B82269}"/>
              </a:ext>
            </a:extLst>
          </p:cNvPr>
          <p:cNvPicPr>
            <a:picLocks noChangeAspect="1"/>
          </p:cNvPicPr>
          <p:nvPr/>
        </p:nvPicPr>
        <p:blipFill>
          <a:blip r:embed="rId2"/>
          <a:stretch>
            <a:fillRect/>
          </a:stretch>
        </p:blipFill>
        <p:spPr>
          <a:xfrm>
            <a:off x="6048866" y="1455482"/>
            <a:ext cx="2366472" cy="3784715"/>
          </a:xfrm>
          <a:prstGeom prst="rect">
            <a:avLst/>
          </a:prstGeom>
        </p:spPr>
      </p:pic>
      <p:sp>
        <p:nvSpPr>
          <p:cNvPr id="9" name="Rectangle 8">
            <a:extLst>
              <a:ext uri="{FF2B5EF4-FFF2-40B4-BE49-F238E27FC236}">
                <a16:creationId xmlns:a16="http://schemas.microsoft.com/office/drawing/2014/main" id="{7E3E481C-355B-1506-7D17-4E43015A6EEF}"/>
              </a:ext>
            </a:extLst>
          </p:cNvPr>
          <p:cNvSpPr/>
          <p:nvPr/>
        </p:nvSpPr>
        <p:spPr>
          <a:xfrm>
            <a:off x="8856632" y="1392737"/>
            <a:ext cx="2628881" cy="38474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2" name="Picture 11">
            <a:extLst>
              <a:ext uri="{FF2B5EF4-FFF2-40B4-BE49-F238E27FC236}">
                <a16:creationId xmlns:a16="http://schemas.microsoft.com/office/drawing/2014/main" id="{34F44319-13FF-BF97-6C2A-F8CA8D684EB5}"/>
              </a:ext>
            </a:extLst>
          </p:cNvPr>
          <p:cNvPicPr>
            <a:picLocks noChangeAspect="1"/>
          </p:cNvPicPr>
          <p:nvPr/>
        </p:nvPicPr>
        <p:blipFill>
          <a:blip r:embed="rId3"/>
          <a:stretch>
            <a:fillRect/>
          </a:stretch>
        </p:blipFill>
        <p:spPr>
          <a:xfrm>
            <a:off x="9035872" y="1468971"/>
            <a:ext cx="2449641" cy="3726363"/>
          </a:xfrm>
          <a:prstGeom prst="rect">
            <a:avLst/>
          </a:prstGeom>
        </p:spPr>
      </p:pic>
    </p:spTree>
    <p:extLst>
      <p:ext uri="{BB962C8B-B14F-4D97-AF65-F5344CB8AC3E}">
        <p14:creationId xmlns:p14="http://schemas.microsoft.com/office/powerpoint/2010/main" val="305003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545846" y="227253"/>
            <a:ext cx="8312404" cy="67710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Unicode MS" pitchFamily="34" charset="-128"/>
                <a:ea typeface="Arial Unicode MS" pitchFamily="34" charset="-128"/>
                <a:cs typeface="Arial Unicode MS" pitchFamily="34" charset="-128"/>
              </a:rPr>
              <a:t>Task-3: Display the movie categories that have a budget greater than $220,000.</a:t>
            </a:r>
            <a:endParaRPr kumimoji="0" lang="en-IN" sz="1800" b="0" i="0" u="none" strike="noStrike" kern="1200" cap="none" spc="0" normalizeH="0" baseline="0" noProof="0" dirty="0">
              <a:ln>
                <a:noFill/>
              </a:ln>
              <a:solidFill>
                <a:prstClr val="black"/>
              </a:solidFill>
              <a:effectLst/>
              <a:uLnTx/>
              <a:uFillTx/>
              <a:latin typeface="Arial Unicode MS" pitchFamily="34" charset="-128"/>
              <a:ea typeface="Arial Unicode MS" pitchFamily="34" charset="-128"/>
              <a:cs typeface="Arial Unicode MS" pitchFamily="34" charset="-128"/>
            </a:endParaRPr>
          </a:p>
          <a:p>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4" name="Rectangle 3">
            <a:extLst>
              <a:ext uri="{FF2B5EF4-FFF2-40B4-BE49-F238E27FC236}">
                <a16:creationId xmlns:a16="http://schemas.microsoft.com/office/drawing/2014/main" id="{ADD456ED-2AF1-8F5D-C684-1D9DAD76506A}"/>
              </a:ext>
            </a:extLst>
          </p:cNvPr>
          <p:cNvSpPr/>
          <p:nvPr/>
        </p:nvSpPr>
        <p:spPr>
          <a:xfrm>
            <a:off x="681037" y="1586430"/>
            <a:ext cx="4916213" cy="3685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9F0E29CB-0927-8A3A-E53A-DC45A1BB5643}"/>
              </a:ext>
            </a:extLst>
          </p:cNvPr>
          <p:cNvSpPr txBox="1"/>
          <p:nvPr/>
        </p:nvSpPr>
        <p:spPr>
          <a:xfrm>
            <a:off x="685800" y="1023999"/>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Technique:</a:t>
            </a:r>
          </a:p>
        </p:txBody>
      </p:sp>
      <p:sp>
        <p:nvSpPr>
          <p:cNvPr id="6" name="TextBox 5">
            <a:extLst>
              <a:ext uri="{FF2B5EF4-FFF2-40B4-BE49-F238E27FC236}">
                <a16:creationId xmlns:a16="http://schemas.microsoft.com/office/drawing/2014/main" id="{CD6E1E58-852A-DA81-D99F-D60605AF24BC}"/>
              </a:ext>
            </a:extLst>
          </p:cNvPr>
          <p:cNvSpPr txBox="1"/>
          <p:nvPr/>
        </p:nvSpPr>
        <p:spPr>
          <a:xfrm>
            <a:off x="7407377" y="1023999"/>
            <a:ext cx="17097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01A17FEB-0C5A-0A68-810E-E1C706AF9132}"/>
              </a:ext>
            </a:extLst>
          </p:cNvPr>
          <p:cNvSpPr/>
          <p:nvPr/>
        </p:nvSpPr>
        <p:spPr>
          <a:xfrm>
            <a:off x="681037" y="5896747"/>
            <a:ext cx="10963276" cy="813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23" name="TextBox 22">
            <a:extLst>
              <a:ext uri="{FF2B5EF4-FFF2-40B4-BE49-F238E27FC236}">
                <a16:creationId xmlns:a16="http://schemas.microsoft.com/office/drawing/2014/main" id="{F97F804F-587B-180E-74DE-715E7F80A471}"/>
              </a:ext>
            </a:extLst>
          </p:cNvPr>
          <p:cNvSpPr txBox="1"/>
          <p:nvPr/>
        </p:nvSpPr>
        <p:spPr>
          <a:xfrm>
            <a:off x="685800" y="543389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2046A4-B2F4-168E-4990-0D8FEF38E371}"/>
              </a:ext>
            </a:extLst>
          </p:cNvPr>
          <p:cNvSpPr txBox="1"/>
          <p:nvPr/>
        </p:nvSpPr>
        <p:spPr>
          <a:xfrm>
            <a:off x="904100" y="1613712"/>
            <a:ext cx="4497239" cy="960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Filter condition (&gt;220000)</a:t>
            </a:r>
          </a:p>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sort_values</a:t>
            </a:r>
            <a:r>
              <a:rPr lang="en-IN" sz="2000" dirty="0">
                <a:latin typeface="Times New Roman" panose="02020603050405020304" pitchFamily="18" charset="0"/>
                <a:cs typeface="Times New Roman" panose="02020603050405020304" pitchFamily="18" charset="0"/>
              </a:rPr>
              <a:t>(ascending=False)</a:t>
            </a:r>
          </a:p>
        </p:txBody>
      </p:sp>
      <p:sp>
        <p:nvSpPr>
          <p:cNvPr id="11" name="Rectangle 10">
            <a:extLst>
              <a:ext uri="{FF2B5EF4-FFF2-40B4-BE49-F238E27FC236}">
                <a16:creationId xmlns:a16="http://schemas.microsoft.com/office/drawing/2014/main" id="{970BB75A-7CF3-680A-87E6-C44671D7A31E}"/>
              </a:ext>
            </a:extLst>
          </p:cNvPr>
          <p:cNvSpPr/>
          <p:nvPr/>
        </p:nvSpPr>
        <p:spPr>
          <a:xfrm>
            <a:off x="6096000" y="1424109"/>
            <a:ext cx="5548313" cy="3847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8F54D7D7-90BE-9E1E-417D-9633F945B361}"/>
              </a:ext>
            </a:extLst>
          </p:cNvPr>
          <p:cNvSpPr txBox="1"/>
          <p:nvPr/>
        </p:nvSpPr>
        <p:spPr>
          <a:xfrm>
            <a:off x="681037" y="6002414"/>
            <a:ext cx="10963276"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There are 3684 movie categories that have budget greater than $220,000</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Mostly action, science fiction and adventure category of movies have the highest budget.</a:t>
            </a:r>
          </a:p>
        </p:txBody>
      </p:sp>
      <p:pic>
        <p:nvPicPr>
          <p:cNvPr id="10" name="Picture 9">
            <a:extLst>
              <a:ext uri="{FF2B5EF4-FFF2-40B4-BE49-F238E27FC236}">
                <a16:creationId xmlns:a16="http://schemas.microsoft.com/office/drawing/2014/main" id="{44323333-B532-7567-72D5-B9ECAED0A3F3}"/>
              </a:ext>
            </a:extLst>
          </p:cNvPr>
          <p:cNvPicPr>
            <a:picLocks noChangeAspect="1"/>
          </p:cNvPicPr>
          <p:nvPr/>
        </p:nvPicPr>
        <p:blipFill>
          <a:blip r:embed="rId2"/>
          <a:stretch>
            <a:fillRect/>
          </a:stretch>
        </p:blipFill>
        <p:spPr>
          <a:xfrm>
            <a:off x="6162675" y="1552704"/>
            <a:ext cx="5348288" cy="3695700"/>
          </a:xfrm>
          <a:prstGeom prst="rect">
            <a:avLst/>
          </a:prstGeom>
        </p:spPr>
      </p:pic>
    </p:spTree>
    <p:extLst>
      <p:ext uri="{BB962C8B-B14F-4D97-AF65-F5344CB8AC3E}">
        <p14:creationId xmlns:p14="http://schemas.microsoft.com/office/powerpoint/2010/main" val="41203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502984" y="196475"/>
            <a:ext cx="10506074"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rPr>
              <a:t>Task-4: Display the movie categories where the revenue is greater than $961,000,000..</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endParaRPr>
          </a:p>
        </p:txBody>
      </p:sp>
      <p:sp>
        <p:nvSpPr>
          <p:cNvPr id="4" name="Rectangle 3">
            <a:extLst>
              <a:ext uri="{FF2B5EF4-FFF2-40B4-BE49-F238E27FC236}">
                <a16:creationId xmlns:a16="http://schemas.microsoft.com/office/drawing/2014/main" id="{ADD456ED-2AF1-8F5D-C684-1D9DAD76506A}"/>
              </a:ext>
            </a:extLst>
          </p:cNvPr>
          <p:cNvSpPr/>
          <p:nvPr/>
        </p:nvSpPr>
        <p:spPr>
          <a:xfrm>
            <a:off x="681037" y="1586430"/>
            <a:ext cx="4916213" cy="3685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9F0E29CB-0927-8A3A-E53A-DC45A1BB5643}"/>
              </a:ext>
            </a:extLst>
          </p:cNvPr>
          <p:cNvSpPr txBox="1"/>
          <p:nvPr/>
        </p:nvSpPr>
        <p:spPr>
          <a:xfrm>
            <a:off x="685800" y="1023999"/>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Technique:</a:t>
            </a:r>
          </a:p>
        </p:txBody>
      </p:sp>
      <p:sp>
        <p:nvSpPr>
          <p:cNvPr id="6" name="TextBox 5">
            <a:extLst>
              <a:ext uri="{FF2B5EF4-FFF2-40B4-BE49-F238E27FC236}">
                <a16:creationId xmlns:a16="http://schemas.microsoft.com/office/drawing/2014/main" id="{CD6E1E58-852A-DA81-D99F-D60605AF24BC}"/>
              </a:ext>
            </a:extLst>
          </p:cNvPr>
          <p:cNvSpPr txBox="1"/>
          <p:nvPr/>
        </p:nvSpPr>
        <p:spPr>
          <a:xfrm>
            <a:off x="7407377" y="1023999"/>
            <a:ext cx="17097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01A17FEB-0C5A-0A68-810E-E1C706AF9132}"/>
              </a:ext>
            </a:extLst>
          </p:cNvPr>
          <p:cNvSpPr/>
          <p:nvPr/>
        </p:nvSpPr>
        <p:spPr>
          <a:xfrm>
            <a:off x="681037" y="5896747"/>
            <a:ext cx="11227428" cy="813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23" name="TextBox 22">
            <a:extLst>
              <a:ext uri="{FF2B5EF4-FFF2-40B4-BE49-F238E27FC236}">
                <a16:creationId xmlns:a16="http://schemas.microsoft.com/office/drawing/2014/main" id="{F97F804F-587B-180E-74DE-715E7F80A471}"/>
              </a:ext>
            </a:extLst>
          </p:cNvPr>
          <p:cNvSpPr txBox="1"/>
          <p:nvPr/>
        </p:nvSpPr>
        <p:spPr>
          <a:xfrm>
            <a:off x="685800" y="543389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2046A4-B2F4-168E-4990-0D8FEF38E371}"/>
              </a:ext>
            </a:extLst>
          </p:cNvPr>
          <p:cNvSpPr txBox="1"/>
          <p:nvPr/>
        </p:nvSpPr>
        <p:spPr>
          <a:xfrm>
            <a:off x="904101" y="1613712"/>
            <a:ext cx="4029406" cy="960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Filter condition (&gt;961000000)</a:t>
            </a:r>
          </a:p>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sort_values</a:t>
            </a:r>
            <a:r>
              <a:rPr lang="en-IN" sz="2000" dirty="0">
                <a:latin typeface="Times New Roman" panose="02020603050405020304" pitchFamily="18" charset="0"/>
                <a:cs typeface="Times New Roman" panose="02020603050405020304" pitchFamily="18" charset="0"/>
              </a:rPr>
              <a:t>(ascending=False)</a:t>
            </a:r>
          </a:p>
        </p:txBody>
      </p:sp>
      <p:sp>
        <p:nvSpPr>
          <p:cNvPr id="11" name="Rectangle 10">
            <a:extLst>
              <a:ext uri="{FF2B5EF4-FFF2-40B4-BE49-F238E27FC236}">
                <a16:creationId xmlns:a16="http://schemas.microsoft.com/office/drawing/2014/main" id="{970BB75A-7CF3-680A-87E6-C44671D7A31E}"/>
              </a:ext>
            </a:extLst>
          </p:cNvPr>
          <p:cNvSpPr/>
          <p:nvPr/>
        </p:nvSpPr>
        <p:spPr>
          <a:xfrm>
            <a:off x="6096000" y="1424109"/>
            <a:ext cx="5548313" cy="38474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F54D7D7-90BE-9E1E-417D-9633F945B361}"/>
              </a:ext>
            </a:extLst>
          </p:cNvPr>
          <p:cNvSpPr txBox="1"/>
          <p:nvPr/>
        </p:nvSpPr>
        <p:spPr>
          <a:xfrm>
            <a:off x="681036" y="6002414"/>
            <a:ext cx="11510963" cy="1015663"/>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There are 24 movie categories that have revenue greater than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itchFamily="34" charset="-128"/>
                <a:cs typeface="Times New Roman" panose="02020603050405020304" pitchFamily="18" charset="0"/>
              </a:rPr>
              <a:t>$961,000,000.</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Mostly action, science fiction and adventure category of movies have the highest revenue same as budget.</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4E81BA7-A2B1-BB14-BC80-AD8AAABE8CC1}"/>
              </a:ext>
            </a:extLst>
          </p:cNvPr>
          <p:cNvPicPr>
            <a:picLocks noChangeAspect="1"/>
          </p:cNvPicPr>
          <p:nvPr/>
        </p:nvPicPr>
        <p:blipFill>
          <a:blip r:embed="rId2"/>
          <a:stretch>
            <a:fillRect/>
          </a:stretch>
        </p:blipFill>
        <p:spPr>
          <a:xfrm>
            <a:off x="6162675" y="1459800"/>
            <a:ext cx="5348288" cy="3811770"/>
          </a:xfrm>
          <a:prstGeom prst="rect">
            <a:avLst/>
          </a:prstGeom>
        </p:spPr>
      </p:pic>
    </p:spTree>
    <p:extLst>
      <p:ext uri="{BB962C8B-B14F-4D97-AF65-F5344CB8AC3E}">
        <p14:creationId xmlns:p14="http://schemas.microsoft.com/office/powerpoint/2010/main" val="401870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EF73A-D555-3B04-77B5-1F57A4D2057E}"/>
              </a:ext>
            </a:extLst>
          </p:cNvPr>
          <p:cNvSpPr txBox="1"/>
          <p:nvPr/>
        </p:nvSpPr>
        <p:spPr>
          <a:xfrm>
            <a:off x="364871" y="210780"/>
            <a:ext cx="10374013" cy="12311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Unicode MS" pitchFamily="34" charset="-128"/>
                <a:ea typeface="Arial Unicode MS" pitchFamily="34" charset="-128"/>
                <a:cs typeface="Arial Unicode MS" pitchFamily="34" charset="-128"/>
              </a:rPr>
              <a:t>Task-5: In the dataset, there are some movies for which the budget and revenue columns have the value 0, which mean unknown values. Remove the rows with value 0 from both the budget and revenue columns.</a:t>
            </a:r>
            <a:endParaRPr kumimoji="0" lang="en-IN" sz="1800" b="0" i="0" u="none" strike="noStrike" kern="1200" cap="none" spc="0" normalizeH="0" baseline="0" noProof="0" dirty="0">
              <a:ln>
                <a:noFill/>
              </a:ln>
              <a:solidFill>
                <a:prstClr val="black"/>
              </a:solidFill>
              <a:effectLst/>
              <a:uLnTx/>
              <a:uFillTx/>
              <a:latin typeface="Arial Unicode MS" pitchFamily="34" charset="-128"/>
              <a:ea typeface="Arial Unicode MS" pitchFamily="34" charset="-128"/>
              <a:cs typeface="Arial Unicode MS" pitchFamily="34" charset="-128"/>
            </a:endParaRPr>
          </a:p>
          <a:p>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4" name="Rectangle 3">
            <a:extLst>
              <a:ext uri="{FF2B5EF4-FFF2-40B4-BE49-F238E27FC236}">
                <a16:creationId xmlns:a16="http://schemas.microsoft.com/office/drawing/2014/main" id="{ADD456ED-2AF1-8F5D-C684-1D9DAD76506A}"/>
              </a:ext>
            </a:extLst>
          </p:cNvPr>
          <p:cNvSpPr/>
          <p:nvPr/>
        </p:nvSpPr>
        <p:spPr>
          <a:xfrm>
            <a:off x="681037" y="1748751"/>
            <a:ext cx="4916213" cy="3685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5" name="TextBox 4">
            <a:extLst>
              <a:ext uri="{FF2B5EF4-FFF2-40B4-BE49-F238E27FC236}">
                <a16:creationId xmlns:a16="http://schemas.microsoft.com/office/drawing/2014/main" id="{9F0E29CB-0927-8A3A-E53A-DC45A1BB5643}"/>
              </a:ext>
            </a:extLst>
          </p:cNvPr>
          <p:cNvSpPr txBox="1"/>
          <p:nvPr/>
        </p:nvSpPr>
        <p:spPr>
          <a:xfrm>
            <a:off x="685800" y="1180422"/>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Technique:</a:t>
            </a:r>
          </a:p>
        </p:txBody>
      </p:sp>
      <p:sp>
        <p:nvSpPr>
          <p:cNvPr id="6" name="TextBox 5">
            <a:extLst>
              <a:ext uri="{FF2B5EF4-FFF2-40B4-BE49-F238E27FC236}">
                <a16:creationId xmlns:a16="http://schemas.microsoft.com/office/drawing/2014/main" id="{CD6E1E58-852A-DA81-D99F-D60605AF24BC}"/>
              </a:ext>
            </a:extLst>
          </p:cNvPr>
          <p:cNvSpPr txBox="1"/>
          <p:nvPr/>
        </p:nvSpPr>
        <p:spPr>
          <a:xfrm>
            <a:off x="7471172" y="1195209"/>
            <a:ext cx="17097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01A17FEB-0C5A-0A68-810E-E1C706AF9132}"/>
              </a:ext>
            </a:extLst>
          </p:cNvPr>
          <p:cNvSpPr/>
          <p:nvPr/>
        </p:nvSpPr>
        <p:spPr>
          <a:xfrm>
            <a:off x="681037" y="5896747"/>
            <a:ext cx="10963276" cy="813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000" dirty="0">
              <a:latin typeface="Times New Roman" panose="02020603050405020304" pitchFamily="18" charset="0"/>
              <a:ea typeface="Arial Unicode MS" pitchFamily="34" charset="-128"/>
              <a:cs typeface="Times New Roman" panose="02020603050405020304" pitchFamily="18" charset="0"/>
            </a:endParaRPr>
          </a:p>
        </p:txBody>
      </p:sp>
      <p:sp>
        <p:nvSpPr>
          <p:cNvPr id="23" name="TextBox 22">
            <a:extLst>
              <a:ext uri="{FF2B5EF4-FFF2-40B4-BE49-F238E27FC236}">
                <a16:creationId xmlns:a16="http://schemas.microsoft.com/office/drawing/2014/main" id="{F97F804F-587B-180E-74DE-715E7F80A471}"/>
              </a:ext>
            </a:extLst>
          </p:cNvPr>
          <p:cNvSpPr txBox="1"/>
          <p:nvPr/>
        </p:nvSpPr>
        <p:spPr>
          <a:xfrm>
            <a:off x="685800" y="5433891"/>
            <a:ext cx="23241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2046A4-B2F4-168E-4990-0D8FEF38E371}"/>
              </a:ext>
            </a:extLst>
          </p:cNvPr>
          <p:cNvSpPr txBox="1"/>
          <p:nvPr/>
        </p:nvSpPr>
        <p:spPr>
          <a:xfrm>
            <a:off x="904101" y="1837009"/>
            <a:ext cx="4305852" cy="1421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Filter condition</a:t>
            </a:r>
          </a:p>
          <a:p>
            <a:pPr marL="342900" indent="-34290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df.budget</a:t>
            </a:r>
            <a:r>
              <a:rPr lang="en-IN" sz="2000" dirty="0">
                <a:latin typeface="Times New Roman" panose="02020603050405020304" pitchFamily="18" charset="0"/>
                <a:cs typeface="Times New Roman" panose="02020603050405020304" pitchFamily="18" charset="0"/>
              </a:rPr>
              <a:t>==0) | (</a:t>
            </a:r>
            <a:r>
              <a:rPr lang="en-IN" sz="2000" dirty="0" err="1">
                <a:latin typeface="Times New Roman" panose="02020603050405020304" pitchFamily="18" charset="0"/>
                <a:cs typeface="Times New Roman" panose="02020603050405020304" pitchFamily="18" charset="0"/>
              </a:rPr>
              <a:t>df.revenue</a:t>
            </a:r>
            <a:r>
              <a:rPr lang="en-IN" sz="2000" dirty="0">
                <a:latin typeface="Times New Roman" panose="02020603050405020304" pitchFamily="18" charset="0"/>
                <a:cs typeface="Times New Roman" panose="02020603050405020304" pitchFamily="18" charset="0"/>
              </a:rPr>
              <a:t>==0)]</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drop(</a:t>
            </a:r>
            <a:r>
              <a:rPr lang="en-IN" sz="2000" dirty="0" err="1">
                <a:latin typeface="Times New Roman" panose="02020603050405020304" pitchFamily="18" charset="0"/>
                <a:cs typeface="Times New Roman" panose="02020603050405020304" pitchFamily="18" charset="0"/>
              </a:rPr>
              <a:t>df_name,inplace</a:t>
            </a:r>
            <a:r>
              <a:rPr lang="en-IN" sz="2000" dirty="0">
                <a:latin typeface="Times New Roman" panose="02020603050405020304" pitchFamily="18" charset="0"/>
                <a:cs typeface="Times New Roman" panose="02020603050405020304" pitchFamily="18" charset="0"/>
              </a:rPr>
              <a:t>=True)  </a:t>
            </a:r>
          </a:p>
        </p:txBody>
      </p:sp>
      <p:sp>
        <p:nvSpPr>
          <p:cNvPr id="11" name="Rectangle 10">
            <a:extLst>
              <a:ext uri="{FF2B5EF4-FFF2-40B4-BE49-F238E27FC236}">
                <a16:creationId xmlns:a16="http://schemas.microsoft.com/office/drawing/2014/main" id="{970BB75A-7CF3-680A-87E6-C44671D7A31E}"/>
              </a:ext>
            </a:extLst>
          </p:cNvPr>
          <p:cNvSpPr/>
          <p:nvPr/>
        </p:nvSpPr>
        <p:spPr>
          <a:xfrm>
            <a:off x="6096000" y="1748751"/>
            <a:ext cx="5548313" cy="3685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8F54D7D7-90BE-9E1E-417D-9633F945B361}"/>
              </a:ext>
            </a:extLst>
          </p:cNvPr>
          <p:cNvSpPr txBox="1"/>
          <p:nvPr/>
        </p:nvSpPr>
        <p:spPr>
          <a:xfrm>
            <a:off x="681037" y="6002414"/>
            <a:ext cx="10963276"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Totally, there are 1574 movies having value 0 in budget and revenue columns.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For further analysis, I have considered only 3229 rows.</a:t>
            </a:r>
          </a:p>
        </p:txBody>
      </p:sp>
      <p:pic>
        <p:nvPicPr>
          <p:cNvPr id="8" name="Picture 7">
            <a:extLst>
              <a:ext uri="{FF2B5EF4-FFF2-40B4-BE49-F238E27FC236}">
                <a16:creationId xmlns:a16="http://schemas.microsoft.com/office/drawing/2014/main" id="{1EE40337-1E54-D22D-F07F-0893CF51AA67}"/>
              </a:ext>
            </a:extLst>
          </p:cNvPr>
          <p:cNvPicPr>
            <a:picLocks noChangeAspect="1"/>
          </p:cNvPicPr>
          <p:nvPr/>
        </p:nvPicPr>
        <p:blipFill>
          <a:blip r:embed="rId2"/>
          <a:stretch>
            <a:fillRect/>
          </a:stretch>
        </p:blipFill>
        <p:spPr>
          <a:xfrm>
            <a:off x="6162675" y="1853384"/>
            <a:ext cx="5481638" cy="3580508"/>
          </a:xfrm>
          <a:prstGeom prst="rect">
            <a:avLst/>
          </a:prstGeom>
        </p:spPr>
      </p:pic>
    </p:spTree>
    <p:extLst>
      <p:ext uri="{BB962C8B-B14F-4D97-AF65-F5344CB8AC3E}">
        <p14:creationId xmlns:p14="http://schemas.microsoft.com/office/powerpoint/2010/main" val="49644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1151</TotalTime>
  <Words>1259</Words>
  <Application>Microsoft Office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Unicode MS</vt:lpstr>
      <vt:lpstr>Century Gothic</vt:lpstr>
      <vt:lpstr>Times New Roman</vt:lpstr>
      <vt:lpstr>Wingdings</vt:lpstr>
      <vt:lpstr>Wingdings 3</vt:lpstr>
      <vt:lpstr>Ion Boardroom</vt:lpstr>
      <vt:lpstr>                              Capstone project</vt:lpstr>
      <vt:lpstr>                       Introduction</vt:lpstr>
      <vt:lpstr>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dharun kumar</dc:creator>
  <cp:lastModifiedBy>VICKY VICKY</cp:lastModifiedBy>
  <cp:revision>23</cp:revision>
  <dcterms:created xsi:type="dcterms:W3CDTF">2023-06-22T17:48:50Z</dcterms:created>
  <dcterms:modified xsi:type="dcterms:W3CDTF">2023-06-29T13:14:26Z</dcterms:modified>
</cp:coreProperties>
</file>