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56" d="100"/>
          <a:sy n="56"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2"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4/3/2024</a:t>
            </a:fld>
            <a:endParaRPr lang="zh-CN" altLang="en-US" sz="1200">
              <a:latin typeface="Calibri" pitchFamily="0" charset="0"/>
              <a:ea typeface="等线" pitchFamily="0" charset="0"/>
              <a:cs typeface="Calibri" pitchFamily="0" charset="0"/>
            </a:endParaRPr>
          </a:p>
        </p:txBody>
      </p:sp>
      <p:sp>
        <p:nvSpPr>
          <p:cNvPr id="13"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9866546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31" name="对象"/>
          <p:cNvSpPr>
            <a:spLocks noGrp="1"/>
          </p:cNvSpPr>
          <p:nvPr>
            <p:ph type="sldImg"/>
          </p:nvPr>
        </p:nvSpPr>
        <p:spPr>
          <a:xfrm rot="0">
            <a:off x="685800" y="1143000"/>
            <a:ext cx="5486400" cy="3086100"/>
          </a:xfrm>
          <a:prstGeom prst="rect"/>
          <a:noFill/>
          <a:ln w="12700" cmpd="sng" cap="flat">
            <a:noFill/>
            <a:prstDash val="solid"/>
            <a:miter/>
          </a:ln>
        </p:spPr>
      </p:sp>
      <p:sp>
        <p:nvSpPr>
          <p:cNvPr id="3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6236515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83" name="对象"/>
          <p:cNvSpPr>
            <a:spLocks noGrp="1"/>
          </p:cNvSpPr>
          <p:nvPr>
            <p:ph type="sldImg"/>
          </p:nvPr>
        </p:nvSpPr>
        <p:spPr>
          <a:xfrm rot="0">
            <a:off x="685800" y="1143000"/>
            <a:ext cx="5486400" cy="3086100"/>
          </a:xfrm>
          <a:prstGeom prst="rect"/>
          <a:noFill/>
          <a:ln w="12700" cmpd="sng" cap="flat">
            <a:noFill/>
            <a:prstDash val="solid"/>
            <a:miter/>
          </a:ln>
        </p:spPr>
      </p:sp>
      <p:sp>
        <p:nvSpPr>
          <p:cNvPr id="8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7343464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95" name="对象"/>
          <p:cNvSpPr>
            <a:spLocks noGrp="1"/>
          </p:cNvSpPr>
          <p:nvPr>
            <p:ph type="sldImg"/>
          </p:nvPr>
        </p:nvSpPr>
        <p:spPr>
          <a:xfrm rot="0">
            <a:off x="685800" y="1143000"/>
            <a:ext cx="5486400" cy="3086100"/>
          </a:xfrm>
          <a:prstGeom prst="rect"/>
          <a:noFill/>
          <a:ln w="12700" cmpd="sng" cap="flat">
            <a:noFill/>
            <a:prstDash val="solid"/>
            <a:miter/>
          </a:ln>
        </p:spPr>
      </p:sp>
      <p:sp>
        <p:nvSpPr>
          <p:cNvPr id="96"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1172566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43" name="对象"/>
          <p:cNvSpPr>
            <a:spLocks noGrp="1"/>
          </p:cNvSpPr>
          <p:nvPr>
            <p:ph type="sldImg"/>
          </p:nvPr>
        </p:nvSpPr>
        <p:spPr>
          <a:xfrm rot="0">
            <a:off x="685800" y="1143000"/>
            <a:ext cx="5486400" cy="3086100"/>
          </a:xfrm>
          <a:prstGeom prst="rect"/>
          <a:noFill/>
          <a:ln w="12700" cmpd="sng" cap="flat">
            <a:noFill/>
            <a:prstDash val="solid"/>
            <a:miter/>
          </a:ln>
        </p:spPr>
      </p:sp>
      <p:sp>
        <p:nvSpPr>
          <p:cNvPr id="4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2177485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8" name="对象"/>
          <p:cNvSpPr>
            <a:spLocks noGrp="1"/>
          </p:cNvSpPr>
          <p:nvPr>
            <p:ph type="sldImg"/>
          </p:nvPr>
        </p:nvSpPr>
        <p:spPr>
          <a:xfrm rot="0">
            <a:off x="685800" y="1143000"/>
            <a:ext cx="5486400" cy="3086100"/>
          </a:xfrm>
          <a:prstGeom prst="rect"/>
          <a:noFill/>
          <a:ln w="12700" cmpd="sng" cap="flat">
            <a:noFill/>
            <a:prstDash val="solid"/>
            <a:miter/>
          </a:ln>
        </p:spPr>
      </p:sp>
      <p:sp>
        <p:nvSpPr>
          <p:cNvPr id="4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2645235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53" name="对象"/>
          <p:cNvSpPr>
            <a:spLocks noGrp="1"/>
          </p:cNvSpPr>
          <p:nvPr>
            <p:ph type="sldImg"/>
          </p:nvPr>
        </p:nvSpPr>
        <p:spPr>
          <a:xfrm rot="0">
            <a:off x="685800" y="1143000"/>
            <a:ext cx="5486400" cy="3086100"/>
          </a:xfrm>
          <a:prstGeom prst="rect"/>
          <a:noFill/>
          <a:ln w="12700" cmpd="sng" cap="flat">
            <a:noFill/>
            <a:prstDash val="solid"/>
            <a:miter/>
          </a:ln>
        </p:spPr>
      </p:sp>
      <p:sp>
        <p:nvSpPr>
          <p:cNvPr id="5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0551916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58" name="对象"/>
          <p:cNvSpPr>
            <a:spLocks noGrp="1"/>
          </p:cNvSpPr>
          <p:nvPr>
            <p:ph type="sldImg"/>
          </p:nvPr>
        </p:nvSpPr>
        <p:spPr>
          <a:xfrm rot="0">
            <a:off x="685800" y="1143000"/>
            <a:ext cx="5486400" cy="3086100"/>
          </a:xfrm>
          <a:prstGeom prst="rect"/>
          <a:noFill/>
          <a:ln w="12700" cmpd="sng" cap="flat">
            <a:noFill/>
            <a:prstDash val="solid"/>
            <a:miter/>
          </a:ln>
        </p:spPr>
      </p:sp>
      <p:sp>
        <p:nvSpPr>
          <p:cNvPr id="5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529068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63" name="对象"/>
          <p:cNvSpPr>
            <a:spLocks noGrp="1"/>
          </p:cNvSpPr>
          <p:nvPr>
            <p:ph type="sldImg"/>
          </p:nvPr>
        </p:nvSpPr>
        <p:spPr>
          <a:xfrm rot="0">
            <a:off x="685800" y="1143000"/>
            <a:ext cx="5486400" cy="3086100"/>
          </a:xfrm>
          <a:prstGeom prst="rect"/>
          <a:noFill/>
          <a:ln w="12700" cmpd="sng" cap="flat">
            <a:noFill/>
            <a:prstDash val="solid"/>
            <a:miter/>
          </a:ln>
        </p:spPr>
      </p:sp>
      <p:sp>
        <p:nvSpPr>
          <p:cNvPr id="6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0885470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68" name="对象"/>
          <p:cNvSpPr>
            <a:spLocks noGrp="1"/>
          </p:cNvSpPr>
          <p:nvPr>
            <p:ph type="sldImg"/>
          </p:nvPr>
        </p:nvSpPr>
        <p:spPr>
          <a:xfrm rot="0">
            <a:off x="685800" y="1143000"/>
            <a:ext cx="5486400" cy="3086100"/>
          </a:xfrm>
          <a:prstGeom prst="rect"/>
          <a:noFill/>
          <a:ln w="12700" cmpd="sng" cap="flat">
            <a:noFill/>
            <a:prstDash val="solid"/>
            <a:miter/>
          </a:ln>
        </p:spPr>
      </p:sp>
      <p:sp>
        <p:nvSpPr>
          <p:cNvPr id="6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0743307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73" name="对象"/>
          <p:cNvSpPr>
            <a:spLocks noGrp="1"/>
          </p:cNvSpPr>
          <p:nvPr>
            <p:ph type="sldImg"/>
          </p:nvPr>
        </p:nvSpPr>
        <p:spPr>
          <a:xfrm rot="0">
            <a:off x="685800" y="1143000"/>
            <a:ext cx="5486400" cy="3086100"/>
          </a:xfrm>
          <a:prstGeom prst="rect"/>
          <a:noFill/>
          <a:ln w="12700" cmpd="sng" cap="flat">
            <a:noFill/>
            <a:prstDash val="solid"/>
            <a:miter/>
          </a:ln>
        </p:spPr>
      </p:sp>
      <p:sp>
        <p:nvSpPr>
          <p:cNvPr id="7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4949597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78" name="对象"/>
          <p:cNvSpPr>
            <a:spLocks noGrp="1"/>
          </p:cNvSpPr>
          <p:nvPr>
            <p:ph type="sldImg"/>
          </p:nvPr>
        </p:nvSpPr>
        <p:spPr>
          <a:xfrm rot="0">
            <a:off x="685800" y="1143000"/>
            <a:ext cx="5486400" cy="3086100"/>
          </a:xfrm>
          <a:prstGeom prst="rect"/>
          <a:noFill/>
          <a:ln w="12700" cmpd="sng" cap="flat">
            <a:noFill/>
            <a:prstDash val="solid"/>
            <a:miter/>
          </a:ln>
        </p:spPr>
      </p:sp>
      <p:sp>
        <p:nvSpPr>
          <p:cNvPr id="7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00196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17"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18" name="矩形"/>
          <p:cNvSpPr>
            <a:spLocks xmlns:a="http://schemas.openxmlformats.org/drawingml/2006/main"/>
          </p:cNvSpPr>
          <p:nvPr/>
        </p:nvSpPr>
        <p:spPr>
          <a:xfrm xmlns:a="http://schemas.openxmlformats.org/drawingml/2006/main" rot="0">
            <a:off x="4241830" y="457200"/>
            <a:ext cx="3703317"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19"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0" name="矩形"/>
          <p:cNvSpPr>
            <a:spLocks xmlns:a="http://schemas.openxmlformats.org/drawingml/2006/main"/>
          </p:cNvSpPr>
          <p:nvPr/>
        </p:nvSpPr>
        <p:spPr>
          <a:xfrm xmlns:a="http://schemas.openxmlformats.org/drawingml/2006/main" rot="0">
            <a:off x="446534" y="3085764"/>
            <a:ext cx="11298933" cy="3338149"/>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21" name="文本框"/>
          <p:cNvSpPr>
            <a:spLocks xmlns:a="http://schemas.openxmlformats.org/drawingml/2006/main" noGrp="1"/>
          </p:cNvSpPr>
          <p:nvPr>
            <p:ph type="ctrTitle"/>
          </p:nvPr>
        </p:nvSpPr>
        <p:spPr>
          <a:xfrm xmlns:a="http://schemas.openxmlformats.org/drawingml/2006/main" rot="0">
            <a:off x="581191" y="1020431"/>
            <a:ext cx="10993550" cy="147501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2" name="文本框"/>
          <p:cNvSpPr>
            <a:spLocks xmlns:a="http://schemas.openxmlformats.org/drawingml/2006/main" noGrp="1"/>
          </p:cNvSpPr>
          <p:nvPr>
            <p:ph type="subTitle" idx="1"/>
          </p:nvPr>
        </p:nvSpPr>
        <p:spPr>
          <a:xfrm xmlns:a="http://schemas.openxmlformats.org/drawingml/2006/main" rot="0">
            <a:off x="581194" y="2495445"/>
            <a:ext cx="10993546" cy="59032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pitchFamily="0" charset="0"/>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pitchFamily="0" charset="0"/>
            </a:endParaRPr>
          </a:p>
        </p:txBody>
      </p:sp>
      <p:sp>
        <p:nvSpPr>
          <p:cNvPr id="23"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4/3/2024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4"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5"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139707396"/>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344357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071267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3"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5" name="矩形"/>
          <p:cNvSpPr>
            <a:spLocks xmlns:a="http://schemas.openxmlformats.org/drawingml/2006/main"/>
          </p:cNvSpPr>
          <p:nvPr/>
        </p:nvSpPr>
        <p:spPr>
          <a:xfrm xmlns:a="http://schemas.openxmlformats.org/drawingml/2006/main" rot="0">
            <a:off x="4241830" y="457200"/>
            <a:ext cx="3703317"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6"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7"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8"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9"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88666007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8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86"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87" name="矩形"/>
          <p:cNvSpPr>
            <a:spLocks xmlns:a="http://schemas.openxmlformats.org/drawingml/2006/main"/>
          </p:cNvSpPr>
          <p:nvPr/>
        </p:nvSpPr>
        <p:spPr>
          <a:xfrm xmlns:a="http://schemas.openxmlformats.org/drawingml/2006/main" rot="0">
            <a:off x="4241830" y="457200"/>
            <a:ext cx="3703317"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88"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89" name="文本框"/>
          <p:cNvSpPr>
            <a:spLocks xmlns:a="http://schemas.openxmlformats.org/drawingml/2006/main" noGrp="1"/>
          </p:cNvSpPr>
          <p:nvPr>
            <p:ph type="title"/>
          </p:nvPr>
        </p:nvSpPr>
        <p:spPr>
          <a:xfrm xmlns:a="http://schemas.openxmlformats.org/drawingml/2006/main" rot="0">
            <a:off x="575894" y="729658"/>
            <a:ext cx="11029616" cy="5922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90"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91"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92"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01841678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1328534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452003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8896761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406508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644685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700770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3081425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962210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7" cy="98554"/>
          </a:xfrm>
          <a:prstGeom prst="rect"/>
          <a:solidFill>
            <a:srgbClr val="969FA7"/>
          </a:solidFill>
          <a:ln w="12700" cmpd="sng" cap="flat">
            <a:noFill/>
            <a:prstDash val="solid"/>
            <a:round/>
          </a:ln>
        </p:spPr>
      </p:sp>
      <p:sp>
        <p:nvSpPr>
          <p:cNvPr id="8" name="矩形"/>
          <p:cNvSpPr>
            <a:spLocks/>
          </p:cNvSpPr>
          <p:nvPr/>
        </p:nvSpPr>
        <p:spPr>
          <a:xfrm rot="0">
            <a:off x="4241830" y="457200"/>
            <a:ext cx="3703317"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2" cy="365126"/>
          </a:xfrm>
          <a:prstGeom prst="rect"/>
          <a:noFill/>
          <a:ln w="12700" cmpd="sng" cap="flat">
            <a:noFill/>
            <a:prstDash val="solid"/>
            <a:miter/>
          </a:ln>
        </p:spPr>
      </p:pic>
    </p:spTree>
    <p:extLst>
      <p:ext uri="{BB962C8B-B14F-4D97-AF65-F5344CB8AC3E}">
        <p14:creationId xmlns:p14="http://schemas.microsoft.com/office/powerpoint/2010/main" val="1884663079"/>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KEYLOGGER</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2796225" y="3873894"/>
            <a:ext cx="7075606" cy="1653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600" b="0" i="0" u="none" strike="noStrike" kern="1200" cap="none" spc="0" baseline="0">
                <a:solidFill>
                  <a:srgbClr val="7AE0F6"/>
                </a:solidFill>
                <a:latin typeface="Droid Sans" pitchFamily="0" charset="0"/>
                <a:ea typeface="宋体" pitchFamily="0" charset="0"/>
                <a:cs typeface="Lucida Sans" pitchFamily="0" charset="0"/>
              </a:rPr>
              <a:t>presented by,</a:t>
            </a:r>
            <a:endParaRPr lang="en-US" altLang="zh-CN" sz="2600" b="0" i="0" u="none" strike="noStrike" kern="1200" cap="none" spc="0" baseline="0">
              <a:solidFill>
                <a:srgbClr val="7AE0F6"/>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600" b="0" i="0" u="none" strike="noStrike" kern="1200" cap="none" spc="0" baseline="0">
                <a:solidFill>
                  <a:srgbClr val="7AE0F6"/>
                </a:solidFill>
                <a:latin typeface="Droid Sans" pitchFamily="0" charset="0"/>
                <a:ea typeface="宋体" pitchFamily="0" charset="0"/>
                <a:cs typeface="Lucida Sans" pitchFamily="0" charset="0"/>
              </a:rPr>
              <a:t>                  </a:t>
            </a:r>
            <a:r>
              <a:rPr lang="en-US" altLang="zh-CN" sz="2600" b="0" i="0" u="none" strike="noStrike" kern="1200" cap="none" spc="0" baseline="0">
                <a:solidFill>
                  <a:srgbClr val="7AE0F6"/>
                </a:solidFill>
                <a:latin typeface="Droid Sans" pitchFamily="0" charset="0"/>
                <a:ea typeface="宋体" pitchFamily="0" charset="0"/>
                <a:cs typeface="Lucida Sans" pitchFamily="0" charset="0"/>
              </a:rPr>
              <a:t>A.NISHANTHINI</a:t>
            </a:r>
            <a:endParaRPr lang="en-US" altLang="zh-CN" sz="2600" b="0" i="0" u="none" strike="noStrike" kern="1200" cap="none" spc="0" baseline="0">
              <a:solidFill>
                <a:srgbClr val="7AE0F6"/>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600" b="0" i="0" u="none" strike="noStrike" kern="1200" cap="none" spc="0" baseline="0">
                <a:solidFill>
                  <a:srgbClr val="7AE0F6"/>
                </a:solidFill>
                <a:latin typeface="Droid Sans" pitchFamily="0" charset="0"/>
                <a:ea typeface="宋体" pitchFamily="0" charset="0"/>
                <a:cs typeface="Lucida Sans" pitchFamily="0" charset="0"/>
              </a:rPr>
              <a:t>                   Dr.Sivanthi Aditanar College of Engineering </a:t>
            </a:r>
            <a:endParaRPr lang="en-US" altLang="zh-CN" sz="2600" b="0" i="0" u="none" strike="noStrike" kern="1200" cap="none" spc="0" baseline="0">
              <a:solidFill>
                <a:srgbClr val="7AE0F6"/>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600" b="0" i="0" u="none" strike="noStrike" kern="1200" cap="none" spc="0" baseline="0">
                <a:solidFill>
                  <a:srgbClr val="7AE0F6"/>
                </a:solidFill>
                <a:latin typeface="Droid Sans" pitchFamily="0" charset="0"/>
                <a:ea typeface="宋体" pitchFamily="0" charset="0"/>
                <a:cs typeface="Lucida Sans" pitchFamily="0" charset="0"/>
              </a:rPr>
              <a:t>                   BE/CSE</a:t>
            </a:r>
            <a:endParaRPr lang="zh-CN" altLang="en-US" sz="1050" b="0" i="0" u="none" strike="noStrike" kern="1200" cap="none" spc="0" baseline="0">
              <a:solidFill>
                <a:srgbClr val="7AE0F6"/>
              </a:solidFill>
              <a:latin typeface="Droid Sans" pitchFamily="0" charset="0"/>
              <a:ea typeface="宋体" pitchFamily="0" charset="0"/>
              <a:cs typeface="Lucida Sans" pitchFamily="0" charset="0"/>
            </a:endParaRPr>
          </a:p>
        </p:txBody>
      </p:sp>
      <p:sp>
        <p:nvSpPr>
          <p:cNvPr id="29" name="矩形"/>
          <p:cNvSpPr>
            <a:spLocks/>
          </p:cNvSpPr>
          <p:nvPr/>
        </p:nvSpPr>
        <p:spPr>
          <a:xfrm rot="0">
            <a:off x="5677494" y="3007132"/>
            <a:ext cx="857235" cy="358138"/>
          </a:xfrm>
          <a:prstGeom prst="rect"/>
          <a:noFill/>
          <a:ln w="12700" cmpd="sng" cap="flat">
            <a:noFill/>
            <a:prstDash val="solid"/>
            <a:miter/>
          </a:ln>
        </p:spPr>
      </p:sp>
      <p:sp>
        <p:nvSpPr>
          <p:cNvPr id="30" name="矩形"/>
          <p:cNvSpPr>
            <a:spLocks/>
          </p:cNvSpPr>
          <p:nvPr/>
        </p:nvSpPr>
        <p:spPr>
          <a:xfrm rot="14843">
            <a:off x="9063094" y="6456048"/>
            <a:ext cx="2845958" cy="289369"/>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16073669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8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82"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82429874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3" name="文本框"/>
          <p:cNvSpPr>
            <a:spLocks noGrp="1"/>
          </p:cNvSpPr>
          <p:nvPr>
            <p:ph type="title"/>
          </p:nvPr>
        </p:nvSpPr>
        <p:spPr>
          <a:xfrm rot="0">
            <a:off x="1463041" y="2766217"/>
            <a:ext cx="9298745" cy="1325562"/>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94"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19448315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41"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
        <p:nvSpPr>
          <p:cNvPr id="42"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6276881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6" name="文本框"/>
          <p:cNvSpPr>
            <a:spLocks noGrp="1"/>
          </p:cNvSpPr>
          <p:nvPr>
            <p:ph type="body" idx="1"/>
          </p:nvPr>
        </p:nvSpPr>
        <p:spPr>
          <a:xfrm rot="0">
            <a:off x="604803" y="121858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just">
              <a:lnSpc>
                <a:spcPct val="10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In today's digital age, where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cybersecurity</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threats loom large, one of the significant concerns is the proliferation of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keyloggers</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stealthy software tools designed to monitor and record keystrokes on a user's computer without their knowledge.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Keyloggers</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pose a severe threat to individuals and organizations as they can capture sensitive information such as passwords, credit card details, and other personal data, leading to identity theft, financial loss, and privacy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breaches.project</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problem statement for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keylogger</a:t>
            </a: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47"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46284622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1"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Collection: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Preprocessing</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Clean and </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preprocess</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 the collected data to handle missing values, outliers, and inconsistencies.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Feature engineering to extract relevant features from the data that might impact bike demand.</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Machine Learning Algorithm:</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Evaluation: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Fine-tune the model based on feedback and continuous monitoring of prediction accuracy.</a:t>
            </a:r>
            <a:endParaRPr lang="en-US" altLang="zh-CN" sz="1200" b="1" i="0" u="none" strike="noStrike" kern="1200" cap="none" spc="0" baseline="0">
              <a:solidFill>
                <a:srgbClr val="404040"/>
              </a:solidFill>
              <a:latin typeface="Calibri"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t>Result:</a:t>
            </a:r>
            <a:endPar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zh-CN" altLang="en-US" sz="16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52"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143551090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5"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56" name="文本框"/>
          <p:cNvSpPr>
            <a:spLocks noGrp="1"/>
          </p:cNvSpPr>
          <p:nvPr>
            <p:ph type="body" idx="1"/>
          </p:nvPr>
        </p:nvSpPr>
        <p:spPr>
          <a:xfrm rot="0">
            <a:off x="1086009" y="41404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Franklin Gothic Book" pitchFamily="0" charset="0"/>
                <a:cs typeface="Franklin Gothic Book" pitchFamily="0"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rPr>
              <a:t>System requirements</a:t>
            </a:r>
            <a:endPar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rPr>
              <a:t>Library required to build the model</a:t>
            </a:r>
            <a:endParaRPr lang="zh-CN" altLang="en-US" sz="1800" b="1" i="0" u="none" strike="noStrike" kern="1200" cap="none" spc="0" baseline="0">
              <a:solidFill>
                <a:srgbClr val="0F0F0F"/>
              </a:solidFill>
              <a:latin typeface="Franklin Gothic Book" pitchFamily="0" charset="0"/>
              <a:ea typeface="华文中宋" pitchFamily="0" charset="0"/>
              <a:cs typeface="Lucida Sans" pitchFamily="0" charset="0"/>
            </a:endParaRPr>
          </a:p>
        </p:txBody>
      </p:sp>
      <p:sp>
        <p:nvSpPr>
          <p:cNvPr id="57"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28229209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Data Input:</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Prediction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62"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173519853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6"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67"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167745262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7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72"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175319159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76"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77" name="矩形"/>
          <p:cNvSpPr>
            <a:spLocks/>
          </p:cNvSpPr>
          <p:nvPr/>
        </p:nvSpPr>
        <p:spPr>
          <a:xfrm rot="107965">
            <a:off x="9061729" y="6440086"/>
            <a:ext cx="2708922" cy="303358"/>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1064045872"/>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23</cp:revision>
  <dcterms:created xsi:type="dcterms:W3CDTF">2021-05-26T16:50:10Z</dcterms:created>
  <dcterms:modified xsi:type="dcterms:W3CDTF">2024-04-03T11:09:25Z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