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vya.lakshmi.kumar\Downloads\employee_data%20(8).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(8).xlsx]Sheet1!PivotTable1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A34-45A7-9F0D-97BC52BCC189}"/>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6A34-45A7-9F0D-97BC52BCC189}"/>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A34-45A7-9F0D-97BC52BCC189}"/>
            </c:ext>
          </c:extLst>
        </c:ser>
        <c:ser>
          <c:idx val="3"/>
          <c:order val="3"/>
          <c:tx>
            <c:strRef>
              <c:f>Sheet1!$E$3:$E$4</c:f>
              <c:strCache>
                <c:ptCount val="1"/>
                <c:pt idx="0">
                  <c:v>VERY HIGH</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6A34-45A7-9F0D-97BC52BCC189}"/>
            </c:ext>
          </c:extLst>
        </c:ser>
        <c:dLbls>
          <c:showLegendKey val="0"/>
          <c:showVal val="0"/>
          <c:showCatName val="0"/>
          <c:showSerName val="0"/>
          <c:showPercent val="0"/>
          <c:showBubbleSize val="0"/>
        </c:dLbls>
        <c:gapWidth val="219"/>
        <c:overlap val="-27"/>
        <c:axId val="1626369199"/>
        <c:axId val="1626370159"/>
      </c:barChart>
      <c:catAx>
        <c:axId val="16263691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6370159"/>
        <c:crosses val="autoZero"/>
        <c:auto val="1"/>
        <c:lblAlgn val="ctr"/>
        <c:lblOffset val="100"/>
        <c:noMultiLvlLbl val="0"/>
      </c:catAx>
      <c:valAx>
        <c:axId val="1626370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63691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62867" y="2959566"/>
            <a:ext cx="8610600" cy="1938992"/>
          </a:xfrm>
          <a:prstGeom prst="rect">
            <a:avLst/>
          </a:prstGeom>
          <a:noFill/>
        </p:spPr>
        <p:txBody>
          <a:bodyPr wrap="square" rtlCol="0">
            <a:spAutoFit/>
          </a:bodyPr>
          <a:lstStyle/>
          <a:p>
            <a:r>
              <a:rPr lang="en-US" sz="2400" dirty="0"/>
              <a:t>STUDENT NAME: NISHANTHINI B</a:t>
            </a:r>
          </a:p>
          <a:p>
            <a:r>
              <a:rPr lang="en-US" sz="2400" dirty="0"/>
              <a:t>REGISTER NO: 312209110</a:t>
            </a:r>
          </a:p>
          <a:p>
            <a:r>
              <a:rPr lang="en-US" sz="2400" dirty="0"/>
              <a:t>DEPARTMENT: B.COM  (A and F)</a:t>
            </a:r>
          </a:p>
          <a:p>
            <a:r>
              <a:rPr lang="en-US" sz="2400" dirty="0"/>
              <a:t>COLLEGE: Anna Adarsh Collage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048000" y="32657"/>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imes New Roman" panose="02020603050405020304" pitchFamily="18" charset="0"/>
                <a:cs typeface="Times New Roman" panose="02020603050405020304" pitchFamily="18" charset="0"/>
              </a:rPr>
              <a:t>M</a:t>
            </a:r>
            <a:r>
              <a:rPr sz="4000" b="1" dirty="0">
                <a:latin typeface="Times New Roman" panose="02020603050405020304" pitchFamily="18" charset="0"/>
                <a:cs typeface="Times New Roman" panose="02020603050405020304" pitchFamily="18" charset="0"/>
              </a:rPr>
              <a:t>O</a:t>
            </a:r>
            <a:r>
              <a:rPr sz="4000" b="1" spc="-15" dirty="0">
                <a:latin typeface="Times New Roman" panose="02020603050405020304" pitchFamily="18" charset="0"/>
                <a:cs typeface="Times New Roman" panose="02020603050405020304" pitchFamily="18" charset="0"/>
              </a:rPr>
              <a:t>D</a:t>
            </a:r>
            <a:r>
              <a:rPr sz="4000" b="1" spc="-35" dirty="0">
                <a:latin typeface="Times New Roman" panose="02020603050405020304" pitchFamily="18" charset="0"/>
                <a:cs typeface="Times New Roman" panose="02020603050405020304" pitchFamily="18" charset="0"/>
              </a:rPr>
              <a:t>E</a:t>
            </a:r>
            <a:r>
              <a:rPr sz="4000" b="1" spc="-30" dirty="0">
                <a:latin typeface="Times New Roman" panose="02020603050405020304" pitchFamily="18" charset="0"/>
                <a:cs typeface="Times New Roman" panose="02020603050405020304" pitchFamily="18" charset="0"/>
              </a:rPr>
              <a:t>LL</a:t>
            </a:r>
            <a:r>
              <a:rPr sz="4000" b="1" spc="-5" dirty="0">
                <a:latin typeface="Times New Roman" panose="02020603050405020304" pitchFamily="18" charset="0"/>
                <a:cs typeface="Times New Roman" panose="02020603050405020304" pitchFamily="18" charset="0"/>
              </a:rPr>
              <a:t>I</a:t>
            </a:r>
            <a:r>
              <a:rPr sz="4000" b="1" spc="30" dirty="0">
                <a:latin typeface="Times New Roman" panose="02020603050405020304" pitchFamily="18" charset="0"/>
                <a:cs typeface="Times New Roman" panose="02020603050405020304" pitchFamily="18" charset="0"/>
              </a:rPr>
              <a:t>N</a:t>
            </a:r>
            <a:r>
              <a:rPr sz="4000" b="1" spc="5" dirty="0">
                <a:latin typeface="Times New Roman" panose="02020603050405020304" pitchFamily="18" charset="0"/>
                <a:cs typeface="Times New Roman" panose="02020603050405020304" pitchFamily="18" charset="0"/>
              </a:rPr>
              <a:t>G</a:t>
            </a:r>
            <a:endParaRPr sz="40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C1E2523-3CF8-76B1-1D5E-5D5D53FE3057}"/>
              </a:ext>
            </a:extLst>
          </p:cNvPr>
          <p:cNvSpPr txBox="1"/>
          <p:nvPr/>
        </p:nvSpPr>
        <p:spPr>
          <a:xfrm>
            <a:off x="228600" y="554732"/>
            <a:ext cx="11887200" cy="7109639"/>
          </a:xfrm>
          <a:prstGeom prst="rect">
            <a:avLst/>
          </a:prstGeom>
          <a:noFill/>
        </p:spPr>
        <p:txBody>
          <a:bodyPr wrap="squar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Data Collection </a:t>
            </a: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Go to Kaggle website</a:t>
            </a: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Select data base    </a:t>
            </a: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Enter employee data set and download</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Feature collection</a:t>
            </a: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Select the needed data for the analysis</a:t>
            </a: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Fill those data</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Data cleaning</a:t>
            </a: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Select the end date column</a:t>
            </a: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By using conditional formatting fill the empty cells in the column</a:t>
            </a: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Click the filter option for the specific column</a:t>
            </a: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Select the sort by filter</a:t>
            </a: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Select the blank cell</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Performance level</a:t>
            </a: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Select the employee rating column</a:t>
            </a: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Create an another column name as performance level</a:t>
            </a: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By using IFS Formula grade the employee rating into “very high”, “high”, and “low” </a:t>
            </a:r>
          </a:p>
          <a:p>
            <a:pPr lvl="1"/>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9BED59-4447-5D8C-684A-08781EDA6E30}"/>
              </a:ext>
            </a:extLst>
          </p:cNvPr>
          <p:cNvSpPr txBox="1"/>
          <p:nvPr/>
        </p:nvSpPr>
        <p:spPr>
          <a:xfrm>
            <a:off x="533400" y="304800"/>
            <a:ext cx="11887200" cy="6740307"/>
          </a:xfrm>
          <a:prstGeom prst="rect">
            <a:avLst/>
          </a:prstGeom>
          <a:noFill/>
        </p:spPr>
        <p:txBody>
          <a:bodyPr wrap="square" rtlCol="0">
            <a:spAutoFit/>
          </a:bodyPr>
          <a:lstStyle/>
          <a:p>
            <a:pPr marL="457200" indent="-457200">
              <a:buAutoNum type="arabicPeriod" startAt="5"/>
            </a:pPr>
            <a:r>
              <a:rPr lang="en-US" sz="2400" dirty="0">
                <a:latin typeface="Times New Roman" panose="02020603050405020304" pitchFamily="18" charset="0"/>
                <a:cs typeface="Times New Roman" panose="02020603050405020304" pitchFamily="18" charset="0"/>
              </a:rPr>
              <a:t>Pivot table</a:t>
            </a: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Select the entire data</a:t>
            </a: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Click the insert option</a:t>
            </a: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Select the pivot table (in a new page)</a:t>
            </a: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Select the filed for the table</a:t>
            </a:r>
          </a:p>
          <a:p>
            <a:pPr lvl="1"/>
            <a:r>
              <a:rPr lang="en-US" sz="2400" dirty="0">
                <a:latin typeface="Times New Roman" panose="02020603050405020304" pitchFamily="18" charset="0"/>
                <a:cs typeface="Times New Roman" panose="02020603050405020304" pitchFamily="18" charset="0"/>
              </a:rPr>
              <a:t>        Row – Business Unit </a:t>
            </a:r>
          </a:p>
          <a:p>
            <a:pPr lvl="1"/>
            <a:r>
              <a:rPr lang="en-US" sz="2400" dirty="0">
                <a:latin typeface="Times New Roman" panose="02020603050405020304" pitchFamily="18" charset="0"/>
                <a:cs typeface="Times New Roman" panose="02020603050405020304" pitchFamily="18" charset="0"/>
              </a:rPr>
              <a:t>        Column – Performance Level</a:t>
            </a:r>
          </a:p>
          <a:p>
            <a:pPr lvl="1"/>
            <a:r>
              <a:rPr lang="en-US" sz="2400" dirty="0">
                <a:latin typeface="Times New Roman" panose="02020603050405020304" pitchFamily="18" charset="0"/>
                <a:cs typeface="Times New Roman" panose="02020603050405020304" pitchFamily="18" charset="0"/>
              </a:rPr>
              <a:t>        Filters – Gender code</a:t>
            </a:r>
          </a:p>
          <a:p>
            <a:pPr lvl="1"/>
            <a:r>
              <a:rPr lang="en-US" sz="2400" dirty="0">
                <a:latin typeface="Times New Roman" panose="02020603050405020304" pitchFamily="18" charset="0"/>
                <a:cs typeface="Times New Roman" panose="02020603050405020304" pitchFamily="18" charset="0"/>
              </a:rPr>
              <a:t>        Values – First name</a:t>
            </a:r>
          </a:p>
          <a:p>
            <a:pPr lvl="1"/>
            <a:r>
              <a:rPr lang="en-US" sz="2400" dirty="0">
                <a:latin typeface="Times New Roman" panose="02020603050405020304" pitchFamily="18" charset="0"/>
                <a:cs typeface="Times New Roman" panose="02020603050405020304" pitchFamily="18" charset="0"/>
              </a:rPr>
              <a:t>V.     Finish the pivot table</a:t>
            </a:r>
          </a:p>
          <a:p>
            <a:pPr marL="514350" indent="-514350">
              <a:buAutoNum type="arabicPeriod" startAt="5"/>
            </a:pPr>
            <a:r>
              <a:rPr lang="en-US" sz="2400" dirty="0">
                <a:latin typeface="Times New Roman" panose="02020603050405020304" pitchFamily="18" charset="0"/>
                <a:cs typeface="Times New Roman" panose="02020603050405020304" pitchFamily="18" charset="0"/>
              </a:rPr>
              <a:t>Visualization</a:t>
            </a: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Select the pivot table</a:t>
            </a: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Click insert option</a:t>
            </a: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Click the recommended chart</a:t>
            </a: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Chart will be </a:t>
            </a:r>
            <a:r>
              <a:rPr lang="en-US" sz="2400" dirty="0" err="1">
                <a:latin typeface="Times New Roman" panose="02020603050405020304" pitchFamily="18" charset="0"/>
                <a:cs typeface="Times New Roman" panose="02020603050405020304" pitchFamily="18" charset="0"/>
              </a:rPr>
              <a:t>visualise</a:t>
            </a:r>
            <a:endParaRPr lang="en-US" sz="2400" dirty="0">
              <a:latin typeface="Times New Roman" panose="02020603050405020304" pitchFamily="18" charset="0"/>
              <a:cs typeface="Times New Roman" panose="02020603050405020304" pitchFamily="18" charset="0"/>
            </a:endParaRPr>
          </a:p>
          <a:p>
            <a:pPr marL="971550" lvl="1" indent="-514350">
              <a:buFont typeface="+mj-lt"/>
              <a:buAutoNum type="romanUcPeriod"/>
            </a:pPr>
            <a:r>
              <a:rPr lang="en-US" sz="2400" dirty="0">
                <a:latin typeface="Times New Roman" panose="02020603050405020304" pitchFamily="18" charset="0"/>
                <a:cs typeface="Times New Roman" panose="02020603050405020304" pitchFamily="18" charset="0"/>
              </a:rPr>
              <a:t>Make some adjustment (name for the chart, give axis name etc.)</a:t>
            </a:r>
          </a:p>
          <a:p>
            <a:pPr marL="971550" lvl="1" indent="-514350">
              <a:buFont typeface="+mj-lt"/>
              <a:buAutoNum type="romanUcPeriod"/>
            </a:pPr>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170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58129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114800" y="4572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Times New Roman" panose="02020603050405020304" pitchFamily="18" charset="0"/>
                <a:cs typeface="Times New Roman" panose="02020603050405020304" pitchFamily="18" charset="0"/>
              </a:rPr>
              <a:t>R</a:t>
            </a:r>
            <a:r>
              <a:rPr sz="4000" spc="-40"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S</a:t>
            </a:r>
            <a:r>
              <a:rPr sz="4000" spc="-30" dirty="0">
                <a:latin typeface="Times New Roman" panose="02020603050405020304" pitchFamily="18" charset="0"/>
                <a:cs typeface="Times New Roman" panose="02020603050405020304" pitchFamily="18" charset="0"/>
              </a:rPr>
              <a:t>U</a:t>
            </a:r>
            <a:r>
              <a:rPr sz="4000" spc="-405" dirty="0">
                <a:latin typeface="Times New Roman" panose="02020603050405020304" pitchFamily="18" charset="0"/>
                <a:cs typeface="Times New Roman" panose="02020603050405020304" pitchFamily="18" charset="0"/>
              </a:rPr>
              <a:t>L</a:t>
            </a:r>
            <a:r>
              <a:rPr sz="40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255DE70-274B-2C2F-4F55-7B9E93D63434}"/>
              </a:ext>
            </a:extLst>
          </p:cNvPr>
          <p:cNvGraphicFramePr>
            <a:graphicFrameLocks/>
          </p:cNvGraphicFramePr>
          <p:nvPr>
            <p:extLst>
              <p:ext uri="{D42A27DB-BD31-4B8C-83A1-F6EECF244321}">
                <p14:modId xmlns:p14="http://schemas.microsoft.com/office/powerpoint/2010/main" val="325843129"/>
              </p:ext>
            </p:extLst>
          </p:nvPr>
        </p:nvGraphicFramePr>
        <p:xfrm>
          <a:off x="1981199" y="1752599"/>
          <a:ext cx="7553325" cy="406037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276600" y="4572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4296E7B-EA5C-BBA4-D68E-BA1F84ED41CD}"/>
              </a:ext>
            </a:extLst>
          </p:cNvPr>
          <p:cNvSpPr txBox="1"/>
          <p:nvPr/>
        </p:nvSpPr>
        <p:spPr>
          <a:xfrm>
            <a:off x="1143000" y="1752600"/>
            <a:ext cx="9144000" cy="2677656"/>
          </a:xfrm>
          <a:prstGeom prst="rect">
            <a:avLst/>
          </a:prstGeom>
          <a:noFill/>
        </p:spPr>
        <p:txBody>
          <a:bodyPr wrap="square" rtlCol="0">
            <a:spAutoFit/>
          </a:bodyPr>
          <a:lstStyle/>
          <a:p>
            <a:r>
              <a:rPr lang="en-US" sz="2400" dirty="0"/>
              <a:t>This project demonstrates the power of Excel  as a tool for efficient employee performance analysis. By leveraging data driven insights, organizations can improve decision making processes, enhance productivity, and faster employee development. The use of Excel allows for a practical and accessible approach to performance management, ensuring that evaluations are consistent, accurate and aligned with organizational goals.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600200" y="709672"/>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a:t>
            </a:r>
            <a:r>
              <a:rPr sz="360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ME</a:t>
            </a:r>
            <a:r>
              <a:rPr sz="3600" spc="10" dirty="0">
                <a:latin typeface="Times New Roman" panose="02020603050405020304" pitchFamily="18" charset="0"/>
                <a:cs typeface="Times New Roman" panose="02020603050405020304" pitchFamily="18" charset="0"/>
              </a:rPr>
              <a:t>NT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9628F90-7DCC-4999-7223-A15D988F56E9}"/>
              </a:ext>
            </a:extLst>
          </p:cNvPr>
          <p:cNvSpPr txBox="1"/>
          <p:nvPr/>
        </p:nvSpPr>
        <p:spPr>
          <a:xfrm>
            <a:off x="532447" y="1976379"/>
            <a:ext cx="7772400"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an Organization often face challenges in evaluating employee performance due to</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Inconsistent Method</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Data Overload</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Time consuming process</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Leading to inefficient and </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Inaccurate  assessments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projects aims to address these issues by utilizing Excel for streamlined and effective performance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43900" y="388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133600" y="1066800"/>
            <a:ext cx="5263515" cy="678180"/>
          </a:xfrm>
          <a:prstGeom prst="rect">
            <a:avLst/>
          </a:prstGeom>
        </p:spPr>
        <p:txBody>
          <a:bodyPr vert="horz" wrap="square" lIns="0" tIns="16510" rIns="0" bIns="0" rtlCol="0">
            <a:spAutoFit/>
          </a:bodyPr>
          <a:lstStyle/>
          <a:p>
            <a:pPr marL="12700" algn="ctr">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143000" y="2438400"/>
            <a:ext cx="7924800" cy="2308324"/>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This project leverages. Excel to streamline the analysis of employee performance. It involves collecting, processing, and analyzing performance data, followed by visualizing key Insights through charts and dashboard to support informed decision-making</a:t>
            </a:r>
          </a:p>
          <a:p>
            <a:r>
              <a:rPr lang="en-IN" sz="2400" dirty="0">
                <a:latin typeface="Times New Roman" panose="02020603050405020304" pitchFamily="18" charset="0"/>
                <a:cs typeface="Times New Roman" panose="02020603050405020304" pitchFamily="18" charset="0"/>
              </a:rPr>
              <a:t> </a:t>
            </a:r>
          </a:p>
        </p:txBody>
      </p:sp>
      <p:sp>
        <p:nvSpPr>
          <p:cNvPr id="12" name="object 6">
            <a:extLst>
              <a:ext uri="{FF2B5EF4-FFF2-40B4-BE49-F238E27FC236}">
                <a16:creationId xmlns:a16="http://schemas.microsoft.com/office/drawing/2014/main" id="{811654CE-A558-9AEE-E445-94B8E3E7C7F7}"/>
              </a:ext>
            </a:extLst>
          </p:cNvPr>
          <p:cNvSpPr/>
          <p:nvPr/>
        </p:nvSpPr>
        <p:spPr>
          <a:xfrm>
            <a:off x="8170408" y="4229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582400" y="602320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09800" y="1122460"/>
            <a:ext cx="5180647" cy="447558"/>
          </a:xfrm>
          <a:prstGeom prst="rect">
            <a:avLst/>
          </a:prstGeom>
        </p:spPr>
        <p:txBody>
          <a:bodyPr vert="horz" wrap="square" lIns="0" tIns="16510" rIns="0" bIns="0" rtlCol="0">
            <a:spAutoFit/>
          </a:bodyPr>
          <a:lstStyle/>
          <a:p>
            <a:pPr marL="12700">
              <a:lnSpc>
                <a:spcPct val="100000"/>
              </a:lnSpc>
              <a:spcBef>
                <a:spcPts val="130"/>
              </a:spcBef>
            </a:pPr>
            <a:r>
              <a:rPr sz="2800" spc="25" dirty="0">
                <a:latin typeface="Times New Roman" panose="02020603050405020304" pitchFamily="18" charset="0"/>
                <a:cs typeface="Times New Roman" panose="02020603050405020304" pitchFamily="18" charset="0"/>
              </a:rPr>
              <a:t>W</a:t>
            </a:r>
            <a:r>
              <a:rPr sz="2800" spc="-20" dirty="0">
                <a:latin typeface="Times New Roman" panose="02020603050405020304" pitchFamily="18" charset="0"/>
                <a:cs typeface="Times New Roman" panose="02020603050405020304" pitchFamily="18" charset="0"/>
              </a:rPr>
              <a:t>H</a:t>
            </a:r>
            <a:r>
              <a:rPr sz="2800" spc="20" dirty="0">
                <a:latin typeface="Times New Roman" panose="02020603050405020304" pitchFamily="18" charset="0"/>
                <a:cs typeface="Times New Roman" panose="02020603050405020304" pitchFamily="18" charset="0"/>
              </a:rPr>
              <a:t>O</a:t>
            </a:r>
            <a:r>
              <a:rPr sz="2800" spc="-23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AR</a:t>
            </a:r>
            <a:r>
              <a:rPr sz="2800" spc="15" dirty="0">
                <a:latin typeface="Times New Roman" panose="02020603050405020304" pitchFamily="18" charset="0"/>
                <a:cs typeface="Times New Roman" panose="02020603050405020304" pitchFamily="18" charset="0"/>
              </a:rPr>
              <a:t>E</a:t>
            </a:r>
            <a:r>
              <a:rPr sz="2800" spc="-3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a:t>
            </a:r>
            <a:r>
              <a:rPr sz="2800" spc="-15" dirty="0">
                <a:latin typeface="Times New Roman" panose="02020603050405020304" pitchFamily="18" charset="0"/>
                <a:cs typeface="Times New Roman" panose="02020603050405020304" pitchFamily="18" charset="0"/>
              </a:rPr>
              <a:t>H</a:t>
            </a:r>
            <a:r>
              <a:rPr sz="2800" spc="15" dirty="0">
                <a:latin typeface="Times New Roman" panose="02020603050405020304" pitchFamily="18" charset="0"/>
                <a:cs typeface="Times New Roman" panose="02020603050405020304" pitchFamily="18" charset="0"/>
              </a:rPr>
              <a:t>E</a:t>
            </a:r>
            <a:r>
              <a:rPr sz="2800" spc="-3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E</a:t>
            </a:r>
            <a:r>
              <a:rPr sz="2800" spc="30" dirty="0">
                <a:latin typeface="Times New Roman" panose="02020603050405020304" pitchFamily="18" charset="0"/>
                <a:cs typeface="Times New Roman" panose="02020603050405020304" pitchFamily="18" charset="0"/>
              </a:rPr>
              <a:t>N</a:t>
            </a:r>
            <a:r>
              <a:rPr sz="2800" spc="15" dirty="0">
                <a:latin typeface="Times New Roman" panose="02020603050405020304" pitchFamily="18" charset="0"/>
                <a:cs typeface="Times New Roman" panose="02020603050405020304" pitchFamily="18" charset="0"/>
              </a:rPr>
              <a:t>D</a:t>
            </a:r>
            <a:r>
              <a:rPr sz="2800" spc="-4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U</a:t>
            </a:r>
            <a:r>
              <a:rPr sz="2800" spc="10" dirty="0">
                <a:latin typeface="Times New Roman" panose="02020603050405020304" pitchFamily="18" charset="0"/>
                <a:cs typeface="Times New Roman" panose="02020603050405020304" pitchFamily="18" charset="0"/>
              </a:rPr>
              <a:t>S</a:t>
            </a:r>
            <a:r>
              <a:rPr sz="2800" spc="-25" dirty="0">
                <a:latin typeface="Times New Roman" panose="02020603050405020304" pitchFamily="18" charset="0"/>
                <a:cs typeface="Times New Roman" panose="02020603050405020304" pitchFamily="18" charset="0"/>
              </a:rPr>
              <a:t>E</a:t>
            </a:r>
            <a:r>
              <a:rPr sz="2800" spc="-1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S</a:t>
            </a:r>
            <a:r>
              <a:rPr sz="2800" spc="5" dirty="0"/>
              <a:t>?</a:t>
            </a:r>
            <a:endParaRPr sz="28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29683F1-85DE-EC6B-0C4A-EA199854170B}"/>
              </a:ext>
            </a:extLst>
          </p:cNvPr>
          <p:cNvSpPr txBox="1"/>
          <p:nvPr/>
        </p:nvSpPr>
        <p:spPr>
          <a:xfrm>
            <a:off x="1290002" y="2667000"/>
            <a:ext cx="8520748"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End user of the Employee performance analysis are followed</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HR Managers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Team Leaders or Supervisors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Senior Management</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Employees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72084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083361" y="2209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65389" y="582663"/>
            <a:ext cx="9763125" cy="505908"/>
          </a:xfrm>
          <a:prstGeom prst="rect">
            <a:avLst/>
          </a:prstGeom>
        </p:spPr>
        <p:txBody>
          <a:bodyPr vert="horz" wrap="square" lIns="0" tIns="13335" rIns="0" bIns="0" rtlCol="0">
            <a:spAutoFit/>
          </a:bodyPr>
          <a:lstStyle/>
          <a:p>
            <a:pPr marL="12700">
              <a:lnSpc>
                <a:spcPct val="100000"/>
              </a:lnSpc>
              <a:spcBef>
                <a:spcPts val="105"/>
              </a:spcBef>
            </a:pP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U</a:t>
            </a:r>
            <a:r>
              <a:rPr sz="320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S</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LU</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r>
              <a:rPr sz="3200" spc="-345"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A</a:t>
            </a:r>
            <a:r>
              <a:rPr sz="3200" spc="-5" dirty="0">
                <a:latin typeface="Times New Roman" panose="02020603050405020304" pitchFamily="18" charset="0"/>
                <a:cs typeface="Times New Roman" panose="02020603050405020304" pitchFamily="18" charset="0"/>
              </a:rPr>
              <a:t>N</a:t>
            </a:r>
            <a:r>
              <a:rPr sz="3200" dirty="0">
                <a:latin typeface="Times New Roman" panose="02020603050405020304" pitchFamily="18" charset="0"/>
                <a:cs typeface="Times New Roman" panose="02020603050405020304" pitchFamily="18" charset="0"/>
              </a:rPr>
              <a:t>D</a:t>
            </a:r>
            <a:r>
              <a:rPr sz="3200" spc="35" dirty="0">
                <a:latin typeface="Times New Roman" panose="02020603050405020304" pitchFamily="18" charset="0"/>
                <a:cs typeface="Times New Roman" panose="02020603050405020304" pitchFamily="18" charset="0"/>
              </a:rPr>
              <a:t> </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dirty="0">
                <a:latin typeface="Times New Roman" panose="02020603050405020304" pitchFamily="18" charset="0"/>
                <a:cs typeface="Times New Roman" panose="02020603050405020304" pitchFamily="18" charset="0"/>
              </a:rPr>
              <a:t>S</a:t>
            </a:r>
            <a:r>
              <a:rPr sz="3200" spc="60" dirty="0">
                <a:latin typeface="Times New Roman" panose="02020603050405020304" pitchFamily="18" charset="0"/>
                <a:cs typeface="Times New Roman" panose="02020603050405020304" pitchFamily="18" charset="0"/>
              </a:rPr>
              <a:t> </a:t>
            </a:r>
            <a:r>
              <a:rPr sz="3200" spc="-295" dirty="0">
                <a:latin typeface="Times New Roman" panose="02020603050405020304" pitchFamily="18" charset="0"/>
                <a:cs typeface="Times New Roman" panose="02020603050405020304" pitchFamily="18" charset="0"/>
              </a:rPr>
              <a:t>V</a:t>
            </a:r>
            <a:r>
              <a:rPr sz="3200" spc="-35" dirty="0">
                <a:latin typeface="Times New Roman" panose="02020603050405020304" pitchFamily="18" charset="0"/>
                <a:cs typeface="Times New Roman" panose="02020603050405020304" pitchFamily="18" charset="0"/>
              </a:rPr>
              <a:t>A</a:t>
            </a:r>
            <a:r>
              <a:rPr sz="3200" spc="25" dirty="0">
                <a:latin typeface="Times New Roman" panose="02020603050405020304" pitchFamily="18" charset="0"/>
                <a:cs typeface="Times New Roman" panose="02020603050405020304" pitchFamily="18" charset="0"/>
              </a:rPr>
              <a:t>LU</a:t>
            </a:r>
            <a:r>
              <a:rPr sz="3200" dirty="0">
                <a:latin typeface="Times New Roman" panose="02020603050405020304" pitchFamily="18" charset="0"/>
                <a:cs typeface="Times New Roman" panose="02020603050405020304" pitchFamily="18" charset="0"/>
              </a:rPr>
              <a:t>E</a:t>
            </a:r>
            <a:r>
              <a:rPr sz="3200" spc="-6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P</a:t>
            </a:r>
            <a:r>
              <a:rPr sz="3200" spc="-30" dirty="0">
                <a:latin typeface="Times New Roman" panose="02020603050405020304" pitchFamily="18" charset="0"/>
                <a:cs typeface="Times New Roman" panose="02020603050405020304" pitchFamily="18" charset="0"/>
              </a:rPr>
              <a:t>R</a:t>
            </a:r>
            <a:r>
              <a:rPr sz="3200" spc="10" dirty="0">
                <a:latin typeface="Times New Roman" panose="02020603050405020304" pitchFamily="18" charset="0"/>
                <a:cs typeface="Times New Roman" panose="02020603050405020304" pitchFamily="18" charset="0"/>
              </a:rPr>
              <a:t>O</a:t>
            </a:r>
            <a:r>
              <a:rPr sz="3200" spc="-15" dirty="0">
                <a:latin typeface="Times New Roman" panose="02020603050405020304" pitchFamily="18" charset="0"/>
                <a:cs typeface="Times New Roman" panose="02020603050405020304" pitchFamily="18" charset="0"/>
              </a:rPr>
              <a:t>P</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893BCF93-01C8-21F4-C7DB-7C03986BED61}"/>
              </a:ext>
            </a:extLst>
          </p:cNvPr>
          <p:cNvSpPr txBox="1"/>
          <p:nvPr/>
        </p:nvSpPr>
        <p:spPr>
          <a:xfrm>
            <a:off x="2772937" y="1720840"/>
            <a:ext cx="7162800" cy="3416320"/>
          </a:xfrm>
          <a:prstGeom prst="rect">
            <a:avLst/>
          </a:prstGeom>
          <a:noFill/>
        </p:spPr>
        <p:txBody>
          <a:bodyPr wrap="squar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Conditional Formatting -   Fill the blank cell using conditional formatting.</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Filter-  Eliminating the blank cell</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Formula – using (IFS   Formula)  convert employee rating into performance level by grading.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Pivot Table – Preparing pivot  table to identify who works more efficient  is an unit wise.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Charts – Preparing visualization of pivot table into an chart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514600" y="228600"/>
            <a:ext cx="10681335" cy="677108"/>
          </a:xfrm>
        </p:spPr>
        <p:txBody>
          <a:bodyPr/>
          <a:lstStyle/>
          <a:p>
            <a:r>
              <a:rPr lang="en-IN" sz="4400"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CAE4CEA8-C236-FA3C-07BB-2E7EA62AC14D}"/>
              </a:ext>
            </a:extLst>
          </p:cNvPr>
          <p:cNvSpPr txBox="1"/>
          <p:nvPr/>
        </p:nvSpPr>
        <p:spPr>
          <a:xfrm>
            <a:off x="381000" y="1143001"/>
            <a:ext cx="9829800"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data which I used for this analysis, which I download form Kaggle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26 feature in the data</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 used 10 form the data, there are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Id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First Name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Last name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End date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Business unit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Type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classification type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Gender Code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Employee Rating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performance (which were create based on current employee rating)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34355" y="61621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886" y="3428553"/>
            <a:ext cx="2466975" cy="3419475"/>
          </a:xfrm>
          <a:prstGeom prst="rect">
            <a:avLst/>
          </a:prstGeom>
        </p:spPr>
      </p:pic>
      <p:sp>
        <p:nvSpPr>
          <p:cNvPr id="7" name="object 7"/>
          <p:cNvSpPr txBox="1">
            <a:spLocks noGrp="1"/>
          </p:cNvSpPr>
          <p:nvPr>
            <p:ph type="title"/>
          </p:nvPr>
        </p:nvSpPr>
        <p:spPr>
          <a:xfrm>
            <a:off x="1855787" y="300938"/>
            <a:ext cx="8480425" cy="509114"/>
          </a:xfrm>
          <a:prstGeom prst="rect">
            <a:avLst/>
          </a:prstGeom>
        </p:spPr>
        <p:txBody>
          <a:bodyPr vert="horz" wrap="square" lIns="0" tIns="16510" rIns="0" bIns="0" rtlCol="0">
            <a:spAutoFit/>
          </a:bodyPr>
          <a:lstStyle/>
          <a:p>
            <a:pPr marL="12700">
              <a:lnSpc>
                <a:spcPct val="100000"/>
              </a:lnSpc>
              <a:spcBef>
                <a:spcPts val="130"/>
              </a:spcBef>
            </a:pPr>
            <a:r>
              <a:rPr sz="3200" spc="15" dirty="0">
                <a:latin typeface="Times New Roman" panose="02020603050405020304" pitchFamily="18" charset="0"/>
                <a:cs typeface="Times New Roman" panose="02020603050405020304" pitchFamily="18" charset="0"/>
              </a:rPr>
              <a:t>THE</a:t>
            </a:r>
            <a:r>
              <a:rPr sz="3200" spc="20" dirty="0">
                <a:latin typeface="Times New Roman" panose="02020603050405020304" pitchFamily="18" charset="0"/>
                <a:cs typeface="Times New Roman" panose="02020603050405020304" pitchFamily="18" charset="0"/>
              </a:rPr>
              <a:t> </a:t>
            </a:r>
            <a:r>
              <a:rPr lang="en-US" sz="3200" spc="20" dirty="0">
                <a:latin typeface="Times New Roman" panose="02020603050405020304" pitchFamily="18" charset="0"/>
                <a:cs typeface="Times New Roman" panose="02020603050405020304" pitchFamily="18" charset="0"/>
              </a:rPr>
              <a:t>"</a:t>
            </a:r>
            <a:r>
              <a:rPr sz="3200" spc="10" dirty="0">
                <a:latin typeface="Times New Roman" panose="02020603050405020304" pitchFamily="18" charset="0"/>
                <a:cs typeface="Times New Roman" panose="02020603050405020304" pitchFamily="18" charset="0"/>
              </a:rPr>
              <a:t>WOW</a:t>
            </a:r>
            <a:r>
              <a:rPr lang="en-US" sz="3200" spc="10" dirty="0">
                <a:latin typeface="Times New Roman" panose="02020603050405020304" pitchFamily="18" charset="0"/>
                <a:cs typeface="Times New Roman" panose="02020603050405020304" pitchFamily="18" charset="0"/>
              </a:rPr>
              <a:t>"</a:t>
            </a:r>
            <a:r>
              <a:rPr sz="3200" spc="8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IN</a:t>
            </a:r>
            <a:r>
              <a:rPr sz="3200" spc="-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OUR</a:t>
            </a:r>
            <a:r>
              <a:rPr sz="3200" spc="-10"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SOLUTION</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7521BDD-9655-74A0-28BA-284D273F4A2F}"/>
              </a:ext>
            </a:extLst>
          </p:cNvPr>
          <p:cNvSpPr txBox="1"/>
          <p:nvPr/>
        </p:nvSpPr>
        <p:spPr>
          <a:xfrm>
            <a:off x="1639252" y="1208556"/>
            <a:ext cx="72390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There are two wow factor in this analysis, there are</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 Using IFS Formula to create performance analysis         column.</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By using slicer we can identify which classification worker has highest rating.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TotalTime>
  <Words>610</Words>
  <Application>Microsoft Office PowerPoint</Application>
  <PresentationFormat>Widescreen</PresentationFormat>
  <Paragraphs>111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Kumar, Divya Lakshmi</cp:lastModifiedBy>
  <cp:revision>17</cp:revision>
  <dcterms:created xsi:type="dcterms:W3CDTF">2024-03-29T15:07:22Z</dcterms:created>
  <dcterms:modified xsi:type="dcterms:W3CDTF">2024-08-26T15:50:06Z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